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88" r:id="rId4"/>
    <p:sldId id="289" r:id="rId5"/>
    <p:sldId id="262" r:id="rId6"/>
    <p:sldId id="263" r:id="rId7"/>
    <p:sldId id="261" r:id="rId8"/>
    <p:sldId id="259" r:id="rId9"/>
    <p:sldId id="271" r:id="rId10"/>
    <p:sldId id="279" r:id="rId11"/>
    <p:sldId id="277" r:id="rId12"/>
    <p:sldId id="278" r:id="rId13"/>
    <p:sldId id="280" r:id="rId14"/>
    <p:sldId id="282" r:id="rId15"/>
    <p:sldId id="281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CAD"/>
    <a:srgbClr val="B03E14"/>
    <a:srgbClr val="699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7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2E890-1962-49D4-921C-6CF049F4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10690F-66F8-4C4E-A327-FE681AA10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901C49-335A-4651-B452-0E3F4BC1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94673A-403E-455B-91CD-B2B658CC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0870D5-7A29-4F9F-8D8E-78E44479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99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AE005-DD0F-49CF-A0E6-0B5D5FEB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75BEFA-2373-4893-962C-7E618050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2764C-2DAE-4ACA-9307-B794BEE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5C06B5-E359-4853-8622-CB33B6EA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C6DE6B-9A45-4556-9636-3061122A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67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0D8E406-2246-4DE9-AB56-9DB75C04F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B6944D-FC4E-4B6F-8D3C-EA3830EB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674C24-0973-4EC1-9EBA-139FE64E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A27DE-E288-4168-A43E-4A2AFDDE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62417B-931A-4425-A689-E6CFE38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72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9AA3-13F1-4DAC-9991-570C33F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3E240-DC40-48D2-A91E-AE1B54DB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C92ED-71DC-4758-9798-62BE88CD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CCD89-B879-4599-966A-79A1BD2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7D68A0-DD3D-467A-8EA3-6512C1B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4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D1866-A5EE-4EAD-A602-AC6FE8F4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6DFA2-C2AD-4B1A-A084-7C822FDC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731871-641C-4E16-9ECB-ABB7AA88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AAC854-7ED8-4466-9F5F-B0B9CD49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0372F-C62A-40A0-A9A3-E6E91196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9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6B68B-8FA9-4812-8C0D-076FB613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5C520-D6EE-42A2-BEED-A346DE1A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45B211-93C3-4289-80F8-FA7B6DCF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FF4A09-4379-47EE-9F4C-C01BAB05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E8D9B7-E2D5-46A0-9B5C-8236719F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313FCD-C7FE-4F44-A70C-DAE01902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6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9752F-2341-4941-8038-A21B9A36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0554A1-CA87-4695-8F1C-46952065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B706C-E4D9-4DC0-ADF8-CC51FDEDD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C70B1C-2215-47FC-B08E-A189DE89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27E4B-F424-43D8-809B-F3993F4FB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3162E6-C3DC-43B5-936F-D67B57A0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C241BD-A0CF-4224-AE90-79ADEF6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604137-3F10-4CA5-84EB-4F4528E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0F20-A373-4109-A8F7-1B7B364E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F88B1C5-6D9A-423F-9074-DA7D5974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715AFD-81C8-4553-916F-715BD79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A7A50E-FB0A-4AE1-A825-4B5CDC8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872D1DD-D03E-434A-9539-74F4D931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9F0F05-87C5-4C9B-8046-2BA67CE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C5B95C-F0D2-4516-B5DA-892DB92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74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E50FB-8A02-4F00-9707-42EE73A1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CB9DC-B3FD-40A9-8FB2-8181DC41C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F50C013-ADE9-454D-B58E-647CCAB4D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EE51E-4946-4DD1-8EBA-7ACA1445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341AE6-3E80-487C-9B6A-41B0DF6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5851E7-2A67-4E22-BD55-26B2ABC6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2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3BB72D-A46F-4DBE-9AE8-D3490E14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25C969-80B8-40E2-908E-75502AAD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9878B-07F9-4E87-BE5A-0B84F997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162FD-33E2-4A04-9339-5639B6D4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1BCD0A-BE4F-44FC-BF41-63BE7C94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64BCFF-36DF-4363-90DF-9F6D9208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2CBD41-B25F-4866-A0F1-214169C5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2F5124-2B52-469A-8E9D-52420289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3BE6C1-B3F1-44F2-BD44-076C3D35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39B1-8CAC-4399-8D70-C25DA5FDD556}" type="datetimeFigureOut">
              <a:rPr lang="it-IT" smtClean="0"/>
              <a:t>10/05/2021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C2799E-3D49-4FF1-9E67-2BA2E2A6F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718545-2E39-4016-BE10-581011C99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33A9-A747-4F29-963E-E8F457C7B9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40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2751485F-0387-4D99-ADBA-DD365D45F361}"/>
              </a:ext>
            </a:extLst>
          </p:cNvPr>
          <p:cNvSpPr txBox="1">
            <a:spLocks/>
          </p:cNvSpPr>
          <p:nvPr/>
        </p:nvSpPr>
        <p:spPr>
          <a:xfrm>
            <a:off x="1524000" y="1523196"/>
            <a:ext cx="9144000" cy="2387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mapping for mobile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project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8D1CA0F-F1EC-42D0-BA59-455693F239D2}"/>
              </a:ext>
            </a:extLst>
          </p:cNvPr>
          <p:cNvSpPr txBox="1">
            <a:spLocks/>
          </p:cNvSpPr>
          <p:nvPr/>
        </p:nvSpPr>
        <p:spPr>
          <a:xfrm>
            <a:off x="1524000" y="4506923"/>
            <a:ext cx="9144000" cy="1655762"/>
          </a:xfrm>
          <a:prstGeom prst="rect">
            <a:avLst/>
          </a:prstGeom>
        </p:spPr>
        <p:txBody>
          <a:bodyPr/>
          <a:lstStyle>
            <a:lvl1pPr marL="228604" indent="-228604" algn="l" defTabSz="914411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Cella                 10578855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Giacomo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Delcaro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10560602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Alessandro Colombo   10573335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7A49895-AC43-4157-93F6-33978C68B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232"/>
            <a:ext cx="3378930" cy="27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B24540-3B74-4239-8A01-8464E594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44362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computation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ground truth.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19D0B5-ECFC-41D8-8679-8B849D731459}"/>
              </a:ext>
            </a:extLst>
          </p:cNvPr>
          <p:cNvSpPr txBox="1"/>
          <p:nvPr/>
        </p:nvSpPr>
        <p:spPr>
          <a:xfrm>
            <a:off x="0" y="455117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1.76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1:38.3</a:t>
            </a:r>
          </a:p>
        </p:txBody>
      </p:sp>
    </p:spTree>
    <p:extLst>
      <p:ext uri="{BB962C8B-B14F-4D97-AF65-F5344CB8AC3E}">
        <p14:creationId xmlns:p14="http://schemas.microsoft.com/office/powerpoint/2010/main" val="198748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for the transmission ratio and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baseline. </a:t>
            </a:r>
            <a:r>
              <a:rPr lang="it-IT" dirty="0" err="1">
                <a:solidFill>
                  <a:schemeClr val="bg1"/>
                </a:solidFill>
              </a:rPr>
              <a:t>Now</a:t>
            </a:r>
            <a:r>
              <a:rPr lang="it-IT" dirty="0">
                <a:solidFill>
                  <a:schemeClr val="bg1"/>
                </a:solidFill>
              </a:rPr>
              <a:t> the tracking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nearly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perfect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F592D0-B01C-4F90-A411-01197B5A65D1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3"/>
          <a:stretch/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5F6CBB32-E751-4502-A432-ACBBC6835EC2}"/>
              </a:ext>
            </a:extLst>
          </p:cNvPr>
          <p:cNvSpPr/>
          <p:nvPr/>
        </p:nvSpPr>
        <p:spPr>
          <a:xfrm>
            <a:off x="3851093" y="213425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559A7D-BAC2-4E48-869D-83D74AA14A69}"/>
              </a:ext>
            </a:extLst>
          </p:cNvPr>
          <p:cNvSpPr txBox="1"/>
          <p:nvPr/>
        </p:nvSpPr>
        <p:spPr>
          <a:xfrm>
            <a:off x="3893071" y="2075290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3609846-D6F4-4642-A7FD-FB04491A3FDA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363915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computation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ground truth. 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it’s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one.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F5F0C8D-2C17-412D-B897-73870E34C8B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60D6EF-B61F-438B-8E25-940D1535FEF9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259576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1B9CAD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given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unavailability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OptiTrack</a:t>
            </a:r>
            <a:r>
              <a:rPr lang="it-IT" dirty="0">
                <a:solidFill>
                  <a:schemeClr val="bg1"/>
                </a:solidFill>
              </a:rPr>
              <a:t> system from the </a:t>
            </a:r>
            <a:r>
              <a:rPr lang="it-IT" dirty="0" err="1">
                <a:solidFill>
                  <a:schemeClr val="bg1"/>
                </a:solidFill>
              </a:rPr>
              <a:t>higlighted</a:t>
            </a:r>
            <a:r>
              <a:rPr lang="it-IT" dirty="0">
                <a:solidFill>
                  <a:schemeClr val="bg1"/>
                </a:solidFill>
              </a:rPr>
              <a:t> point, the </a:t>
            </a:r>
            <a:r>
              <a:rPr lang="it-IT" dirty="0" err="1">
                <a:solidFill>
                  <a:schemeClr val="bg1"/>
                </a:solidFill>
              </a:rPr>
              <a:t>calibration</a:t>
            </a:r>
            <a:r>
              <a:rPr lang="it-IT" dirty="0">
                <a:solidFill>
                  <a:schemeClr val="bg1"/>
                </a:solidFill>
              </a:rPr>
              <a:t> of the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done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only</a:t>
            </a:r>
            <a:r>
              <a:rPr lang="it-IT" dirty="0">
                <a:solidFill>
                  <a:schemeClr val="bg1"/>
                </a:solidFill>
              </a:rPr>
              <a:t> the first ~ 40’’ of </a:t>
            </a:r>
            <a:r>
              <a:rPr lang="it-IT" dirty="0" err="1">
                <a:solidFill>
                  <a:schemeClr val="bg1"/>
                </a:solidFill>
              </a:rPr>
              <a:t>simulation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3724BA-58AB-447A-AA80-AFD43A543B24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"/>
          <a:stretch/>
        </p:blipFill>
        <p:spPr>
          <a:xfrm>
            <a:off x="1711200" y="830090"/>
            <a:ext cx="8769600" cy="46836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AC02AEC4-22D4-4729-8AEA-0369639C359A}"/>
              </a:ext>
            </a:extLst>
          </p:cNvPr>
          <p:cNvSpPr/>
          <p:nvPr/>
        </p:nvSpPr>
        <p:spPr>
          <a:xfrm>
            <a:off x="2979816" y="1344310"/>
            <a:ext cx="360861" cy="3095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620CB9F-9932-4976-B177-4B28731CEF45}"/>
              </a:ext>
            </a:extLst>
          </p:cNvPr>
          <p:cNvSpPr txBox="1"/>
          <p:nvPr/>
        </p:nvSpPr>
        <p:spPr>
          <a:xfrm>
            <a:off x="3267075" y="1283647"/>
            <a:ext cx="106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Unavailability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5C69045-CFAF-4D78-AE13-36979B169883}"/>
              </a:ext>
            </a:extLst>
          </p:cNvPr>
          <p:cNvSpPr/>
          <p:nvPr/>
        </p:nvSpPr>
        <p:spPr>
          <a:xfrm>
            <a:off x="2839671" y="1628237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2860DCE-6A11-48C7-BDC1-75A3A9C7702E}"/>
              </a:ext>
            </a:extLst>
          </p:cNvPr>
          <p:cNvSpPr txBox="1"/>
          <p:nvPr/>
        </p:nvSpPr>
        <p:spPr>
          <a:xfrm>
            <a:off x="2676297" y="1684719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B4259BC-42EE-433E-8645-580C5F42B0DA}"/>
              </a:ext>
            </a:extLst>
          </p:cNvPr>
          <p:cNvSpPr txBox="1"/>
          <p:nvPr/>
        </p:nvSpPr>
        <p:spPr>
          <a:xfrm>
            <a:off x="0" y="48673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254340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found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with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scout_odom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gt_pose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D1AED5-18E6-4324-937D-09ACF50A3FB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5"/>
          <a:stretch/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B7218E-CADE-47B0-BD1F-0FEB45174518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91531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76643"/>
            <a:ext cx="1128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new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1B9CAD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E53648-856C-444A-93A7-FB8A5B5B747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8FA18B44-35D7-4C9B-9AEB-33C7AD651FE6}"/>
              </a:ext>
            </a:extLst>
          </p:cNvPr>
          <p:cNvSpPr/>
          <p:nvPr/>
        </p:nvSpPr>
        <p:spPr>
          <a:xfrm>
            <a:off x="6819900" y="1407867"/>
            <a:ext cx="520700" cy="51772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23726DD-E750-43A3-A7BF-631F7015CA8D}"/>
              </a:ext>
            </a:extLst>
          </p:cNvPr>
          <p:cNvSpPr txBox="1"/>
          <p:nvPr/>
        </p:nvSpPr>
        <p:spPr>
          <a:xfrm>
            <a:off x="7340600" y="1436455"/>
            <a:ext cx="1006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Instability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4C756DB-9558-460D-9880-E80765308304}"/>
              </a:ext>
            </a:extLst>
          </p:cNvPr>
          <p:cNvSpPr/>
          <p:nvPr/>
        </p:nvSpPr>
        <p:spPr>
          <a:xfrm>
            <a:off x="9918968" y="3935996"/>
            <a:ext cx="360861" cy="3095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BA9FF6C-F6DB-4AC4-B07F-E7B47A45690E}"/>
              </a:ext>
            </a:extLst>
          </p:cNvPr>
          <p:cNvSpPr txBox="1"/>
          <p:nvPr/>
        </p:nvSpPr>
        <p:spPr>
          <a:xfrm>
            <a:off x="9296980" y="4196611"/>
            <a:ext cx="112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FFFF00"/>
                </a:solidFill>
              </a:rPr>
              <a:t>Unavailability</a:t>
            </a:r>
            <a:endParaRPr lang="it-IT" sz="1000" dirty="0">
              <a:solidFill>
                <a:srgbClr val="FFFF00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2DEB15D-573B-4807-A413-926034ED4CE2}"/>
              </a:ext>
            </a:extLst>
          </p:cNvPr>
          <p:cNvSpPr/>
          <p:nvPr/>
        </p:nvSpPr>
        <p:spPr>
          <a:xfrm>
            <a:off x="3355793" y="147947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88EFFDA-1077-477F-9CF1-86E92EED45C0}"/>
              </a:ext>
            </a:extLst>
          </p:cNvPr>
          <p:cNvSpPr txBox="1"/>
          <p:nvPr/>
        </p:nvSpPr>
        <p:spPr>
          <a:xfrm>
            <a:off x="3162072" y="1516243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D94B53-3572-4350-8E1E-B217DBB49307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1.64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1:40</a:t>
            </a:r>
          </a:p>
        </p:txBody>
      </p:sp>
    </p:spTree>
    <p:extLst>
      <p:ext uri="{BB962C8B-B14F-4D97-AF65-F5344CB8AC3E}">
        <p14:creationId xmlns:p14="http://schemas.microsoft.com/office/powerpoint/2010/main" val="375434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new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gt_pose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</a:t>
            </a:r>
          </a:p>
          <a:p>
            <a:pPr algn="ctr">
              <a:defRPr/>
            </a:pPr>
            <a:r>
              <a:rPr lang="it-IT" dirty="0">
                <a:solidFill>
                  <a:schemeClr val="bg1"/>
                </a:solidFill>
              </a:rPr>
              <a:t>Note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it’s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lower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one.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ED89B0-2B06-4C9E-BCB9-36331C219E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DC70F3-5097-4E9D-A4CD-D004EFD5FADE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1.64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1:40</a:t>
            </a:r>
          </a:p>
        </p:txBody>
      </p:sp>
    </p:spTree>
    <p:extLst>
      <p:ext uri="{BB962C8B-B14F-4D97-AF65-F5344CB8AC3E}">
        <p14:creationId xmlns:p14="http://schemas.microsoft.com/office/powerpoint/2010/main" val="307220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found</a:t>
            </a:r>
            <a:r>
              <a:rPr lang="it-IT" dirty="0">
                <a:solidFill>
                  <a:schemeClr val="bg1"/>
                </a:solidFill>
              </a:rPr>
              <a:t> with </a:t>
            </a:r>
            <a:r>
              <a:rPr lang="it-IT" dirty="0" err="1">
                <a:solidFill>
                  <a:schemeClr val="bg1"/>
                </a:solidFill>
              </a:rPr>
              <a:t>gt_pose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result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still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acceptable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but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worse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than</a:t>
            </a:r>
            <a:r>
              <a:rPr lang="it-IT" dirty="0">
                <a:solidFill>
                  <a:schemeClr val="bg1"/>
                </a:solidFill>
              </a:rPr>
              <a:t> the one </a:t>
            </a:r>
            <a:r>
              <a:rPr lang="it-IT" dirty="0" err="1">
                <a:solidFill>
                  <a:schemeClr val="bg1"/>
                </a:solidFill>
              </a:rPr>
              <a:t>given</a:t>
            </a:r>
            <a:r>
              <a:rPr lang="it-IT" dirty="0">
                <a:solidFill>
                  <a:schemeClr val="bg1"/>
                </a:solidFill>
              </a:rPr>
              <a:t> by the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parameters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evaluated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conclusion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will</a:t>
            </a:r>
            <a:r>
              <a:rPr lang="it-IT" dirty="0">
                <a:solidFill>
                  <a:schemeClr val="bg1"/>
                </a:solidFill>
              </a:rPr>
              <a:t> use the first </a:t>
            </a:r>
            <a:r>
              <a:rPr lang="it-IT" dirty="0" err="1">
                <a:solidFill>
                  <a:schemeClr val="bg1"/>
                </a:solidFill>
              </a:rPr>
              <a:t>computed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both</a:t>
            </a:r>
            <a:r>
              <a:rPr lang="it-IT" dirty="0">
                <a:solidFill>
                  <a:schemeClr val="bg1"/>
                </a:solidFill>
              </a:rPr>
              <a:t>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 and for the transmission ratio.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B3D225-64F7-48B1-B9B9-494F858AFBB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620C7D94-1765-45C1-A088-133038552DC7}"/>
              </a:ext>
            </a:extLst>
          </p:cNvPr>
          <p:cNvSpPr/>
          <p:nvPr/>
        </p:nvSpPr>
        <p:spPr>
          <a:xfrm>
            <a:off x="3431993" y="1479479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C15430-66D6-414B-A96A-FF32DD96EDF9}"/>
              </a:ext>
            </a:extLst>
          </p:cNvPr>
          <p:cNvSpPr txBox="1"/>
          <p:nvPr/>
        </p:nvSpPr>
        <p:spPr>
          <a:xfrm>
            <a:off x="3238272" y="1516243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4D82D58-23DD-4F82-B66D-E71B4E803008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1.64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1:40</a:t>
            </a:r>
          </a:p>
        </p:txBody>
      </p:sp>
    </p:spTree>
    <p:extLst>
      <p:ext uri="{BB962C8B-B14F-4D97-AF65-F5344CB8AC3E}">
        <p14:creationId xmlns:p14="http://schemas.microsoft.com/office/powerpoint/2010/main" val="281588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Simulation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time = 1’30’’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562B5F-F73F-4445-8263-2CDAB654EF23}"/>
              </a:ext>
            </a:extLst>
          </p:cNvPr>
          <p:cNvSpPr txBox="1"/>
          <p:nvPr/>
        </p:nvSpPr>
        <p:spPr>
          <a:xfrm>
            <a:off x="453420" y="5765556"/>
            <a:ext cx="1128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gt_pose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and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using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scout_odom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as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ground truth.</a:t>
            </a:r>
          </a:p>
          <a:p>
            <a:pPr algn="ctr"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Comparing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with the second cost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function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– the one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computed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using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ground truth –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it’s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clear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that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the first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values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the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parameters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perform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 </a:t>
            </a:r>
            <a:r>
              <a:rPr lang="it-IT" dirty="0" err="1">
                <a:solidFill>
                  <a:prstClr val="white"/>
                </a:solidFill>
                <a:latin typeface="Times New Roman"/>
              </a:rPr>
              <a:t>better</a:t>
            </a:r>
            <a:r>
              <a:rPr lang="it-IT" dirty="0">
                <a:solidFill>
                  <a:prstClr val="white"/>
                </a:solidFill>
                <a:latin typeface="Times New Roman"/>
              </a:rPr>
              <a:t>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6" name="Immagine 5" descr="Immagine che contiene testo, verde&#10;&#10;Descrizione generata automaticamente">
            <a:extLst>
              <a:ext uri="{FF2B5EF4-FFF2-40B4-BE49-F238E27FC236}">
                <a16:creationId xmlns:a16="http://schemas.microsoft.com/office/drawing/2014/main" id="{BB00EE6B-6D06-4859-AFBA-925594640A0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00" y="753890"/>
            <a:ext cx="8769600" cy="4683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01C3ADA-74AF-4593-8314-5EF021BBDA59}"/>
              </a:ext>
            </a:extLst>
          </p:cNvPr>
          <p:cNvSpPr txBox="1"/>
          <p:nvPr/>
        </p:nvSpPr>
        <p:spPr>
          <a:xfrm>
            <a:off x="0" y="4791159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1.64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1:40</a:t>
            </a:r>
          </a:p>
        </p:txBody>
      </p:sp>
    </p:spTree>
    <p:extLst>
      <p:ext uri="{BB962C8B-B14F-4D97-AF65-F5344CB8AC3E}">
        <p14:creationId xmlns:p14="http://schemas.microsoft.com/office/powerpoint/2010/main" val="131902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18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VALIDATION – BAG 2</a:t>
            </a:r>
          </a:p>
        </p:txBody>
      </p:sp>
      <p:pic>
        <p:nvPicPr>
          <p:cNvPr id="10" name="Immagine 9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F0934A79-50F6-47A2-98E2-D7DE3DE95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/>
        </p:blipFill>
        <p:spPr>
          <a:xfrm>
            <a:off x="-18886" y="699216"/>
            <a:ext cx="6114886" cy="36899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428E45F-7366-4B65-A878-6341756B0B83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2"/>
          <a:stretch/>
        </p:blipFill>
        <p:spPr>
          <a:xfrm>
            <a:off x="6096000" y="3168000"/>
            <a:ext cx="6116400" cy="3690000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FE9B38-ABD1-4953-9163-9C5FF7B54511}"/>
              </a:ext>
            </a:extLst>
          </p:cNvPr>
          <p:cNvCxnSpPr>
            <a:cxnSpLocks/>
          </p:cNvCxnSpPr>
          <p:nvPr/>
        </p:nvCxnSpPr>
        <p:spPr>
          <a:xfrm flipH="1">
            <a:off x="6609806" y="1972492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CBBFB3-B498-464A-B4D4-8781CE6AD798}"/>
              </a:ext>
            </a:extLst>
          </p:cNvPr>
          <p:cNvSpPr txBox="1"/>
          <p:nvPr/>
        </p:nvSpPr>
        <p:spPr>
          <a:xfrm>
            <a:off x="6766560" y="1525391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Odometry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9B310D5-7E1C-46F7-BFF9-5EFD5D7A9E20}"/>
              </a:ext>
            </a:extLst>
          </p:cNvPr>
          <p:cNvCxnSpPr>
            <a:cxnSpLocks/>
          </p:cNvCxnSpPr>
          <p:nvPr/>
        </p:nvCxnSpPr>
        <p:spPr>
          <a:xfrm>
            <a:off x="4145280" y="5740517"/>
            <a:ext cx="13411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BC2B5-D753-4446-9357-CB8DC4C64F1E}"/>
              </a:ext>
            </a:extLst>
          </p:cNvPr>
          <p:cNvSpPr txBox="1"/>
          <p:nvPr/>
        </p:nvSpPr>
        <p:spPr>
          <a:xfrm>
            <a:off x="4077214" y="5254228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6D2B1D-A3C9-4E6D-ACA6-E83584AD6F6D}"/>
              </a:ext>
            </a:extLst>
          </p:cNvPr>
          <p:cNvSpPr txBox="1"/>
          <p:nvPr/>
        </p:nvSpPr>
        <p:spPr>
          <a:xfrm>
            <a:off x="317977" y="5835618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354619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bags:</a:t>
            </a:r>
          </a:p>
          <a:p>
            <a:r>
              <a:rPr lang="en-US" dirty="0">
                <a:solidFill>
                  <a:schemeClr val="bg1"/>
                </a:solidFill>
              </a:rPr>
              <a:t>    - bag1.bag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bag2.bag</a:t>
            </a:r>
          </a:p>
          <a:p>
            <a:r>
              <a:rPr lang="en-US" dirty="0">
                <a:solidFill>
                  <a:schemeClr val="bg1"/>
                </a:solidFill>
              </a:rPr>
              <a:t>    - bag3.bag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cfg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parameters.cfg</a:t>
            </a:r>
            <a:r>
              <a:rPr lang="en-US" dirty="0">
                <a:solidFill>
                  <a:schemeClr val="bg1"/>
                </a:solidFill>
              </a:rPr>
              <a:t>: file for the dynamic reconfigure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launch:</a:t>
            </a: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scout_launch.launch</a:t>
            </a:r>
            <a:r>
              <a:rPr lang="en-US" dirty="0">
                <a:solidFill>
                  <a:schemeClr val="bg1"/>
                </a:solidFill>
              </a:rPr>
              <a:t> : launch file, launches the </a:t>
            </a:r>
            <a:r>
              <a:rPr lang="en-US" dirty="0" err="1">
                <a:solidFill>
                  <a:schemeClr val="bg1"/>
                </a:solidFill>
              </a:rPr>
              <a:t>velpubsub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odompubsub</a:t>
            </a:r>
            <a:r>
              <a:rPr lang="en-US" dirty="0">
                <a:solidFill>
                  <a:schemeClr val="bg1"/>
                </a:solidFill>
              </a:rPr>
              <a:t> and residual nodes. It is also possible to change 		          the </a:t>
            </a:r>
            <a:r>
              <a:rPr lang="en-US" dirty="0" err="1">
                <a:solidFill>
                  <a:schemeClr val="bg1"/>
                </a:solidFill>
              </a:rPr>
              <a:t>inital</a:t>
            </a:r>
            <a:r>
              <a:rPr lang="en-US" dirty="0">
                <a:solidFill>
                  <a:schemeClr val="bg1"/>
                </a:solidFill>
              </a:rPr>
              <a:t> position of the robot.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: launch file, just like the other one but it also plays the bag and runs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right 				  configuration.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</a:t>
            </a:r>
            <a:r>
              <a:rPr lang="en-US" dirty="0" err="1">
                <a:solidFill>
                  <a:schemeClr val="bg1"/>
                </a:solidFill>
              </a:rPr>
              <a:t>scout_launch_bag.launch</a:t>
            </a:r>
            <a:r>
              <a:rPr lang="en-US" dirty="0">
                <a:solidFill>
                  <a:schemeClr val="bg1"/>
                </a:solidFill>
              </a:rPr>
              <a:t>: launch file just for the bag. It can be modified to play bag1, bag2 or bag3.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scout_launch2.launch: just like </a:t>
            </a:r>
            <a:r>
              <a:rPr lang="en-US" dirty="0" err="1">
                <a:solidFill>
                  <a:schemeClr val="bg1"/>
                </a:solidFill>
              </a:rPr>
              <a:t>scout_launch</a:t>
            </a:r>
            <a:r>
              <a:rPr lang="en-US" dirty="0">
                <a:solidFill>
                  <a:schemeClr val="bg1"/>
                </a:solidFill>
              </a:rPr>
              <a:t> but with the initial conditions of the second bag.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- scout_launch2.launch: just like </a:t>
            </a:r>
            <a:r>
              <a:rPr lang="en-US" dirty="0" err="1">
                <a:solidFill>
                  <a:schemeClr val="bg1"/>
                </a:solidFill>
              </a:rPr>
              <a:t>scout_launch</a:t>
            </a:r>
            <a:r>
              <a:rPr lang="en-US" dirty="0">
                <a:solidFill>
                  <a:schemeClr val="bg1"/>
                </a:solidFill>
              </a:rPr>
              <a:t> but with the initial conditions of the third bag</a:t>
            </a:r>
          </a:p>
        </p:txBody>
      </p:sp>
    </p:spTree>
    <p:extLst>
      <p:ext uri="{BB962C8B-B14F-4D97-AF65-F5344CB8AC3E}">
        <p14:creationId xmlns:p14="http://schemas.microsoft.com/office/powerpoint/2010/main" val="3671770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18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VALIDATION – BAG 3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CFE9B38-ABD1-4953-9163-9C5FF7B54511}"/>
              </a:ext>
            </a:extLst>
          </p:cNvPr>
          <p:cNvCxnSpPr>
            <a:cxnSpLocks/>
          </p:cNvCxnSpPr>
          <p:nvPr/>
        </p:nvCxnSpPr>
        <p:spPr>
          <a:xfrm flipH="1">
            <a:off x="6609806" y="1972492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CBBFB3-B498-464A-B4D4-8781CE6AD798}"/>
              </a:ext>
            </a:extLst>
          </p:cNvPr>
          <p:cNvSpPr txBox="1"/>
          <p:nvPr/>
        </p:nvSpPr>
        <p:spPr>
          <a:xfrm>
            <a:off x="6766560" y="1525391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Odometry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89B310D5-7E1C-46F7-BFF9-5EFD5D7A9E20}"/>
              </a:ext>
            </a:extLst>
          </p:cNvPr>
          <p:cNvCxnSpPr>
            <a:cxnSpLocks/>
          </p:cNvCxnSpPr>
          <p:nvPr/>
        </p:nvCxnSpPr>
        <p:spPr>
          <a:xfrm>
            <a:off x="4145280" y="5740517"/>
            <a:ext cx="13411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1BC2B5-D753-4446-9357-CB8DC4C64F1E}"/>
              </a:ext>
            </a:extLst>
          </p:cNvPr>
          <p:cNvSpPr txBox="1"/>
          <p:nvPr/>
        </p:nvSpPr>
        <p:spPr>
          <a:xfrm>
            <a:off x="4077214" y="5254228"/>
            <a:ext cx="14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Cost </a:t>
            </a:r>
            <a:r>
              <a:rPr lang="it-IT" dirty="0" err="1">
                <a:solidFill>
                  <a:schemeClr val="bg1"/>
                </a:solidFill>
              </a:rPr>
              <a:t>function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elettronico&#10;&#10;Descrizione generata automaticamente">
            <a:extLst>
              <a:ext uri="{FF2B5EF4-FFF2-40B4-BE49-F238E27FC236}">
                <a16:creationId xmlns:a16="http://schemas.microsoft.com/office/drawing/2014/main" id="{E79BA5C2-07A4-426D-BBDB-A058011C712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86" b="6286"/>
          <a:stretch/>
        </p:blipFill>
        <p:spPr>
          <a:xfrm>
            <a:off x="-31347" y="472751"/>
            <a:ext cx="6116400" cy="3690000"/>
          </a:xfrm>
          <a:prstGeom prst="rect">
            <a:avLst/>
          </a:prstGeom>
        </p:spPr>
      </p:pic>
      <p:pic>
        <p:nvPicPr>
          <p:cNvPr id="7" name="Immagine 6" descr="Immagine che contiene testo, monitor, schermo, elettronico&#10;&#10;Descrizione generata automaticamente">
            <a:extLst>
              <a:ext uri="{FF2B5EF4-FFF2-40B4-BE49-F238E27FC236}">
                <a16:creationId xmlns:a16="http://schemas.microsoft.com/office/drawing/2014/main" id="{C47656A4-8A70-47B1-8DC7-F0D7A672792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>
          <a:xfrm>
            <a:off x="6075600" y="3168000"/>
            <a:ext cx="6116400" cy="3690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1401F19-8DA1-4363-83D0-0C8257C5FFD0}"/>
              </a:ext>
            </a:extLst>
          </p:cNvPr>
          <p:cNvSpPr txBox="1"/>
          <p:nvPr/>
        </p:nvSpPr>
        <p:spPr>
          <a:xfrm>
            <a:off x="317977" y="5835618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1.75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1:38.7</a:t>
            </a:r>
          </a:p>
        </p:txBody>
      </p:sp>
    </p:spTree>
    <p:extLst>
      <p:ext uri="{BB962C8B-B14F-4D97-AF65-F5344CB8AC3E}">
        <p14:creationId xmlns:p14="http://schemas.microsoft.com/office/powerpoint/2010/main" val="38244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msg:</a:t>
            </a:r>
          </a:p>
          <a:p>
            <a:r>
              <a:rPr lang="en-US" dirty="0">
                <a:solidFill>
                  <a:schemeClr val="bg1"/>
                </a:solidFill>
              </a:rPr>
              <a:t>    - OdomInt.msg: contains the custom message to publish odometry and integration method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</a:p>
          <a:p>
            <a:r>
              <a:rPr lang="en-US" dirty="0">
                <a:solidFill>
                  <a:schemeClr val="bg1"/>
                </a:solidFill>
              </a:rPr>
              <a:t>    - er_array.msg: custom message to publish the residuals between the ground truth and the estimated odometry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resetOdom.srv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empty, it does not need any input from the user since it simply resets the pose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seOdom.srv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defines the types of the requested input from the user to set the pose to x, y, theta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src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velpubsub.cpp:  the node that subscribes to the rpm topics and publishes a twist message containing all of the robot’s 		speeds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odompubsub.cpp: the node that subscribes to the topic advertised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velpubsub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publishes the complete odometry and 		    the custom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residuals.cpp: the node publishes the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our computed odometry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r>
              <a:rPr lang="en-US" dirty="0">
                <a:solidFill>
                  <a:prstClr val="white"/>
                </a:solidFill>
                <a:latin typeface="Times New Roman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and also the   	              residuals between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gt_pose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odom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reference frame) and 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our_odom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33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49534-8FEF-4809-B70A-9AA8C1A1A485}"/>
              </a:ext>
            </a:extLst>
          </p:cNvPr>
          <p:cNvSpPr txBox="1"/>
          <p:nvPr/>
        </p:nvSpPr>
        <p:spPr>
          <a:xfrm>
            <a:off x="4907280" y="248193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7B119A6-8CF6-4667-8F0F-D180879B2581}"/>
              </a:ext>
            </a:extLst>
          </p:cNvPr>
          <p:cNvSpPr txBox="1"/>
          <p:nvPr/>
        </p:nvSpPr>
        <p:spPr>
          <a:xfrm>
            <a:off x="167096" y="671691"/>
            <a:ext cx="11857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config:</a:t>
            </a:r>
          </a:p>
          <a:p>
            <a:r>
              <a:rPr lang="en-US" dirty="0">
                <a:solidFill>
                  <a:schemeClr val="bg1"/>
                </a:solidFill>
              </a:rPr>
              <a:t>    - plot_layout.xml: layout for </a:t>
            </a:r>
            <a:r>
              <a:rPr lang="en-US" dirty="0" err="1">
                <a:solidFill>
                  <a:schemeClr val="bg1"/>
                </a:solidFill>
              </a:rPr>
              <a:t>plotjuggler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rototranslation.m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: MATLAB file to compute the “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odom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” to “world” </a:t>
            </a:r>
            <a:r>
              <a:rPr lang="en-US" dirty="0" err="1">
                <a:solidFill>
                  <a:schemeClr val="bg1"/>
                </a:solidFill>
                <a:latin typeface="Times New Roman"/>
              </a:rPr>
              <a:t>rototranslation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 parameters.</a:t>
            </a:r>
          </a:p>
          <a:p>
            <a:endParaRPr lang="en-US" dirty="0">
              <a:solidFill>
                <a:schemeClr val="bg1"/>
              </a:solidFill>
              <a:latin typeface="Times New Roman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 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scout_rviz.rviz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rviz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configuration to visualize the computed odometry vs the ground truth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3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490AC6-7E94-439E-BFBC-1A71833FCDF5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ROS 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C255E0-E8BD-4039-BDAD-882E9702E7A0}"/>
              </a:ext>
            </a:extLst>
          </p:cNvPr>
          <p:cNvSpPr txBox="1"/>
          <p:nvPr/>
        </p:nvSpPr>
        <p:spPr>
          <a:xfrm>
            <a:off x="2686594" y="921357"/>
            <a:ext cx="6818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x_init</a:t>
            </a:r>
            <a:r>
              <a:rPr lang="en-US" dirty="0">
                <a:solidFill>
                  <a:schemeClr val="bg1"/>
                </a:solidFill>
              </a:rPr>
              <a:t>:     initial x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y_init</a:t>
            </a:r>
            <a:r>
              <a:rPr lang="en-US" dirty="0">
                <a:solidFill>
                  <a:schemeClr val="bg1"/>
                </a:solidFill>
              </a:rPr>
              <a:t>:     initial y position in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theta_init</a:t>
            </a:r>
            <a:r>
              <a:rPr lang="en-US" dirty="0">
                <a:solidFill>
                  <a:schemeClr val="bg1"/>
                </a:solidFill>
              </a:rPr>
              <a:t>: initial yaw angle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   CHI : ratio between apparent and real </a:t>
            </a:r>
            <a:r>
              <a:rPr lang="en-US" dirty="0" err="1">
                <a:solidFill>
                  <a:schemeClr val="bg1"/>
                </a:solidFill>
              </a:rPr>
              <a:t>base_line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:  1/ratio of the gearbox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01FA02-CF77-493B-83FD-A57335E69D8F}"/>
              </a:ext>
            </a:extLst>
          </p:cNvPr>
          <p:cNvSpPr txBox="1"/>
          <p:nvPr/>
        </p:nvSpPr>
        <p:spPr>
          <a:xfrm>
            <a:off x="3137263" y="26830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TF TREE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0FB226-D0E8-4699-BB03-2C34AFD6C16E}"/>
              </a:ext>
            </a:extLst>
          </p:cNvPr>
          <p:cNvSpPr txBox="1"/>
          <p:nvPr/>
        </p:nvSpPr>
        <p:spPr>
          <a:xfrm>
            <a:off x="4852851" y="3277800"/>
            <a:ext cx="6818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</a:t>
            </a:r>
            <a:r>
              <a:rPr lang="en-US" dirty="0" err="1">
                <a:solidFill>
                  <a:schemeClr val="bg1"/>
                </a:solidFill>
              </a:rPr>
              <a:t>base_link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- world (static transform)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8D56A7-8D54-4106-B3DD-B3F9CE3FE9A2}"/>
              </a:ext>
            </a:extLst>
          </p:cNvPr>
          <p:cNvSpPr txBox="1"/>
          <p:nvPr/>
        </p:nvSpPr>
        <p:spPr>
          <a:xfrm>
            <a:off x="3137263" y="4459315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CUSTOM MESSAGES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C7D509-C3D9-4E7E-B413-4BA83FB0A546}"/>
              </a:ext>
            </a:extLst>
          </p:cNvPr>
          <p:cNvSpPr txBox="1"/>
          <p:nvPr/>
        </p:nvSpPr>
        <p:spPr>
          <a:xfrm>
            <a:off x="6096000" y="5080245"/>
            <a:ext cx="372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OdomInt.msg: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nav_msgs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Odometry</a:t>
            </a:r>
            <a:r>
              <a:rPr lang="it-IT" dirty="0">
                <a:solidFill>
                  <a:schemeClr val="bg1"/>
                </a:solidFill>
              </a:rPr>
              <a:t> odo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String</a:t>
            </a:r>
            <a:r>
              <a:rPr lang="it-IT" dirty="0">
                <a:solidFill>
                  <a:schemeClr val="bg1"/>
                </a:solidFill>
              </a:rPr>
              <a:t>   </a:t>
            </a:r>
            <a:r>
              <a:rPr lang="it-IT" dirty="0" err="1">
                <a:solidFill>
                  <a:schemeClr val="bg1"/>
                </a:solidFill>
              </a:rPr>
              <a:t>int_method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9782E2-5E0A-4A22-86FF-6ADECE28366D}"/>
              </a:ext>
            </a:extLst>
          </p:cNvPr>
          <p:cNvSpPr txBox="1"/>
          <p:nvPr/>
        </p:nvSpPr>
        <p:spPr>
          <a:xfrm>
            <a:off x="2280558" y="5044090"/>
            <a:ext cx="381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er_array.msg: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dx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dy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dtheta</a:t>
            </a:r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    </a:t>
            </a:r>
            <a:r>
              <a:rPr lang="it-IT" dirty="0" err="1">
                <a:solidFill>
                  <a:schemeClr val="bg1"/>
                </a:solidFill>
              </a:rPr>
              <a:t>std_msgs</a:t>
            </a:r>
            <a:r>
              <a:rPr lang="it-IT" dirty="0">
                <a:solidFill>
                  <a:schemeClr val="bg1"/>
                </a:solidFill>
              </a:rPr>
              <a:t>/Float64 </a:t>
            </a:r>
            <a:r>
              <a:rPr lang="it-IT" dirty="0" err="1">
                <a:solidFill>
                  <a:schemeClr val="bg1"/>
                </a:solidFill>
              </a:rPr>
              <a:t>cumulateError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C28CE1-F001-4E1B-9D16-329DD0A28B9B}"/>
              </a:ext>
            </a:extLst>
          </p:cNvPr>
          <p:cNvSpPr txBox="1"/>
          <p:nvPr/>
        </p:nvSpPr>
        <p:spPr>
          <a:xfrm>
            <a:off x="3137263" y="326572"/>
            <a:ext cx="591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HOW TO RUN EVERYTHING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777328-6E29-45CD-92E5-DFCAF6142DA8}"/>
              </a:ext>
            </a:extLst>
          </p:cNvPr>
          <p:cNvSpPr txBox="1"/>
          <p:nvPr/>
        </p:nvSpPr>
        <p:spPr>
          <a:xfrm>
            <a:off x="191588" y="911347"/>
            <a:ext cx="115388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- </a:t>
            </a:r>
            <a:r>
              <a:rPr lang="en-US" dirty="0" err="1">
                <a:solidFill>
                  <a:schemeClr val="bg1"/>
                </a:solidFill>
              </a:rPr>
              <a:t>catkin_make</a:t>
            </a:r>
            <a:r>
              <a:rPr lang="en-US" dirty="0">
                <a:solidFill>
                  <a:schemeClr val="bg1"/>
                </a:solidFill>
              </a:rPr>
              <a:t> in the catkin workspace root</a:t>
            </a:r>
          </a:p>
          <a:p>
            <a:r>
              <a:rPr lang="en-US" dirty="0">
                <a:solidFill>
                  <a:schemeClr val="bg1"/>
                </a:solidFill>
              </a:rPr>
              <a:t>II- source </a:t>
            </a:r>
            <a:r>
              <a:rPr lang="en-US" dirty="0" err="1">
                <a:solidFill>
                  <a:schemeClr val="bg1"/>
                </a:solidFill>
              </a:rPr>
              <a:t>catkin_ws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devel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setup.bash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project1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scout_launch.launch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2 -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play -l bag1.bag</a:t>
            </a:r>
          </a:p>
          <a:p>
            <a:r>
              <a:rPr lang="en-US" dirty="0">
                <a:solidFill>
                  <a:schemeClr val="bg1"/>
                </a:solidFill>
              </a:rPr>
              <a:t>NB: for the second step you must cd to the folder where  the bag files are. </a:t>
            </a:r>
          </a:p>
          <a:p>
            <a:r>
              <a:rPr lang="en-US" dirty="0">
                <a:solidFill>
                  <a:schemeClr val="bg1"/>
                </a:solidFill>
              </a:rPr>
              <a:t>        You can also use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roslaunch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project1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scout_launch_bag.launch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It is now possible to echo the data from the different topics.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visualize the movement on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1 - Launch as before</a:t>
            </a:r>
          </a:p>
          <a:p>
            <a:r>
              <a:rPr lang="en-US" dirty="0">
                <a:solidFill>
                  <a:schemeClr val="bg1"/>
                </a:solidFill>
              </a:rPr>
              <a:t>2 - Open </a:t>
            </a:r>
            <a:r>
              <a:rPr lang="en-US" dirty="0" err="1">
                <a:solidFill>
                  <a:schemeClr val="bg1"/>
                </a:solidFill>
              </a:rPr>
              <a:t>rviz</a:t>
            </a:r>
            <a:r>
              <a:rPr lang="en-US" dirty="0">
                <a:solidFill>
                  <a:schemeClr val="bg1"/>
                </a:solidFill>
              </a:rPr>
              <a:t> with the </a:t>
            </a:r>
            <a:r>
              <a:rPr lang="en-US" dirty="0" err="1">
                <a:solidFill>
                  <a:schemeClr val="bg1"/>
                </a:solidFill>
              </a:rPr>
              <a:t>scout_rviz.rviz</a:t>
            </a:r>
            <a:r>
              <a:rPr lang="en-US" dirty="0">
                <a:solidFill>
                  <a:schemeClr val="bg1"/>
                </a:solidFill>
              </a:rPr>
              <a:t> configuration</a:t>
            </a:r>
          </a:p>
          <a:p>
            <a:r>
              <a:rPr lang="en-US" dirty="0">
                <a:solidFill>
                  <a:schemeClr val="bg1"/>
                </a:solidFill>
              </a:rPr>
              <a:t>3 - Play the bag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can also simply launch the </a:t>
            </a:r>
            <a:r>
              <a:rPr lang="en-US" dirty="0" err="1">
                <a:solidFill>
                  <a:schemeClr val="bg1"/>
                </a:solidFill>
              </a:rPr>
              <a:t>scout_launch_rviz.launch</a:t>
            </a:r>
            <a:r>
              <a:rPr lang="en-US" dirty="0">
                <a:solidFill>
                  <a:schemeClr val="bg1"/>
                </a:solidFill>
              </a:rPr>
              <a:t> file, it will take care of everything.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0F7E4D-14DE-4558-9EF5-0CFCA3EA0C8D}"/>
              </a:ext>
            </a:extLst>
          </p:cNvPr>
          <p:cNvSpPr txBox="1"/>
          <p:nvPr/>
        </p:nvSpPr>
        <p:spPr>
          <a:xfrm>
            <a:off x="191588" y="4792491"/>
            <a:ext cx="11987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the dynamic reconfigure:</a:t>
            </a:r>
          </a:p>
          <a:p>
            <a:r>
              <a:rPr lang="en-US" dirty="0">
                <a:solidFill>
                  <a:schemeClr val="bg1"/>
                </a:solidFill>
              </a:rPr>
              <a:t>	while the nodes are running, type in the bash: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dynamic_reconfigure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dynparam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odompubsub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intmethod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r>
              <a:rPr lang="en-US" dirty="0">
                <a:solidFill>
                  <a:schemeClr val="bg1"/>
                </a:solidFill>
              </a:rPr>
              <a:t>	 "Value" can be either 0 for </a:t>
            </a:r>
            <a:r>
              <a:rPr lang="en-US" dirty="0" err="1">
                <a:solidFill>
                  <a:schemeClr val="bg1"/>
                </a:solidFill>
              </a:rPr>
              <a:t>euler</a:t>
            </a:r>
            <a:r>
              <a:rPr lang="en-US" dirty="0">
                <a:solidFill>
                  <a:schemeClr val="bg1"/>
                </a:solidFill>
              </a:rPr>
              <a:t> integration or 1 for </a:t>
            </a:r>
            <a:r>
              <a:rPr lang="en-US" dirty="0" err="1">
                <a:solidFill>
                  <a:schemeClr val="bg1"/>
                </a:solidFill>
              </a:rPr>
              <a:t>runge</a:t>
            </a:r>
            <a:r>
              <a:rPr lang="en-US" dirty="0">
                <a:solidFill>
                  <a:schemeClr val="bg1"/>
                </a:solidFill>
              </a:rPr>
              <a:t> - </a:t>
            </a:r>
            <a:r>
              <a:rPr lang="en-US" dirty="0" err="1">
                <a:solidFill>
                  <a:schemeClr val="bg1"/>
                </a:solidFill>
              </a:rPr>
              <a:t>kutta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Reset service: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reset_odom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Set service: 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 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set_odom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y theta		NB: 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theta [deg]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BCD7B8-AC56-45A5-B3A1-55007012A17C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APPARENT BASELINE AND TRANSMISSION RATIO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04AD5E-453C-4E71-AC76-166DAF526FD6}"/>
              </a:ext>
            </a:extLst>
          </p:cNvPr>
          <p:cNvSpPr txBox="1"/>
          <p:nvPr/>
        </p:nvSpPr>
        <p:spPr>
          <a:xfrm>
            <a:off x="204650" y="891540"/>
            <a:ext cx="1153885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find the parameters to match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, we compared the estimated velocities values with the ground truth ones. For the transmission ratio we've used the values of the longitudinal velocity </a:t>
            </a:r>
            <a:r>
              <a:rPr lang="en-US" dirty="0" err="1">
                <a:solidFill>
                  <a:schemeClr val="bg1"/>
                </a:solidFill>
              </a:rPr>
              <a:t>vx</a:t>
            </a:r>
            <a:r>
              <a:rPr lang="en-US" dirty="0">
                <a:solidFill>
                  <a:schemeClr val="bg1"/>
                </a:solidFill>
              </a:rPr>
              <a:t>, whereas for the apparent baseline we've used the angular velocity </a:t>
            </a:r>
            <a:r>
              <a:rPr lang="en-US" dirty="0" err="1">
                <a:solidFill>
                  <a:schemeClr val="bg1"/>
                </a:solidFill>
              </a:rPr>
              <a:t>wz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 best values we've found are the following: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1:38.7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1.75 * B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have a quantitative assessment of how we were improving when changing the parameters, we used </a:t>
            </a:r>
            <a:r>
              <a:rPr lang="en-US" dirty="0" err="1">
                <a:solidFill>
                  <a:schemeClr val="bg1"/>
                </a:solidFill>
              </a:rPr>
              <a:t>plotJuggler</a:t>
            </a:r>
            <a:r>
              <a:rPr lang="en-US" dirty="0">
                <a:solidFill>
                  <a:schemeClr val="bg1"/>
                </a:solidFill>
              </a:rPr>
              <a:t> on the residuals node mentioned above: the </a:t>
            </a:r>
            <a:r>
              <a:rPr lang="en-US" dirty="0" err="1">
                <a:solidFill>
                  <a:schemeClr val="bg1"/>
                </a:solidFill>
              </a:rPr>
              <a:t>cumulateError</a:t>
            </a:r>
            <a:r>
              <a:rPr lang="en-US" dirty="0">
                <a:solidFill>
                  <a:schemeClr val="bg1"/>
                </a:solidFill>
              </a:rPr>
              <a:t> is a filtered error, which means that it is the average of the last 100 quadratic errors. Each quadratic error is the square root of the sum of the square of </a:t>
            </a:r>
            <a:r>
              <a:rPr lang="en-US" dirty="0" err="1">
                <a:solidFill>
                  <a:schemeClr val="bg1"/>
                </a:solidFill>
              </a:rPr>
              <a:t>deltaX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deltaTheta</a:t>
            </a:r>
            <a:r>
              <a:rPr lang="en-US" dirty="0">
                <a:solidFill>
                  <a:schemeClr val="bg1"/>
                </a:solidFill>
              </a:rPr>
              <a:t> (each multiplied by a particular quadratic weight).</a:t>
            </a:r>
          </a:p>
          <a:p>
            <a:r>
              <a:rPr lang="en-US" dirty="0">
                <a:solidFill>
                  <a:schemeClr val="bg1"/>
                </a:solidFill>
              </a:rPr>
              <a:t>In particular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 error of 1 cm is weighted as 60 degrees, while for the errors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1 cm weights as 120 deg (since the orientation measurement was not smooth and had an offset problem mentioned below).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find the parameters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also had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world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and find an orientation offset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with respect to its trajectory (see below). Since we did not have any velocities we used the following heuristic function: we started from the previous values and decreased the transmission ratio to match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velocity, and then we decreased the apparent baseline so that the curves had a smaller radius (greater curvature)</a:t>
            </a:r>
          </a:p>
          <a:p>
            <a:r>
              <a:rPr lang="en-US" dirty="0">
                <a:solidFill>
                  <a:schemeClr val="bg1"/>
                </a:solidFill>
              </a:rPr>
              <a:t>We obtained the following results:</a:t>
            </a:r>
          </a:p>
          <a:p>
            <a:r>
              <a:rPr lang="en-US" dirty="0">
                <a:solidFill>
                  <a:schemeClr val="bg1"/>
                </a:solidFill>
              </a:rPr>
              <a:t>- Transmission ratio: 1:40.0</a:t>
            </a:r>
          </a:p>
          <a:p>
            <a:r>
              <a:rPr lang="en-US" dirty="0">
                <a:solidFill>
                  <a:schemeClr val="bg1"/>
                </a:solidFill>
              </a:rPr>
              <a:t>- Apparent baseline:  1.64 * B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1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20" y="5966460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BDB735-3A73-48CB-8A32-72C51946AC08}"/>
              </a:ext>
            </a:extLst>
          </p:cNvPr>
          <p:cNvSpPr txBox="1"/>
          <p:nvPr/>
        </p:nvSpPr>
        <p:spPr>
          <a:xfrm>
            <a:off x="892628" y="306765"/>
            <a:ext cx="10162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"ODOM" TO "WORLD" ROTOTRANSLATION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BBF612-23F9-4FBD-BB6C-4BC6EF93C046}"/>
              </a:ext>
            </a:extLst>
          </p:cNvPr>
          <p:cNvSpPr txBox="1"/>
          <p:nvPr/>
        </p:nvSpPr>
        <p:spPr>
          <a:xfrm>
            <a:off x="204650" y="891540"/>
            <a:ext cx="11538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compute this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we copied 2 messages with </a:t>
            </a:r>
            <a:r>
              <a:rPr lang="en-US" dirty="0" err="1">
                <a:solidFill>
                  <a:schemeClr val="bg1"/>
                </a:solidFill>
              </a:rPr>
              <a:t>rostopic</a:t>
            </a:r>
            <a:r>
              <a:rPr lang="en-US" dirty="0">
                <a:solidFill>
                  <a:schemeClr val="bg1"/>
                </a:solidFill>
              </a:rPr>
              <a:t> echo from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and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is not accurate in the first seconds, so we waited for some seconds (about 16s) and as soon as we saw a coherent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we copied its pose and the corresponding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pose.</a:t>
            </a:r>
          </a:p>
          <a:p>
            <a:r>
              <a:rPr lang="en-US" dirty="0">
                <a:solidFill>
                  <a:schemeClr val="bg1"/>
                </a:solidFill>
              </a:rPr>
              <a:t>We assume that at the beginning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 is correct, so we can use its pose as reference to find the </a:t>
            </a:r>
            <a:r>
              <a:rPr lang="en-US" dirty="0" err="1">
                <a:solidFill>
                  <a:schemeClr val="bg1"/>
                </a:solidFill>
              </a:rPr>
              <a:t>rototranslation</a:t>
            </a:r>
            <a:r>
              <a:rPr lang="en-US" dirty="0">
                <a:solidFill>
                  <a:schemeClr val="bg1"/>
                </a:solidFill>
              </a:rPr>
              <a:t> from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 (</a:t>
            </a:r>
            <a:r>
              <a:rPr lang="en-US" dirty="0" err="1">
                <a:solidFill>
                  <a:schemeClr val="bg1"/>
                </a:solidFill>
              </a:rPr>
              <a:t>frame_id</a:t>
            </a:r>
            <a:r>
              <a:rPr lang="en-US" dirty="0">
                <a:solidFill>
                  <a:schemeClr val="bg1"/>
                </a:solidFill>
              </a:rPr>
              <a:t> of /</a:t>
            </a:r>
            <a:r>
              <a:rPr lang="en-US" dirty="0" err="1">
                <a:solidFill>
                  <a:schemeClr val="bg1"/>
                </a:solidFill>
              </a:rPr>
              <a:t>scout_odom</a:t>
            </a:r>
            <a:r>
              <a:rPr lang="en-US" dirty="0">
                <a:solidFill>
                  <a:schemeClr val="bg1"/>
                </a:solidFill>
              </a:rPr>
              <a:t>) and "world" (frame id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). This has been computed in MATLAB (in the script </a:t>
            </a:r>
            <a:r>
              <a:rPr lang="en-US" dirty="0" err="1">
                <a:solidFill>
                  <a:schemeClr val="bg1"/>
                </a:solidFill>
              </a:rPr>
              <a:t>rototranslation.m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dirty="0">
                <a:solidFill>
                  <a:schemeClr val="bg1"/>
                </a:solidFill>
              </a:rPr>
              <a:t>Doing so we noticed that there was an inconsistency between the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theta orientation and the direction of motion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, as if the orientation vector were not indicating the motion direction (so it was not tangent to the trajectory). As a matter of fact, the orientation was very accurate but the trajectory seemed to have a different rotation. </a:t>
            </a:r>
          </a:p>
          <a:p>
            <a:r>
              <a:rPr lang="en-US" dirty="0">
                <a:solidFill>
                  <a:schemeClr val="bg1"/>
                </a:solidFill>
              </a:rPr>
              <a:t>We made the hypothesis that the orientation field in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could have an offset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the motion of the robot. </a:t>
            </a:r>
          </a:p>
          <a:p>
            <a:r>
              <a:rPr lang="en-US" dirty="0">
                <a:solidFill>
                  <a:schemeClr val="bg1"/>
                </a:solidFill>
              </a:rPr>
              <a:t>We tuned CHI, </a:t>
            </a:r>
            <a:r>
              <a:rPr lang="en-US" dirty="0" err="1">
                <a:solidFill>
                  <a:schemeClr val="bg1"/>
                </a:solidFill>
              </a:rPr>
              <a:t>Inv_RATIO</a:t>
            </a:r>
            <a:r>
              <a:rPr lang="en-US" dirty="0">
                <a:solidFill>
                  <a:schemeClr val="bg1"/>
                </a:solidFill>
              </a:rPr>
              <a:t>, the rotation of the trajectory (so the rotation from "world" to "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") and the constant offset of the orientation of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noticed that this offset was very consistent (in the first 60 seconds of simulation it is almost constant), and was about 13.5 degrees.</a:t>
            </a:r>
          </a:p>
          <a:p>
            <a:r>
              <a:rPr lang="en-US" dirty="0">
                <a:solidFill>
                  <a:schemeClr val="bg1"/>
                </a:solidFill>
              </a:rPr>
              <a:t>Therefore we fixed the reference system accordingly (and we removed this offset in the residuals node when computing the difference between 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orientation and our computed orientation).</a:t>
            </a:r>
          </a:p>
          <a:p>
            <a:r>
              <a:rPr lang="en-US" dirty="0">
                <a:solidFill>
                  <a:schemeClr val="bg1"/>
                </a:solidFill>
              </a:rPr>
              <a:t>In the end the world reference frame has a yaw rotation of about 67 deg with respect to </a:t>
            </a:r>
            <a:r>
              <a:rPr lang="en-US" dirty="0" err="1">
                <a:solidFill>
                  <a:schemeClr val="bg1"/>
                </a:solidFill>
              </a:rPr>
              <a:t>odom</a:t>
            </a:r>
            <a:r>
              <a:rPr lang="en-US" dirty="0">
                <a:solidFill>
                  <a:schemeClr val="bg1"/>
                </a:solidFill>
              </a:rPr>
              <a:t> frame, and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gt_pose</a:t>
            </a:r>
            <a:r>
              <a:rPr lang="en-US" dirty="0">
                <a:solidFill>
                  <a:schemeClr val="bg1"/>
                </a:solidFill>
              </a:rPr>
              <a:t> has an orientation offset of about 13.5 degrees </a:t>
            </a:r>
            <a:r>
              <a:rPr lang="en-US" dirty="0" err="1">
                <a:solidFill>
                  <a:schemeClr val="bg1"/>
                </a:solidFill>
              </a:rPr>
              <a:t>wrt</a:t>
            </a:r>
            <a:r>
              <a:rPr lang="en-US" dirty="0">
                <a:solidFill>
                  <a:schemeClr val="bg1"/>
                </a:solidFill>
              </a:rPr>
              <a:t> its trajectory.</a:t>
            </a:r>
          </a:p>
        </p:txBody>
      </p:sp>
    </p:spTree>
    <p:extLst>
      <p:ext uri="{BB962C8B-B14F-4D97-AF65-F5344CB8AC3E}">
        <p14:creationId xmlns:p14="http://schemas.microsoft.com/office/powerpoint/2010/main" val="283055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4BD11FC-19AB-4EFC-902E-EF68A6E11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9" y="-38942"/>
            <a:ext cx="2113280" cy="8915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27A4D2-2A4F-4ADE-B880-7623C122BAF8}"/>
              </a:ext>
            </a:extLst>
          </p:cNvPr>
          <p:cNvSpPr txBox="1"/>
          <p:nvPr/>
        </p:nvSpPr>
        <p:spPr>
          <a:xfrm>
            <a:off x="3049089" y="1144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6FB04D1-3474-4D00-8186-A43796C62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91" y="753890"/>
            <a:ext cx="8770818" cy="4684475"/>
          </a:xfrm>
          <a:prstGeom prst="rect">
            <a:avLst/>
          </a:prstGeo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74C2FAC0-C920-46E9-A5ED-F760BB1E7C85}"/>
              </a:ext>
            </a:extLst>
          </p:cNvPr>
          <p:cNvSpPr/>
          <p:nvPr/>
        </p:nvSpPr>
        <p:spPr>
          <a:xfrm>
            <a:off x="3928450" y="2222931"/>
            <a:ext cx="83956" cy="821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1E4EB9-ABC0-4239-A5CE-6912909E1079}"/>
              </a:ext>
            </a:extLst>
          </p:cNvPr>
          <p:cNvSpPr txBox="1"/>
          <p:nvPr/>
        </p:nvSpPr>
        <p:spPr>
          <a:xfrm>
            <a:off x="3970428" y="2163962"/>
            <a:ext cx="4713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8DC43B-EB7F-4EBE-8A44-0A7FB810B125}"/>
              </a:ext>
            </a:extLst>
          </p:cNvPr>
          <p:cNvSpPr txBox="1"/>
          <p:nvPr/>
        </p:nvSpPr>
        <p:spPr>
          <a:xfrm>
            <a:off x="8609067" y="446113"/>
            <a:ext cx="208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chemeClr val="bg1"/>
                </a:solidFill>
              </a:rPr>
              <a:t>Simulation</a:t>
            </a:r>
            <a:r>
              <a:rPr lang="it-IT" sz="1400" dirty="0">
                <a:solidFill>
                  <a:schemeClr val="bg1"/>
                </a:solidFill>
              </a:rPr>
              <a:t> time = 1’30’’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18BE58-F3BC-489B-A397-7D1201EB563E}"/>
              </a:ext>
            </a:extLst>
          </p:cNvPr>
          <p:cNvSpPr txBox="1"/>
          <p:nvPr/>
        </p:nvSpPr>
        <p:spPr>
          <a:xfrm>
            <a:off x="453420" y="5765556"/>
            <a:ext cx="1128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699110"/>
                </a:solidFill>
              </a:rPr>
              <a:t>Estimated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rgbClr val="699110"/>
                </a:solidFill>
              </a:rPr>
              <a:t>trajectory</a:t>
            </a:r>
            <a:r>
              <a:rPr lang="it-IT" dirty="0">
                <a:solidFill>
                  <a:srgbClr val="699110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compared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>
                <a:solidFill>
                  <a:srgbClr val="B03E14"/>
                </a:solidFill>
              </a:rPr>
              <a:t>ground truth </a:t>
            </a:r>
            <a:r>
              <a:rPr lang="it-IT" dirty="0">
                <a:solidFill>
                  <a:schemeClr val="bg1"/>
                </a:solidFill>
              </a:rPr>
              <a:t>from </a:t>
            </a:r>
            <a:r>
              <a:rPr lang="it-IT" dirty="0" err="1">
                <a:solidFill>
                  <a:schemeClr val="bg1"/>
                </a:solidFill>
              </a:rPr>
              <a:t>scout_odom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not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optimal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values</a:t>
            </a:r>
            <a:r>
              <a:rPr lang="it-IT" dirty="0">
                <a:solidFill>
                  <a:schemeClr val="bg1"/>
                </a:solidFill>
              </a:rPr>
              <a:t> for the transmission ratio and for the </a:t>
            </a:r>
            <a:r>
              <a:rPr lang="it-IT" dirty="0" err="1">
                <a:solidFill>
                  <a:schemeClr val="bg1"/>
                </a:solidFill>
              </a:rPr>
              <a:t>apparent</a:t>
            </a:r>
            <a:r>
              <a:rPr lang="it-IT" dirty="0">
                <a:solidFill>
                  <a:schemeClr val="bg1"/>
                </a:solidFill>
              </a:rPr>
              <a:t> baseline. </a:t>
            </a:r>
            <a:r>
              <a:rPr lang="it-IT" dirty="0" err="1">
                <a:solidFill>
                  <a:schemeClr val="bg1"/>
                </a:solidFill>
              </a:rPr>
              <a:t>Nevertheless</a:t>
            </a:r>
            <a:r>
              <a:rPr lang="it-IT" dirty="0">
                <a:solidFill>
                  <a:schemeClr val="bg1"/>
                </a:solidFill>
              </a:rPr>
              <a:t>, the tracking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acceptable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F11C40-74A5-405A-BA69-E6C4CD5B5361}"/>
              </a:ext>
            </a:extLst>
          </p:cNvPr>
          <p:cNvSpPr txBox="1"/>
          <p:nvPr/>
        </p:nvSpPr>
        <p:spPr>
          <a:xfrm>
            <a:off x="0" y="4792034"/>
            <a:ext cx="1626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CHI: 1.76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RATIO: 1:38.3</a:t>
            </a:r>
          </a:p>
        </p:txBody>
      </p:sp>
    </p:spTree>
    <p:extLst>
      <p:ext uri="{BB962C8B-B14F-4D97-AF65-F5344CB8AC3E}">
        <p14:creationId xmlns:p14="http://schemas.microsoft.com/office/powerpoint/2010/main" val="283589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1994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Perception, localization and mapping for mobile robots  First project</dc:title>
  <dc:creator>Marco Cella</dc:creator>
  <cp:lastModifiedBy>Marco Cella</cp:lastModifiedBy>
  <cp:revision>52</cp:revision>
  <dcterms:created xsi:type="dcterms:W3CDTF">2021-05-09T21:48:34Z</dcterms:created>
  <dcterms:modified xsi:type="dcterms:W3CDTF">2021-05-10T14:03:52Z</dcterms:modified>
</cp:coreProperties>
</file>