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  <p:sldMasterId id="2147483684" r:id="rId5"/>
  </p:sldMasterIdLst>
  <p:sldIdLst>
    <p:sldId id="256" r:id="rId6"/>
    <p:sldId id="257" r:id="rId7"/>
    <p:sldId id="260" r:id="rId8"/>
    <p:sldId id="328" r:id="rId9"/>
    <p:sldId id="323" r:id="rId10"/>
    <p:sldId id="258" r:id="rId11"/>
    <p:sldId id="263" r:id="rId12"/>
    <p:sldId id="264" r:id="rId13"/>
    <p:sldId id="265" r:id="rId14"/>
    <p:sldId id="324" r:id="rId15"/>
    <p:sldId id="325" r:id="rId16"/>
    <p:sldId id="326" r:id="rId17"/>
    <p:sldId id="327" r:id="rId18"/>
    <p:sldId id="322" r:id="rId19"/>
    <p:sldId id="293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30" r:id="rId29"/>
    <p:sldId id="259" r:id="rId30"/>
    <p:sldId id="271" r:id="rId31"/>
    <p:sldId id="276" r:id="rId32"/>
    <p:sldId id="304" r:id="rId33"/>
    <p:sldId id="302" r:id="rId34"/>
    <p:sldId id="278" r:id="rId35"/>
    <p:sldId id="307" r:id="rId36"/>
    <p:sldId id="299" r:id="rId37"/>
    <p:sldId id="280" r:id="rId38"/>
    <p:sldId id="309" r:id="rId39"/>
    <p:sldId id="32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tion Pinari" initials="EP" lastIdx="1" clrIdx="0">
    <p:extLst>
      <p:ext uri="{19B8F6BF-5375-455C-9EA6-DF929625EA0E}">
        <p15:presenceInfo xmlns:p15="http://schemas.microsoft.com/office/powerpoint/2012/main" userId="Etion Pin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16FF"/>
    <a:srgbClr val="3131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297B1-CF78-4ED7-8AA9-DD1628251C63}" v="21" dt="2021-01-29T23:31:1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User is owning side, needed to show reviews of a product. Tagged with @ElementCollection and @MapKeyJoinColumn. Fetched lazy so that workload is decreased when reviews are not needed.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side, needed to see if one has already submitted an answer to the questionnaire.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side, needed to see who has created the questionnaire.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we fetch data through a JPQL query.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dirty="0"/>
            <a:t>This is mapped to successfully create a submission we need a list of all the relative product answers. @OneToMany @Fetch(Eager) @OrphanRemoval @Cascade(Persist, Remove)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the owner side. Tag @ManyToOne.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owner side, mapped through @ManyToMany and @JoinTable @Fetch(Eager) @Cascade(Persist, Merge)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DC32A1-8D1F-4622-8059-1B9912D29741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0FC03-193B-4B3B-B7D6-E3C1215DBB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side is not implemented because it is neither used nor requested by specifications.</a:t>
          </a:r>
        </a:p>
      </dgm:t>
    </dgm:pt>
    <dgm:pt modelId="{61538D01-682C-4F19-AEBA-5B49B3B87EE4}" type="parTrans" cxnId="{EBEE7748-B2A4-483D-93D6-023DEE9BD93F}">
      <dgm:prSet/>
      <dgm:spPr/>
      <dgm:t>
        <a:bodyPr/>
        <a:lstStyle/>
        <a:p>
          <a:endParaRPr lang="en-US"/>
        </a:p>
      </dgm:t>
    </dgm:pt>
    <dgm:pt modelId="{57BB4E91-1C36-47D2-8782-1799EFFAF422}" type="sibTrans" cxnId="{EBEE7748-B2A4-483D-93D6-023DEE9BD93F}">
      <dgm:prSet/>
      <dgm:spPr/>
      <dgm:t>
        <a:bodyPr/>
        <a:lstStyle/>
        <a:p>
          <a:endParaRPr lang="en-US"/>
        </a:p>
      </dgm:t>
    </dgm:pt>
    <dgm:pt modelId="{61ABE907-FB28-4597-9883-C0CC911C77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This is owner side, mapped through @ManyToOne and @JoinTable. </a:t>
          </a:r>
          <a:r>
            <a:rPr lang="en-US" sz="1400" dirty="0" err="1"/>
            <a:t>UserLog</a:t>
          </a:r>
          <a:r>
            <a:rPr lang="en-US" sz="1400" dirty="0"/>
            <a:t> is just stored in database for recording users logins, but never used in the application, so there is no need for cascade.</a:t>
          </a:r>
        </a:p>
      </dgm:t>
    </dgm:pt>
    <dgm:pt modelId="{93C9788C-898D-412C-A524-1F7681D219F7}" type="parTrans" cxnId="{2E383E74-E678-4A6E-B2D9-B7B1D0369D66}">
      <dgm:prSet/>
      <dgm:spPr/>
      <dgm:t>
        <a:bodyPr/>
        <a:lstStyle/>
        <a:p>
          <a:endParaRPr lang="en-US"/>
        </a:p>
      </dgm:t>
    </dgm:pt>
    <dgm:pt modelId="{26035A6E-685D-42BE-BCEA-C0235EC591FE}" type="sibTrans" cxnId="{2E383E74-E678-4A6E-B2D9-B7B1D0369D66}">
      <dgm:prSet/>
      <dgm:spPr/>
      <dgm:t>
        <a:bodyPr/>
        <a:lstStyle/>
        <a:p>
          <a:endParaRPr lang="en-US"/>
        </a:p>
      </dgm:t>
    </dgm:pt>
    <dgm:pt modelId="{B435601D-6E9D-41B5-BCF1-3A71246B12F6}" type="pres">
      <dgm:prSet presAssocID="{E6DC32A1-8D1F-4622-8059-1B9912D29741}" presName="root" presStyleCnt="0">
        <dgm:presLayoutVars>
          <dgm:dir/>
          <dgm:resizeHandles val="exact"/>
        </dgm:presLayoutVars>
      </dgm:prSet>
      <dgm:spPr/>
    </dgm:pt>
    <dgm:pt modelId="{30708559-C720-4216-AEBE-7F94A80AFE01}" type="pres">
      <dgm:prSet presAssocID="{C5D0FC03-193B-4B3B-B7D6-E3C1215DBBFE}" presName="compNode" presStyleCnt="0"/>
      <dgm:spPr/>
    </dgm:pt>
    <dgm:pt modelId="{B1417C11-8D22-4763-A2CA-6ED90A23FBC7}" type="pres">
      <dgm:prSet presAssocID="{C5D0FC03-193B-4B3B-B7D6-E3C1215DBBFE}" presName="bgRect" presStyleLbl="bgShp" presStyleIdx="0" presStyleCnt="2" custLinFactNeighborX="228" custLinFactNeighborY="-8924"/>
      <dgm:spPr/>
    </dgm:pt>
    <dgm:pt modelId="{918C845B-6E21-4EF5-B602-E84AC8F86615}" type="pres">
      <dgm:prSet presAssocID="{C5D0FC03-193B-4B3B-B7D6-E3C1215DBBFE}" presName="iconRect" presStyleLbl="node1" presStyleIdx="0" presStyleCnt="2" custLinFactNeighborY="-16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D0A219D3-C09C-4D9F-97DE-146FD2E9C019}" type="pres">
      <dgm:prSet presAssocID="{C5D0FC03-193B-4B3B-B7D6-E3C1215DBBFE}" presName="spaceRect" presStyleCnt="0"/>
      <dgm:spPr/>
    </dgm:pt>
    <dgm:pt modelId="{EEDD8500-2FBD-431F-B401-99B7B60EB5F3}" type="pres">
      <dgm:prSet presAssocID="{C5D0FC03-193B-4B3B-B7D6-E3C1215DBBFE}" presName="parTx" presStyleLbl="revTx" presStyleIdx="0" presStyleCnt="2" custLinFactNeighborX="-4400" custLinFactNeighborY="-25280">
        <dgm:presLayoutVars>
          <dgm:chMax val="0"/>
          <dgm:chPref val="0"/>
        </dgm:presLayoutVars>
      </dgm:prSet>
      <dgm:spPr/>
    </dgm:pt>
    <dgm:pt modelId="{2DA3BF55-BF95-4109-A937-019D1F593DED}" type="pres">
      <dgm:prSet presAssocID="{57BB4E91-1C36-47D2-8782-1799EFFAF422}" presName="sibTrans" presStyleCnt="0"/>
      <dgm:spPr/>
    </dgm:pt>
    <dgm:pt modelId="{318B6102-5FC5-4AC6-8F3B-F4FF690AA46D}" type="pres">
      <dgm:prSet presAssocID="{61ABE907-FB28-4597-9883-C0CC911C7767}" presName="compNode" presStyleCnt="0"/>
      <dgm:spPr/>
    </dgm:pt>
    <dgm:pt modelId="{7E23EED4-51DE-4485-AFB7-9D136C14AB3B}" type="pres">
      <dgm:prSet presAssocID="{61ABE907-FB28-4597-9883-C0CC911C7767}" presName="bgRect" presStyleLbl="bgShp" presStyleIdx="1" presStyleCnt="2" custLinFactNeighborX="685" custLinFactNeighborY="-4811"/>
      <dgm:spPr/>
    </dgm:pt>
    <dgm:pt modelId="{5C5B87B7-C396-42A2-A476-17BE92C8BBAF}" type="pres">
      <dgm:prSet presAssocID="{61ABE907-FB28-4597-9883-C0CC911C7767}" presName="iconRect" presStyleLbl="node1" presStyleIdx="1" presStyleCnt="2" custFlipHor="1" custLinFactNeighborX="-945" custLinFactNeighborY="-102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eccia a destra con riempimento a tinta unita"/>
        </a:ext>
      </dgm:extLst>
    </dgm:pt>
    <dgm:pt modelId="{B7D59696-ADB3-48CE-BEA6-56B45E60BAB5}" type="pres">
      <dgm:prSet presAssocID="{61ABE907-FB28-4597-9883-C0CC911C7767}" presName="spaceRect" presStyleCnt="0"/>
      <dgm:spPr/>
    </dgm:pt>
    <dgm:pt modelId="{42C0B2E6-F5A1-4AA0-864E-3E592EB9FA44}" type="pres">
      <dgm:prSet presAssocID="{61ABE907-FB28-4597-9883-C0CC911C7767}" presName="parTx" presStyleLbl="revTx" presStyleIdx="1" presStyleCnt="2" custScaleX="109874" custScaleY="92006">
        <dgm:presLayoutVars>
          <dgm:chMax val="0"/>
          <dgm:chPref val="0"/>
        </dgm:presLayoutVars>
      </dgm:prSet>
      <dgm:spPr/>
    </dgm:pt>
  </dgm:ptLst>
  <dgm:cxnLst>
    <dgm:cxn modelId="{EBEE7748-B2A4-483D-93D6-023DEE9BD93F}" srcId="{E6DC32A1-8D1F-4622-8059-1B9912D29741}" destId="{C5D0FC03-193B-4B3B-B7D6-E3C1215DBBFE}" srcOrd="0" destOrd="0" parTransId="{61538D01-682C-4F19-AEBA-5B49B3B87EE4}" sibTransId="{57BB4E91-1C36-47D2-8782-1799EFFAF422}"/>
    <dgm:cxn modelId="{0FC72369-9CA2-47CC-8E93-6B113A393C44}" type="presOf" srcId="{61ABE907-FB28-4597-9883-C0CC911C7767}" destId="{42C0B2E6-F5A1-4AA0-864E-3E592EB9FA44}" srcOrd="0" destOrd="0" presId="urn:microsoft.com/office/officeart/2018/2/layout/IconVerticalSolidList"/>
    <dgm:cxn modelId="{2E383E74-E678-4A6E-B2D9-B7B1D0369D66}" srcId="{E6DC32A1-8D1F-4622-8059-1B9912D29741}" destId="{61ABE907-FB28-4597-9883-C0CC911C7767}" srcOrd="1" destOrd="0" parTransId="{93C9788C-898D-412C-A524-1F7681D219F7}" sibTransId="{26035A6E-685D-42BE-BCEA-C0235EC591FE}"/>
    <dgm:cxn modelId="{CA2544C0-70A1-419D-A02E-76D7FAC25761}" type="presOf" srcId="{C5D0FC03-193B-4B3B-B7D6-E3C1215DBBFE}" destId="{EEDD8500-2FBD-431F-B401-99B7B60EB5F3}" srcOrd="0" destOrd="0" presId="urn:microsoft.com/office/officeart/2018/2/layout/IconVerticalSolidList"/>
    <dgm:cxn modelId="{3F3F57E2-5471-48FA-935F-2A869ED0F971}" type="presOf" srcId="{E6DC32A1-8D1F-4622-8059-1B9912D29741}" destId="{B435601D-6E9D-41B5-BCF1-3A71246B12F6}" srcOrd="0" destOrd="0" presId="urn:microsoft.com/office/officeart/2018/2/layout/IconVerticalSolidList"/>
    <dgm:cxn modelId="{F7F77785-C467-4ED1-8C8E-7F5C73079198}" type="presParOf" srcId="{B435601D-6E9D-41B5-BCF1-3A71246B12F6}" destId="{30708559-C720-4216-AEBE-7F94A80AFE01}" srcOrd="0" destOrd="0" presId="urn:microsoft.com/office/officeart/2018/2/layout/IconVerticalSolidList"/>
    <dgm:cxn modelId="{1136F56D-B149-4549-A951-6154A1878D3D}" type="presParOf" srcId="{30708559-C720-4216-AEBE-7F94A80AFE01}" destId="{B1417C11-8D22-4763-A2CA-6ED90A23FBC7}" srcOrd="0" destOrd="0" presId="urn:microsoft.com/office/officeart/2018/2/layout/IconVerticalSolidList"/>
    <dgm:cxn modelId="{A8B3F111-8871-4AF7-B56C-54CCBC1587A1}" type="presParOf" srcId="{30708559-C720-4216-AEBE-7F94A80AFE01}" destId="{918C845B-6E21-4EF5-B602-E84AC8F86615}" srcOrd="1" destOrd="0" presId="urn:microsoft.com/office/officeart/2018/2/layout/IconVerticalSolidList"/>
    <dgm:cxn modelId="{C2A38232-A160-4C3B-B069-2226FE0AA343}" type="presParOf" srcId="{30708559-C720-4216-AEBE-7F94A80AFE01}" destId="{D0A219D3-C09C-4D9F-97DE-146FD2E9C019}" srcOrd="2" destOrd="0" presId="urn:microsoft.com/office/officeart/2018/2/layout/IconVerticalSolidList"/>
    <dgm:cxn modelId="{C314D926-53C3-4B71-BD02-7AA89DF99802}" type="presParOf" srcId="{30708559-C720-4216-AEBE-7F94A80AFE01}" destId="{EEDD8500-2FBD-431F-B401-99B7B60EB5F3}" srcOrd="3" destOrd="0" presId="urn:microsoft.com/office/officeart/2018/2/layout/IconVerticalSolidList"/>
    <dgm:cxn modelId="{B8EF6912-BEEC-432F-8CED-35007D9F1F29}" type="presParOf" srcId="{B435601D-6E9D-41B5-BCF1-3A71246B12F6}" destId="{2DA3BF55-BF95-4109-A937-019D1F593DED}" srcOrd="1" destOrd="0" presId="urn:microsoft.com/office/officeart/2018/2/layout/IconVerticalSolidList"/>
    <dgm:cxn modelId="{54C89104-398E-4CEA-86AF-BD510B1EC402}" type="presParOf" srcId="{B435601D-6E9D-41B5-BCF1-3A71246B12F6}" destId="{318B6102-5FC5-4AC6-8F3B-F4FF690AA46D}" srcOrd="2" destOrd="0" presId="urn:microsoft.com/office/officeart/2018/2/layout/IconVerticalSolidList"/>
    <dgm:cxn modelId="{5288382F-F1FE-4D0C-95D9-CC0FBCAA280A}" type="presParOf" srcId="{318B6102-5FC5-4AC6-8F3B-F4FF690AA46D}" destId="{7E23EED4-51DE-4485-AFB7-9D136C14AB3B}" srcOrd="0" destOrd="0" presId="urn:microsoft.com/office/officeart/2018/2/layout/IconVerticalSolidList"/>
    <dgm:cxn modelId="{A581EE6C-46F2-496C-B98B-D92E0A9FE531}" type="presParOf" srcId="{318B6102-5FC5-4AC6-8F3B-F4FF690AA46D}" destId="{5C5B87B7-C396-42A2-A476-17BE92C8BBAF}" srcOrd="1" destOrd="0" presId="urn:microsoft.com/office/officeart/2018/2/layout/IconVerticalSolidList"/>
    <dgm:cxn modelId="{DF3846B6-3C98-4DF5-AC25-6BCB4E852E5B}" type="presParOf" srcId="{318B6102-5FC5-4AC6-8F3B-F4FF690AA46D}" destId="{B7D59696-ADB3-48CE-BEA6-56B45E60BAB5}" srcOrd="2" destOrd="0" presId="urn:microsoft.com/office/officeart/2018/2/layout/IconVerticalSolidList"/>
    <dgm:cxn modelId="{F41E9FD5-E3AA-480C-8C72-BB73EB313EE6}" type="presParOf" srcId="{318B6102-5FC5-4AC6-8F3B-F4FF690AA46D}" destId="{42C0B2E6-F5A1-4AA0-864E-3E592EB9F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is owning side, needed to show reviews of a product. Tagged with @ElementCollection and @MapKeyJoinColumn. Fetched lazy so that workload is decreased when reviews are not needed.</a:t>
          </a:r>
        </a:p>
      </dsp:txBody>
      <dsp:txXfrm>
        <a:off x="1507737" y="2338843"/>
        <a:ext cx="2378462" cy="1305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210130"/>
          <a:ext cx="3886200" cy="16546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500545" y="582441"/>
          <a:ext cx="910083" cy="91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911175" y="357795"/>
          <a:ext cx="1954410" cy="165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122" tIns="175122" rIns="175122" bIns="175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</a:t>
          </a:r>
        </a:p>
      </dsp:txBody>
      <dsp:txXfrm>
        <a:off x="1911175" y="357795"/>
        <a:ext cx="1954410" cy="1654697"/>
      </dsp:txXfrm>
    </dsp:sp>
    <dsp:sp modelId="{7E23EED4-51DE-4485-AFB7-9D136C14AB3B}">
      <dsp:nvSpPr>
        <dsp:cNvPr id="0" name=""/>
        <dsp:cNvSpPr/>
      </dsp:nvSpPr>
      <dsp:spPr>
        <a:xfrm>
          <a:off x="0" y="2259235"/>
          <a:ext cx="3886200" cy="16546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491945" y="2618139"/>
          <a:ext cx="910083" cy="910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911175" y="2338843"/>
          <a:ext cx="1954410" cy="1654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122" tIns="175122" rIns="175122" bIns="1751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side, needed to see if one has already submitted an answer to the questionnaire. @ManyToOne</a:t>
          </a:r>
        </a:p>
      </dsp:txBody>
      <dsp:txXfrm>
        <a:off x="1911175" y="2338843"/>
        <a:ext cx="1954410" cy="16546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side, needed to see who has created the questionnaire. @ManyToOne</a:t>
          </a:r>
        </a:p>
      </dsp:txBody>
      <dsp:txXfrm>
        <a:off x="1507737" y="2338843"/>
        <a:ext cx="2378462" cy="1305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we fetch data through a JPQL query.</a:t>
          </a:r>
        </a:p>
      </dsp:txBody>
      <dsp:txXfrm>
        <a:off x="1507737" y="2338843"/>
        <a:ext cx="2378462" cy="1305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</a:t>
          </a:r>
        </a:p>
      </dsp:txBody>
      <dsp:txXfrm>
        <a:off x="1507737" y="2338843"/>
        <a:ext cx="2378462" cy="1305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This is mapped to successfully create a submission we need a list of all the relative product answers. @OneToMany @Fetch(Eager) @OrphanRemoval @Cascade(Persist, Remove)</a:t>
          </a:r>
        </a:p>
      </dsp:txBody>
      <dsp:txXfrm>
        <a:off x="1507737" y="2338843"/>
        <a:ext cx="2378462" cy="1305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the owner side. Tag @ManyToOne.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2338843"/>
        <a:ext cx="2378462" cy="1305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590598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394883" y="884316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07737" y="707092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owner side, mapped through @ManyToMany and @JoinTable @Fetch(Eager) @Cascade(Persist, Merge)</a:t>
          </a:r>
        </a:p>
      </dsp:txBody>
      <dsp:txXfrm>
        <a:off x="1507737" y="707092"/>
        <a:ext cx="2378462" cy="1305400"/>
      </dsp:txXfrm>
    </dsp:sp>
    <dsp:sp modelId="{7E23EED4-51DE-4485-AFB7-9D136C14AB3B}">
      <dsp:nvSpPr>
        <dsp:cNvPr id="0" name=""/>
        <dsp:cNvSpPr/>
      </dsp:nvSpPr>
      <dsp:spPr>
        <a:xfrm>
          <a:off x="0" y="2276040"/>
          <a:ext cx="3886200" cy="13054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388098" y="2559181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07737" y="2338843"/>
          <a:ext cx="2378462" cy="1305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07737" y="2338843"/>
        <a:ext cx="2378462" cy="1305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17C11-8D22-4763-A2CA-6ED90A23FBC7}">
      <dsp:nvSpPr>
        <dsp:cNvPr id="0" name=""/>
        <dsp:cNvSpPr/>
      </dsp:nvSpPr>
      <dsp:spPr>
        <a:xfrm>
          <a:off x="0" y="662904"/>
          <a:ext cx="4518204" cy="1459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845B-6E21-4EF5-B602-E84AC8F86615}">
      <dsp:nvSpPr>
        <dsp:cNvPr id="0" name=""/>
        <dsp:cNvSpPr/>
      </dsp:nvSpPr>
      <dsp:spPr>
        <a:xfrm>
          <a:off x="441401" y="991222"/>
          <a:ext cx="802547" cy="802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D8500-2FBD-431F-B401-99B7B60EB5F3}">
      <dsp:nvSpPr>
        <dsp:cNvPr id="0" name=""/>
        <dsp:cNvSpPr/>
      </dsp:nvSpPr>
      <dsp:spPr>
        <a:xfrm>
          <a:off x="1568700" y="487785"/>
          <a:ext cx="2651126" cy="1207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27" tIns="127827" rIns="127827" bIns="12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side is not implemented because it is neither used nor requested by specifications.</a:t>
          </a:r>
        </a:p>
      </dsp:txBody>
      <dsp:txXfrm>
        <a:off x="1568700" y="487785"/>
        <a:ext cx="2651126" cy="1207814"/>
      </dsp:txXfrm>
    </dsp:sp>
    <dsp:sp modelId="{7E23EED4-51DE-4485-AFB7-9D136C14AB3B}">
      <dsp:nvSpPr>
        <dsp:cNvPr id="0" name=""/>
        <dsp:cNvSpPr/>
      </dsp:nvSpPr>
      <dsp:spPr>
        <a:xfrm>
          <a:off x="0" y="2546179"/>
          <a:ext cx="4518204" cy="14591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B87B7-C396-42A2-A476-17BE92C8BBAF}">
      <dsp:nvSpPr>
        <dsp:cNvPr id="0" name=""/>
        <dsp:cNvSpPr/>
      </dsp:nvSpPr>
      <dsp:spPr>
        <a:xfrm flipH="1">
          <a:off x="433817" y="2862675"/>
          <a:ext cx="802547" cy="802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C0B2E6-F5A1-4AA0-864E-3E592EB9FA44}">
      <dsp:nvSpPr>
        <dsp:cNvPr id="0" name=""/>
        <dsp:cNvSpPr/>
      </dsp:nvSpPr>
      <dsp:spPr>
        <a:xfrm>
          <a:off x="1554463" y="2664656"/>
          <a:ext cx="2912898" cy="111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827" tIns="127827" rIns="127827" bIns="12782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is owner side, mapped through @ManyToOne and @JoinTable. </a:t>
          </a:r>
          <a:r>
            <a:rPr lang="en-US" sz="1400" kern="1200" dirty="0" err="1"/>
            <a:t>UserLog</a:t>
          </a:r>
          <a:r>
            <a:rPr lang="en-US" sz="1400" kern="1200" dirty="0"/>
            <a:t> is just stored in database for recording users logins, but never used in the application, so there is no need for cascade.</a:t>
          </a:r>
        </a:p>
      </dsp:txBody>
      <dsp:txXfrm>
        <a:off x="1554463" y="2664656"/>
        <a:ext cx="2912898" cy="1111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6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72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E4B29E-B205-4843-9515-DA3E8F6D2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C0E0E73-244E-4540-AE5B-F040B5F3C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AD910E-856C-4697-BB8B-3B726D4B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01F3A5-2426-4769-9CFD-94D344AF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B7F503-D4FE-4E1D-B49B-039D2901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0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ECDF3-EA6F-4AAB-851F-EA70CEEA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9CED8-AFCB-4D60-BA11-C9A35DA4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14F0AF-9264-4F6A-8413-4EAC80E6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02711F-1946-424A-B374-557E140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212CDF-7684-4DC8-B963-FEBCB39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4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401B2C-52EF-4B2D-B289-971BB314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4AE230-4B6A-49C8-A451-40A286AE1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D4EA91-0A27-4B67-9626-5A8F524B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B3E08A-7DE2-493B-B711-B6A47BAF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F6F116-F79A-4C4A-A9C5-7A0DAC67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3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05A40-0E01-4F14-AE77-4AD4696C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5D2E08-5F81-4511-AC7C-174782D3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C326FE-7E8C-4FE6-9B20-DCD4E028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069950-40BD-46A2-B3A9-3342E1F7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00125-B854-401F-AC80-E674B985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7A73A9-C23B-4356-A8C4-136F22AF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9C9C0-7C4C-4A2E-94E3-D0D4B6AC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B78A3E-1F37-4E4A-872C-4E10EDAB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B370CD0-873E-4D8E-9036-62F358DF5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7C89F2D-2AD3-43F7-B225-EFDA487A8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3E2876-32B4-4FE2-94CD-E6A8DFF57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04D13E-3B35-4E09-B722-918FD2B0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7BD55B-45A4-4FE1-A5EC-EB808BB2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B05A8E-5BF1-4BE0-A0BD-35FECA35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7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CC160-A62F-444F-AEE8-94094B2B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A7A379-0170-4372-AAE4-D57509C1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BEE3BC-7B8D-4112-9823-B4469DF0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7673BC-7A92-4DF1-A1E5-31DBF9BD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0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71C577-34DB-4FF7-B778-E9BC8AF4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5AE2F7-F65B-4128-8746-9EA820D5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D2DB88-8694-4D0B-A50E-D0768FD6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34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67092-763D-4A1E-9896-823A5E10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819806-9566-49A7-AD17-E5B04C87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053336-5464-42E4-925B-6D4F3984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39F7A3-B748-44FF-959A-203DB5D2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BF7E3-705A-4041-B047-AD8F47F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3836A1-9952-40AF-856F-E1B8BE1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53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A7DF3-BD57-4020-B719-6ECFECDE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4A55AB6-9402-4752-A3B0-6E52EF391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7E5CC1-C946-4A2E-8AAB-675F4581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37E7AA4-BB9C-4E37-A7DD-B430320B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9D1C4A-8EF1-4F24-ADF9-3D16F09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41C38E-1C9D-42C8-BA07-A948FED4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9D4E7-5D76-4C98-B8D8-2D79D658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2AE312-FA95-4073-8584-F15B424ED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A0D5DE-9F83-45AD-B159-E733CB12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892836-509F-445B-9B4A-A6FBD3B0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08C8A-B3A8-4D06-A7F6-6311736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39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A31A0CE-F9E5-46C6-B8BE-E4378B2DD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8B4CFA8-56AD-4554-8571-7CCEF98D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571472-D776-4364-9F26-13FA837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3D27B-E75D-45AA-BEA4-6910DA3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74E7B8-B0CE-44FD-BFE9-51DB1A68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3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74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0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7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90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1/30/2021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2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2C7579-DA2D-4195-A932-D09B719A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109C06-E70D-489A-8C3B-7DB7A8C2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305BF5-DEA4-4DA0-ACF6-3BAF01B4C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7796-2602-4A62-951E-28E70D78B7A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4B30E8-8594-491C-B6A4-9B245C8F3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A02517-7C6A-4130-B70E-4F1B1492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F26C-2D7A-49DF-B5BB-CEEB61E54E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2F2D-4B72-46E6-BDA7-3056F144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Databases-2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66589-CF30-4F41-8B17-B9C9620BB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9FBFCCE-A659-454B-A0A9-6E8C0BCC0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Authors: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Marco Petri,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Etion Pinari,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Giorgio Romeo,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	Cristian </a:t>
            </a:r>
            <a:r>
              <a:rPr lang="en-US" dirty="0" err="1">
                <a:solidFill>
                  <a:schemeClr val="tx1"/>
                </a:solidFill>
              </a:rPr>
              <a:t>Sbrolli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0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Product &amp; Question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4815840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Product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image</a:t>
            </a:r>
            <a:r>
              <a:rPr lang="en-US" sz="1600" dirty="0"/>
              <a:t> BLOB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KEY(name)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42702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-- Additional info: questions can be checkbox (1), selection (2), string (3) or comment (4).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Question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question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type</a:t>
            </a:r>
            <a:r>
              <a:rPr lang="en-US" sz="1600" dirty="0"/>
              <a:t> SMALLINT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CHECK(type = 1 OR type = 2 OR type = 3 OR type = 4)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</p:spTree>
    <p:extLst>
      <p:ext uri="{BB962C8B-B14F-4D97-AF65-F5344CB8AC3E}">
        <p14:creationId xmlns:p14="http://schemas.microsoft.com/office/powerpoint/2010/main" val="335673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PossibleAnswer</a:t>
            </a:r>
            <a:r>
              <a:rPr lang="en-US" dirty="0"/>
              <a:t> &amp; </a:t>
            </a:r>
            <a:r>
              <a:rPr lang="en-US" dirty="0" err="1"/>
              <a:t>productanswer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4815840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PossibleAnswer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answerText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questionId</a:t>
            </a:r>
            <a:r>
              <a:rPr lang="en-US" sz="1600" dirty="0"/>
              <a:t>) REFERENCES Question(id)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42702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ProductAnswer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submissionId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word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questionId</a:t>
            </a:r>
            <a:r>
              <a:rPr lang="en-US" sz="1600" dirty="0"/>
              <a:t>) REFERENCES Question(id)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submissionId</a:t>
            </a:r>
            <a:r>
              <a:rPr lang="en-US" sz="1600" dirty="0"/>
              <a:t>) REFERENCES Submission(id)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3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personalanswer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11940032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-- Additional info sex: M = male, F = female, U = undefined; Expertise: 0 = none, 1 = low, 2 = medium, 3 = high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PersonalAnswer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submissionId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age</a:t>
            </a:r>
            <a:r>
              <a:rPr lang="en-US" sz="1600" dirty="0"/>
              <a:t> SMALLINT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sex</a:t>
            </a:r>
            <a:r>
              <a:rPr lang="en-US" sz="1600" dirty="0"/>
              <a:t> CHAR(1),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expertise</a:t>
            </a:r>
            <a:r>
              <a:rPr lang="en-US" sz="1600" dirty="0"/>
              <a:t> SMALLINT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submissionId</a:t>
            </a:r>
            <a:r>
              <a:rPr lang="en-US" sz="1600" dirty="0"/>
              <a:t>) REFERENCES Submission(id)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CHECK(sex = 'M' OR sex = 'F' OR sex = 'U'),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CHECK(expertise = 0 OR expertise = 1 OR expertise = 2 OR expertise = 3)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</p:txBody>
      </p:sp>
    </p:spTree>
    <p:extLst>
      <p:ext uri="{BB962C8B-B14F-4D97-AF65-F5344CB8AC3E}">
        <p14:creationId xmlns:p14="http://schemas.microsoft.com/office/powerpoint/2010/main" val="231619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inclusion &amp; </a:t>
            </a:r>
            <a:r>
              <a:rPr lang="en-US" dirty="0" err="1"/>
              <a:t>offensiveword</a:t>
            </a:r>
            <a:r>
              <a:rPr lang="en-US" dirty="0"/>
              <a:t> &amp; </a:t>
            </a:r>
            <a:r>
              <a:rPr lang="en-US" dirty="0" err="1"/>
              <a:t>userlog</a:t>
            </a:r>
            <a:r>
              <a:rPr lang="en-US" dirty="0"/>
              <a:t> </a:t>
            </a:r>
            <a:r>
              <a:rPr lang="en-US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895" y="2358022"/>
            <a:ext cx="4815840" cy="418216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Inclusion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questionnaireId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questionId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</a:t>
            </a:r>
            <a:r>
              <a:rPr lang="en-US" sz="1600" dirty="0" err="1"/>
              <a:t>questionnaireId,questionId</a:t>
            </a:r>
            <a:r>
              <a:rPr lang="en-US" sz="1600" dirty="0"/>
              <a:t>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questionnaireId</a:t>
            </a:r>
            <a:r>
              <a:rPr lang="en-US" sz="1600" dirty="0"/>
              <a:t>) REFERENCES Questionnaire(id)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 (</a:t>
            </a:r>
            <a:r>
              <a:rPr lang="en-US" sz="1600" dirty="0" err="1"/>
              <a:t>questionId</a:t>
            </a:r>
            <a:r>
              <a:rPr lang="en-US" sz="1600" dirty="0"/>
              <a:t>) REFERENCES Question(id)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4327" y="2380170"/>
            <a:ext cx="6185778" cy="21364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OffensiveWord</a:t>
            </a:r>
            <a:r>
              <a:rPr lang="en-US" sz="1600" dirty="0"/>
              <a:t>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word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KEY(word)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D30F4B-7722-47F6-A10C-DB867328E46A}"/>
              </a:ext>
            </a:extLst>
          </p:cNvPr>
          <p:cNvSpPr txBox="1"/>
          <p:nvPr/>
        </p:nvSpPr>
        <p:spPr>
          <a:xfrm>
            <a:off x="5892800" y="4839403"/>
            <a:ext cx="6167305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</a:t>
            </a:r>
            <a:r>
              <a:rPr lang="en-US" sz="1600" dirty="0" err="1"/>
              <a:t>UsersLog</a:t>
            </a:r>
            <a:r>
              <a:rPr lang="en-US" sz="1600" dirty="0"/>
              <a:t> (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 INT UNSIGNED,	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datetime</a:t>
            </a:r>
            <a:r>
              <a:rPr lang="en-US" sz="1600" dirty="0"/>
              <a:t> TIMESTAMP NOT NULL,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KEY(</a:t>
            </a:r>
            <a:r>
              <a:rPr lang="en-US" sz="1600" dirty="0" err="1"/>
              <a:t>userId</a:t>
            </a:r>
            <a:r>
              <a:rPr lang="en-US" sz="1600" dirty="0"/>
              <a:t>) REFERENCES User(id) ON UPDATE CASCADE ON DELETE CASCADE) AUTO_INCREMENT = 1;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1415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B5119D3-5293-42CA-9061-0F5941F8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TRIGGERS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D9374B2-8C6A-427E-8CF7-F7D409FDE5B2}"/>
              </a:ext>
            </a:extLst>
          </p:cNvPr>
          <p:cNvSpPr txBox="1"/>
          <p:nvPr/>
        </p:nvSpPr>
        <p:spPr>
          <a:xfrm>
            <a:off x="0" y="2317072"/>
            <a:ext cx="12192000" cy="4540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QuestionnairesCreatorIsAdministrator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UserDoesQuestionnairesAfterRegistration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AdministratorCreatesQuestionnairesAfterRegistration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ResponseNumberForAQuestionIsPositiveAndLessThanMaximum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NicknamesDoNotContainOffensiveWordOnUpdate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NicknamesDoNotContainOffensiveWordOnCreation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ReviewDoNotContainOffensiveWordOnCreation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QuestionnairesResponsesDoNotContainOffensiveWordOnCreation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UpdatePointsOnInsertOnProductAnswer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UpdatePointsOnInsertOnPersonalAnswer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UpdatePointsOnDeletedQuestionnaire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UpdatePointsOnUpdateSubmission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CancelQuestionOnNoMoreInclusions</a:t>
            </a:r>
            <a:endParaRPr lang="en-US" sz="2600" spc="50" dirty="0"/>
          </a:p>
          <a:p>
            <a:pPr marL="457200" indent="-457200">
              <a:lnSpc>
                <a:spcPct val="91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spc="50" dirty="0" err="1"/>
              <a:t>AdminCannotReviewProduct</a:t>
            </a:r>
            <a:endParaRPr lang="en-US" sz="2600" spc="50" dirty="0"/>
          </a:p>
          <a:p>
            <a:pPr>
              <a:lnSpc>
                <a:spcPct val="91000"/>
              </a:lnSpc>
              <a:spcAft>
                <a:spcPts val="600"/>
              </a:spcAft>
            </a:pPr>
            <a:endParaRPr lang="en-US" sz="1100" spc="50" dirty="0"/>
          </a:p>
        </p:txBody>
      </p:sp>
    </p:spTree>
    <p:extLst>
      <p:ext uri="{BB962C8B-B14F-4D97-AF65-F5344CB8AC3E}">
        <p14:creationId xmlns:p14="http://schemas.microsoft.com/office/powerpoint/2010/main" val="40373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3323-5EDC-4C79-97C5-6DE47041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RELATIONSHIPS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5301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“Review”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730669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580837" y="1367378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613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“Filling”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280456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51780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28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087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“Creation”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404579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51780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Admin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78156" y="31028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23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“Answering”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929853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41990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8312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CFE8-A138-4B08-BD67-C00D81C0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Databases diagrams</a:t>
            </a:r>
          </a:p>
        </p:txBody>
      </p:sp>
    </p:spTree>
    <p:extLst>
      <p:ext uri="{BB962C8B-B14F-4D97-AF65-F5344CB8AC3E}">
        <p14:creationId xmlns:p14="http://schemas.microsoft.com/office/powerpoint/2010/main" val="138640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79218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5686272" y="1321356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322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RelatedToSub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687138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Submission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0264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</a:t>
            </a:r>
            <a:r>
              <a:rPr lang="en-GB" dirty="0" err="1"/>
              <a:t>RelatedToQuest</a:t>
            </a:r>
            <a:r>
              <a:rPr lang="en-GB" dirty="0"/>
              <a:t>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97517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1:1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ProductAnswer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1114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“Inclusion”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43515"/>
              </p:ext>
            </p:extLst>
          </p:nvPr>
        </p:nvGraphicFramePr>
        <p:xfrm>
          <a:off x="6739076" y="1227321"/>
          <a:ext cx="3886200" cy="4351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0:N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Questionnaire</a:t>
            </a: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930489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A53C-EF84-46BA-8085-5C07607AD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Relationship “Login” 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4C3DA2FD-90D0-45F4-AF42-23AE102D6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36763"/>
              </p:ext>
            </p:extLst>
          </p:nvPr>
        </p:nvGraphicFramePr>
        <p:xfrm>
          <a:off x="6718756" y="1027906"/>
          <a:ext cx="4518204" cy="486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5">
            <a:extLst>
              <a:ext uri="{FF2B5EF4-FFF2-40B4-BE49-F238E27FC236}">
                <a16:creationId xmlns:a16="http://schemas.microsoft.com/office/drawing/2014/main" id="{21718ED2-E192-4708-83E9-BB9564260073}"/>
              </a:ext>
            </a:extLst>
          </p:cNvPr>
          <p:cNvSpPr/>
          <p:nvPr/>
        </p:nvSpPr>
        <p:spPr>
          <a:xfrm>
            <a:off x="4492590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5AED79-27AE-44D3-A946-4766EBAC2B3E}"/>
              </a:ext>
            </a:extLst>
          </p:cNvPr>
          <p:cNvSpPr/>
          <p:nvPr/>
        </p:nvSpPr>
        <p:spPr>
          <a:xfrm>
            <a:off x="1728532" y="1744227"/>
            <a:ext cx="1568918" cy="471638"/>
          </a:xfrm>
          <a:prstGeom prst="rect">
            <a:avLst/>
          </a:pr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iamond 7">
            <a:extLst>
              <a:ext uri="{FF2B5EF4-FFF2-40B4-BE49-F238E27FC236}">
                <a16:creationId xmlns:a16="http://schemas.microsoft.com/office/drawing/2014/main" id="{F47E042F-7598-4676-BA7F-7C5E62E6329E}"/>
              </a:ext>
            </a:extLst>
          </p:cNvPr>
          <p:cNvSpPr/>
          <p:nvPr/>
        </p:nvSpPr>
        <p:spPr>
          <a:xfrm rot="5400013">
            <a:off x="3728984" y="1771430"/>
            <a:ext cx="394636" cy="417240"/>
          </a:xfrm>
          <a:custGeom>
            <a:avLst/>
            <a:gdLst>
              <a:gd name="f0" fmla="val w"/>
              <a:gd name="f1" fmla="val h"/>
              <a:gd name="f2" fmla="val ss"/>
              <a:gd name="f3" fmla="val 0"/>
              <a:gd name="f4" fmla="abs f0"/>
              <a:gd name="f5" fmla="abs f1"/>
              <a:gd name="f6" fmla="abs f2"/>
              <a:gd name="f7" fmla="?: f4 f0 1"/>
              <a:gd name="f8" fmla="?: f5 f1 1"/>
              <a:gd name="f9" fmla="?: f6 f2 1"/>
              <a:gd name="f10" fmla="*/ f7 1 21600"/>
              <a:gd name="f11" fmla="*/ f8 1 21600"/>
              <a:gd name="f12" fmla="*/ 21600 f7 1"/>
              <a:gd name="f13" fmla="*/ 21600 f8 1"/>
              <a:gd name="f14" fmla="min f11 f10"/>
              <a:gd name="f15" fmla="*/ f12 1 f9"/>
              <a:gd name="f16" fmla="*/ f13 1 f9"/>
              <a:gd name="f17" fmla="val f15"/>
              <a:gd name="f18" fmla="val f16"/>
              <a:gd name="f19" fmla="*/ f3 f14 1"/>
              <a:gd name="f20" fmla="+- f18 0 f3"/>
              <a:gd name="f21" fmla="+- f17 0 f3"/>
              <a:gd name="f22" fmla="*/ f17 f14 1"/>
              <a:gd name="f23" fmla="*/ f18 f14 1"/>
              <a:gd name="f24" fmla="*/ f20 1 2"/>
              <a:gd name="f25" fmla="*/ f20 1 4"/>
              <a:gd name="f26" fmla="*/ f21 1 2"/>
              <a:gd name="f27" fmla="*/ f21 1 4"/>
              <a:gd name="f28" fmla="*/ f21 3 1"/>
              <a:gd name="f29" fmla="*/ f20 3 1"/>
              <a:gd name="f30" fmla="+- f3 f24 0"/>
              <a:gd name="f31" fmla="+- f3 f26 0"/>
              <a:gd name="f32" fmla="*/ f28 1 4"/>
              <a:gd name="f33" fmla="*/ f29 1 4"/>
              <a:gd name="f34" fmla="*/ f27 f14 1"/>
              <a:gd name="f35" fmla="*/ f25 f14 1"/>
              <a:gd name="f36" fmla="*/ f32 f14 1"/>
              <a:gd name="f37" fmla="*/ f33 f14 1"/>
              <a:gd name="f38" fmla="*/ f30 f14 1"/>
              <a:gd name="f39" fmla="*/ f31 f1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5" r="f36" b="f37"/>
            <a:pathLst>
              <a:path>
                <a:moveTo>
                  <a:pt x="f19" y="f38"/>
                </a:moveTo>
                <a:lnTo>
                  <a:pt x="f39" y="f19"/>
                </a:lnTo>
                <a:lnTo>
                  <a:pt x="f22" y="f38"/>
                </a:lnTo>
                <a:lnTo>
                  <a:pt x="f39" y="f2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rgbClr val="5B9BD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689A34D7-7532-431F-A0DB-0B71A7E86385}"/>
              </a:ext>
            </a:extLst>
          </p:cNvPr>
          <p:cNvCxnSpPr>
            <a:stCxn id="4" idx="1"/>
          </p:cNvCxnSpPr>
          <p:nvPr/>
        </p:nvCxnSpPr>
        <p:spPr>
          <a:xfrm flipH="1">
            <a:off x="4163800" y="1980050"/>
            <a:ext cx="32879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cxnSp>
        <p:nvCxnSpPr>
          <p:cNvPr id="8" name="Straight Connector 9">
            <a:extLst>
              <a:ext uri="{FF2B5EF4-FFF2-40B4-BE49-F238E27FC236}">
                <a16:creationId xmlns:a16="http://schemas.microsoft.com/office/drawing/2014/main" id="{B5A17776-7DBC-4408-A115-1675436D88F0}"/>
              </a:ext>
            </a:extLst>
          </p:cNvPr>
          <p:cNvCxnSpPr>
            <a:stCxn id="6" idx="2"/>
          </p:cNvCxnSpPr>
          <p:nvPr/>
        </p:nvCxnSpPr>
        <p:spPr>
          <a:xfrm flipH="1">
            <a:off x="3297452" y="1980050"/>
            <a:ext cx="420231" cy="0"/>
          </a:xfrm>
          <a:prstGeom prst="straightConnector1">
            <a:avLst/>
          </a:prstGeom>
          <a:noFill/>
          <a:ln w="28575" cap="flat">
            <a:solidFill>
              <a:srgbClr val="5B9BD5"/>
            </a:solidFill>
            <a:prstDash val="solid"/>
            <a:miter/>
          </a:ln>
        </p:spPr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DB15968C-CFC3-475C-964E-B046E977F861}"/>
              </a:ext>
            </a:extLst>
          </p:cNvPr>
          <p:cNvSpPr txBox="1"/>
          <p:nvPr/>
        </p:nvSpPr>
        <p:spPr>
          <a:xfrm>
            <a:off x="4072359" y="2105717"/>
            <a:ext cx="48122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B1E321B4-ABE1-4B02-BC34-C8D4D0CF9E2B}"/>
              </a:ext>
            </a:extLst>
          </p:cNvPr>
          <p:cNvSpPr txBox="1"/>
          <p:nvPr/>
        </p:nvSpPr>
        <p:spPr>
          <a:xfrm>
            <a:off x="3260412" y="2101289"/>
            <a:ext cx="51328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0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E36BEF0-BAAB-4F92-B916-EB37AA662705}"/>
              </a:ext>
            </a:extLst>
          </p:cNvPr>
          <p:cNvSpPr txBox="1"/>
          <p:nvPr/>
        </p:nvSpPr>
        <p:spPr>
          <a:xfrm>
            <a:off x="1344472" y="1304805"/>
            <a:ext cx="819455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B3A059BD-D34D-4DCE-B584-D68007A69375}"/>
              </a:ext>
            </a:extLst>
          </p:cNvPr>
          <p:cNvSpPr/>
          <p:nvPr/>
        </p:nvSpPr>
        <p:spPr>
          <a:xfrm>
            <a:off x="4510238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B11BD0-900B-4C73-ACF5-B87D8DCDB684}"/>
              </a:ext>
            </a:extLst>
          </p:cNvPr>
          <p:cNvSpPr/>
          <p:nvPr/>
        </p:nvSpPr>
        <p:spPr>
          <a:xfrm>
            <a:off x="1746180" y="3167170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A6FE4834-2067-4266-A669-E33D344385D1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315098" y="3402989"/>
            <a:ext cx="1195140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headEnd type="arrow"/>
          </a:ln>
        </p:spPr>
      </p:cxnSp>
      <p:sp>
        <p:nvSpPr>
          <p:cNvPr id="15" name="Rectangle 16">
            <a:extLst>
              <a:ext uri="{FF2B5EF4-FFF2-40B4-BE49-F238E27FC236}">
                <a16:creationId xmlns:a16="http://schemas.microsoft.com/office/drawing/2014/main" id="{E8779396-6E9F-443B-B2DD-97757B1B7FCE}"/>
              </a:ext>
            </a:extLst>
          </p:cNvPr>
          <p:cNvSpPr/>
          <p:nvPr/>
        </p:nvSpPr>
        <p:spPr>
          <a:xfrm>
            <a:off x="4518257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UserLog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BF8B470-3F9B-4A6A-B6A8-26156842D243}"/>
              </a:ext>
            </a:extLst>
          </p:cNvPr>
          <p:cNvSpPr/>
          <p:nvPr/>
        </p:nvSpPr>
        <p:spPr>
          <a:xfrm>
            <a:off x="1754200" y="4474598"/>
            <a:ext cx="1568918" cy="471638"/>
          </a:xfrm>
          <a:prstGeom prst="rect">
            <a:avLst/>
          </a:prstGeom>
          <a:noFill/>
          <a:ln w="38103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kern="0" dirty="0">
                <a:solidFill>
                  <a:srgbClr val="000000"/>
                </a:solidFill>
                <a:latin typeface="Calibri"/>
              </a:rPr>
              <a:t>User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8">
            <a:extLst>
              <a:ext uri="{FF2B5EF4-FFF2-40B4-BE49-F238E27FC236}">
                <a16:creationId xmlns:a16="http://schemas.microsoft.com/office/drawing/2014/main" id="{186D63C4-480C-401E-95F5-F0F7B5476499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3323119" y="4710417"/>
            <a:ext cx="1195139" cy="0"/>
          </a:xfrm>
          <a:prstGeom prst="straightConnector1">
            <a:avLst/>
          </a:prstGeom>
          <a:noFill/>
          <a:ln w="38103" cap="flat">
            <a:solidFill>
              <a:srgbClr val="00B050"/>
            </a:solidFill>
            <a:prstDash val="solid"/>
            <a:miter/>
            <a:tailEnd type="arrow"/>
          </a:ln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3C4F0E84-62F9-4BBD-ABAB-54D8A55AB906}"/>
              </a:ext>
            </a:extLst>
          </p:cNvPr>
          <p:cNvSpPr txBox="1"/>
          <p:nvPr/>
        </p:nvSpPr>
        <p:spPr>
          <a:xfrm>
            <a:off x="4121331" y="3064310"/>
            <a:ext cx="3000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1B5E7554-CAC8-494B-AEC6-8D6F5BC3DD62}"/>
              </a:ext>
            </a:extLst>
          </p:cNvPr>
          <p:cNvSpPr txBox="1"/>
          <p:nvPr/>
        </p:nvSpPr>
        <p:spPr>
          <a:xfrm>
            <a:off x="3310362" y="4308306"/>
            <a:ext cx="301686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kern="0" dirty="0">
                <a:solidFill>
                  <a:srgbClr val="000000"/>
                </a:solidFill>
                <a:latin typeface="Calibri"/>
              </a:rPr>
              <a:t>1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57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070-3EF4-45AE-9B5A-BF7B4D59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5EC-2132-4753-AD94-F0354DBD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ease of readability setters, getters and constructors have been emitted.</a:t>
            </a:r>
          </a:p>
        </p:txBody>
      </p:sp>
    </p:spTree>
    <p:extLst>
      <p:ext uri="{BB962C8B-B14F-4D97-AF65-F5344CB8AC3E}">
        <p14:creationId xmlns:p14="http://schemas.microsoft.com/office/powerpoint/2010/main" val="46675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87CC4-D1F8-4F16-B8BD-F5123D33A543}"/>
              </a:ext>
            </a:extLst>
          </p:cNvPr>
          <p:cNvSpPr txBox="1"/>
          <p:nvPr/>
        </p:nvSpPr>
        <p:spPr>
          <a:xfrm>
            <a:off x="1397" y="0"/>
            <a:ext cx="7350748" cy="660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User.findByName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u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u.nickname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User.findByEmail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u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u.email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@NamedQuery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User.getAllTimeLeaderBoard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u.nickname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u.points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FROM User u WHERE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u.role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=1 ORDER BY 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u.points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The points column of the database can be null, so an object is needed because a primitive type cannot be null.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nickname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password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email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registration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blocked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blocked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role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A1CD-8C0D-40A3-8B08-B94EB0247050}"/>
              </a:ext>
            </a:extLst>
          </p:cNvPr>
          <p:cNvSpPr txBox="1"/>
          <p:nvPr/>
        </p:nvSpPr>
        <p:spPr>
          <a:xfrm>
            <a:off x="7309608" y="442921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47D6-2EF6-4DDA-93E8-DDC653B3AEB8}"/>
              </a:ext>
            </a:extLst>
          </p:cNvPr>
          <p:cNvSpPr txBox="1"/>
          <p:nvPr/>
        </p:nvSpPr>
        <p:spPr>
          <a:xfrm>
            <a:off x="7309608" y="1322157"/>
            <a:ext cx="48823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Named query ‘</a:t>
            </a:r>
            <a:r>
              <a:rPr lang="en-US" dirty="0" err="1"/>
              <a:t>findByName</a:t>
            </a:r>
            <a:r>
              <a:rPr lang="en-US" dirty="0"/>
              <a:t>’ is useful for checking the uniqueness of a name and to retrieve the entity of the user when logging in, because the user inserts his name and the password, so not the </a:t>
            </a:r>
            <a:r>
              <a:rPr lang="en-US" dirty="0" err="1"/>
              <a:t>userID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/>
              <a:t>Named query ‘</a:t>
            </a:r>
            <a:r>
              <a:rPr lang="en-US" dirty="0" err="1"/>
              <a:t>findByMail</a:t>
            </a:r>
            <a:r>
              <a:rPr lang="en-US" dirty="0"/>
              <a:t>’ is useful for checking the uniqueness of the email while registering.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- @Column(unique = true) because users have no idea of the id assigned to them, so they log in with the nickname which necessarily needs to be one per user.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1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F87CC4-D1F8-4F16-B8BD-F5123D33A543}"/>
              </a:ext>
            </a:extLst>
          </p:cNvPr>
          <p:cNvSpPr txBox="1"/>
          <p:nvPr/>
        </p:nvSpPr>
        <p:spPr>
          <a:xfrm>
            <a:off x="1398" y="0"/>
            <a:ext cx="609460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uniqueConstraints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@UniqueConstraint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columnNames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fr-FR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"questionnaireId"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"userId"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}))</a:t>
            </a:r>
            <a:endParaRPr lang="fr-FR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Submission.findByNameAndQuestionnaire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s FROM Submission s WHERE s.userSender.id = ?1 AND s.submissionQuestionnaire.id = ?2"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questionnaireId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@OneToMany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cascade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REMOVE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"submission"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submitted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The points column of the database can be null, so an object is needed because a primitive type cannot be null.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7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7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submitted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points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fr-FR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submissionQuestionnaire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userSender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submitted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submitted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setSubmission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7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7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7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7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1A1CD-8C0D-40A3-8B08-B94EB0247050}"/>
              </a:ext>
            </a:extLst>
          </p:cNvPr>
          <p:cNvSpPr txBox="1"/>
          <p:nvPr/>
        </p:nvSpPr>
        <p:spPr>
          <a:xfrm>
            <a:off x="7182849" y="456248"/>
            <a:ext cx="4496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847D6-2EF6-4DDA-93E8-DDC653B3AEB8}"/>
              </a:ext>
            </a:extLst>
          </p:cNvPr>
          <p:cNvSpPr txBox="1"/>
          <p:nvPr/>
        </p:nvSpPr>
        <p:spPr>
          <a:xfrm>
            <a:off x="6989903" y="1231106"/>
            <a:ext cx="4882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GB" dirty="0"/>
              <a:t>cascade = </a:t>
            </a:r>
            <a:r>
              <a:rPr lang="en-GB" dirty="0" err="1"/>
              <a:t>CascadeType.ALL</a:t>
            </a:r>
            <a:r>
              <a:rPr lang="en-GB" dirty="0"/>
              <a:t>, </a:t>
            </a:r>
            <a:r>
              <a:rPr lang="en-GB" dirty="0" err="1"/>
              <a:t>orphanRemoval</a:t>
            </a:r>
            <a:r>
              <a:rPr lang="en-GB" dirty="0"/>
              <a:t> = true ensure that the answers are deleted when the user (and submission) is deleted from the system</a:t>
            </a:r>
            <a:endParaRPr lang="en-US" dirty="0"/>
          </a:p>
          <a:p>
            <a:r>
              <a:rPr lang="en-US" dirty="0"/>
              <a:t>- Named Query ‘</a:t>
            </a:r>
            <a:r>
              <a:rPr lang="en-US" dirty="0" err="1"/>
              <a:t>findByNameAndQuestionnaire</a:t>
            </a:r>
            <a:r>
              <a:rPr lang="en-US" dirty="0"/>
              <a:t>’ is used to retrieve the submission of a user with respect to a question</a:t>
            </a:r>
            <a:endParaRPr lang="en-US" sz="1800" dirty="0"/>
          </a:p>
          <a:p>
            <a:r>
              <a:rPr lang="en-US" dirty="0"/>
              <a:t>- </a:t>
            </a:r>
            <a:r>
              <a:rPr lang="en-US" sz="1800" dirty="0"/>
              <a:t>The points column of the database can be null, so an object is needed because a primitive type cannot be null</a:t>
            </a:r>
            <a:endParaRPr lang="en-US" dirty="0"/>
          </a:p>
          <a:p>
            <a:r>
              <a:rPr lang="en-US" dirty="0"/>
              <a:t>	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1269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2119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"Product.getAll"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p FROM Product p"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"Product.getByName"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p FROM Product p WHERE p.name=: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pName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@ElementCollection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@CollectionTable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"review"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@JoinColumn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"productId"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@MapKeyJoinColumn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productReview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b-NO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nb-NO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reviews</a:t>
            </a:r>
            <a:r>
              <a:rPr lang="nb-NO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b-NO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@Basic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EAGER)</a:t>
            </a:r>
            <a:endParaRPr lang="en-GB" sz="12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@Lob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image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	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7400747" y="1951672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7996996" y="2274838"/>
            <a:ext cx="41950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-reviews are mapped as a key from user to his/her review, through the tag @ElementCollection, fetched only when </a:t>
            </a:r>
          </a:p>
          <a:p>
            <a:r>
              <a:rPr lang="en-US" dirty="0"/>
              <a:t>needed, so fetch=LAZY</a:t>
            </a:r>
          </a:p>
          <a:p>
            <a:r>
              <a:rPr lang="en-US" dirty="0"/>
              <a:t>-image is fetched EAGER so to have the product thumbnail always available for client-side navigation.</a:t>
            </a:r>
          </a:p>
          <a:p>
            <a:r>
              <a:rPr lang="en-US" dirty="0"/>
              <a:t>-Named queries are used to get all products and to get a product by his name</a:t>
            </a:r>
          </a:p>
        </p:txBody>
      </p:sp>
    </p:spTree>
    <p:extLst>
      <p:ext uri="{BB962C8B-B14F-4D97-AF65-F5344CB8AC3E}">
        <p14:creationId xmlns:p14="http://schemas.microsoft.com/office/powerpoint/2010/main" val="356938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9568873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5D8860-A7A6-46CB-8FCC-4B11DE655427}"/>
              </a:ext>
            </a:extLst>
          </p:cNvPr>
          <p:cNvSpPr txBox="1"/>
          <p:nvPr/>
        </p:nvSpPr>
        <p:spPr>
          <a:xfrm>
            <a:off x="7159694" y="2782669"/>
            <a:ext cx="481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/>
              <a:t>E</a:t>
            </a:r>
            <a:r>
              <a:rPr lang="en-US" sz="3600" b="1" dirty="0" err="1"/>
              <a:t>ntity</a:t>
            </a:r>
            <a:r>
              <a:rPr lang="en-US" sz="3600" b="1" dirty="0"/>
              <a:t> </a:t>
            </a:r>
            <a:r>
              <a:rPr lang="en-US" sz="3600" b="1" dirty="0" err="1"/>
              <a:t>ProductAnswer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7480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8D5F1-9041-4658-A268-91E76525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 sz="5600"/>
              <a:t>entity Extraction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1EC87E30-7563-47B2-94B6-4083CC177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" r="8405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1F9CBB0-B7DF-42AF-8585-176BB03C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process of information extraction, we could find different entities and their attributes, relationships between them and web pages.</a:t>
            </a:r>
          </a:p>
        </p:txBody>
      </p:sp>
    </p:spTree>
    <p:extLst>
      <p:ext uri="{BB962C8B-B14F-4D97-AF65-F5344CB8AC3E}">
        <p14:creationId xmlns:p14="http://schemas.microsoft.com/office/powerpoint/2010/main" val="327393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65762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id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Character 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Integer 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@OneToOne</a:t>
            </a: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submissionId</a:t>
            </a:r>
            <a:r>
              <a:rPr lang="en-GB" sz="14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Submission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submission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questionnaire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fr-F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expertise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sex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expertise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PersonalAnswer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4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2E0891C-6044-41DA-9430-9ED64A771F00}"/>
              </a:ext>
            </a:extLst>
          </p:cNvPr>
          <p:cNvSpPr txBox="1"/>
          <p:nvPr/>
        </p:nvSpPr>
        <p:spPr>
          <a:xfrm>
            <a:off x="6576290" y="2782669"/>
            <a:ext cx="5211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Entity  </a:t>
            </a:r>
            <a:r>
              <a:rPr lang="en-US" sz="3600" b="1" dirty="0" err="1"/>
              <a:t>PersonalAnswer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4013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0473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lang="en-GB" sz="16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answerText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7047344" y="2231380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</a:t>
            </a:r>
            <a:r>
              <a:rPr lang="en-US" sz="3600" b="1" dirty="0" err="1"/>
              <a:t>PossibleAnswer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6051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-1" y="0"/>
            <a:ext cx="70750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"Question.getAll"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q FROM Question q"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Serializable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@OneToMany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CascadeType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orphanRemoval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type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PossibleAnswer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getQuestionAnswers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possAnswer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setQuestion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417578" y="503339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7075054" y="1148445"/>
            <a:ext cx="50753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  <a:r>
              <a:rPr lang="it-IT" dirty="0" err="1"/>
              <a:t>questionAnswers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fetched</a:t>
            </a:r>
            <a:r>
              <a:rPr lang="it-IT" dirty="0"/>
              <a:t> EAGER so to </a:t>
            </a:r>
            <a:r>
              <a:rPr lang="it-IT" dirty="0" err="1"/>
              <a:t>have</a:t>
            </a:r>
            <a:r>
              <a:rPr lang="it-IT" dirty="0"/>
              <a:t> the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to a </a:t>
            </a:r>
            <a:r>
              <a:rPr lang="it-IT" dirty="0" err="1"/>
              <a:t>question</a:t>
            </a:r>
            <a:r>
              <a:rPr lang="it-IT" dirty="0"/>
              <a:t> available for client-side </a:t>
            </a:r>
            <a:r>
              <a:rPr lang="it-IT" dirty="0" err="1"/>
              <a:t>navigation</a:t>
            </a:r>
            <a:r>
              <a:rPr lang="it-IT" dirty="0"/>
              <a:t>.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necessary for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. </a:t>
            </a:r>
            <a:r>
              <a:rPr lang="it-IT" dirty="0" err="1"/>
              <a:t>Orphan</a:t>
            </a:r>
            <a:r>
              <a:rPr lang="it-IT" dirty="0"/>
              <a:t> </a:t>
            </a:r>
            <a:r>
              <a:rPr lang="it-IT" dirty="0" err="1"/>
              <a:t>removal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 are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the </a:t>
            </a:r>
            <a:r>
              <a:rPr lang="it-IT" dirty="0" err="1"/>
              <a:t>question</a:t>
            </a:r>
            <a:r>
              <a:rPr lang="it-IT" dirty="0"/>
              <a:t>,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their </a:t>
            </a:r>
            <a:r>
              <a:rPr lang="it-IT" dirty="0" err="1"/>
              <a:t>question</a:t>
            </a:r>
            <a:r>
              <a:rPr lang="it-IT" dirty="0"/>
              <a:t>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not set.</a:t>
            </a:r>
          </a:p>
          <a:p>
            <a:r>
              <a:rPr lang="it-IT" dirty="0"/>
              <a:t>-</a:t>
            </a:r>
            <a:r>
              <a:rPr lang="it-IT" dirty="0" err="1"/>
              <a:t>Named</a:t>
            </a:r>
            <a:r>
              <a:rPr lang="it-IT" dirty="0"/>
              <a:t> query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questions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the database, so to </a:t>
            </a:r>
            <a:r>
              <a:rPr lang="it-IT" dirty="0" err="1"/>
              <a:t>offer</a:t>
            </a:r>
            <a:r>
              <a:rPr lang="it-IT" dirty="0"/>
              <a:t> the </a:t>
            </a:r>
            <a:r>
              <a:rPr lang="it-IT" dirty="0" err="1"/>
              <a:t>functionality</a:t>
            </a:r>
            <a:r>
              <a:rPr lang="it-IT" dirty="0"/>
              <a:t> of </a:t>
            </a:r>
            <a:r>
              <a:rPr lang="it-IT" dirty="0" err="1"/>
              <a:t>adding</a:t>
            </a:r>
            <a:r>
              <a:rPr lang="it-IT" dirty="0"/>
              <a:t> to the new questionnaire an </a:t>
            </a:r>
            <a:r>
              <a:rPr lang="it-IT" dirty="0" err="1"/>
              <a:t>already</a:t>
            </a:r>
            <a:r>
              <a:rPr lang="it-IT" dirty="0"/>
              <a:t> present </a:t>
            </a:r>
            <a:r>
              <a:rPr lang="it-IT" dirty="0" err="1"/>
              <a:t>question</a:t>
            </a:r>
            <a:r>
              <a:rPr lang="it-IT" dirty="0"/>
              <a:t> from </a:t>
            </a:r>
            <a:r>
              <a:rPr lang="it-IT" dirty="0" err="1"/>
              <a:t>old</a:t>
            </a:r>
            <a:r>
              <a:rPr lang="it-IT" dirty="0"/>
              <a:t> </a:t>
            </a:r>
            <a:r>
              <a:rPr lang="it-IT" dirty="0" err="1"/>
              <a:t>questionnaires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6330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0" y="0"/>
            <a:ext cx="625301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 </a:t>
            </a:r>
            <a:r>
              <a:rPr lang="fr-FR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EJBVersion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strategy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GenerationType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 Usage of the annotation Temporal is needed to translate a </a:t>
            </a:r>
            <a:r>
              <a:rPr lang="en-GB" sz="900" b="1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java.util.Date</a:t>
            </a:r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object type (https://javaee.github.io/javaee-spec/javadocs/javax/persistence/Temporal.html).</a:t>
            </a:r>
          </a:p>
          <a:p>
            <a:r>
              <a:rPr lang="en-GB" sz="9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*/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@Temporal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TemporalType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presDate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"product"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Product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creatorId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User creator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@ManyToMany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cascade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PERSIST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MERGE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fetch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FetchType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EAGER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@JoinTable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"inclusion"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"questionnaireId"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@JoinColumn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"questionId"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Questionnaire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questions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9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addQuestion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 </a:t>
            </a:r>
            <a:r>
              <a:rPr lang="fr-FR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lang="en-GB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9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9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417578" y="503339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Questionnaire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ACE67-5F0D-4311-B133-1CD00212865C}"/>
              </a:ext>
            </a:extLst>
          </p:cNvPr>
          <p:cNvSpPr txBox="1"/>
          <p:nvPr/>
        </p:nvSpPr>
        <p:spPr>
          <a:xfrm>
            <a:off x="6417578" y="1157681"/>
            <a:ext cx="5075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r>
              <a:rPr lang="en-US" dirty="0"/>
              <a:t>-fetch = </a:t>
            </a:r>
            <a:r>
              <a:rPr lang="en-US" dirty="0" err="1"/>
              <a:t>FetchType.EAGER</a:t>
            </a:r>
            <a:r>
              <a:rPr lang="en-US" dirty="0"/>
              <a:t> because the most important part of a questionnaire is its questions, and they are always necessary in our application when fetching a questionnaire.</a:t>
            </a:r>
          </a:p>
          <a:p>
            <a:r>
              <a:rPr lang="en-US" dirty="0"/>
              <a:t>-</a:t>
            </a:r>
            <a:r>
              <a:rPr lang="en-US" dirty="0" err="1"/>
              <a:t>orphanRemoval</a:t>
            </a:r>
            <a:r>
              <a:rPr lang="en-US" dirty="0"/>
              <a:t> = true for Submissions so once a questionnaire is deleted all its submissions (answers) will be deleted.</a:t>
            </a:r>
          </a:p>
        </p:txBody>
      </p:sp>
    </p:spTree>
    <p:extLst>
      <p:ext uri="{BB962C8B-B14F-4D97-AF65-F5344CB8AC3E}">
        <p14:creationId xmlns:p14="http://schemas.microsoft.com/office/powerpoint/2010/main" val="309198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C6E5E-3647-4EFC-BE9E-478CBD146AF0}"/>
              </a:ext>
            </a:extLst>
          </p:cNvPr>
          <p:cNvSpPr txBox="1"/>
          <p:nvPr/>
        </p:nvSpPr>
        <p:spPr>
          <a:xfrm>
            <a:off x="0" y="16994"/>
            <a:ext cx="641757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schema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"db2_project"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@NamedQueries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OffensiveWord.findByWord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w FROM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WHERE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w.word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?1"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@NamedQuery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OffensiveWord.findAllWords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query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"SELECT w FROM </a:t>
            </a:r>
            <a:r>
              <a:rPr lang="en-GB" sz="1200" b="1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w"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B16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OffensiveWord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@GeneratedValue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@Column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unique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/*****	Setters *****/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 err="1">
                <a:solidFill>
                  <a:srgbClr val="3131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/*****	Getters *****/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651258" y="1143910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Offensive words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D6493B5B-64F9-4710-B7EB-3DF555B0C49C}"/>
              </a:ext>
            </a:extLst>
          </p:cNvPr>
          <p:cNvSpPr txBox="1"/>
          <p:nvPr/>
        </p:nvSpPr>
        <p:spPr>
          <a:xfrm>
            <a:off x="6651258" y="1889201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Named queries are used to get all the offensive words and to get a single offensive word.</a:t>
            </a:r>
          </a:p>
        </p:txBody>
      </p:sp>
    </p:spTree>
    <p:extLst>
      <p:ext uri="{BB962C8B-B14F-4D97-AF65-F5344CB8AC3E}">
        <p14:creationId xmlns:p14="http://schemas.microsoft.com/office/powerpoint/2010/main" val="6514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19B47-4ADA-4AFD-96D7-3C3BAE690C82}"/>
              </a:ext>
            </a:extLst>
          </p:cNvPr>
          <p:cNvSpPr txBox="1"/>
          <p:nvPr/>
        </p:nvSpPr>
        <p:spPr>
          <a:xfrm>
            <a:off x="6925578" y="3105834"/>
            <a:ext cx="50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Entity </a:t>
            </a:r>
            <a:r>
              <a:rPr lang="en-US" sz="3600" b="1" dirty="0" err="1"/>
              <a:t>UserLog</a:t>
            </a:r>
            <a:endParaRPr lang="en-US" sz="36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F8CB95-1950-47DB-8F7C-0E55FD60F015}"/>
              </a:ext>
            </a:extLst>
          </p:cNvPr>
          <p:cNvSpPr txBox="1"/>
          <p:nvPr/>
        </p:nvSpPr>
        <p:spPr>
          <a:xfrm>
            <a:off x="0" y="474345"/>
            <a:ext cx="835358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@Id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@GeneratedValue(strategy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@ManyToOne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@JoinColumn(name =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@Temporal(TemporalType.TIMESTAMP)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datetime;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id2, </a:t>
            </a:r>
            <a:r>
              <a:rPr lang="en-US" b="1" dirty="0">
                <a:solidFill>
                  <a:srgbClr val="8B1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.userId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id2;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.datetime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=date;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1188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5070-3EF4-45AE-9B5A-BF7B4D59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Servlets and </a:t>
            </a:r>
            <a:r>
              <a:rPr lang="en-US" dirty="0" err="1"/>
              <a:t>ejb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5EC-2132-4753-AD94-F0354DBD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components are listed here and the business components EJB are listed too.</a:t>
            </a:r>
          </a:p>
        </p:txBody>
      </p:sp>
    </p:spTree>
    <p:extLst>
      <p:ext uri="{BB962C8B-B14F-4D97-AF65-F5344CB8AC3E}">
        <p14:creationId xmlns:p14="http://schemas.microsoft.com/office/powerpoint/2010/main" val="31798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Servlet and html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1885F-E485-486E-890A-3408E4B7F4F9}"/>
              </a:ext>
            </a:extLst>
          </p:cNvPr>
          <p:cNvSpPr txBox="1"/>
          <p:nvPr/>
        </p:nvSpPr>
        <p:spPr>
          <a:xfrm>
            <a:off x="327171" y="2525086"/>
            <a:ext cx="34394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Servlets used to get pages:</a:t>
            </a:r>
          </a:p>
          <a:p>
            <a:pPr lvl="1"/>
            <a:r>
              <a:rPr lang="en-GB" dirty="0" err="1"/>
              <a:t>GetCreation</a:t>
            </a:r>
            <a:endParaRPr lang="en-GB" dirty="0"/>
          </a:p>
          <a:p>
            <a:pPr lvl="1"/>
            <a:r>
              <a:rPr lang="en-GB" dirty="0" err="1"/>
              <a:t>GetDeleteQuestion</a:t>
            </a:r>
            <a:endParaRPr lang="en-GB" dirty="0"/>
          </a:p>
          <a:p>
            <a:pPr lvl="1"/>
            <a:r>
              <a:rPr lang="en-GB" dirty="0" err="1"/>
              <a:t>GetDeleteQuestionnaire</a:t>
            </a:r>
            <a:endParaRPr lang="en-GB" dirty="0"/>
          </a:p>
          <a:p>
            <a:pPr lvl="1"/>
            <a:r>
              <a:rPr lang="en-GB" dirty="0" err="1"/>
              <a:t>GetDeletion</a:t>
            </a:r>
            <a:endParaRPr lang="en-GB" dirty="0"/>
          </a:p>
          <a:p>
            <a:pPr lvl="1"/>
            <a:r>
              <a:rPr lang="en-GB" dirty="0" err="1"/>
              <a:t>GetGreetings</a:t>
            </a:r>
            <a:endParaRPr lang="en-GB" dirty="0"/>
          </a:p>
          <a:p>
            <a:pPr lvl="1"/>
            <a:r>
              <a:rPr lang="en-GB" dirty="0" err="1"/>
              <a:t>GetInspection</a:t>
            </a:r>
            <a:endParaRPr lang="en-GB" dirty="0"/>
          </a:p>
          <a:p>
            <a:pPr lvl="1"/>
            <a:r>
              <a:rPr lang="en-GB" dirty="0" err="1"/>
              <a:t>GetLeaderboard</a:t>
            </a:r>
            <a:endParaRPr lang="en-GB" dirty="0"/>
          </a:p>
          <a:p>
            <a:pPr lvl="1"/>
            <a:r>
              <a:rPr lang="en-GB" dirty="0" err="1"/>
              <a:t>GetLogout</a:t>
            </a:r>
            <a:endParaRPr lang="en-GB" dirty="0"/>
          </a:p>
          <a:p>
            <a:pPr lvl="1"/>
            <a:r>
              <a:rPr lang="en-GB" dirty="0" err="1"/>
              <a:t>GetProductReview</a:t>
            </a:r>
            <a:endParaRPr lang="en-GB" dirty="0"/>
          </a:p>
          <a:p>
            <a:pPr lvl="1"/>
            <a:r>
              <a:rPr lang="en-GB" dirty="0" err="1"/>
              <a:t>GetUserSubmission</a:t>
            </a:r>
            <a:endParaRPr lang="en-GB" dirty="0"/>
          </a:p>
          <a:p>
            <a:pPr lvl="1"/>
            <a:r>
              <a:rPr lang="en-GB" dirty="0" err="1"/>
              <a:t>GetChangeNickname</a:t>
            </a:r>
            <a:endParaRPr lang="en-GB" dirty="0"/>
          </a:p>
          <a:p>
            <a:pPr lvl="1"/>
            <a:r>
              <a:rPr lang="en-GB" dirty="0" err="1"/>
              <a:t>GetHomepage</a:t>
            </a:r>
            <a:endParaRPr lang="en-GB" dirty="0"/>
          </a:p>
          <a:p>
            <a:pPr lvl="1"/>
            <a:r>
              <a:rPr lang="en-GB" dirty="0" err="1"/>
              <a:t>GetIndex</a:t>
            </a:r>
            <a:endParaRPr lang="en-GB" dirty="0"/>
          </a:p>
          <a:p>
            <a:pPr lvl="1"/>
            <a:r>
              <a:rPr lang="en-GB" dirty="0" err="1"/>
              <a:t>GetQuestionnaireResponse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DC3D9-0C81-4F2D-8135-03E5461D9CAE}"/>
              </a:ext>
            </a:extLst>
          </p:cNvPr>
          <p:cNvSpPr txBox="1"/>
          <p:nvPr/>
        </p:nvSpPr>
        <p:spPr>
          <a:xfrm>
            <a:off x="3766657" y="2525086"/>
            <a:ext cx="35401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Servlets used to check requests:</a:t>
            </a:r>
          </a:p>
          <a:p>
            <a:pPr lvl="1"/>
            <a:r>
              <a:rPr lang="en-GB" dirty="0" err="1"/>
              <a:t>CheckQuestionCreation</a:t>
            </a:r>
            <a:endParaRPr lang="en-GB" dirty="0"/>
          </a:p>
          <a:p>
            <a:pPr lvl="1"/>
            <a:r>
              <a:rPr lang="en-GB" dirty="0" err="1"/>
              <a:t>CheckQuestionnaireCreation</a:t>
            </a:r>
            <a:endParaRPr lang="en-GB" dirty="0"/>
          </a:p>
          <a:p>
            <a:pPr lvl="1"/>
            <a:r>
              <a:rPr lang="en-GB" dirty="0" err="1"/>
              <a:t>CheckStoredQuestionAdd</a:t>
            </a:r>
            <a:endParaRPr lang="en-GB" dirty="0"/>
          </a:p>
          <a:p>
            <a:pPr lvl="1"/>
            <a:r>
              <a:rPr lang="en-GB" dirty="0" err="1"/>
              <a:t>CheckChangeNickname</a:t>
            </a:r>
            <a:endParaRPr lang="en-GB" dirty="0"/>
          </a:p>
          <a:p>
            <a:pPr lvl="1"/>
            <a:r>
              <a:rPr lang="en-GB" dirty="0" err="1"/>
              <a:t>CheckLogin</a:t>
            </a:r>
            <a:endParaRPr lang="en-GB" dirty="0"/>
          </a:p>
          <a:p>
            <a:pPr lvl="1"/>
            <a:r>
              <a:rPr lang="en-GB" dirty="0" err="1"/>
              <a:t>CheckRegistration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AE69A-B3D2-41EA-BDD1-A6768956FA09}"/>
              </a:ext>
            </a:extLst>
          </p:cNvPr>
          <p:cNvSpPr txBox="1"/>
          <p:nvPr/>
        </p:nvSpPr>
        <p:spPr>
          <a:xfrm>
            <a:off x="7306810" y="2525086"/>
            <a:ext cx="4496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 </a:t>
            </a:r>
            <a:r>
              <a:rPr lang="en-GB" dirty="0" err="1"/>
              <a:t>Thymeleaf</a:t>
            </a:r>
            <a:r>
              <a:rPr lang="en-GB" dirty="0"/>
              <a:t> templates:</a:t>
            </a:r>
          </a:p>
          <a:p>
            <a:pPr lvl="1"/>
            <a:r>
              <a:rPr lang="en-GB" dirty="0"/>
              <a:t>changeNickname.html</a:t>
            </a:r>
          </a:p>
          <a:p>
            <a:pPr lvl="1"/>
            <a:r>
              <a:rPr lang="en-GB" dirty="0"/>
              <a:t>greetings.html</a:t>
            </a:r>
          </a:p>
          <a:p>
            <a:pPr lvl="1"/>
            <a:r>
              <a:rPr lang="en-GB" dirty="0"/>
              <a:t>homepage.html</a:t>
            </a:r>
          </a:p>
          <a:p>
            <a:pPr lvl="1"/>
            <a:r>
              <a:rPr lang="en-GB" dirty="0"/>
              <a:t>index.html</a:t>
            </a:r>
          </a:p>
          <a:p>
            <a:pPr lvl="1"/>
            <a:r>
              <a:rPr lang="en-GB" dirty="0"/>
              <a:t>Leaderboard.html</a:t>
            </a:r>
          </a:p>
          <a:p>
            <a:pPr lvl="1"/>
            <a:r>
              <a:rPr lang="en-GB" dirty="0"/>
              <a:t>QuestionnaireCreationHome.html</a:t>
            </a:r>
          </a:p>
          <a:p>
            <a:pPr lvl="1"/>
            <a:r>
              <a:rPr lang="en-GB" dirty="0"/>
              <a:t>QuestionnaireDeletion.html</a:t>
            </a:r>
          </a:p>
          <a:p>
            <a:pPr lvl="1"/>
            <a:r>
              <a:rPr lang="en-GB" dirty="0"/>
              <a:t>QuestionnaireInspection.html</a:t>
            </a:r>
          </a:p>
          <a:p>
            <a:pPr lvl="1"/>
            <a:r>
              <a:rPr lang="en-GB" dirty="0"/>
              <a:t>questionnaireResponse.html</a:t>
            </a:r>
          </a:p>
          <a:p>
            <a:pPr lvl="1"/>
            <a:r>
              <a:rPr lang="en-GB" dirty="0"/>
              <a:t>ReviewSubmission.html</a:t>
            </a:r>
          </a:p>
          <a:p>
            <a:pPr lvl="1"/>
            <a:r>
              <a:rPr lang="en-GB" dirty="0"/>
              <a:t>UserSubmission.html</a:t>
            </a:r>
          </a:p>
        </p:txBody>
      </p:sp>
    </p:spTree>
    <p:extLst>
      <p:ext uri="{BB962C8B-B14F-4D97-AF65-F5344CB8AC3E}">
        <p14:creationId xmlns:p14="http://schemas.microsoft.com/office/powerpoint/2010/main" val="1909914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EJB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1885F-E485-486E-890A-3408E4B7F4F9}"/>
              </a:ext>
            </a:extLst>
          </p:cNvPr>
          <p:cNvSpPr txBox="1"/>
          <p:nvPr/>
        </p:nvSpPr>
        <p:spPr>
          <a:xfrm>
            <a:off x="4085313" y="2525086"/>
            <a:ext cx="401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EJB:</a:t>
            </a:r>
          </a:p>
          <a:p>
            <a:pPr lvl="1"/>
            <a:r>
              <a:rPr lang="en-GB" dirty="0" err="1"/>
              <a:t>AccountService</a:t>
            </a:r>
            <a:endParaRPr lang="en-GB" dirty="0"/>
          </a:p>
          <a:p>
            <a:pPr lvl="1"/>
            <a:r>
              <a:rPr lang="en-GB" dirty="0" err="1"/>
              <a:t>LeaderboardService</a:t>
            </a:r>
            <a:endParaRPr lang="en-GB" dirty="0"/>
          </a:p>
          <a:p>
            <a:pPr lvl="1"/>
            <a:r>
              <a:rPr lang="en-GB" dirty="0" err="1"/>
              <a:t>OffensiveWordsService</a:t>
            </a:r>
            <a:endParaRPr lang="en-GB" dirty="0"/>
          </a:p>
          <a:p>
            <a:pPr lvl="1"/>
            <a:r>
              <a:rPr lang="en-GB" dirty="0" err="1"/>
              <a:t>QuestionnaireAdminService</a:t>
            </a:r>
            <a:endParaRPr lang="en-GB" dirty="0"/>
          </a:p>
          <a:p>
            <a:pPr lvl="1"/>
            <a:r>
              <a:rPr lang="en-GB" dirty="0" err="1"/>
              <a:t>QuestionnaireCreationService</a:t>
            </a:r>
            <a:endParaRPr lang="en-GB" dirty="0"/>
          </a:p>
          <a:p>
            <a:pPr lvl="1"/>
            <a:r>
              <a:rPr lang="en-GB" dirty="0" err="1"/>
              <a:t>QuestionnaireOfTheDayService</a:t>
            </a:r>
            <a:endParaRPr lang="en-GB" dirty="0"/>
          </a:p>
          <a:p>
            <a:pPr lvl="1"/>
            <a:r>
              <a:rPr lang="en-GB" dirty="0" err="1"/>
              <a:t>QuestionnaireSubmissionService</a:t>
            </a:r>
            <a:endParaRPr lang="en-GB" dirty="0"/>
          </a:p>
          <a:p>
            <a:pPr lvl="1"/>
            <a:r>
              <a:rPr lang="en-GB" dirty="0" err="1"/>
              <a:t>ReviewService</a:t>
            </a:r>
            <a:endParaRPr lang="en-GB" dirty="0"/>
          </a:p>
          <a:p>
            <a:pPr lvl="1"/>
            <a:r>
              <a:rPr lang="en-GB" dirty="0" err="1"/>
              <a:t>SubmissionService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192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AccountService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A6D2-FF8E-4705-8ED5-40630F24D291}"/>
              </a:ext>
            </a:extLst>
          </p:cNvPr>
          <p:cNvSpPr txBox="1"/>
          <p:nvPr/>
        </p:nvSpPr>
        <p:spPr>
          <a:xfrm>
            <a:off x="461394" y="2525086"/>
            <a:ext cx="111825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createNewUser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Date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regDate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UserAlreadyPresentNicknameException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UserAlreadyPresentEmailException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findUserByEmail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login(String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newNickname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UserCredentialsException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UserAlreadyPresentNicknameException</a:t>
            </a:r>
            <a:endParaRPr lang="en-GB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banUser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2099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EB42F-167B-4530-A8EB-7D66C92156ED}"/>
              </a:ext>
            </a:extLst>
          </p:cNvPr>
          <p:cNvSpPr txBox="1"/>
          <p:nvPr/>
        </p:nvSpPr>
        <p:spPr>
          <a:xfrm>
            <a:off x="0" y="2458339"/>
            <a:ext cx="358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ER</a:t>
            </a:r>
          </a:p>
          <a:p>
            <a:r>
              <a:rPr lang="it-IT" sz="4800" dirty="0"/>
              <a:t>DIAGRAM</a:t>
            </a:r>
            <a:endParaRPr lang="en-US" sz="4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2210D28-20CA-4DAB-A6C0-B541A1E5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0" y="219363"/>
            <a:ext cx="9467808" cy="6419273"/>
          </a:xfrm>
          <a:prstGeom prst="rect">
            <a:avLst/>
          </a:prstGeom>
        </p:spPr>
      </p:pic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7823D33-5996-4137-B291-0FEA7F915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6" y="169099"/>
            <a:ext cx="4442258" cy="105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LeaderboardService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6BBB8-5E01-47EE-9F03-2C28CE22A499}"/>
              </a:ext>
            </a:extLst>
          </p:cNvPr>
          <p:cNvSpPr txBox="1"/>
          <p:nvPr/>
        </p:nvSpPr>
        <p:spPr>
          <a:xfrm>
            <a:off x="461394" y="2525086"/>
            <a:ext cx="1118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Integer&gt;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getGeneralLeaderboard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Integer&gt;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getQuestionnaireLeaderboard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51769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OffensiveWordsService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5C76C-4C9F-4875-9D68-4F9EF73EFC80}"/>
              </a:ext>
            </a:extLst>
          </p:cNvPr>
          <p:cNvSpPr txBox="1"/>
          <p:nvPr/>
        </p:nvSpPr>
        <p:spPr>
          <a:xfrm>
            <a:off x="461394" y="2525086"/>
            <a:ext cx="1118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OffensiveWord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getAllBadWords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isPresent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word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6339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err="1"/>
              <a:t>QuestionnaireAdminService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49EA-0223-455D-8E31-D29782EC973E}"/>
              </a:ext>
            </a:extLst>
          </p:cNvPr>
          <p:cNvSpPr txBox="1"/>
          <p:nvPr/>
        </p:nvSpPr>
        <p:spPr>
          <a:xfrm>
            <a:off x="461394" y="2525086"/>
            <a:ext cx="11182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getQuestionnaireUserList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submitted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Map&lt;Question, List&lt;String&gt;&gt;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getUserSubmission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(Integer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selectedQuestionnaireId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getUserSubmissionList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refreshAnswers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List&lt;Object[]&gt;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getUserCancelList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UserPersonalInfo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getUserInfo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7023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317814"/>
            <a:ext cx="11467750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QuestionnaireCreationService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08B86-93B5-447D-A301-74ABAD778D4E}"/>
              </a:ext>
            </a:extLst>
          </p:cNvPr>
          <p:cNvSpPr txBox="1"/>
          <p:nvPr/>
        </p:nvSpPr>
        <p:spPr>
          <a:xfrm>
            <a:off x="461394" y="2525086"/>
            <a:ext cx="11182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en-GB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removeQuestion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addStoredQuestion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removeStoredQuestion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createQuestionnaire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,Date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presDate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getAllStoredQuestions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getNextQuestionId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FormQuestion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getFormQuestions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getStoredQuestions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List&lt;Product&gt;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getAllProducts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GB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GB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GB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imgByteArray</a:t>
            </a:r>
            <a:r>
              <a:rPr lang="en-GB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01466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317814"/>
            <a:ext cx="11316749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QuestionnaireOfTheDayService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D79D-14A1-4B3D-8D48-9A700E28F17A}"/>
              </a:ext>
            </a:extLst>
          </p:cNvPr>
          <p:cNvSpPr txBox="1"/>
          <p:nvPr/>
        </p:nvSpPr>
        <p:spPr>
          <a:xfrm>
            <a:off x="461394" y="2525086"/>
            <a:ext cx="11182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getQuestionnaireByDate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dateAsString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getQuestionnaireByDate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(Date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date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Product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(Questionnaire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List&lt;Question&gt;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(Questionnaire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Questionnaire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getQuestionnaireOfTheDay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ParseException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deleteQuestionnaire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QuestionnaireCancellationException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53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17814"/>
            <a:ext cx="11719420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QuestionnaireSubmissionService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8E0DE-B87A-4373-9EE1-D3B0B45DC9D4}"/>
              </a:ext>
            </a:extLst>
          </p:cNvPr>
          <p:cNvSpPr txBox="1"/>
          <p:nvPr/>
        </p:nvSpPr>
        <p:spPr>
          <a:xfrm>
            <a:off x="461394" y="2525086"/>
            <a:ext cx="11182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QuestionnaireException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modifyProductAnswers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(List&lt;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FormProductAnswer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modifyPersonalAnswers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FormPersonalAnswer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IllegalArgumentException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cancelQuestionnaire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clearResponses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isQuestionnaireSet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getOffensiveWords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areAllQuestionsReplied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isSubmissionWellFormed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fr-F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submitOrCancelQuestionnaire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submit</a:t>
            </a:r>
            <a:r>
              <a:rPr lang="en-GB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1416204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ReviewService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41053-CD53-42B3-928B-0712812A3369}"/>
              </a:ext>
            </a:extLst>
          </p:cNvPr>
          <p:cNvSpPr txBox="1"/>
          <p:nvPr/>
        </p:nvSpPr>
        <p:spPr>
          <a:xfrm>
            <a:off x="461394" y="2525086"/>
            <a:ext cx="11182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Map&lt;String, String&gt;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getProductReviews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addProductReview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productId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GB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productReview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GB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ProductException</a:t>
            </a:r>
            <a:r>
              <a:rPr lang="en-GB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ReviewAlreadyPresentException</a:t>
            </a: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121526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A3BC-19D5-401C-9942-B1F06C0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SubmissionService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D50FF-5B12-48DB-93AC-3026D25CC286}"/>
              </a:ext>
            </a:extLst>
          </p:cNvPr>
          <p:cNvSpPr txBox="1"/>
          <p:nvPr/>
        </p:nvSpPr>
        <p:spPr>
          <a:xfrm>
            <a:off x="461394" y="2525086"/>
            <a:ext cx="1118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Submission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findSubmission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questionnaireId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8094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1EB42F-167B-4530-A8EB-7D66C92156ED}"/>
              </a:ext>
            </a:extLst>
          </p:cNvPr>
          <p:cNvSpPr txBox="1"/>
          <p:nvPr/>
        </p:nvSpPr>
        <p:spPr>
          <a:xfrm>
            <a:off x="179722" y="2663206"/>
            <a:ext cx="2944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/>
              <a:t>LOGICAL SCHEMA</a:t>
            </a:r>
            <a:endParaRPr lang="en-US" sz="4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D15AB0-3AD9-451B-88DD-6E7F5BAF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59" y="37903"/>
            <a:ext cx="8481419" cy="67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0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27F3-E347-4E47-AA7C-B20A1F03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SCHEMAS DDL</a:t>
            </a:r>
          </a:p>
        </p:txBody>
      </p:sp>
    </p:spTree>
    <p:extLst>
      <p:ext uri="{BB962C8B-B14F-4D97-AF65-F5344CB8AC3E}">
        <p14:creationId xmlns:p14="http://schemas.microsoft.com/office/powerpoint/2010/main" val="46533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4225-5A26-4C71-AA6B-DA036B12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User </a:t>
            </a:r>
            <a:r>
              <a:rPr lang="it-IT" dirty="0" err="1"/>
              <a:t>ddl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54EF-5A1B-4931-83AF-186F50CCA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41989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User (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id</a:t>
            </a:r>
            <a:r>
              <a:rPr lang="en-US" dirty="0"/>
              <a:t> INT UNSIGNED PRIMARY KEY 	AUTO_INCREMENT,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nickname</a:t>
            </a:r>
            <a:r>
              <a:rPr lang="en-US" dirty="0"/>
              <a:t> VARCHAR(25) NOT NULL,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password</a:t>
            </a:r>
            <a:r>
              <a:rPr lang="en-US" dirty="0"/>
              <a:t> VARCHAR(50) NOT NULL,	</a:t>
            </a:r>
            <a:r>
              <a:rPr lang="en-US" dirty="0">
                <a:solidFill>
                  <a:srgbClr val="00B050"/>
                </a:solidFill>
              </a:rPr>
              <a:t>email</a:t>
            </a:r>
            <a:r>
              <a:rPr lang="en-US" dirty="0"/>
              <a:t> VARCHAR(100) NOT NULL,	</a:t>
            </a:r>
            <a:r>
              <a:rPr lang="en-US" dirty="0">
                <a:solidFill>
                  <a:srgbClr val="00B050"/>
                </a:solidFill>
              </a:rPr>
              <a:t>registration</a:t>
            </a:r>
            <a:r>
              <a:rPr lang="en-US" dirty="0"/>
              <a:t> DATE NOT NULL,	</a:t>
            </a:r>
            <a:r>
              <a:rPr lang="en-US" dirty="0">
                <a:solidFill>
                  <a:srgbClr val="00B050"/>
                </a:solidFill>
              </a:rPr>
              <a:t>	points</a:t>
            </a:r>
            <a:r>
              <a:rPr lang="en-US" dirty="0"/>
              <a:t> INT UNSIGNED,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blocked</a:t>
            </a:r>
            <a:r>
              <a:rPr lang="en-US" dirty="0"/>
              <a:t> BOOL NOT NULL,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role</a:t>
            </a:r>
            <a:r>
              <a:rPr lang="en-US" dirty="0"/>
              <a:t> INT UNSIGNED NOT NULL,</a:t>
            </a:r>
          </a:p>
          <a:p>
            <a:r>
              <a:rPr lang="en-US" dirty="0"/>
              <a:t>	UNIQUE KEY(nickname),		UNIQUE KEY(email),	CHECK(role = 1 OR role = 2)) 	AUTO_INCREMENT = 1;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844C-3A52-487E-8BC7-10A325BA2B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A common pattern in </a:t>
            </a:r>
            <a:r>
              <a:rPr lang="it-IT" dirty="0" err="1"/>
              <a:t>our</a:t>
            </a:r>
            <a:r>
              <a:rPr lang="it-IT" dirty="0"/>
              <a:t> DB </a:t>
            </a:r>
            <a:r>
              <a:rPr lang="it-IT" dirty="0" err="1"/>
              <a:t>is</a:t>
            </a:r>
            <a:r>
              <a:rPr lang="it-IT" dirty="0"/>
              <a:t> the use of an auto </a:t>
            </a:r>
            <a:r>
              <a:rPr lang="it-IT" dirty="0" err="1"/>
              <a:t>incremented</a:t>
            </a:r>
            <a:r>
              <a:rPr lang="it-IT" dirty="0"/>
              <a:t>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ID,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primary</a:t>
            </a:r>
            <a:r>
              <a:rPr lang="it-IT" dirty="0"/>
              <a:t> key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on the database.</a:t>
            </a:r>
          </a:p>
          <a:p>
            <a:r>
              <a:rPr lang="it-IT" dirty="0"/>
              <a:t>For the </a:t>
            </a:r>
            <a:r>
              <a:rPr lang="it-IT" dirty="0" err="1"/>
              <a:t>entity</a:t>
            </a:r>
            <a:r>
              <a:rPr lang="it-IT" dirty="0"/>
              <a:t> User, </a:t>
            </a:r>
            <a:r>
              <a:rPr lang="it-IT" dirty="0" err="1"/>
              <a:t>role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attribute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differentiates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normal</a:t>
            </a:r>
            <a:r>
              <a:rPr lang="it-IT" dirty="0"/>
              <a:t> user of the website </a:t>
            </a:r>
            <a:r>
              <a:rPr lang="en-US" dirty="0"/>
              <a:t>(1) </a:t>
            </a:r>
            <a:r>
              <a:rPr lang="it-IT" dirty="0"/>
              <a:t>or an </a:t>
            </a:r>
            <a:r>
              <a:rPr lang="it-IT" dirty="0" err="1"/>
              <a:t>administrator</a:t>
            </a:r>
            <a:r>
              <a:rPr lang="it-IT" dirty="0"/>
              <a:t> (2).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0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Submission &amp; REVIEW  DDL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0FC3-B4C3-4D24-9340-D28FDB52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4182164"/>
          </a:xfrm>
        </p:spPr>
        <p:txBody>
          <a:bodyPr>
            <a:noAutofit/>
          </a:bodyPr>
          <a:lstStyle/>
          <a:p>
            <a:r>
              <a:rPr lang="en-US" sz="1600" dirty="0"/>
              <a:t>CREATE TABLE Submission (			</a:t>
            </a:r>
            <a:r>
              <a:rPr lang="en-US" sz="1600" dirty="0">
                <a:solidFill>
                  <a:schemeClr val="accent6"/>
                </a:solidFill>
              </a:rPr>
              <a:t>id</a:t>
            </a:r>
            <a:r>
              <a:rPr lang="en-US" sz="1600" dirty="0"/>
              <a:t> INT UNSIGNED PRIMARY KEY 	AUTO_INCREMENT,                   	</a:t>
            </a: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 INT UNSIGNED,	</a:t>
            </a:r>
            <a:r>
              <a:rPr lang="en-US" sz="1600" dirty="0" err="1">
                <a:solidFill>
                  <a:srgbClr val="00B050"/>
                </a:solidFill>
              </a:rPr>
              <a:t>questionnaireId</a:t>
            </a:r>
            <a:r>
              <a:rPr lang="en-US" sz="1600" dirty="0"/>
              <a:t> INT UNSIGNED,	</a:t>
            </a:r>
            <a:r>
              <a:rPr lang="en-US" sz="1600" dirty="0">
                <a:solidFill>
                  <a:srgbClr val="00B050"/>
                </a:solidFill>
              </a:rPr>
              <a:t>submitted</a:t>
            </a:r>
            <a:r>
              <a:rPr lang="en-US" sz="1600" dirty="0"/>
              <a:t> BOOL NOT NULL,           	</a:t>
            </a:r>
            <a:r>
              <a:rPr lang="en-US" sz="1600" dirty="0">
                <a:solidFill>
                  <a:srgbClr val="00B050"/>
                </a:solidFill>
              </a:rPr>
              <a:t>points</a:t>
            </a:r>
            <a:r>
              <a:rPr lang="en-US" sz="1600" dirty="0"/>
              <a:t> INT UNSIGNED NOT NULL,	</a:t>
            </a:r>
            <a:r>
              <a:rPr lang="en-US" sz="1600" dirty="0">
                <a:solidFill>
                  <a:srgbClr val="00B050"/>
                </a:solidFill>
              </a:rPr>
              <a:t>date</a:t>
            </a:r>
            <a:r>
              <a:rPr lang="en-US" sz="1600" dirty="0"/>
              <a:t> DATETIME NOT NULL,       	UNIQUE 	KEY(</a:t>
            </a:r>
            <a:r>
              <a:rPr lang="en-US" sz="1600" dirty="0" err="1"/>
              <a:t>questionnaireId,userId</a:t>
            </a:r>
            <a:r>
              <a:rPr lang="en-US" sz="1600" dirty="0"/>
              <a:t>),	FOREIGN KEY (</a:t>
            </a:r>
            <a:r>
              <a:rPr lang="en-US" sz="1600" dirty="0" err="1"/>
              <a:t>questionnaireId</a:t>
            </a:r>
            <a:r>
              <a:rPr lang="en-US" sz="1600" dirty="0"/>
              <a:t>) 	REFERENCES Questionnaire(id) ON 	UPDATE CASCADE ON DELETE 	CASCADE,</a:t>
            </a:r>
          </a:p>
          <a:p>
            <a:r>
              <a:rPr lang="en-US" sz="1600" dirty="0"/>
              <a:t>	FOREIGN KEY (</a:t>
            </a:r>
            <a:r>
              <a:rPr lang="en-US" sz="1600" dirty="0" err="1"/>
              <a:t>userId</a:t>
            </a:r>
            <a:r>
              <a:rPr lang="en-US" sz="1600" dirty="0"/>
              <a:t>) REFERENCES 	User(id) ON UPDATE CASCADE ON 	DELETE CASCADE);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0"/>
            <a:ext cx="4815840" cy="4480159"/>
          </a:xfrm>
        </p:spPr>
        <p:txBody>
          <a:bodyPr>
            <a:normAutofit/>
          </a:bodyPr>
          <a:lstStyle/>
          <a:p>
            <a:r>
              <a:rPr lang="en-US" sz="1600" dirty="0"/>
              <a:t>CREATE TABLE Review (			</a:t>
            </a:r>
            <a:r>
              <a:rPr lang="en-US" sz="1600" dirty="0">
                <a:solidFill>
                  <a:schemeClr val="accent6"/>
                </a:solidFill>
              </a:rPr>
              <a:t>id</a:t>
            </a:r>
            <a:r>
              <a:rPr lang="en-US" sz="1600" dirty="0"/>
              <a:t> INT UNSIGNED PRIMARY KEY 	AUTO_INCREMENT, 			</a:t>
            </a:r>
            <a:r>
              <a:rPr lang="en-US" sz="1600" dirty="0" err="1">
                <a:solidFill>
                  <a:srgbClr val="00B050"/>
                </a:solidFill>
              </a:rPr>
              <a:t>userId</a:t>
            </a:r>
            <a:r>
              <a:rPr lang="en-US" sz="1600" dirty="0"/>
              <a:t> INT UNSIGNED NOT NULL,	</a:t>
            </a:r>
            <a:r>
              <a:rPr lang="en-US" sz="1600" dirty="0" err="1">
                <a:solidFill>
                  <a:srgbClr val="00B050"/>
                </a:solidFill>
              </a:rPr>
              <a:t>productId</a:t>
            </a:r>
            <a:r>
              <a:rPr lang="en-US" sz="1600" dirty="0"/>
              <a:t> INT UNSIGNED NOT 	NULL,			</a:t>
            </a:r>
            <a:r>
              <a:rPr lang="en-US" sz="1600" dirty="0" err="1">
                <a:solidFill>
                  <a:srgbClr val="00B050"/>
                </a:solidFill>
              </a:rPr>
              <a:t>productReview</a:t>
            </a:r>
            <a:r>
              <a:rPr lang="en-US" sz="1600" dirty="0"/>
              <a:t> VARCHAR(50) NOT 	NULL,				UNIQUE KEY(</a:t>
            </a:r>
            <a:r>
              <a:rPr lang="en-US" sz="1600" dirty="0" err="1"/>
              <a:t>userId,productId</a:t>
            </a:r>
            <a:r>
              <a:rPr lang="en-US" sz="1600" dirty="0"/>
              <a:t>),	FOREIGN KEY (</a:t>
            </a:r>
            <a:r>
              <a:rPr lang="en-US" sz="1600" dirty="0" err="1"/>
              <a:t>userId</a:t>
            </a:r>
            <a:r>
              <a:rPr lang="en-US" sz="1600" dirty="0"/>
              <a:t>) REFERENCES 	User(id) ON UPDATE CASCADE ON 	DELETE CASCADE,				FOREIGN KEY (</a:t>
            </a:r>
            <a:r>
              <a:rPr lang="en-US" sz="1600" dirty="0" err="1"/>
              <a:t>productId</a:t>
            </a:r>
            <a:r>
              <a:rPr lang="en-US" sz="1600" dirty="0"/>
              <a:t>) REFERENCES 	Product(id) ON UPDATE CASCADE ON 	DELETE CASCADE) </a:t>
            </a:r>
          </a:p>
          <a:p>
            <a:r>
              <a:rPr lang="en-US" sz="1600" dirty="0"/>
              <a:t>	AUTO_INCREMENT = 1; </a:t>
            </a:r>
          </a:p>
        </p:txBody>
      </p:sp>
    </p:spTree>
    <p:extLst>
      <p:ext uri="{BB962C8B-B14F-4D97-AF65-F5344CB8AC3E}">
        <p14:creationId xmlns:p14="http://schemas.microsoft.com/office/powerpoint/2010/main" val="207592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E0C-BB61-41FD-8AA5-A7D6017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Questionnaire DDL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98C07-E3FD-49CA-A948-E5A4380BF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363" y="2269939"/>
            <a:ext cx="10877850" cy="427024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CREATE TABLE IF NOT EXISTS Questionnaire (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70C0"/>
                </a:solidFill>
              </a:rPr>
              <a:t>id</a:t>
            </a:r>
            <a:r>
              <a:rPr lang="en-US" sz="1600" dirty="0"/>
              <a:t> INT UNSIGNED PRIMARY KEY AUTO_INCREMENT,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creatorId</a:t>
            </a:r>
            <a:r>
              <a:rPr lang="en-US" sz="1600" dirty="0"/>
              <a:t> INT UNSIGNED,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name</a:t>
            </a:r>
            <a:r>
              <a:rPr lang="en-US" sz="1600" dirty="0"/>
              <a:t> VARCHAR(50)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date</a:t>
            </a:r>
            <a:r>
              <a:rPr lang="en-US" sz="1600" dirty="0"/>
              <a:t> </a:t>
            </a:r>
            <a:r>
              <a:rPr lang="en-US" sz="1600" dirty="0" err="1"/>
              <a:t>DATE</a:t>
            </a:r>
            <a:r>
              <a:rPr lang="en-US" sz="1600" dirty="0"/>
              <a:t>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B050"/>
                </a:solidFill>
              </a:rPr>
              <a:t>presDate</a:t>
            </a:r>
            <a:r>
              <a:rPr lang="en-US" sz="1600" dirty="0"/>
              <a:t> DATE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B050"/>
                </a:solidFill>
              </a:rPr>
              <a:t>product</a:t>
            </a:r>
            <a:r>
              <a:rPr lang="en-US" sz="1600" dirty="0"/>
              <a:t> INT UNSIGNED NOT NULL,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KEY(name),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UNIQUE KEY(</a:t>
            </a:r>
            <a:r>
              <a:rPr lang="en-US" sz="1600" dirty="0" err="1"/>
              <a:t>presDate</a:t>
            </a:r>
            <a:r>
              <a:rPr lang="en-US" sz="1600" dirty="0"/>
              <a:t>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KEY(</a:t>
            </a:r>
            <a:r>
              <a:rPr lang="en-US" sz="1600" dirty="0" err="1"/>
              <a:t>creatorId</a:t>
            </a:r>
            <a:r>
              <a:rPr lang="en-US" sz="1600" dirty="0"/>
              <a:t>) REFERENCES User(id) ON UPDATE CASCADE ON DELETE CASCADE,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FOREIGN KEY(product) REFERENCES Product(id) ON UPDATE CASCADE ON DELETE CASCADE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) AUTO_INCREMENT = 1;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4537733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6FA256D1D61740AD894B1E02E27BFE" ma:contentTypeVersion="11" ma:contentTypeDescription="Creare un nuovo documento." ma:contentTypeScope="" ma:versionID="b1d40d5ef4fc22f1dc8ab6a890b528e6">
  <xsd:schema xmlns:xsd="http://www.w3.org/2001/XMLSchema" xmlns:xs="http://www.w3.org/2001/XMLSchema" xmlns:p="http://schemas.microsoft.com/office/2006/metadata/properties" xmlns:ns3="ab612572-7d43-4087-86b8-c8fbfe725bf8" xmlns:ns4="84a1cd5a-2744-447b-a2ca-f1c6b0420d98" targetNamespace="http://schemas.microsoft.com/office/2006/metadata/properties" ma:root="true" ma:fieldsID="b761007124efe92497c2d03b045becc2" ns3:_="" ns4:_="">
    <xsd:import namespace="ab612572-7d43-4087-86b8-c8fbfe725bf8"/>
    <xsd:import namespace="84a1cd5a-2744-447b-a2ca-f1c6b0420d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612572-7d43-4087-86b8-c8fbfe725b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1cd5a-2744-447b-a2ca-f1c6b0420d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9D0BFF-3EC5-4921-AB8F-14983CCFC280}">
  <ds:schemaRefs>
    <ds:schemaRef ds:uri="http://purl.org/dc/dcmitype/"/>
    <ds:schemaRef ds:uri="http://schemas.microsoft.com/office/2006/metadata/properties"/>
    <ds:schemaRef ds:uri="http://www.w3.org/XML/1998/namespace"/>
    <ds:schemaRef ds:uri="ab612572-7d43-4087-86b8-c8fbfe725bf8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84a1cd5a-2744-447b-a2ca-f1c6b0420d98"/>
  </ds:schemaRefs>
</ds:datastoreItem>
</file>

<file path=customXml/itemProps2.xml><?xml version="1.0" encoding="utf-8"?>
<ds:datastoreItem xmlns:ds="http://schemas.openxmlformats.org/officeDocument/2006/customXml" ds:itemID="{9B2D41D0-EA0E-49FF-A94F-6A234ECE4F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3476A1-30B1-4EFE-BAFC-B93E4D390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612572-7d43-4087-86b8-c8fbfe725bf8"/>
    <ds:schemaRef ds:uri="84a1cd5a-2744-447b-a2ca-f1c6b0420d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4762</Words>
  <Application>Microsoft Office PowerPoint</Application>
  <PresentationFormat>Widescreen</PresentationFormat>
  <Paragraphs>714</Paragraphs>
  <Slides>47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Courier New</vt:lpstr>
      <vt:lpstr>Franklin Gothic Demi Cond</vt:lpstr>
      <vt:lpstr>Franklin Gothic Medium</vt:lpstr>
      <vt:lpstr>Wingdings</vt:lpstr>
      <vt:lpstr>JuxtaposeVTI</vt:lpstr>
      <vt:lpstr>Tema di Office</vt:lpstr>
      <vt:lpstr>Databases-2 Project</vt:lpstr>
      <vt:lpstr>Databases diagrams</vt:lpstr>
      <vt:lpstr>entity Extraction</vt:lpstr>
      <vt:lpstr>Presentazione standard di PowerPoint</vt:lpstr>
      <vt:lpstr>Presentazione standard di PowerPoint</vt:lpstr>
      <vt:lpstr>Relational SCHEMAS DDL</vt:lpstr>
      <vt:lpstr>User ddl</vt:lpstr>
      <vt:lpstr>Submission &amp; REVIEW  DDL</vt:lpstr>
      <vt:lpstr>Questionnaire DDL</vt:lpstr>
      <vt:lpstr>Product &amp; Question ddl</vt:lpstr>
      <vt:lpstr>PossibleAnswer &amp; productanswer ddl</vt:lpstr>
      <vt:lpstr>personalanswer ddl</vt:lpstr>
      <vt:lpstr>inclusion &amp; offensiveword &amp; userlog ddl</vt:lpstr>
      <vt:lpstr>TRIGGERS</vt:lpstr>
      <vt:lpstr>ALL RELATIONSHIPS OF THE DATABASE</vt:lpstr>
      <vt:lpstr>Relationship “Review” </vt:lpstr>
      <vt:lpstr>Relationship “Filling” </vt:lpstr>
      <vt:lpstr>Relationship “Creation” </vt:lpstr>
      <vt:lpstr>Relationship “Answering” </vt:lpstr>
      <vt:lpstr>Relationship “RelatedTo” </vt:lpstr>
      <vt:lpstr>Relationship “RelatedToSub” </vt:lpstr>
      <vt:lpstr>Relationship “RelatedToQuest” </vt:lpstr>
      <vt:lpstr>Relationship “Inclusion” </vt:lpstr>
      <vt:lpstr>Relationship “Login” </vt:lpstr>
      <vt:lpstr>Our application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Servlets and ejb</vt:lpstr>
      <vt:lpstr>Servlet and html pages</vt:lpstr>
      <vt:lpstr>EJB</vt:lpstr>
      <vt:lpstr>AccountService</vt:lpstr>
      <vt:lpstr>LeaderboardService</vt:lpstr>
      <vt:lpstr>OffensiveWordsService</vt:lpstr>
      <vt:lpstr>QuestionnaireAdminService</vt:lpstr>
      <vt:lpstr>QuestionnaireCreationService</vt:lpstr>
      <vt:lpstr>QuestionnaireOfTheDayService</vt:lpstr>
      <vt:lpstr>QuestionnaireSubmissionService</vt:lpstr>
      <vt:lpstr>ReviewService</vt:lpstr>
      <vt:lpstr>SubmissionService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Databases-2 Project</dc:title>
  <dc:creator>Cristian Sbrolli</dc:creator>
  <cp:lastModifiedBy>Cristian Sbrolli</cp:lastModifiedBy>
  <cp:revision>11</cp:revision>
  <dcterms:created xsi:type="dcterms:W3CDTF">2021-01-30T00:02:01Z</dcterms:created>
  <dcterms:modified xsi:type="dcterms:W3CDTF">2021-01-30T01:35:16Z</dcterms:modified>
</cp:coreProperties>
</file>