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84" r:id="rId5"/>
  </p:sldMasterIdLst>
  <p:sldIdLst>
    <p:sldId id="256" r:id="rId6"/>
    <p:sldId id="257" r:id="rId7"/>
    <p:sldId id="260" r:id="rId8"/>
    <p:sldId id="328" r:id="rId9"/>
    <p:sldId id="323" r:id="rId10"/>
    <p:sldId id="258" r:id="rId11"/>
    <p:sldId id="263" r:id="rId12"/>
    <p:sldId id="264" r:id="rId13"/>
    <p:sldId id="265" r:id="rId14"/>
    <p:sldId id="324" r:id="rId15"/>
    <p:sldId id="325" r:id="rId16"/>
    <p:sldId id="326" r:id="rId17"/>
    <p:sldId id="327" r:id="rId18"/>
    <p:sldId id="322" r:id="rId19"/>
    <p:sldId id="293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30" r:id="rId29"/>
    <p:sldId id="259" r:id="rId30"/>
    <p:sldId id="271" r:id="rId31"/>
    <p:sldId id="276" r:id="rId32"/>
    <p:sldId id="304" r:id="rId33"/>
    <p:sldId id="302" r:id="rId34"/>
    <p:sldId id="278" r:id="rId35"/>
    <p:sldId id="307" r:id="rId36"/>
    <p:sldId id="299" r:id="rId37"/>
    <p:sldId id="280" r:id="rId38"/>
    <p:sldId id="309" r:id="rId39"/>
    <p:sldId id="32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on Pinari" initials="EP" lastIdx="1" clrIdx="0">
    <p:extLst>
      <p:ext uri="{19B8F6BF-5375-455C-9EA6-DF929625EA0E}">
        <p15:presenceInfo xmlns:p15="http://schemas.microsoft.com/office/powerpoint/2012/main" userId="Etion Pin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B16FF"/>
    <a:srgbClr val="3131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297B1-CF78-4ED7-8AA9-DD1628251C63}" v="21" dt="2021-01-29T23:31:1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etri" userId="18170776a591fb3f" providerId="LiveId" clId="{619172B9-1689-45F5-8092-246382FC826E}"/>
    <pc:docChg chg="undo redo custSel modSld">
      <pc:chgData name="Marco Petri" userId="18170776a591fb3f" providerId="LiveId" clId="{619172B9-1689-45F5-8092-246382FC826E}" dt="2021-01-30T14:28:55.459" v="144" actId="14100"/>
      <pc:docMkLst>
        <pc:docMk/>
      </pc:docMkLst>
      <pc:sldChg chg="modSp mod">
        <pc:chgData name="Marco Petri" userId="18170776a591fb3f" providerId="LiveId" clId="{619172B9-1689-45F5-8092-246382FC826E}" dt="2021-01-30T14:28:40.407" v="142" actId="404"/>
        <pc:sldMkLst>
          <pc:docMk/>
          <pc:sldMk cId="1759007299" sldId="263"/>
        </pc:sldMkLst>
        <pc:spChg chg="mod">
          <ac:chgData name="Marco Petri" userId="18170776a591fb3f" providerId="LiveId" clId="{619172B9-1689-45F5-8092-246382FC826E}" dt="2021-01-30T14:28:33.801" v="135" actId="14100"/>
          <ac:spMkLst>
            <pc:docMk/>
            <pc:sldMk cId="1759007299" sldId="263"/>
            <ac:spMk id="3" creationId="{C3A654EF-5A1B-4931-83AF-186F50CCA95B}"/>
          </ac:spMkLst>
        </pc:spChg>
        <pc:spChg chg="mod">
          <ac:chgData name="Marco Petri" userId="18170776a591fb3f" providerId="LiveId" clId="{619172B9-1689-45F5-8092-246382FC826E}" dt="2021-01-30T14:28:40.407" v="142" actId="404"/>
          <ac:spMkLst>
            <pc:docMk/>
            <pc:sldMk cId="1759007299" sldId="263"/>
            <ac:spMk id="4" creationId="{3BE2844C-3A52-487E-8BC7-10A325BA2B5E}"/>
          </ac:spMkLst>
        </pc:spChg>
      </pc:sldChg>
      <pc:sldChg chg="modSp mod">
        <pc:chgData name="Marco Petri" userId="18170776a591fb3f" providerId="LiveId" clId="{619172B9-1689-45F5-8092-246382FC826E}" dt="2021-01-30T14:28:55.459" v="144" actId="14100"/>
        <pc:sldMkLst>
          <pc:docMk/>
          <pc:sldMk cId="2075921595" sldId="264"/>
        </pc:sldMkLst>
        <pc:spChg chg="mod">
          <ac:chgData name="Marco Petri" userId="18170776a591fb3f" providerId="LiveId" clId="{619172B9-1689-45F5-8092-246382FC826E}" dt="2021-01-30T14:25:00.498" v="97" actId="948"/>
          <ac:spMkLst>
            <pc:docMk/>
            <pc:sldMk cId="2075921595" sldId="264"/>
            <ac:spMk id="3" creationId="{35D70FC3-B4C3-4D24-9340-D28FDB520DB9}"/>
          </ac:spMkLst>
        </pc:spChg>
        <pc:spChg chg="mod">
          <ac:chgData name="Marco Petri" userId="18170776a591fb3f" providerId="LiveId" clId="{619172B9-1689-45F5-8092-246382FC826E}" dt="2021-01-30T14:28:55.459" v="144" actId="14100"/>
          <ac:spMkLst>
            <pc:docMk/>
            <pc:sldMk cId="2075921595" sldId="264"/>
            <ac:spMk id="4" creationId="{16A98C07-E3FD-49CA-A948-E5A4380BF1A6}"/>
          </ac:spMkLst>
        </pc:spChg>
      </pc:sldChg>
      <pc:sldChg chg="modSp mod">
        <pc:chgData name="Marco Petri" userId="18170776a591fb3f" providerId="LiveId" clId="{619172B9-1689-45F5-8092-246382FC826E}" dt="2021-01-30T14:27:31.885" v="123" actId="948"/>
        <pc:sldMkLst>
          <pc:docMk/>
          <pc:sldMk cId="2984537733" sldId="265"/>
        </pc:sldMkLst>
        <pc:spChg chg="mod">
          <ac:chgData name="Marco Petri" userId="18170776a591fb3f" providerId="LiveId" clId="{619172B9-1689-45F5-8092-246382FC826E}" dt="2021-01-30T14:27:31.885" v="123" actId="948"/>
          <ac:spMkLst>
            <pc:docMk/>
            <pc:sldMk cId="2984537733" sldId="265"/>
            <ac:spMk id="4" creationId="{16A98C07-E3FD-49CA-A948-E5A4380BF1A6}"/>
          </ac:spMkLst>
        </pc:spChg>
      </pc:sldChg>
      <pc:sldChg chg="modSp mod">
        <pc:chgData name="Marco Petri" userId="18170776a591fb3f" providerId="LiveId" clId="{619172B9-1689-45F5-8092-246382FC826E}" dt="2021-01-30T14:27:09.496" v="119" actId="14100"/>
        <pc:sldMkLst>
          <pc:docMk/>
          <pc:sldMk cId="3356738098" sldId="324"/>
        </pc:sldMkLst>
        <pc:spChg chg="mod">
          <ac:chgData name="Marco Petri" userId="18170776a591fb3f" providerId="LiveId" clId="{619172B9-1689-45F5-8092-246382FC826E}" dt="2021-01-30T14:27:09.496" v="119" actId="14100"/>
          <ac:spMkLst>
            <pc:docMk/>
            <pc:sldMk cId="3356738098" sldId="324"/>
            <ac:spMk id="3" creationId="{35D70FC3-B4C3-4D24-9340-D28FDB520DB9}"/>
          </ac:spMkLst>
        </pc:spChg>
        <pc:spChg chg="mod">
          <ac:chgData name="Marco Petri" userId="18170776a591fb3f" providerId="LiveId" clId="{619172B9-1689-45F5-8092-246382FC826E}" dt="2021-01-30T14:26:48.535" v="114" actId="20577"/>
          <ac:spMkLst>
            <pc:docMk/>
            <pc:sldMk cId="3356738098" sldId="324"/>
            <ac:spMk id="4" creationId="{16A98C07-E3FD-49CA-A948-E5A4380BF1A6}"/>
          </ac:spMkLst>
        </pc:spChg>
      </pc:sldChg>
      <pc:sldChg chg="modSp mod">
        <pc:chgData name="Marco Petri" userId="18170776a591fb3f" providerId="LiveId" clId="{619172B9-1689-45F5-8092-246382FC826E}" dt="2021-01-30T14:27:44.216" v="125" actId="14100"/>
        <pc:sldMkLst>
          <pc:docMk/>
          <pc:sldMk cId="346371044" sldId="325"/>
        </pc:sldMkLst>
        <pc:spChg chg="mod">
          <ac:chgData name="Marco Petri" userId="18170776a591fb3f" providerId="LiveId" clId="{619172B9-1689-45F5-8092-246382FC826E}" dt="2021-01-30T14:27:40.188" v="124" actId="14100"/>
          <ac:spMkLst>
            <pc:docMk/>
            <pc:sldMk cId="346371044" sldId="325"/>
            <ac:spMk id="3" creationId="{35D70FC3-B4C3-4D24-9340-D28FDB520DB9}"/>
          </ac:spMkLst>
        </pc:spChg>
        <pc:spChg chg="mod">
          <ac:chgData name="Marco Petri" userId="18170776a591fb3f" providerId="LiveId" clId="{619172B9-1689-45F5-8092-246382FC826E}" dt="2021-01-30T14:27:44.216" v="125" actId="14100"/>
          <ac:spMkLst>
            <pc:docMk/>
            <pc:sldMk cId="346371044" sldId="325"/>
            <ac:spMk id="4" creationId="{16A98C07-E3FD-49CA-A948-E5A4380BF1A6}"/>
          </ac:spMkLst>
        </pc:spChg>
      </pc:sldChg>
      <pc:sldChg chg="modSp mod">
        <pc:chgData name="Marco Petri" userId="18170776a591fb3f" providerId="LiveId" clId="{619172B9-1689-45F5-8092-246382FC826E}" dt="2021-01-30T14:25:37.932" v="101" actId="948"/>
        <pc:sldMkLst>
          <pc:docMk/>
          <pc:sldMk cId="2316191240" sldId="326"/>
        </pc:sldMkLst>
        <pc:spChg chg="mod">
          <ac:chgData name="Marco Petri" userId="18170776a591fb3f" providerId="LiveId" clId="{619172B9-1689-45F5-8092-246382FC826E}" dt="2021-01-30T14:25:37.932" v="101" actId="948"/>
          <ac:spMkLst>
            <pc:docMk/>
            <pc:sldMk cId="2316191240" sldId="326"/>
            <ac:spMk id="3" creationId="{35D70FC3-B4C3-4D24-9340-D28FDB520DB9}"/>
          </ac:spMkLst>
        </pc:spChg>
      </pc:sldChg>
      <pc:sldChg chg="modSp mod">
        <pc:chgData name="Marco Petri" userId="18170776a591fb3f" providerId="LiveId" clId="{619172B9-1689-45F5-8092-246382FC826E}" dt="2021-01-30T14:27:49.360" v="126" actId="14100"/>
        <pc:sldMkLst>
          <pc:docMk/>
          <pc:sldMk cId="3701415856" sldId="327"/>
        </pc:sldMkLst>
        <pc:spChg chg="mod">
          <ac:chgData name="Marco Petri" userId="18170776a591fb3f" providerId="LiveId" clId="{619172B9-1689-45F5-8092-246382FC826E}" dt="2021-01-30T14:27:49.360" v="126" actId="14100"/>
          <ac:spMkLst>
            <pc:docMk/>
            <pc:sldMk cId="3701415856" sldId="327"/>
            <ac:spMk id="3" creationId="{35D70FC3-B4C3-4D24-9340-D28FDB520DB9}"/>
          </ac:spMkLst>
        </pc:spChg>
        <pc:spChg chg="mod">
          <ac:chgData name="Marco Petri" userId="18170776a591fb3f" providerId="LiveId" clId="{619172B9-1689-45F5-8092-246382FC826E}" dt="2021-01-30T14:25:51.342" v="103" actId="948"/>
          <ac:spMkLst>
            <pc:docMk/>
            <pc:sldMk cId="3701415856" sldId="327"/>
            <ac:spMk id="4" creationId="{16A98C07-E3FD-49CA-A948-E5A4380BF1A6}"/>
          </ac:spMkLst>
        </pc:spChg>
        <pc:spChg chg="mod">
          <ac:chgData name="Marco Petri" userId="18170776a591fb3f" providerId="LiveId" clId="{619172B9-1689-45F5-8092-246382FC826E}" dt="2021-01-30T14:25:57.500" v="104" actId="1076"/>
          <ac:spMkLst>
            <pc:docMk/>
            <pc:sldMk cId="3701415856" sldId="327"/>
            <ac:spMk id="5" creationId="{40D30F4B-7722-47F6-A10C-DB867328E4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User is owning side, needed to show reviews of a product. Tagged with @ElementCollection and @MapKeyJoinColumn. Fetched lazy so that workload is decreased when reviews are not needed.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if one has already submitted an answer to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who has created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we fetch data through a JPQL query.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This is mapped to successfully create a submission we need a list of all the relative product answers. @OneToMany @Fetch(Eager) @OrphanRemoval @Cascade(Persist, Remove)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@ManyToMany and @JoinTable @Fetch(Eager) @Cascade(Persist, Merge)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@ManyToOne and @JoinTable. </a:t>
          </a:r>
          <a:r>
            <a:rPr lang="en-US" sz="1400" dirty="0" err="1"/>
            <a:t>UserLog</a:t>
          </a:r>
          <a:r>
            <a:rPr lang="en-US" sz="1400" dirty="0"/>
            <a:t> is just stored in database for recording users logins, but never used in the application, so there is no need for cascade.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 custLinFactNeighborX="-4400" custLinFactNeighborY="-25280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 custScaleX="109874" custScaleY="92006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is owning side, needed to show reviews of a product. Tagged with @ElementCollection and @MapKeyJoinColumn. Fetched lazy so that workload is decreased when reviews are not needed.</a:t>
          </a:r>
        </a:p>
      </dsp:txBody>
      <dsp:txXfrm>
        <a:off x="1507737" y="2338843"/>
        <a:ext cx="2378462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210130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500545" y="582441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911175" y="357795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911175" y="357795"/>
        <a:ext cx="1954410" cy="1654697"/>
      </dsp:txXfrm>
    </dsp:sp>
    <dsp:sp modelId="{7E23EED4-51DE-4485-AFB7-9D136C14AB3B}">
      <dsp:nvSpPr>
        <dsp:cNvPr id="0" name=""/>
        <dsp:cNvSpPr/>
      </dsp:nvSpPr>
      <dsp:spPr>
        <a:xfrm>
          <a:off x="0" y="2259235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91945" y="2618139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911175" y="2338843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if one has already submitted an answer to the questionnaire. @ManyToOne</a:t>
          </a:r>
        </a:p>
      </dsp:txBody>
      <dsp:txXfrm>
        <a:off x="1911175" y="2338843"/>
        <a:ext cx="1954410" cy="165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who has created the questionnaire. @ManyToOne</a:t>
          </a:r>
        </a:p>
      </dsp:txBody>
      <dsp:txXfrm>
        <a:off x="1507737" y="2338843"/>
        <a:ext cx="2378462" cy="130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we fetch data through a JPQL query.</a:t>
          </a:r>
        </a:p>
      </dsp:txBody>
      <dsp:txXfrm>
        <a:off x="1507737" y="2338843"/>
        <a:ext cx="2378462" cy="130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2338843"/>
        <a:ext cx="2378462" cy="130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is mapped to successfully create a submission we need a list of all the relative product answers. @OneToMany @Fetch(Eager) @OrphanRemoval @Cascade(Persist, Remove)</a:t>
          </a:r>
        </a:p>
      </dsp:txBody>
      <dsp:txXfrm>
        <a:off x="1507737" y="2338843"/>
        <a:ext cx="2378462" cy="130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@ManyToMany and @JoinTable @Fetch(Eager) @Cascade(Persist, Merge)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662904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441401" y="991222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68700" y="487785"/>
          <a:ext cx="2651126" cy="120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68700" y="487785"/>
        <a:ext cx="2651126" cy="1207814"/>
      </dsp:txXfrm>
    </dsp:sp>
    <dsp:sp modelId="{7E23EED4-51DE-4485-AFB7-9D136C14AB3B}">
      <dsp:nvSpPr>
        <dsp:cNvPr id="0" name=""/>
        <dsp:cNvSpPr/>
      </dsp:nvSpPr>
      <dsp:spPr>
        <a:xfrm>
          <a:off x="0" y="2546179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33817" y="2862675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54463" y="2664656"/>
          <a:ext cx="2912898" cy="111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@ManyToOne and @JoinTable. </a:t>
          </a:r>
          <a:r>
            <a:rPr lang="en-US" sz="1400" kern="1200" dirty="0" err="1"/>
            <a:t>UserLog</a:t>
          </a:r>
          <a:r>
            <a:rPr lang="en-US" sz="1400" kern="1200" dirty="0"/>
            <a:t> is just stored in database for recording users logins, but never used in the application, so there is no need for cascade.</a:t>
          </a:r>
        </a:p>
      </dsp:txBody>
      <dsp:txXfrm>
        <a:off x="1554463" y="2664656"/>
        <a:ext cx="2912898" cy="111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4B29E-B205-4843-9515-DA3E8F6D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0E0E73-244E-4540-AE5B-F040B5F3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D910E-856C-4697-BB8B-3B726D4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1F3A5-2426-4769-9CFD-94D344A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B7F503-D4FE-4E1D-B49B-039D2901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ECDF3-EA6F-4AAB-851F-EA70CEE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9CED8-AFCB-4D60-BA11-C9A35DA4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4F0AF-9264-4F6A-8413-4EAC80E6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2711F-1946-424A-B374-557E140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12CDF-7684-4DC8-B963-FEBCB39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01B2C-52EF-4B2D-B289-971BB314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AE230-4B6A-49C8-A451-40A286AE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4EA91-0A27-4B67-9626-5A8F524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3E08A-7DE2-493B-B711-B6A47BA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6F116-F79A-4C4A-A9C5-7A0DAC67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05A40-0E01-4F14-AE77-4AD4696C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D2E08-5F81-4511-AC7C-174782D3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C326FE-7E8C-4FE6-9B20-DCD4E028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069950-40BD-46A2-B3A9-3342E1F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00125-B854-401F-AC80-E674B985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7A73A9-C23B-4356-A8C4-136F22AF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9C9C0-7C4C-4A2E-94E3-D0D4B6AC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78A3E-1F37-4E4A-872C-4E10EDAB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370CD0-873E-4D8E-9036-62F358DF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C89F2D-2AD3-43F7-B225-EFDA487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3E2876-32B4-4FE2-94CD-E6A8DFF5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04D13E-3B35-4E09-B722-918FD2B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BD55B-45A4-4FE1-A5EC-EB808BB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B05A8E-5BF1-4BE0-A0BD-35FECA3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CC160-A62F-444F-AEE8-94094B2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A7A379-0170-4372-AAE4-D57509C1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BEE3BC-7B8D-4112-9823-B4469DF0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7673BC-7A92-4DF1-A1E5-31DBF9BD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71C577-34DB-4FF7-B778-E9BC8AF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5AE2F7-F65B-4128-8746-9EA820D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D2DB88-8694-4D0B-A50E-D0768FD6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4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67092-763D-4A1E-9896-823A5E1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19806-9566-49A7-AD17-E5B04C8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3336-5464-42E4-925B-6D4F3984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39F7A3-B748-44FF-959A-203DB5D2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BF7E3-705A-4041-B047-AD8F47F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3836A1-9952-40AF-856F-E1B8BE1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53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A7DF3-BD57-4020-B719-6ECFECDE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A55AB6-9402-4752-A3B0-6E52EF391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7E5CC1-C946-4A2E-8AAB-675F4581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7E7AA4-BB9C-4E37-A7DD-B430320B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D1C4A-8EF1-4F24-ADF9-3D16F09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41C38E-1C9D-42C8-BA07-A948FED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9D4E7-5D76-4C98-B8D8-2D79D658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2AE312-FA95-4073-8584-F15B424ED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A0D5DE-9F83-45AD-B159-E733CB12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92836-509F-445B-9B4A-A6FBD3B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08C8A-B3A8-4D06-A7F6-6311736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9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31A0CE-F9E5-46C6-B8BE-E4378B2D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B4CFA8-56AD-4554-8571-7CCEF98D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571472-D776-4364-9F26-13FA837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3D27B-E75D-45AA-BEA4-6910DA3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4E7B8-B0CE-44FD-BFE9-51DB1A6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7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0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9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2C7579-DA2D-4195-A932-D09B719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09C06-E70D-489A-8C3B-7DB7A8C2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05BF5-DEA4-4DA0-ACF6-3BAF01B4C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4B30E8-8594-491C-B6A4-9B245C8F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A02517-7C6A-4130-B70E-4F1B1492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F26C-2D7A-49DF-B5BB-CEEB61E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2F2D-4B72-46E6-BDA7-3056F144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Databases-2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66589-CF30-4F41-8B17-B9C9620B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FBFCCE-A659-454B-A0A9-6E8C0BCC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Authors: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Marco Petri,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Etion Pinari,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Giorgio Romeo,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Cristian </a:t>
            </a:r>
            <a:r>
              <a:rPr lang="en-US" dirty="0" err="1">
                <a:solidFill>
                  <a:schemeClr val="tx1"/>
                </a:solidFill>
              </a:rPr>
              <a:t>Sbrolli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0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&amp; Question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5396450" cy="41821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Product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name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BLOB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42702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</a:rPr>
              <a:t>-- Additional info: questions can be checkbox (1), selection (2), string (3) or comment (4). Numbers represent this order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question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SMALLINT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CHECK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type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67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PossibleAnswer</a:t>
            </a:r>
            <a:r>
              <a:rPr lang="en-US" dirty="0"/>
              <a:t> &amp; </a:t>
            </a:r>
            <a:r>
              <a:rPr lang="en-US" dirty="0" err="1"/>
              <a:t>productanswer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5547452" cy="41821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PossibleAnswer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answerText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9347" y="2380170"/>
            <a:ext cx="6380758" cy="42702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ProductAnswer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submissionId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word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submissionId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Submission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3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personalanswer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11940032" cy="41821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PersonalAnswer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submissionId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age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SMALLINT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sex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expertise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SMALLINT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submissionId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Submission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CHECK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sex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'M'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sex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'F'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sex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'U'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CHECK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expertise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expertise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expertise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9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Inclusion, </a:t>
            </a:r>
            <a:r>
              <a:rPr lang="en-US" dirty="0" err="1"/>
              <a:t>offensiveword</a:t>
            </a:r>
            <a:r>
              <a:rPr lang="en-US" dirty="0"/>
              <a:t> &amp; </a:t>
            </a:r>
            <a:r>
              <a:rPr lang="en-US" dirty="0" err="1"/>
              <a:t>userlog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4" y="2358022"/>
            <a:ext cx="5388061" cy="41821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Inclusion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Questionnaire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21364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OffensiveWord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word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word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D30F4B-7722-47F6-A10C-DB867328E46A}"/>
              </a:ext>
            </a:extLst>
          </p:cNvPr>
          <p:cNvSpPr txBox="1"/>
          <p:nvPr/>
        </p:nvSpPr>
        <p:spPr>
          <a:xfrm>
            <a:off x="5892800" y="4516582"/>
            <a:ext cx="61673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UserLog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datetime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TIMESTAMP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141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B5119D3-5293-42CA-9061-0F5941F8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TRIGGERS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374B2-8C6A-427E-8CF7-F7D409FDE5B2}"/>
              </a:ext>
            </a:extLst>
          </p:cNvPr>
          <p:cNvSpPr txBox="1"/>
          <p:nvPr/>
        </p:nvSpPr>
        <p:spPr>
          <a:xfrm>
            <a:off x="0" y="2317072"/>
            <a:ext cx="12192000" cy="454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QuestionnairesCreatorIsAdministrator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UserDoesQuestionnairesAfterRegistration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AdministratorCreatesQuestionnairesAfterRegistration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ResponseNumberForAQuestionIsPositiveAndLessThanMaximum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NicknamesDoNotContainOffensiveWordOnUpdate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ReviewDoNotContainOffensiveWordOnCreation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QuestionnairesResponsesDoNotContainOffensiveWordOnCreation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UpdatePointsOnInsertOnProductAnswer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UpdatePointsOnInsertOnPersonalAnswer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UpdatePointsOnDeletedQuestionnaire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UpdatePointsOnUpdateSubmission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CancelQuestionOnNoMoreInclusions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AdminCannotReviewProduct</a:t>
            </a:r>
            <a:endParaRPr lang="en-US" sz="2600" spc="50" dirty="0"/>
          </a:p>
          <a:p>
            <a:pPr>
              <a:lnSpc>
                <a:spcPct val="91000"/>
              </a:lnSpc>
              <a:spcAft>
                <a:spcPts val="600"/>
              </a:spcAft>
            </a:pPr>
            <a:endParaRPr lang="en-US" sz="1100" spc="50" dirty="0"/>
          </a:p>
        </p:txBody>
      </p:sp>
    </p:spTree>
    <p:extLst>
      <p:ext uri="{BB962C8B-B14F-4D97-AF65-F5344CB8AC3E}">
        <p14:creationId xmlns:p14="http://schemas.microsoft.com/office/powerpoint/2010/main" val="40373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3323-5EDC-4C79-97C5-6DE47041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RELATIONSHIPS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530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“Review”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73066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580837" y="1367378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613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“Filling”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80456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87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“Creation”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0457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23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“Answering”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29853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41990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31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CFE8-A138-4B08-BD67-C00D81C0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Databases diagrams</a:t>
            </a:r>
          </a:p>
        </p:txBody>
      </p:sp>
    </p:spTree>
    <p:extLst>
      <p:ext uri="{BB962C8B-B14F-4D97-AF65-F5344CB8AC3E}">
        <p14:creationId xmlns:p14="http://schemas.microsoft.com/office/powerpoint/2010/main" val="13864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921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86272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322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RelatedToSub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8713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026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RelatedToQuest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97517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1114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“Inclusion”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43515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3048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“Login”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36763"/>
              </p:ext>
            </p:extLst>
          </p:nvPr>
        </p:nvGraphicFramePr>
        <p:xfrm>
          <a:off x="6718756" y="1027906"/>
          <a:ext cx="4518204" cy="486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7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ease of readability setters, getters and constructors have been emitted.</a:t>
            </a:r>
          </a:p>
        </p:txBody>
      </p:sp>
    </p:spTree>
    <p:extLst>
      <p:ext uri="{BB962C8B-B14F-4D97-AF65-F5344CB8AC3E}">
        <p14:creationId xmlns:p14="http://schemas.microsoft.com/office/powerpoint/2010/main" val="46675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7" y="0"/>
            <a:ext cx="7350748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User.getAllTimeLeaderBoard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u.role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 ORDER BY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blocked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309608" y="442921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7309608" y="1322157"/>
            <a:ext cx="4882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Named query ‘</a:t>
            </a:r>
            <a:r>
              <a:rPr lang="en-US" dirty="0" err="1"/>
              <a:t>findByName</a:t>
            </a:r>
            <a:r>
              <a:rPr lang="en-US" dirty="0"/>
              <a:t>’ is useful for checking the uniqueness of a name and to retrieve the entity of the user when logging in, because the user inserts his name and the password, so not the </a:t>
            </a:r>
            <a:r>
              <a:rPr lang="en-US" dirty="0" err="1"/>
              <a:t>userID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- Named query ‘</a:t>
            </a:r>
            <a:r>
              <a:rPr lang="en-US" dirty="0" err="1"/>
              <a:t>findByMail</a:t>
            </a:r>
            <a:r>
              <a:rPr lang="en-US" dirty="0"/>
              <a:t>’ is useful for checking the uniqueness of the email while registering.</a:t>
            </a:r>
          </a:p>
        </p:txBody>
      </p:sp>
    </p:spTree>
    <p:extLst>
      <p:ext uri="{BB962C8B-B14F-4D97-AF65-F5344CB8AC3E}">
        <p14:creationId xmlns:p14="http://schemas.microsoft.com/office/powerpoint/2010/main" val="376491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8" y="0"/>
            <a:ext cx="609460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uniqueConstraints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@UniqueConstraint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columnNames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Submission.findByNameAndQuestionnaire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s FROM Submission s WHERE s.userSender.id = ?1 AND s.submissionQuestionnaire.id = ?2"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REMOVE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7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182849" y="456248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6989903" y="1231106"/>
            <a:ext cx="4882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GB" dirty="0"/>
              <a:t>cascade = </a:t>
            </a:r>
            <a:r>
              <a:rPr lang="en-GB" dirty="0" err="1"/>
              <a:t>CascadeType.ALL</a:t>
            </a:r>
            <a:r>
              <a:rPr lang="en-GB" dirty="0"/>
              <a:t>, </a:t>
            </a:r>
            <a:r>
              <a:rPr lang="en-GB" dirty="0" err="1"/>
              <a:t>orphanRemoval</a:t>
            </a:r>
            <a:r>
              <a:rPr lang="en-GB" dirty="0"/>
              <a:t> = true ensure that the answers are deleted when the user (and submission) is deleted from the system</a:t>
            </a:r>
            <a:endParaRPr lang="en-US" dirty="0"/>
          </a:p>
          <a:p>
            <a:r>
              <a:rPr lang="en-US" dirty="0"/>
              <a:t>- Named Query ‘</a:t>
            </a:r>
            <a:r>
              <a:rPr lang="en-US" dirty="0" err="1"/>
              <a:t>findByNameAndQuestionnaire</a:t>
            </a:r>
            <a:r>
              <a:rPr lang="en-US" dirty="0"/>
              <a:t>’ is used to retrieve the submission of a user with respect to a question</a:t>
            </a:r>
            <a:endParaRPr lang="en-US" sz="1800" dirty="0"/>
          </a:p>
          <a:p>
            <a:r>
              <a:rPr lang="en-US" dirty="0"/>
              <a:t>- Unique Constraint mapped from the database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269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2119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"Product.getByName"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 WHERE p.name=: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@ElementCollection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@CollectionTable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"review"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"productId"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@MapKeyJoinColumn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productReview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reviews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EAGER)</a:t>
            </a:r>
            <a:endParaRPr lang="en-GB" sz="1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400747" y="1951672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996996" y="2274838"/>
            <a:ext cx="4195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-reviews are mapped as a key from user to his/her review, through the tag @ElementCollection, fetched only when </a:t>
            </a:r>
          </a:p>
          <a:p>
            <a:r>
              <a:rPr lang="en-US" dirty="0"/>
              <a:t>needed, so fetch=LAZY</a:t>
            </a:r>
          </a:p>
          <a:p>
            <a:r>
              <a:rPr lang="en-US" dirty="0"/>
              <a:t>-image is fetched EAGER so to have the product thumbnail always available for client-side navigation.</a:t>
            </a:r>
          </a:p>
          <a:p>
            <a:r>
              <a:rPr lang="en-US" dirty="0"/>
              <a:t>-Named queries are used to get all products and to get a product by his name</a:t>
            </a:r>
          </a:p>
        </p:txBody>
      </p:sp>
    </p:spTree>
    <p:extLst>
      <p:ext uri="{BB962C8B-B14F-4D97-AF65-F5344CB8AC3E}">
        <p14:creationId xmlns:p14="http://schemas.microsoft.com/office/powerpoint/2010/main" val="356938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956887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5D8860-A7A6-46CB-8FCC-4B11DE655427}"/>
              </a:ext>
            </a:extLst>
          </p:cNvPr>
          <p:cNvSpPr txBox="1"/>
          <p:nvPr/>
        </p:nvSpPr>
        <p:spPr>
          <a:xfrm>
            <a:off x="7159694" y="2782669"/>
            <a:ext cx="481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/>
              <a:t>E</a:t>
            </a:r>
            <a:r>
              <a:rPr lang="en-US" sz="3600" b="1" dirty="0" err="1"/>
              <a:t>ntity</a:t>
            </a:r>
            <a:r>
              <a:rPr lang="en-US" sz="3600" b="1" dirty="0"/>
              <a:t> </a:t>
            </a:r>
            <a:r>
              <a:rPr lang="en-US" sz="3600" b="1" dirty="0" err="1"/>
              <a:t>ProductAnswer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48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D5F1-9041-4658-A268-91E76525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/>
              <a:t>entity Extraction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1EC87E30-7563-47B2-94B6-4083CC17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" r="8405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F9CBB0-B7DF-42AF-8585-176BB03C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process of information extraction, we could find different entities and their attributes, relationships between them and web pages.</a:t>
            </a:r>
          </a:p>
        </p:txBody>
      </p:sp>
    </p:spTree>
    <p:extLst>
      <p:ext uri="{BB962C8B-B14F-4D97-AF65-F5344CB8AC3E}">
        <p14:creationId xmlns:p14="http://schemas.microsoft.com/office/powerpoint/2010/main" val="327393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65762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Character 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expertise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E0891C-6044-41DA-9430-9ED64A771F00}"/>
              </a:ext>
            </a:extLst>
          </p:cNvPr>
          <p:cNvSpPr txBox="1"/>
          <p:nvPr/>
        </p:nvSpPr>
        <p:spPr>
          <a:xfrm>
            <a:off x="6576290" y="2782669"/>
            <a:ext cx="5211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Entity  </a:t>
            </a:r>
            <a:r>
              <a:rPr lang="en-US" sz="3600" b="1" dirty="0" err="1"/>
              <a:t>PersonalAnswer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4013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473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047344" y="223138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PossibleAnswer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051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75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q FROM Question q"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075054" y="1148445"/>
            <a:ext cx="507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questionAnswers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fetched</a:t>
            </a:r>
            <a:r>
              <a:rPr lang="it-IT" dirty="0"/>
              <a:t> EAGER so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to a </a:t>
            </a:r>
            <a:r>
              <a:rPr lang="it-IT" dirty="0" err="1"/>
              <a:t>question</a:t>
            </a:r>
            <a:r>
              <a:rPr lang="it-IT" dirty="0"/>
              <a:t> available for client-side </a:t>
            </a:r>
            <a:r>
              <a:rPr lang="it-IT" dirty="0" err="1"/>
              <a:t>navigation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necessary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 </a:t>
            </a:r>
            <a:r>
              <a:rPr lang="it-IT" dirty="0" err="1"/>
              <a:t>Orphan</a:t>
            </a: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are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question</a:t>
            </a:r>
            <a:r>
              <a:rPr lang="it-IT" dirty="0"/>
              <a:t>,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their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set.</a:t>
            </a:r>
          </a:p>
          <a:p>
            <a:r>
              <a:rPr lang="it-IT" dirty="0"/>
              <a:t>-</a:t>
            </a:r>
            <a:r>
              <a:rPr lang="it-IT" dirty="0" err="1"/>
              <a:t>Named</a:t>
            </a:r>
            <a:r>
              <a:rPr lang="it-IT" dirty="0"/>
              <a:t> query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database, so to </a:t>
            </a:r>
            <a:r>
              <a:rPr lang="it-IT" dirty="0" err="1"/>
              <a:t>offer</a:t>
            </a:r>
            <a:r>
              <a:rPr lang="it-IT" dirty="0"/>
              <a:t> the </a:t>
            </a:r>
            <a:r>
              <a:rPr lang="it-IT" dirty="0" err="1"/>
              <a:t>functionality</a:t>
            </a:r>
            <a:r>
              <a:rPr lang="it-IT" dirty="0"/>
              <a:t> of </a:t>
            </a:r>
            <a:r>
              <a:rPr lang="it-IT" dirty="0" err="1"/>
              <a:t>adding</a:t>
            </a:r>
            <a:r>
              <a:rPr lang="it-IT" dirty="0"/>
              <a:t> to the new questionnaire an </a:t>
            </a:r>
            <a:r>
              <a:rPr lang="it-IT" dirty="0" err="1"/>
              <a:t>already</a:t>
            </a:r>
            <a:r>
              <a:rPr lang="it-IT" dirty="0"/>
              <a:t> present </a:t>
            </a:r>
            <a:r>
              <a:rPr lang="it-IT" dirty="0" err="1"/>
              <a:t>question</a:t>
            </a:r>
            <a:r>
              <a:rPr lang="it-IT" dirty="0"/>
              <a:t> from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33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0"/>
            <a:ext cx="62530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creatorId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creator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@ManyToMany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fetch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"inclusion"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questions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Questionnaire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6417578" y="1157681"/>
            <a:ext cx="507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-fetch = </a:t>
            </a:r>
            <a:r>
              <a:rPr lang="en-US" dirty="0" err="1"/>
              <a:t>FetchType.EAGER</a:t>
            </a:r>
            <a:r>
              <a:rPr lang="en-US" dirty="0"/>
              <a:t> because the most important part of a questionnaire is its questions, and they are always necessary in our application when fetching a questionnaire.</a:t>
            </a:r>
          </a:p>
          <a:p>
            <a:r>
              <a:rPr lang="en-US" dirty="0"/>
              <a:t>-</a:t>
            </a:r>
            <a:r>
              <a:rPr lang="en-US" dirty="0" err="1"/>
              <a:t>orphanRemoval</a:t>
            </a:r>
            <a:r>
              <a:rPr lang="en-US" dirty="0"/>
              <a:t> = true for Submissions so once a questionnaire is deleted all its submissions (answers)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30919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16994"/>
            <a:ext cx="64175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OffensiveWord.findByWord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WHERE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w.word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OffensiveWord.findAllWords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B16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Setters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3131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Getters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651258" y="114391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Offensive words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6493B5B-64F9-4710-B7EB-3DF555B0C49C}"/>
              </a:ext>
            </a:extLst>
          </p:cNvPr>
          <p:cNvSpPr txBox="1"/>
          <p:nvPr/>
        </p:nvSpPr>
        <p:spPr>
          <a:xfrm>
            <a:off x="6651258" y="1889201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queries are used to get all the offensive words and to get a single offensive word.</a:t>
            </a:r>
          </a:p>
        </p:txBody>
      </p:sp>
    </p:spTree>
    <p:extLst>
      <p:ext uri="{BB962C8B-B14F-4D97-AF65-F5344CB8AC3E}">
        <p14:creationId xmlns:p14="http://schemas.microsoft.com/office/powerpoint/2010/main" val="65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925578" y="3105834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UserLog</a:t>
            </a:r>
            <a:endParaRPr lang="en-US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F8CB95-1950-47DB-8F7C-0E55FD60F015}"/>
              </a:ext>
            </a:extLst>
          </p:cNvPr>
          <p:cNvSpPr txBox="1"/>
          <p:nvPr/>
        </p:nvSpPr>
        <p:spPr>
          <a:xfrm>
            <a:off x="0" y="474345"/>
            <a:ext cx="83535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@GeneratedValue(strategy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@JoinColumn(name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@Temporal(TemporalType.TIMESTAMP)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id2,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id2;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.datetime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=date;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18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Servlets and </a:t>
            </a:r>
            <a:r>
              <a:rPr lang="en-US" dirty="0" err="1"/>
              <a:t>ejbS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components are listed here and the business components EJB are listed too.</a:t>
            </a:r>
          </a:p>
        </p:txBody>
      </p:sp>
    </p:spTree>
    <p:extLst>
      <p:ext uri="{BB962C8B-B14F-4D97-AF65-F5344CB8AC3E}">
        <p14:creationId xmlns:p14="http://schemas.microsoft.com/office/powerpoint/2010/main" val="31798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 and html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327171" y="2525086"/>
            <a:ext cx="343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get pages:</a:t>
            </a:r>
          </a:p>
          <a:p>
            <a:pPr lvl="1"/>
            <a:r>
              <a:rPr lang="en-GB" dirty="0" err="1"/>
              <a:t>GetCreation</a:t>
            </a:r>
            <a:endParaRPr lang="en-GB" dirty="0"/>
          </a:p>
          <a:p>
            <a:pPr lvl="1"/>
            <a:r>
              <a:rPr lang="en-GB" dirty="0" err="1"/>
              <a:t>GetDeleteQuestion</a:t>
            </a:r>
            <a:endParaRPr lang="en-GB" dirty="0"/>
          </a:p>
          <a:p>
            <a:pPr lvl="1"/>
            <a:r>
              <a:rPr lang="en-GB" dirty="0" err="1"/>
              <a:t>GetDeleteQuestionnaire</a:t>
            </a:r>
            <a:endParaRPr lang="en-GB" dirty="0"/>
          </a:p>
          <a:p>
            <a:pPr lvl="1"/>
            <a:r>
              <a:rPr lang="en-GB" dirty="0" err="1"/>
              <a:t>GetDeletion</a:t>
            </a:r>
            <a:endParaRPr lang="en-GB" dirty="0"/>
          </a:p>
          <a:p>
            <a:pPr lvl="1"/>
            <a:r>
              <a:rPr lang="en-GB" dirty="0" err="1"/>
              <a:t>GetGreetings</a:t>
            </a:r>
            <a:endParaRPr lang="en-GB" dirty="0"/>
          </a:p>
          <a:p>
            <a:pPr lvl="1"/>
            <a:r>
              <a:rPr lang="en-GB" dirty="0" err="1"/>
              <a:t>GetInspection</a:t>
            </a:r>
            <a:endParaRPr lang="en-GB" dirty="0"/>
          </a:p>
          <a:p>
            <a:pPr lvl="1"/>
            <a:r>
              <a:rPr lang="en-GB" dirty="0" err="1"/>
              <a:t>GetLeaderboard</a:t>
            </a:r>
            <a:endParaRPr lang="en-GB" dirty="0"/>
          </a:p>
          <a:p>
            <a:pPr lvl="1"/>
            <a:r>
              <a:rPr lang="en-GB" dirty="0" err="1"/>
              <a:t>GetLogout</a:t>
            </a:r>
            <a:endParaRPr lang="en-GB" dirty="0"/>
          </a:p>
          <a:p>
            <a:pPr lvl="1"/>
            <a:r>
              <a:rPr lang="en-GB" dirty="0" err="1"/>
              <a:t>GetProductReview</a:t>
            </a:r>
            <a:endParaRPr lang="en-GB" dirty="0"/>
          </a:p>
          <a:p>
            <a:pPr lvl="1"/>
            <a:r>
              <a:rPr lang="en-GB" dirty="0" err="1"/>
              <a:t>GetUserSubmission</a:t>
            </a:r>
            <a:endParaRPr lang="en-GB" dirty="0"/>
          </a:p>
          <a:p>
            <a:pPr lvl="1"/>
            <a:r>
              <a:rPr lang="en-GB" dirty="0" err="1"/>
              <a:t>GetChangeNickname</a:t>
            </a:r>
            <a:endParaRPr lang="en-GB" dirty="0"/>
          </a:p>
          <a:p>
            <a:pPr lvl="1"/>
            <a:r>
              <a:rPr lang="en-GB" dirty="0" err="1"/>
              <a:t>GetHomepage</a:t>
            </a:r>
            <a:endParaRPr lang="en-GB" dirty="0"/>
          </a:p>
          <a:p>
            <a:pPr lvl="1"/>
            <a:r>
              <a:rPr lang="en-GB" dirty="0" err="1"/>
              <a:t>GetIndex</a:t>
            </a:r>
            <a:endParaRPr lang="en-GB" dirty="0"/>
          </a:p>
          <a:p>
            <a:pPr lvl="1"/>
            <a:r>
              <a:rPr lang="en-GB" dirty="0" err="1"/>
              <a:t>GetQuestionnaireResponse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DC3D9-0C81-4F2D-8135-03E5461D9CAE}"/>
              </a:ext>
            </a:extLst>
          </p:cNvPr>
          <p:cNvSpPr txBox="1"/>
          <p:nvPr/>
        </p:nvSpPr>
        <p:spPr>
          <a:xfrm>
            <a:off x="3766657" y="2525086"/>
            <a:ext cx="3540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check requests:</a:t>
            </a:r>
          </a:p>
          <a:p>
            <a:pPr lvl="1"/>
            <a:r>
              <a:rPr lang="en-GB" dirty="0" err="1"/>
              <a:t>CheckQuestionCreation</a:t>
            </a:r>
            <a:endParaRPr lang="en-GB" dirty="0"/>
          </a:p>
          <a:p>
            <a:pPr lvl="1"/>
            <a:r>
              <a:rPr lang="en-GB" dirty="0" err="1"/>
              <a:t>CheckQuestionnaireCreation</a:t>
            </a:r>
            <a:endParaRPr lang="en-GB" dirty="0"/>
          </a:p>
          <a:p>
            <a:pPr lvl="1"/>
            <a:r>
              <a:rPr lang="en-GB" dirty="0" err="1"/>
              <a:t>CheckStoredQuestionAdd</a:t>
            </a:r>
            <a:endParaRPr lang="en-GB" dirty="0"/>
          </a:p>
          <a:p>
            <a:pPr lvl="1"/>
            <a:r>
              <a:rPr lang="en-GB" dirty="0" err="1"/>
              <a:t>CheckChangeNickname</a:t>
            </a:r>
            <a:endParaRPr lang="en-GB" dirty="0"/>
          </a:p>
          <a:p>
            <a:pPr lvl="1"/>
            <a:r>
              <a:rPr lang="en-GB" dirty="0" err="1"/>
              <a:t>CheckLogin</a:t>
            </a:r>
            <a:endParaRPr lang="en-GB" dirty="0"/>
          </a:p>
          <a:p>
            <a:pPr lvl="1"/>
            <a:r>
              <a:rPr lang="en-GB" dirty="0" err="1"/>
              <a:t>CheckRegistration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AE69A-B3D2-41EA-BDD1-A6768956FA09}"/>
              </a:ext>
            </a:extLst>
          </p:cNvPr>
          <p:cNvSpPr txBox="1"/>
          <p:nvPr/>
        </p:nvSpPr>
        <p:spPr>
          <a:xfrm>
            <a:off x="7306810" y="2525086"/>
            <a:ext cx="449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</a:t>
            </a:r>
            <a:r>
              <a:rPr lang="en-GB" dirty="0" err="1"/>
              <a:t>Thymeleaf</a:t>
            </a:r>
            <a:r>
              <a:rPr lang="en-GB" dirty="0"/>
              <a:t> templates:</a:t>
            </a:r>
          </a:p>
          <a:p>
            <a:pPr lvl="1"/>
            <a:r>
              <a:rPr lang="en-GB" dirty="0"/>
              <a:t>changeNickname.html</a:t>
            </a:r>
          </a:p>
          <a:p>
            <a:pPr lvl="1"/>
            <a:r>
              <a:rPr lang="en-GB" dirty="0"/>
              <a:t>greetings.html</a:t>
            </a:r>
          </a:p>
          <a:p>
            <a:pPr lvl="1"/>
            <a:r>
              <a:rPr lang="en-GB" dirty="0"/>
              <a:t>homepage.html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/>
              <a:t>Leaderboard.html</a:t>
            </a:r>
          </a:p>
          <a:p>
            <a:pPr lvl="1"/>
            <a:r>
              <a:rPr lang="en-GB" dirty="0"/>
              <a:t>QuestionnaireCreationHome.html</a:t>
            </a:r>
          </a:p>
          <a:p>
            <a:pPr lvl="1"/>
            <a:r>
              <a:rPr lang="en-GB" dirty="0"/>
              <a:t>QuestionnaireDeletion.html</a:t>
            </a:r>
          </a:p>
          <a:p>
            <a:pPr lvl="1"/>
            <a:r>
              <a:rPr lang="en-GB" dirty="0"/>
              <a:t>QuestionnaireInspection.html</a:t>
            </a:r>
          </a:p>
          <a:p>
            <a:pPr lvl="1"/>
            <a:r>
              <a:rPr lang="en-GB" dirty="0"/>
              <a:t>questionnaireResponse.html</a:t>
            </a:r>
          </a:p>
          <a:p>
            <a:pPr lvl="1"/>
            <a:r>
              <a:rPr lang="en-GB" dirty="0"/>
              <a:t>ReviewSubmission.html</a:t>
            </a:r>
          </a:p>
          <a:p>
            <a:pPr lvl="1"/>
            <a:r>
              <a:rPr lang="en-GB" dirty="0"/>
              <a:t>UserSubmission.html</a:t>
            </a:r>
          </a:p>
        </p:txBody>
      </p:sp>
    </p:spTree>
    <p:extLst>
      <p:ext uri="{BB962C8B-B14F-4D97-AF65-F5344CB8AC3E}">
        <p14:creationId xmlns:p14="http://schemas.microsoft.com/office/powerpoint/2010/main" val="190991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EJBs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4085313" y="2525086"/>
            <a:ext cx="401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EJB:</a:t>
            </a:r>
          </a:p>
          <a:p>
            <a:pPr lvl="1"/>
            <a:r>
              <a:rPr lang="en-GB" dirty="0" err="1"/>
              <a:t>AccountService</a:t>
            </a:r>
            <a:endParaRPr lang="en-GB" dirty="0"/>
          </a:p>
          <a:p>
            <a:pPr lvl="1"/>
            <a:r>
              <a:rPr lang="en-GB" dirty="0" err="1"/>
              <a:t>LeaderboardService</a:t>
            </a:r>
            <a:endParaRPr lang="en-GB" dirty="0"/>
          </a:p>
          <a:p>
            <a:pPr lvl="1"/>
            <a:r>
              <a:rPr lang="en-GB" dirty="0" err="1"/>
              <a:t>OffensiveWordsService</a:t>
            </a:r>
            <a:endParaRPr lang="en-GB" dirty="0"/>
          </a:p>
          <a:p>
            <a:pPr lvl="1"/>
            <a:r>
              <a:rPr lang="en-GB" dirty="0" err="1"/>
              <a:t>QuestionnaireAdminService</a:t>
            </a:r>
            <a:endParaRPr lang="en-GB" dirty="0"/>
          </a:p>
          <a:p>
            <a:pPr lvl="1"/>
            <a:r>
              <a:rPr lang="en-GB" dirty="0" err="1"/>
              <a:t>QuestionnaireCreationService</a:t>
            </a:r>
            <a:endParaRPr lang="en-GB" dirty="0"/>
          </a:p>
          <a:p>
            <a:pPr lvl="1"/>
            <a:r>
              <a:rPr lang="en-GB" dirty="0" err="1"/>
              <a:t>QuestionnaireOfTheDayService</a:t>
            </a:r>
            <a:endParaRPr lang="en-GB" dirty="0"/>
          </a:p>
          <a:p>
            <a:pPr lvl="1"/>
            <a:r>
              <a:rPr lang="en-GB" dirty="0" err="1"/>
              <a:t>QuestionnaireSubmissionService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SubmissionService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19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Account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A6D2-FF8E-4705-8ED5-40630F24D291}"/>
              </a:ext>
            </a:extLst>
          </p:cNvPr>
          <p:cNvSpPr txBox="1"/>
          <p:nvPr/>
        </p:nvSpPr>
        <p:spPr>
          <a:xfrm>
            <a:off x="461394" y="2525086"/>
            <a:ext cx="111825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Date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UserAlreadyPresentEmailException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findUserByEmail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UserCredentialsException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099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0" y="2458339"/>
            <a:ext cx="358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ER</a:t>
            </a:r>
          </a:p>
          <a:p>
            <a:r>
              <a:rPr lang="it-IT" sz="4800" dirty="0"/>
              <a:t>DIAGRAM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210D28-20CA-4DAB-A6C0-B541A1E5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0" y="219363"/>
            <a:ext cx="9467808" cy="6419273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23D33-5996-4137-B291-0FEA7F91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69099"/>
            <a:ext cx="4442258" cy="10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Leaderboard</a:t>
            </a:r>
            <a:r>
              <a:rPr lang="en-GB" dirty="0"/>
              <a:t>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BBB8-5E01-47EE-9F03-2C28CE22A499}"/>
              </a:ext>
            </a:extLst>
          </p:cNvPr>
          <p:cNvSpPr txBox="1"/>
          <p:nvPr/>
        </p:nvSpPr>
        <p:spPr>
          <a:xfrm>
            <a:off x="461394" y="2525086"/>
            <a:ext cx="1118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getGeneralLeaderboard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176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Offensive Words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C76C-4C9F-4875-9D68-4F9EF73EFC80}"/>
              </a:ext>
            </a:extLst>
          </p:cNvPr>
          <p:cNvSpPr txBox="1"/>
          <p:nvPr/>
        </p:nvSpPr>
        <p:spPr>
          <a:xfrm>
            <a:off x="461394" y="2525086"/>
            <a:ext cx="1118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OffensiveWord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getAllBadWords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633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Questionnaire Admin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49EA-0223-455D-8E31-D29782EC973E}"/>
              </a:ext>
            </a:extLst>
          </p:cNvPr>
          <p:cNvSpPr txBox="1"/>
          <p:nvPr/>
        </p:nvSpPr>
        <p:spPr>
          <a:xfrm>
            <a:off x="461394" y="2525086"/>
            <a:ext cx="1118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getQuestionnaireUserList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submitted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Map&lt;Question, List&lt;String&gt;&gt;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refreshAnswers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getUserCancelList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UserPersonalInfo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7023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17814"/>
            <a:ext cx="11467750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Questionnaire Creation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08B86-93B5-447D-A301-74ABAD778D4E}"/>
              </a:ext>
            </a:extLst>
          </p:cNvPr>
          <p:cNvSpPr txBox="1"/>
          <p:nvPr/>
        </p:nvSpPr>
        <p:spPr>
          <a:xfrm>
            <a:off x="461394" y="2525086"/>
            <a:ext cx="11182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removeQuestion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createQuestionnaire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presDate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getFormQuestions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getAllProducts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imgByteArray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01466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17814"/>
            <a:ext cx="11316749" cy="1700784"/>
          </a:xfrm>
        </p:spPr>
        <p:txBody>
          <a:bodyPr>
            <a:noAutofit/>
          </a:bodyPr>
          <a:lstStyle/>
          <a:p>
            <a:pPr algn="ctr"/>
            <a:r>
              <a:rPr lang="en-GB" sz="5800" dirty="0"/>
              <a:t>Questionnaire Of The Day Service</a:t>
            </a:r>
            <a:endParaRPr lang="en-US" sz="5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79D-14A1-4B3D-8D48-9A700E28F17A}"/>
              </a:ext>
            </a:extLst>
          </p:cNvPr>
          <p:cNvSpPr txBox="1"/>
          <p:nvPr/>
        </p:nvSpPr>
        <p:spPr>
          <a:xfrm>
            <a:off x="461394" y="2525086"/>
            <a:ext cx="11182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dateAsString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getQuestionnaireOfTheDay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QuestionnaireCancellationException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3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17814"/>
            <a:ext cx="11719420" cy="1700784"/>
          </a:xfrm>
        </p:spPr>
        <p:txBody>
          <a:bodyPr>
            <a:normAutofit/>
          </a:bodyPr>
          <a:lstStyle/>
          <a:p>
            <a:pPr algn="ctr"/>
            <a:r>
              <a:rPr lang="en-GB" sz="5700" dirty="0"/>
              <a:t>Questionnaire Submission Service</a:t>
            </a:r>
            <a:endParaRPr lang="en-US" sz="5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8E0DE-B87A-4373-9EE1-D3B0B45DC9D4}"/>
              </a:ext>
            </a:extLst>
          </p:cNvPr>
          <p:cNvSpPr txBox="1"/>
          <p:nvPr/>
        </p:nvSpPr>
        <p:spPr>
          <a:xfrm>
            <a:off x="461394" y="2525086"/>
            <a:ext cx="11182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modifyProductAnswers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FormProductAnswer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modifyPersonalAnswers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FormPersonalAnswer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clearResponses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isQuestionnaireSet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getOffensiveWords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areAllQuestionsReplied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isSubmissionWellFormed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submitOrCancelQuestionnaire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41620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Review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41053-CD53-42B3-928B-0712812A3369}"/>
              </a:ext>
            </a:extLst>
          </p:cNvPr>
          <p:cNvSpPr txBox="1"/>
          <p:nvPr/>
        </p:nvSpPr>
        <p:spPr>
          <a:xfrm>
            <a:off x="461394" y="2525086"/>
            <a:ext cx="11182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String&gt;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getProductReviews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ProductException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ReviewAlreadyPresentException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121526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Submission 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D50FF-5B12-48DB-93AC-3026D25CC286}"/>
              </a:ext>
            </a:extLst>
          </p:cNvPr>
          <p:cNvSpPr txBox="1"/>
          <p:nvPr/>
        </p:nvSpPr>
        <p:spPr>
          <a:xfrm>
            <a:off x="461394" y="2525086"/>
            <a:ext cx="111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094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179722" y="2663206"/>
            <a:ext cx="29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LOGICAL SCHEMA</a:t>
            </a:r>
            <a:endParaRPr lang="en-US" sz="4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D15AB0-3AD9-451B-88DD-6E7F5BAF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9" y="37903"/>
            <a:ext cx="8481419" cy="6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27F3-E347-4E47-AA7C-B20A1F03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 DDL</a:t>
            </a:r>
          </a:p>
        </p:txBody>
      </p:sp>
    </p:spTree>
    <p:extLst>
      <p:ext uri="{BB962C8B-B14F-4D97-AF65-F5344CB8AC3E}">
        <p14:creationId xmlns:p14="http://schemas.microsoft.com/office/powerpoint/2010/main" val="46533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225-5A26-4C71-AA6B-DA036B1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</a:t>
            </a:r>
            <a:r>
              <a:rPr lang="it-IT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54EF-5A1B-4931-83AF-186F50CCA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59" y="2587752"/>
            <a:ext cx="5515901" cy="41989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</a:rPr>
              <a:t>-- Additional info: role is 1 if the user is a normal user, it is 2 if it is an administrator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User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nickname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25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password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email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registration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points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blocked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BOOL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role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nickname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email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CHECK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role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role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844C-3A52-487E-8BC7-10A325BA2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A common pattern in </a:t>
            </a:r>
            <a:r>
              <a:rPr lang="it-IT" sz="1600" dirty="0" err="1"/>
              <a:t>our</a:t>
            </a:r>
            <a:r>
              <a:rPr lang="it-IT" sz="1600" dirty="0"/>
              <a:t> DB </a:t>
            </a:r>
            <a:r>
              <a:rPr lang="it-IT" sz="1600" dirty="0" err="1"/>
              <a:t>is</a:t>
            </a:r>
            <a:r>
              <a:rPr lang="it-IT" sz="1600" dirty="0"/>
              <a:t> the use of an auto </a:t>
            </a:r>
            <a:r>
              <a:rPr lang="it-IT" sz="1600" dirty="0" err="1"/>
              <a:t>incremented</a:t>
            </a:r>
            <a:r>
              <a:rPr lang="it-IT" sz="1600" dirty="0"/>
              <a:t> </a:t>
            </a:r>
            <a:r>
              <a:rPr lang="it-IT" sz="1600" dirty="0" err="1"/>
              <a:t>integer</a:t>
            </a:r>
            <a:r>
              <a:rPr lang="it-IT" sz="1600" dirty="0"/>
              <a:t> </a:t>
            </a:r>
            <a:r>
              <a:rPr lang="it-IT" sz="1600" dirty="0" err="1"/>
              <a:t>called</a:t>
            </a:r>
            <a:r>
              <a:rPr lang="it-IT" sz="1600" dirty="0"/>
              <a:t> ID, </a:t>
            </a:r>
            <a:r>
              <a:rPr lang="it-IT" sz="1600" dirty="0" err="1"/>
              <a:t>as</a:t>
            </a:r>
            <a:r>
              <a:rPr lang="it-IT" sz="1600" dirty="0"/>
              <a:t> a </a:t>
            </a:r>
            <a:r>
              <a:rPr lang="it-IT" sz="1600" dirty="0" err="1"/>
              <a:t>primary</a:t>
            </a:r>
            <a:r>
              <a:rPr lang="it-IT" sz="1600" dirty="0"/>
              <a:t> key </a:t>
            </a:r>
            <a:r>
              <a:rPr lang="it-IT" sz="1600" dirty="0" err="1"/>
              <a:t>as</a:t>
            </a:r>
            <a:r>
              <a:rPr lang="it-IT" sz="1600" dirty="0"/>
              <a:t> to </a:t>
            </a:r>
            <a:r>
              <a:rPr lang="it-IT" sz="1600" dirty="0" err="1"/>
              <a:t>optimize</a:t>
            </a:r>
            <a:r>
              <a:rPr lang="it-IT" sz="1600" dirty="0"/>
              <a:t> </a:t>
            </a:r>
            <a:r>
              <a:rPr lang="it-IT" sz="1600" dirty="0" err="1"/>
              <a:t>all</a:t>
            </a:r>
            <a:r>
              <a:rPr lang="it-IT" sz="1600" dirty="0"/>
              <a:t> </a:t>
            </a:r>
            <a:r>
              <a:rPr lang="it-IT" sz="1600" dirty="0" err="1"/>
              <a:t>operations</a:t>
            </a:r>
            <a:r>
              <a:rPr lang="it-IT" sz="1600" dirty="0"/>
              <a:t> on the database.</a:t>
            </a:r>
          </a:p>
          <a:p>
            <a:r>
              <a:rPr lang="it-IT" sz="1600" dirty="0"/>
              <a:t>For the </a:t>
            </a:r>
            <a:r>
              <a:rPr lang="it-IT" sz="1600" dirty="0" err="1"/>
              <a:t>entity</a:t>
            </a:r>
            <a:r>
              <a:rPr lang="it-IT" sz="1600" dirty="0"/>
              <a:t> User, </a:t>
            </a:r>
            <a:r>
              <a:rPr lang="it-IT" sz="1600" dirty="0" err="1"/>
              <a:t>role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the </a:t>
            </a:r>
            <a:r>
              <a:rPr lang="it-IT" sz="1600" dirty="0" err="1"/>
              <a:t>attribute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differentiates</a:t>
            </a:r>
            <a:r>
              <a:rPr lang="it-IT" sz="1600" dirty="0"/>
              <a:t> </a:t>
            </a:r>
            <a:r>
              <a:rPr lang="it-IT" sz="1600" dirty="0" err="1"/>
              <a:t>between</a:t>
            </a:r>
            <a:r>
              <a:rPr lang="it-IT" sz="1600" dirty="0"/>
              <a:t> a </a:t>
            </a:r>
            <a:r>
              <a:rPr lang="it-IT" sz="1600" dirty="0" err="1"/>
              <a:t>normal</a:t>
            </a:r>
            <a:r>
              <a:rPr lang="it-IT" sz="1600" dirty="0"/>
              <a:t> user of the website </a:t>
            </a:r>
            <a:r>
              <a:rPr lang="en-US" sz="1600" dirty="0"/>
              <a:t>(1) </a:t>
            </a:r>
            <a:r>
              <a:rPr lang="it-IT" sz="1600" dirty="0"/>
              <a:t>or an </a:t>
            </a:r>
            <a:r>
              <a:rPr lang="it-IT" sz="1600" dirty="0" err="1"/>
              <a:t>administrator</a:t>
            </a:r>
            <a:r>
              <a:rPr lang="it-IT" sz="1600" dirty="0"/>
              <a:t> (2).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90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&amp; REVIEW 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947" y="2587752"/>
            <a:ext cx="6065240" cy="41821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Submission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submitted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BOOL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points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DATETIME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questionnaireId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Questionnaire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1" y="2583371"/>
            <a:ext cx="5586061" cy="4182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Review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productReview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Product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9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Questionnaire DDL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363" y="2269939"/>
            <a:ext cx="10877850" cy="42702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CREATE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EXISTS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Questionnaire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id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PRIMARY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creatorId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name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VARCHAR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 err="1">
                <a:solidFill>
                  <a:srgbClr val="800080"/>
                </a:solidFill>
                <a:highlight>
                  <a:srgbClr val="FFFFFF"/>
                </a:highlight>
              </a:rPr>
              <a:t>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presDate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product </a:t>
            </a:r>
            <a:r>
              <a:rPr lang="en-GB" sz="1400" b="0" dirty="0">
                <a:solidFill>
                  <a:srgbClr val="800080"/>
                </a:solidFill>
                <a:highlight>
                  <a:srgbClr val="FFFFFF"/>
                </a:highlight>
              </a:rPr>
              <a:t>INT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UNSIGNED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UNIQUE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presDate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creatorId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FOREIGN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product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REFERENCES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Product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ON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CASCADE</a:t>
            </a:r>
            <a:endParaRPr lang="en-GB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AUTO_INCREMENT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453773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6FA256D1D61740AD894B1E02E27BFE" ma:contentTypeVersion="11" ma:contentTypeDescription="Creare un nuovo documento." ma:contentTypeScope="" ma:versionID="b1d40d5ef4fc22f1dc8ab6a890b528e6">
  <xsd:schema xmlns:xsd="http://www.w3.org/2001/XMLSchema" xmlns:xs="http://www.w3.org/2001/XMLSchema" xmlns:p="http://schemas.microsoft.com/office/2006/metadata/properties" xmlns:ns3="ab612572-7d43-4087-86b8-c8fbfe725bf8" xmlns:ns4="84a1cd5a-2744-447b-a2ca-f1c6b0420d98" targetNamespace="http://schemas.microsoft.com/office/2006/metadata/properties" ma:root="true" ma:fieldsID="b761007124efe92497c2d03b045becc2" ns3:_="" ns4:_="">
    <xsd:import namespace="ab612572-7d43-4087-86b8-c8fbfe725bf8"/>
    <xsd:import namespace="84a1cd5a-2744-447b-a2ca-f1c6b0420d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12572-7d43-4087-86b8-c8fbfe725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1cd5a-2744-447b-a2ca-f1c6b0420d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D0BFF-3EC5-4921-AB8F-14983CCFC280}">
  <ds:schemaRefs>
    <ds:schemaRef ds:uri="http://purl.org/dc/dcmitype/"/>
    <ds:schemaRef ds:uri="http://schemas.microsoft.com/office/2006/metadata/properties"/>
    <ds:schemaRef ds:uri="http://www.w3.org/XML/1998/namespace"/>
    <ds:schemaRef ds:uri="ab612572-7d43-4087-86b8-c8fbfe725bf8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4a1cd5a-2744-447b-a2ca-f1c6b0420d98"/>
  </ds:schemaRefs>
</ds:datastoreItem>
</file>

<file path=customXml/itemProps2.xml><?xml version="1.0" encoding="utf-8"?>
<ds:datastoreItem xmlns:ds="http://schemas.openxmlformats.org/officeDocument/2006/customXml" ds:itemID="{0A3476A1-30B1-4EFE-BAFC-B93E4D390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612572-7d43-4087-86b8-c8fbfe725bf8"/>
    <ds:schemaRef ds:uri="84a1cd5a-2744-447b-a2ca-f1c6b0420d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D41D0-EA0E-49FF-A94F-6A234ECE4F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4739</Words>
  <Application>Microsoft Office PowerPoint</Application>
  <PresentationFormat>Widescreen</PresentationFormat>
  <Paragraphs>735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Franklin Gothic Demi Cond</vt:lpstr>
      <vt:lpstr>Franklin Gothic Medium</vt:lpstr>
      <vt:lpstr>Wingdings</vt:lpstr>
      <vt:lpstr>JuxtaposeVTI</vt:lpstr>
      <vt:lpstr>Tema di Office</vt:lpstr>
      <vt:lpstr>Databases-2 Project</vt:lpstr>
      <vt:lpstr>Databases diagrams</vt:lpstr>
      <vt:lpstr>entity Extraction</vt:lpstr>
      <vt:lpstr>PowerPoint Presentation</vt:lpstr>
      <vt:lpstr>PowerPoint Presentation</vt:lpstr>
      <vt:lpstr>Relational SCHEMAS DDL</vt:lpstr>
      <vt:lpstr>User ddl</vt:lpstr>
      <vt:lpstr>Submission &amp; REVIEW  DDL</vt:lpstr>
      <vt:lpstr>Questionnaire DDL</vt:lpstr>
      <vt:lpstr>Product &amp; Question ddl</vt:lpstr>
      <vt:lpstr>PossibleAnswer &amp; productanswer ddl</vt:lpstr>
      <vt:lpstr>personalanswer ddl</vt:lpstr>
      <vt:lpstr>Inclusion, offensiveword &amp; userlog ddl</vt:lpstr>
      <vt:lpstr>TRIGGERS</vt:lpstr>
      <vt:lpstr>ALL RELATIONSHIPS OF THE DATABASE</vt:lpstr>
      <vt:lpstr>Relationship “Review” </vt:lpstr>
      <vt:lpstr>Relationship “Filling” </vt:lpstr>
      <vt:lpstr>Relationship “Creation” </vt:lpstr>
      <vt:lpstr>Relationship “Answering” </vt:lpstr>
      <vt:lpstr>Relationship “RelatedTo” </vt:lpstr>
      <vt:lpstr>Relationship “RelatedToSub” </vt:lpstr>
      <vt:lpstr>Relationship “RelatedToQuest” </vt:lpstr>
      <vt:lpstr>Relationship “Inclusion” </vt:lpstr>
      <vt:lpstr>Relationship “Login” </vt:lpstr>
      <vt:lpstr>Our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Servlets and ejbS</vt:lpstr>
      <vt:lpstr>Servlet and html pages</vt:lpstr>
      <vt:lpstr>EJBs</vt:lpstr>
      <vt:lpstr>Account Service</vt:lpstr>
      <vt:lpstr>Leaderboard Service</vt:lpstr>
      <vt:lpstr>Offensive Words Service</vt:lpstr>
      <vt:lpstr>Questionnaire Admin Service</vt:lpstr>
      <vt:lpstr>Questionnaire Creation Service</vt:lpstr>
      <vt:lpstr>Questionnaire Of The Day Service</vt:lpstr>
      <vt:lpstr>Questionnaire Submission Service</vt:lpstr>
      <vt:lpstr>Review Service</vt:lpstr>
      <vt:lpstr>Submission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Databases-2 Project</dc:title>
  <dc:creator>Cristian Sbrolli</dc:creator>
  <cp:lastModifiedBy>Marco Petri</cp:lastModifiedBy>
  <cp:revision>14</cp:revision>
  <dcterms:created xsi:type="dcterms:W3CDTF">2021-01-30T00:02:01Z</dcterms:created>
  <dcterms:modified xsi:type="dcterms:W3CDTF">2021-01-30T14:28:59Z</dcterms:modified>
</cp:coreProperties>
</file>