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5" r:id="rId1"/>
  </p:sldMasterIdLst>
  <p:notesMasterIdLst>
    <p:notesMasterId r:id="rId19"/>
  </p:notesMasterIdLst>
  <p:sldIdLst>
    <p:sldId id="256" r:id="rId2"/>
    <p:sldId id="257" r:id="rId3"/>
    <p:sldId id="258" r:id="rId4"/>
    <p:sldId id="1868" r:id="rId5"/>
    <p:sldId id="259" r:id="rId6"/>
    <p:sldId id="1869" r:id="rId7"/>
    <p:sldId id="1870" r:id="rId8"/>
    <p:sldId id="1876" r:id="rId9"/>
    <p:sldId id="2147469531" r:id="rId10"/>
    <p:sldId id="352" r:id="rId11"/>
    <p:sldId id="1872" r:id="rId12"/>
    <p:sldId id="1873" r:id="rId13"/>
    <p:sldId id="1874" r:id="rId14"/>
    <p:sldId id="1871" r:id="rId15"/>
    <p:sldId id="1875" r:id="rId16"/>
    <p:sldId id="353" r:id="rId17"/>
    <p:sldId id="214746953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ción" id="{CA136D86-6F53-443E-A779-396DCC0EC3DD}">
          <p14:sldIdLst>
            <p14:sldId id="256"/>
            <p14:sldId id="257"/>
          </p14:sldIdLst>
        </p14:section>
        <p14:section name="DotNet Maui" id="{CE34C021-A2DC-4967-8A87-80EEC8E8262E}">
          <p14:sldIdLst>
            <p14:sldId id="258"/>
            <p14:sldId id="1868"/>
            <p14:sldId id="259"/>
            <p14:sldId id="1869"/>
            <p14:sldId id="1870"/>
            <p14:sldId id="1876"/>
            <p14:sldId id="2147469531"/>
            <p14:sldId id="352"/>
          </p14:sldIdLst>
        </p14:section>
        <p14:section name="ReactiveUI" id="{60736D22-0064-42A2-96ED-58B4DDD998FD}">
          <p14:sldIdLst>
            <p14:sldId id="1872"/>
            <p14:sldId id="1873"/>
            <p14:sldId id="1874"/>
            <p14:sldId id="1871"/>
            <p14:sldId id="1875"/>
            <p14:sldId id="353"/>
          </p14:sldIdLst>
        </p14:section>
        <p14:section name="Fin" id="{6B5EDCD6-55DC-49A5-8E57-A3205B2266AF}">
          <p14:sldIdLst>
            <p14:sldId id="214746953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59" autoAdjust="0"/>
  </p:normalViewPr>
  <p:slideViewPr>
    <p:cSldViewPr snapToGrid="0">
      <p:cViewPr varScale="1">
        <p:scale>
          <a:sx n="102" d="100"/>
          <a:sy n="102" d="100"/>
        </p:scale>
        <p:origin x="9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CA8DF-B09A-4244-AA54-3750A140F13B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9C3D9-1DFE-4919-8A9D-4BC71CABC90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5576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6/9/2023 11:09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617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Black –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endParaRPr lang="en-US" dirty="0"/>
          </a:p>
          <a:p>
            <a:r>
              <a:rPr lang="en-US" dirty="0"/>
              <a:t>Light blue – User inputs</a:t>
            </a:r>
          </a:p>
          <a:p>
            <a:r>
              <a:rPr lang="en-US" dirty="0"/>
              <a:t>Dark blue – </a:t>
            </a:r>
            <a:r>
              <a:rPr lang="en-US" dirty="0" err="1"/>
              <a:t>Controles</a:t>
            </a:r>
            <a:r>
              <a:rPr lang="en-US" dirty="0"/>
              <a:t> </a:t>
            </a:r>
            <a:r>
              <a:rPr lang="en-US" dirty="0" err="1"/>
              <a:t>compuestos</a:t>
            </a:r>
            <a:endParaRPr lang="en-US" dirty="0"/>
          </a:p>
          <a:p>
            <a:r>
              <a:rPr lang="en-US" dirty="0"/>
              <a:t>Turquoise – Shapes, draws and forms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274E30-54FE-44A1-91FF-26D1B4640D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27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00672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 negro: Ejemplos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F9C3D9-1DFE-4919-8A9D-4BC71CABC909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4119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49819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60CCAF8-A024-48A6-B143-E9187CDA2908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2ACC4B7-5FEC-477C-9BA4-9C76378361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8644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CAF8-A024-48A6-B143-E9187CDA2908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C4B7-5FEC-477C-9BA4-9C76378361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09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CAF8-A024-48A6-B143-E9187CDA2908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C4B7-5FEC-477C-9BA4-9C76378361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0702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668BD-5334-4107-80B5-F20CC371B5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6017392"/>
            <a:ext cx="12192000" cy="25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38980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CAF8-A024-48A6-B143-E9187CDA2908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C4B7-5FEC-477C-9BA4-9C76378361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861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CAF8-A024-48A6-B143-E9187CDA2908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C4B7-5FEC-477C-9BA4-9C76378361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397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CAF8-A024-48A6-B143-E9187CDA2908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C4B7-5FEC-477C-9BA4-9C76378361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81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CAF8-A024-48A6-B143-E9187CDA2908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C4B7-5FEC-477C-9BA4-9C76378361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418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CAF8-A024-48A6-B143-E9187CDA2908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C4B7-5FEC-477C-9BA4-9C76378361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601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CAF8-A024-48A6-B143-E9187CDA2908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CC4B7-5FEC-477C-9BA4-9C76378361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5148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CCAF8-A024-48A6-B143-E9187CDA2908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2ACC4B7-5FEC-477C-9BA4-9C76378361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94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60CCAF8-A024-48A6-B143-E9187CDA2908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02ACC4B7-5FEC-477C-9BA4-9C76378361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411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60CCAF8-A024-48A6-B143-E9187CDA2908}" type="datetimeFigureOut">
              <a:rPr lang="es-ES" smtClean="0"/>
              <a:t>09/06/2023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02ACC4B7-5FEC-477C-9BA4-9C76378361E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693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660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otnetmalaga.es/" TargetMode="External"/><Relationship Id="rId2" Type="http://schemas.openxmlformats.org/officeDocument/2006/relationships/hyperlink" Target="http://www.notodoesprogramacion.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rcoablanco/Event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notodoesprogramacion.es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18.png"/><Relationship Id="rId3" Type="http://schemas.openxmlformats.org/officeDocument/2006/relationships/image" Target="../media/image5.png"/><Relationship Id="rId21" Type="http://schemas.openxmlformats.org/officeDocument/2006/relationships/image" Target="../media/image20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microsoft.com/office/2007/relationships/hdphoto" Target="../media/hdphoto2.wdp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emf"/><Relationship Id="rId15" Type="http://schemas.microsoft.com/office/2007/relationships/hdphoto" Target="../media/hdphoto1.wdp"/><Relationship Id="rId10" Type="http://schemas.openxmlformats.org/officeDocument/2006/relationships/image" Target="../media/image12.png"/><Relationship Id="rId19" Type="http://schemas.microsoft.com/office/2007/relationships/hdphoto" Target="../media/hdphoto3.wdp"/><Relationship Id="rId4" Type="http://schemas.openxmlformats.org/officeDocument/2006/relationships/image" Target="../media/image6.svg"/><Relationship Id="rId9" Type="http://schemas.openxmlformats.org/officeDocument/2006/relationships/image" Target="../media/image11.svg"/><Relationship Id="rId14" Type="http://schemas.openxmlformats.org/officeDocument/2006/relationships/image" Target="../media/image16.png"/><Relationship Id="rId2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amarin/xamarin-android" TargetMode="External"/><Relationship Id="rId2" Type="http://schemas.openxmlformats.org/officeDocument/2006/relationships/hyperlink" Target="https://github.com/dotnet/maui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s://github.com/Samsung/Tizen.NET" TargetMode="External"/><Relationship Id="rId4" Type="http://schemas.openxmlformats.org/officeDocument/2006/relationships/hyperlink" Target="https://github.com/xamarin/xamarin-macio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7" Type="http://schemas.openxmlformats.org/officeDocument/2006/relationships/image" Target="../media/image29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emf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DBA35-FF0B-2C25-6C8A-E8ADEC853D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Maui con ReactiveUI y Refit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67047E-2776-51F7-BAAB-4593BF0250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Gracias a DotNet Málaga</a:t>
            </a:r>
          </a:p>
        </p:txBody>
      </p:sp>
    </p:spTree>
    <p:extLst>
      <p:ext uri="{BB962C8B-B14F-4D97-AF65-F5344CB8AC3E}">
        <p14:creationId xmlns:p14="http://schemas.microsoft.com/office/powerpoint/2010/main" val="2346277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F05C835-827A-4301-1471-22C4FA8FB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719" r="4719" b="160"/>
          <a:stretch/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33324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19FE7-3234-09EC-8ECE-9D84E94F7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se trabaja en Maui? MVVM</a:t>
            </a:r>
          </a:p>
        </p:txBody>
      </p:sp>
      <p:pic>
        <p:nvPicPr>
          <p:cNvPr id="1030" name="Picture 6" descr="Front-End Framework Flow: Exploring Design Pattern Paradigm Shifts | by ...">
            <a:extLst>
              <a:ext uri="{FF2B5EF4-FFF2-40B4-BE49-F238E27FC236}">
                <a16:creationId xmlns:a16="http://schemas.microsoft.com/office/drawing/2014/main" id="{CA3A9AB8-EE43-3965-E5B6-5EA3DFCBEA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4249" y="2434614"/>
            <a:ext cx="9777777" cy="292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034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FE094-9AA6-95F5-4DB6-8BC445210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629"/>
            <a:ext cx="10515600" cy="1325563"/>
          </a:xfrm>
        </p:spPr>
        <p:txBody>
          <a:bodyPr/>
          <a:lstStyle/>
          <a:p>
            <a:r>
              <a:rPr lang="es-ES" dirty="0"/>
              <a:t>Flujo de ejecución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DC0F2E5-97A9-9F2B-0CE9-C74095E54E96}"/>
              </a:ext>
            </a:extLst>
          </p:cNvPr>
          <p:cNvSpPr/>
          <p:nvPr/>
        </p:nvSpPr>
        <p:spPr>
          <a:xfrm>
            <a:off x="181897" y="3816625"/>
            <a:ext cx="1433052" cy="54446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Acción del usuario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3E01D8C-6FB3-363E-2CA7-C4CBE255EE92}"/>
              </a:ext>
            </a:extLst>
          </p:cNvPr>
          <p:cNvSpPr/>
          <p:nvPr/>
        </p:nvSpPr>
        <p:spPr>
          <a:xfrm>
            <a:off x="2542178" y="1690688"/>
            <a:ext cx="2566219" cy="4802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View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2447452-7E9F-FCE4-1479-3980FA699F12}"/>
              </a:ext>
            </a:extLst>
          </p:cNvPr>
          <p:cNvSpPr/>
          <p:nvPr/>
        </p:nvSpPr>
        <p:spPr>
          <a:xfrm>
            <a:off x="6225434" y="3460328"/>
            <a:ext cx="1433052" cy="132556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ViewModel</a:t>
            </a:r>
          </a:p>
        </p:txBody>
      </p:sp>
      <p:sp>
        <p:nvSpPr>
          <p:cNvPr id="8" name="Flecha: a la izquierda y derecha 7">
            <a:extLst>
              <a:ext uri="{FF2B5EF4-FFF2-40B4-BE49-F238E27FC236}">
                <a16:creationId xmlns:a16="http://schemas.microsoft.com/office/drawing/2014/main" id="{6F1961C9-E5AD-64B0-37E9-9946FC75A339}"/>
              </a:ext>
            </a:extLst>
          </p:cNvPr>
          <p:cNvSpPr/>
          <p:nvPr/>
        </p:nvSpPr>
        <p:spPr>
          <a:xfrm>
            <a:off x="7796675" y="3885567"/>
            <a:ext cx="840659" cy="406578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BF79B4F3-72B2-FCFC-219A-69AE370F9BAC}"/>
              </a:ext>
            </a:extLst>
          </p:cNvPr>
          <p:cNvSpPr/>
          <p:nvPr/>
        </p:nvSpPr>
        <p:spPr>
          <a:xfrm>
            <a:off x="1740310" y="3885567"/>
            <a:ext cx="663679" cy="406578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64E9274-1ADF-40A9-E846-CD1728931A75}"/>
              </a:ext>
            </a:extLst>
          </p:cNvPr>
          <p:cNvSpPr/>
          <p:nvPr/>
        </p:nvSpPr>
        <p:spPr>
          <a:xfrm>
            <a:off x="8775523" y="3816625"/>
            <a:ext cx="3229664" cy="54446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Servicios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48A549E6-72A2-2D52-5124-A8240ECB92CB}"/>
              </a:ext>
            </a:extLst>
          </p:cNvPr>
          <p:cNvSpPr/>
          <p:nvPr/>
        </p:nvSpPr>
        <p:spPr>
          <a:xfrm>
            <a:off x="6812376" y="5877639"/>
            <a:ext cx="2744581" cy="54446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Servicios de plataforma</a:t>
            </a:r>
          </a:p>
        </p:txBody>
      </p:sp>
      <p:sp>
        <p:nvSpPr>
          <p:cNvPr id="12" name="Flecha: a la izquierda y derecha 11">
            <a:extLst>
              <a:ext uri="{FF2B5EF4-FFF2-40B4-BE49-F238E27FC236}">
                <a16:creationId xmlns:a16="http://schemas.microsoft.com/office/drawing/2014/main" id="{9900E2FF-EA7C-B7CC-F6BF-75BA01241995}"/>
              </a:ext>
            </a:extLst>
          </p:cNvPr>
          <p:cNvSpPr/>
          <p:nvPr/>
        </p:nvSpPr>
        <p:spPr>
          <a:xfrm>
            <a:off x="5246586" y="3894152"/>
            <a:ext cx="840659" cy="406578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CD9C91C6-7AB3-95FE-F381-00C93FA063B8}"/>
              </a:ext>
            </a:extLst>
          </p:cNvPr>
          <p:cNvSpPr/>
          <p:nvPr/>
        </p:nvSpPr>
        <p:spPr>
          <a:xfrm>
            <a:off x="9556957" y="2209194"/>
            <a:ext cx="1433052" cy="54446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Sensores</a:t>
            </a:r>
          </a:p>
        </p:txBody>
      </p:sp>
      <p:sp>
        <p:nvSpPr>
          <p:cNvPr id="16" name="Flecha: a la izquierda y derecha 15">
            <a:extLst>
              <a:ext uri="{FF2B5EF4-FFF2-40B4-BE49-F238E27FC236}">
                <a16:creationId xmlns:a16="http://schemas.microsoft.com/office/drawing/2014/main" id="{381837CE-A4E0-02DE-DE2C-529CD288FD1A}"/>
              </a:ext>
            </a:extLst>
          </p:cNvPr>
          <p:cNvSpPr/>
          <p:nvPr/>
        </p:nvSpPr>
        <p:spPr>
          <a:xfrm rot="5400000">
            <a:off x="9853154" y="3081854"/>
            <a:ext cx="840659" cy="406578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245E0D68-7D5D-8DA4-2FE8-69DE55585C24}"/>
              </a:ext>
            </a:extLst>
          </p:cNvPr>
          <p:cNvSpPr/>
          <p:nvPr/>
        </p:nvSpPr>
        <p:spPr>
          <a:xfrm>
            <a:off x="10105109" y="5877639"/>
            <a:ext cx="1433052" cy="54446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Conexiones externas</a:t>
            </a:r>
          </a:p>
        </p:txBody>
      </p:sp>
      <p:sp>
        <p:nvSpPr>
          <p:cNvPr id="19" name="Flecha: a la izquierda y derecha 18">
            <a:extLst>
              <a:ext uri="{FF2B5EF4-FFF2-40B4-BE49-F238E27FC236}">
                <a16:creationId xmlns:a16="http://schemas.microsoft.com/office/drawing/2014/main" id="{E302372E-AFB9-CF2A-5228-D9433593DBDF}"/>
              </a:ext>
            </a:extLst>
          </p:cNvPr>
          <p:cNvSpPr/>
          <p:nvPr/>
        </p:nvSpPr>
        <p:spPr>
          <a:xfrm rot="5400000">
            <a:off x="8632716" y="4930171"/>
            <a:ext cx="1205943" cy="406578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lecha: a la izquierda y derecha 19">
            <a:extLst>
              <a:ext uri="{FF2B5EF4-FFF2-40B4-BE49-F238E27FC236}">
                <a16:creationId xmlns:a16="http://schemas.microsoft.com/office/drawing/2014/main" id="{ABDF6F84-E56A-8D3E-2BE0-C122DF3F46DC}"/>
              </a:ext>
            </a:extLst>
          </p:cNvPr>
          <p:cNvSpPr/>
          <p:nvPr/>
        </p:nvSpPr>
        <p:spPr>
          <a:xfrm rot="5400000">
            <a:off x="10218662" y="4930173"/>
            <a:ext cx="1205945" cy="406578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8C0B3C95-2E1E-9F02-408F-E36248950208}"/>
              </a:ext>
            </a:extLst>
          </p:cNvPr>
          <p:cNvSpPr/>
          <p:nvPr/>
        </p:nvSpPr>
        <p:spPr>
          <a:xfrm rot="16200000">
            <a:off x="6794456" y="5127907"/>
            <a:ext cx="810471" cy="406578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0766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FE094-9AA6-95F5-4DB6-8BC445210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629"/>
            <a:ext cx="10515600" cy="1325563"/>
          </a:xfrm>
        </p:spPr>
        <p:txBody>
          <a:bodyPr/>
          <a:lstStyle/>
          <a:p>
            <a:r>
              <a:rPr lang="es-ES" dirty="0"/>
              <a:t>Ejemplo pantalla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DC0F2E5-97A9-9F2B-0CE9-C74095E54E96}"/>
              </a:ext>
            </a:extLst>
          </p:cNvPr>
          <p:cNvSpPr/>
          <p:nvPr/>
        </p:nvSpPr>
        <p:spPr>
          <a:xfrm>
            <a:off x="181897" y="3816625"/>
            <a:ext cx="1433052" cy="54446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Escribir</a:t>
            </a:r>
          </a:p>
          <a:p>
            <a:pPr algn="ctr"/>
            <a:r>
              <a:rPr lang="es-ES" dirty="0"/>
              <a:t>Pulsar botón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3E01D8C-6FB3-363E-2CA7-C4CBE255EE92}"/>
              </a:ext>
            </a:extLst>
          </p:cNvPr>
          <p:cNvSpPr/>
          <p:nvPr/>
        </p:nvSpPr>
        <p:spPr>
          <a:xfrm>
            <a:off x="2542178" y="1690688"/>
            <a:ext cx="2566219" cy="4802187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Pantalla del móvil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2447452-7E9F-FCE4-1479-3980FA699F12}"/>
              </a:ext>
            </a:extLst>
          </p:cNvPr>
          <p:cNvSpPr/>
          <p:nvPr/>
        </p:nvSpPr>
        <p:spPr>
          <a:xfrm>
            <a:off x="6225434" y="3460328"/>
            <a:ext cx="1433052" cy="132556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ViewModel</a:t>
            </a:r>
          </a:p>
        </p:txBody>
      </p:sp>
      <p:sp>
        <p:nvSpPr>
          <p:cNvPr id="8" name="Flecha: a la izquierda y derecha 7">
            <a:extLst>
              <a:ext uri="{FF2B5EF4-FFF2-40B4-BE49-F238E27FC236}">
                <a16:creationId xmlns:a16="http://schemas.microsoft.com/office/drawing/2014/main" id="{6F1961C9-E5AD-64B0-37E9-9946FC75A339}"/>
              </a:ext>
            </a:extLst>
          </p:cNvPr>
          <p:cNvSpPr/>
          <p:nvPr/>
        </p:nvSpPr>
        <p:spPr>
          <a:xfrm>
            <a:off x="7796675" y="3885567"/>
            <a:ext cx="840659" cy="406578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BF79B4F3-72B2-FCFC-219A-69AE370F9BAC}"/>
              </a:ext>
            </a:extLst>
          </p:cNvPr>
          <p:cNvSpPr/>
          <p:nvPr/>
        </p:nvSpPr>
        <p:spPr>
          <a:xfrm>
            <a:off x="1740310" y="3885567"/>
            <a:ext cx="663679" cy="406578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64E9274-1ADF-40A9-E846-CD1728931A75}"/>
              </a:ext>
            </a:extLst>
          </p:cNvPr>
          <p:cNvSpPr/>
          <p:nvPr/>
        </p:nvSpPr>
        <p:spPr>
          <a:xfrm>
            <a:off x="8775523" y="3816625"/>
            <a:ext cx="3229664" cy="54446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Servicios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48A549E6-72A2-2D52-5124-A8240ECB92CB}"/>
              </a:ext>
            </a:extLst>
          </p:cNvPr>
          <p:cNvSpPr/>
          <p:nvPr/>
        </p:nvSpPr>
        <p:spPr>
          <a:xfrm>
            <a:off x="6812376" y="5877639"/>
            <a:ext cx="2744581" cy="54446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Mostrar Teclado</a:t>
            </a:r>
          </a:p>
          <a:p>
            <a:pPr algn="ctr"/>
            <a:r>
              <a:rPr lang="es-ES" dirty="0"/>
              <a:t>No internet</a:t>
            </a:r>
          </a:p>
        </p:txBody>
      </p:sp>
      <p:sp>
        <p:nvSpPr>
          <p:cNvPr id="12" name="Flecha: a la izquierda y derecha 11">
            <a:extLst>
              <a:ext uri="{FF2B5EF4-FFF2-40B4-BE49-F238E27FC236}">
                <a16:creationId xmlns:a16="http://schemas.microsoft.com/office/drawing/2014/main" id="{9900E2FF-EA7C-B7CC-F6BF-75BA01241995}"/>
              </a:ext>
            </a:extLst>
          </p:cNvPr>
          <p:cNvSpPr/>
          <p:nvPr/>
        </p:nvSpPr>
        <p:spPr>
          <a:xfrm>
            <a:off x="5246586" y="3894152"/>
            <a:ext cx="840659" cy="406578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CD9C91C6-7AB3-95FE-F381-00C93FA063B8}"/>
              </a:ext>
            </a:extLst>
          </p:cNvPr>
          <p:cNvSpPr/>
          <p:nvPr/>
        </p:nvSpPr>
        <p:spPr>
          <a:xfrm>
            <a:off x="9556957" y="2209194"/>
            <a:ext cx="1433052" cy="54446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GPS</a:t>
            </a:r>
          </a:p>
        </p:txBody>
      </p:sp>
      <p:sp>
        <p:nvSpPr>
          <p:cNvPr id="16" name="Flecha: a la izquierda y derecha 15">
            <a:extLst>
              <a:ext uri="{FF2B5EF4-FFF2-40B4-BE49-F238E27FC236}">
                <a16:creationId xmlns:a16="http://schemas.microsoft.com/office/drawing/2014/main" id="{381837CE-A4E0-02DE-DE2C-529CD288FD1A}"/>
              </a:ext>
            </a:extLst>
          </p:cNvPr>
          <p:cNvSpPr/>
          <p:nvPr/>
        </p:nvSpPr>
        <p:spPr>
          <a:xfrm rot="5400000">
            <a:off x="9853154" y="3081854"/>
            <a:ext cx="840659" cy="406578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245E0D68-7D5D-8DA4-2FE8-69DE55585C24}"/>
              </a:ext>
            </a:extLst>
          </p:cNvPr>
          <p:cNvSpPr/>
          <p:nvPr/>
        </p:nvSpPr>
        <p:spPr>
          <a:xfrm>
            <a:off x="10105109" y="5877639"/>
            <a:ext cx="1433052" cy="54446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Enviar datos</a:t>
            </a:r>
          </a:p>
          <a:p>
            <a:pPr algn="ctr"/>
            <a:r>
              <a:rPr lang="es-ES" sz="1600" dirty="0"/>
              <a:t>Recibir datos</a:t>
            </a:r>
          </a:p>
        </p:txBody>
      </p:sp>
      <p:sp>
        <p:nvSpPr>
          <p:cNvPr id="19" name="Flecha: a la izquierda y derecha 18">
            <a:extLst>
              <a:ext uri="{FF2B5EF4-FFF2-40B4-BE49-F238E27FC236}">
                <a16:creationId xmlns:a16="http://schemas.microsoft.com/office/drawing/2014/main" id="{E302372E-AFB9-CF2A-5228-D9433593DBDF}"/>
              </a:ext>
            </a:extLst>
          </p:cNvPr>
          <p:cNvSpPr/>
          <p:nvPr/>
        </p:nvSpPr>
        <p:spPr>
          <a:xfrm rot="5400000">
            <a:off x="8632716" y="4930171"/>
            <a:ext cx="1205943" cy="406578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Flecha: a la izquierda y derecha 19">
            <a:extLst>
              <a:ext uri="{FF2B5EF4-FFF2-40B4-BE49-F238E27FC236}">
                <a16:creationId xmlns:a16="http://schemas.microsoft.com/office/drawing/2014/main" id="{ABDF6F84-E56A-8D3E-2BE0-C122DF3F46DC}"/>
              </a:ext>
            </a:extLst>
          </p:cNvPr>
          <p:cNvSpPr/>
          <p:nvPr/>
        </p:nvSpPr>
        <p:spPr>
          <a:xfrm rot="5400000">
            <a:off x="10218662" y="4930173"/>
            <a:ext cx="1205945" cy="406578"/>
          </a:xfrm>
          <a:prstGeom prst="left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8C0B3C95-2E1E-9F02-408F-E36248950208}"/>
              </a:ext>
            </a:extLst>
          </p:cNvPr>
          <p:cNvSpPr/>
          <p:nvPr/>
        </p:nvSpPr>
        <p:spPr>
          <a:xfrm rot="16200000">
            <a:off x="6794456" y="5127907"/>
            <a:ext cx="810471" cy="406578"/>
          </a:xfrm>
          <a:prstGeom prst="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6687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F37E5-BEC3-568F-710A-05907C09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usar ReactiveUI?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84E8B5-786D-5B47-200A-595A9F4AF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r>
              <a:rPr lang="es-ES" dirty="0"/>
              <a:t>Programación reactiva	➡️	Reaccionar a sensores, acciones, ...</a:t>
            </a:r>
          </a:p>
          <a:p>
            <a:endParaRPr lang="es-ES" dirty="0"/>
          </a:p>
          <a:p>
            <a:r>
              <a:rPr lang="es-ES" dirty="0"/>
              <a:t>Suscripciones 			➡️	Único enlace mejor que varios bindings.</a:t>
            </a:r>
          </a:p>
          <a:p>
            <a:endParaRPr lang="es-ES" dirty="0"/>
          </a:p>
          <a:p>
            <a:r>
              <a:rPr lang="es-ES" dirty="0" err="1"/>
              <a:t>Memory</a:t>
            </a:r>
            <a:r>
              <a:rPr lang="es-ES" dirty="0"/>
              <a:t> </a:t>
            </a:r>
            <a:r>
              <a:rPr lang="es-ES" dirty="0" err="1"/>
              <a:t>leaks</a:t>
            </a:r>
            <a:r>
              <a:rPr lang="es-ES" dirty="0"/>
              <a:t> 		➡️	Evitamos el uso de eventos.</a:t>
            </a:r>
          </a:p>
          <a:p>
            <a:endParaRPr lang="es-ES" dirty="0"/>
          </a:p>
          <a:p>
            <a:r>
              <a:rPr lang="es-ES" dirty="0"/>
              <a:t>Gestión </a:t>
            </a:r>
            <a:r>
              <a:rPr lang="es-ES" dirty="0" err="1"/>
              <a:t>async</a:t>
            </a:r>
            <a:r>
              <a:rPr lang="es-ES" dirty="0"/>
              <a:t>/</a:t>
            </a:r>
            <a:r>
              <a:rPr lang="es-ES" dirty="0" err="1"/>
              <a:t>await</a:t>
            </a:r>
            <a:r>
              <a:rPr lang="es-ES" dirty="0"/>
              <a:t>		➡️	Sin errores en hilos ocultos.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312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787D74-1692-D662-2AAD-2A916D5A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Antes de la demo</a:t>
            </a:r>
            <a:br>
              <a:rPr lang="es-ES" dirty="0"/>
            </a:br>
            <a:r>
              <a:rPr lang="es-ES" dirty="0"/>
              <a:t>Disclaimer: ¿Reactive Programming?</a:t>
            </a:r>
          </a:p>
        </p:txBody>
      </p:sp>
      <p:pic>
        <p:nvPicPr>
          <p:cNvPr id="1026" name="Picture 2" descr="Reactive java - Reactive Programming + RxJava">
            <a:extLst>
              <a:ext uri="{FF2B5EF4-FFF2-40B4-BE49-F238E27FC236}">
                <a16:creationId xmlns:a16="http://schemas.microsoft.com/office/drawing/2014/main" id="{1CE02B75-F218-5CB4-5499-5FC5687F677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6275" y="2131376"/>
            <a:ext cx="4664075" cy="350171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80CCF74-BB8E-C260-7681-355E61ED7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1330" y="3429000"/>
            <a:ext cx="4663440" cy="2336462"/>
          </a:xfrm>
        </p:spPr>
        <p:txBody>
          <a:bodyPr/>
          <a:lstStyle/>
          <a:p>
            <a:r>
              <a:rPr lang="es-ES" dirty="0"/>
              <a:t>Sí, pero no.</a:t>
            </a:r>
          </a:p>
          <a:p>
            <a:r>
              <a:rPr lang="es-ES" dirty="0"/>
              <a:t>No, pero sí.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73207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AC257F4-AE46-17C3-2F85-F741A82D9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7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21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E163C-0355-B6CA-3913-923A8156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¡Gracias!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5BF124-AD4F-891A-0452-7A6116CE9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80000" indent="-180000" defTabSz="540000">
              <a:lnSpc>
                <a:spcPct val="100000"/>
              </a:lnSpc>
              <a:spcAft>
                <a:spcPts val="600"/>
              </a:spcAft>
            </a:pPr>
            <a:r>
              <a:rPr lang="es-ES" dirty="0"/>
              <a:t>Twitter</a:t>
            </a:r>
          </a:p>
          <a:p>
            <a:pPr marL="360000" lvl="1" indent="-180000" defTabSz="540000">
              <a:lnSpc>
                <a:spcPct val="100000"/>
              </a:lnSpc>
              <a:spcAft>
                <a:spcPts val="600"/>
              </a:spcAft>
            </a:pPr>
            <a:r>
              <a:rPr lang="es-ES" dirty="0"/>
              <a:t>@marcoablanco</a:t>
            </a:r>
          </a:p>
          <a:p>
            <a:pPr marL="360000" lvl="1" indent="-180000" defTabSz="540000">
              <a:lnSpc>
                <a:spcPct val="100000"/>
              </a:lnSpc>
              <a:spcAft>
                <a:spcPts val="600"/>
              </a:spcAft>
            </a:pPr>
            <a:r>
              <a:rPr lang="es-ES" dirty="0"/>
              <a:t>@dotnetmalaga</a:t>
            </a:r>
          </a:p>
          <a:p>
            <a:pPr marL="360000" lvl="1" indent="-180000" defTabSz="540000">
              <a:lnSpc>
                <a:spcPct val="100000"/>
              </a:lnSpc>
              <a:spcAft>
                <a:spcPts val="600"/>
              </a:spcAft>
            </a:pPr>
            <a:r>
              <a:rPr lang="es-ES" dirty="0"/>
              <a:t>@Opensouthcode</a:t>
            </a:r>
          </a:p>
          <a:p>
            <a:pPr marL="180000" indent="-180000" defTabSz="540000">
              <a:lnSpc>
                <a:spcPct val="100000"/>
              </a:lnSpc>
              <a:spcAft>
                <a:spcPts val="600"/>
              </a:spcAft>
            </a:pPr>
            <a:r>
              <a:rPr lang="es-ES" dirty="0"/>
              <a:t>Mastodon</a:t>
            </a:r>
          </a:p>
          <a:p>
            <a:pPr marL="360000" lvl="1" indent="-180000" defTabSz="540000">
              <a:lnSpc>
                <a:spcPct val="100000"/>
              </a:lnSpc>
              <a:spcAft>
                <a:spcPts val="600"/>
              </a:spcAft>
            </a:pPr>
            <a:r>
              <a:rPr lang="es-ES" dirty="0"/>
              <a:t>@marcoablanco@xarxa.cloud</a:t>
            </a:r>
          </a:p>
          <a:p>
            <a:pPr marL="180000" indent="-180000" defTabSz="540000">
              <a:lnSpc>
                <a:spcPct val="100000"/>
              </a:lnSpc>
              <a:spcAft>
                <a:spcPts val="600"/>
              </a:spcAft>
            </a:pPr>
            <a:r>
              <a:rPr lang="es-ES" dirty="0"/>
              <a:t>Web</a:t>
            </a:r>
          </a:p>
          <a:p>
            <a:pPr marL="360000" lvl="1" indent="-180000" defTabSz="540000">
              <a:lnSpc>
                <a:spcPct val="100000"/>
              </a:lnSpc>
              <a:spcAft>
                <a:spcPts val="600"/>
              </a:spcAft>
            </a:pPr>
            <a:r>
              <a:rPr lang="es-ES" dirty="0">
                <a:hlinkClick r:id="rId2"/>
              </a:rPr>
              <a:t>www.notodoesprogramacion.es</a:t>
            </a:r>
            <a:endParaRPr lang="es-ES" dirty="0"/>
          </a:p>
          <a:p>
            <a:pPr marL="360000" lvl="1" indent="-180000" defTabSz="540000">
              <a:lnSpc>
                <a:spcPct val="100000"/>
              </a:lnSpc>
              <a:spcAft>
                <a:spcPts val="600"/>
              </a:spcAft>
            </a:pPr>
            <a:r>
              <a:rPr lang="es-ES" dirty="0">
                <a:hlinkClick r:id="rId3"/>
              </a:rPr>
              <a:t>dotnetmalaga.es</a:t>
            </a:r>
            <a:r>
              <a:rPr lang="es-ES" dirty="0"/>
              <a:t> </a:t>
            </a:r>
          </a:p>
          <a:p>
            <a:pPr marL="360000" lvl="1" indent="-180000" defTabSz="540000">
              <a:lnSpc>
                <a:spcPct val="100000"/>
              </a:lnSpc>
              <a:spcAft>
                <a:spcPts val="600"/>
              </a:spcAft>
            </a:pPr>
            <a:r>
              <a:rPr lang="es-ES" dirty="0">
                <a:hlinkClick r:id="rId4"/>
              </a:rPr>
              <a:t>github.com/marcoablanco/Events</a:t>
            </a:r>
            <a:r>
              <a:rPr lang="es-ES" dirty="0"/>
              <a:t>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4995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B7E5368E-43EB-C68A-0784-97737A409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¿Quién soy?</a:t>
            </a:r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019D5C38-1197-4DCD-CAF5-AB1994A24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8443452" cy="4351338"/>
          </a:xfrm>
        </p:spPr>
        <p:txBody>
          <a:bodyPr anchor="t">
            <a:normAutofit fontScale="92500" lnSpcReduction="20000"/>
          </a:bodyPr>
          <a:lstStyle/>
          <a:p>
            <a:r>
              <a:rPr lang="es-ES" dirty="0"/>
              <a:t>Marco Antonio Blanco</a:t>
            </a:r>
          </a:p>
          <a:p>
            <a:r>
              <a:rPr lang="es-ES" dirty="0"/>
              <a:t>Programador de aplicaciones móviles con DotNet</a:t>
            </a:r>
          </a:p>
          <a:p>
            <a:pPr lvl="1"/>
            <a:r>
              <a:rPr lang="es-ES" dirty="0"/>
              <a:t>Xamarin</a:t>
            </a:r>
          </a:p>
          <a:p>
            <a:pPr lvl="1"/>
            <a:r>
              <a:rPr lang="es-ES" dirty="0"/>
              <a:t>Xamarin.Forms</a:t>
            </a:r>
          </a:p>
          <a:p>
            <a:pPr lvl="1"/>
            <a:r>
              <a:rPr lang="es-ES" dirty="0"/>
              <a:t>DotNet Maui</a:t>
            </a:r>
          </a:p>
          <a:p>
            <a:pPr marL="180000" indent="-180000" defTabSz="540000">
              <a:lnSpc>
                <a:spcPct val="100000"/>
              </a:lnSpc>
              <a:spcAft>
                <a:spcPts val="600"/>
              </a:spcAft>
            </a:pPr>
            <a:r>
              <a:rPr lang="es-ES" dirty="0"/>
              <a:t>Twitter</a:t>
            </a:r>
          </a:p>
          <a:p>
            <a:pPr marL="360000" lvl="1" indent="-180000" defTabSz="540000">
              <a:lnSpc>
                <a:spcPct val="100000"/>
              </a:lnSpc>
              <a:spcAft>
                <a:spcPts val="600"/>
              </a:spcAft>
            </a:pPr>
            <a:r>
              <a:rPr lang="es-ES" dirty="0"/>
              <a:t>@marcoablanco</a:t>
            </a:r>
          </a:p>
          <a:p>
            <a:pPr marL="180000" indent="-180000" defTabSz="540000">
              <a:lnSpc>
                <a:spcPct val="100000"/>
              </a:lnSpc>
              <a:spcAft>
                <a:spcPts val="600"/>
              </a:spcAft>
            </a:pPr>
            <a:r>
              <a:rPr lang="es-ES" dirty="0"/>
              <a:t>Mastodon</a:t>
            </a:r>
          </a:p>
          <a:p>
            <a:pPr marL="360000" lvl="1" indent="-180000" defTabSz="540000">
              <a:lnSpc>
                <a:spcPct val="100000"/>
              </a:lnSpc>
              <a:spcAft>
                <a:spcPts val="600"/>
              </a:spcAft>
            </a:pPr>
            <a:r>
              <a:rPr lang="es-ES" dirty="0"/>
              <a:t>@marcoablanco@xarxa.cloud</a:t>
            </a:r>
          </a:p>
          <a:p>
            <a:pPr marL="180000" indent="-180000" defTabSz="540000">
              <a:lnSpc>
                <a:spcPct val="100000"/>
              </a:lnSpc>
              <a:spcAft>
                <a:spcPts val="600"/>
              </a:spcAft>
            </a:pPr>
            <a:r>
              <a:rPr lang="es-ES" dirty="0"/>
              <a:t>Web</a:t>
            </a:r>
          </a:p>
          <a:p>
            <a:pPr marL="360000" lvl="1" indent="-180000" defTabSz="540000">
              <a:lnSpc>
                <a:spcPct val="100000"/>
              </a:lnSpc>
              <a:spcAft>
                <a:spcPts val="600"/>
              </a:spcAft>
            </a:pPr>
            <a:r>
              <a:rPr lang="es-ES" dirty="0">
                <a:hlinkClick r:id="rId2"/>
              </a:rPr>
              <a:t>www.notodoesprogramacion.es</a:t>
            </a:r>
            <a:endParaRPr lang="es-ES" dirty="0"/>
          </a:p>
          <a:p>
            <a:pPr marL="4572" lvl="1" indent="0">
              <a:buNone/>
            </a:pPr>
            <a:endParaRPr lang="es-E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3811263-7389-ED91-76C6-68D1C315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60934" y="744255"/>
            <a:ext cx="1892866" cy="18928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3CFB667E-1F7A-CD66-DD7E-EDA72150E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460934" y="4284097"/>
            <a:ext cx="1892866" cy="18928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34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B7B0C-4B81-290F-3C1F-B38EBDF41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DotNet Maui?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0CA7E8-C4A8-9C45-05B0-AF64D8589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DotNet Multiplatform App UI</a:t>
            </a:r>
          </a:p>
          <a:p>
            <a:r>
              <a:rPr lang="es-ES" dirty="0"/>
              <a:t>Realizar aplicaciones sin salir del entorno DotNet</a:t>
            </a:r>
          </a:p>
          <a:p>
            <a:r>
              <a:rPr lang="es-ES" dirty="0"/>
              <a:t>Única base de código: C#</a:t>
            </a:r>
          </a:p>
          <a:p>
            <a:r>
              <a:rPr lang="es-ES" dirty="0"/>
              <a:t>Diseño unificado: XAML / C#</a:t>
            </a:r>
          </a:p>
          <a:p>
            <a:r>
              <a:rPr lang="es-ES" dirty="0"/>
              <a:t>Compilado nativo</a:t>
            </a:r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9A4C292-9186-5ADB-A2D4-A3D34622D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092" y="4593603"/>
            <a:ext cx="9478297" cy="106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¿Dónde funciona?</a:t>
            </a:r>
          </a:p>
        </p:txBody>
      </p:sp>
      <p:pic>
        <p:nvPicPr>
          <p:cNvPr id="23" name="Graphic 31" descr="Smart Phone with solid fill">
            <a:extLst>
              <a:ext uri="{FF2B5EF4-FFF2-40B4-BE49-F238E27FC236}">
                <a16:creationId xmlns:a16="http://schemas.microsoft.com/office/drawing/2014/main" id="{F7B3D15E-64AA-00B4-B9CF-461B2BDDD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0273" y="4204017"/>
            <a:ext cx="2064696" cy="1983248"/>
          </a:xfrm>
          <a:prstGeom prst="rect">
            <a:avLst/>
          </a:prstGeom>
        </p:spPr>
      </p:pic>
      <p:pic>
        <p:nvPicPr>
          <p:cNvPr id="24" name="Picture 28">
            <a:extLst>
              <a:ext uri="{FF2B5EF4-FFF2-40B4-BE49-F238E27FC236}">
                <a16:creationId xmlns:a16="http://schemas.microsoft.com/office/drawing/2014/main" id="{BA1FC724-D7D1-73D6-E711-0D7B7CA7B9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6340" y="4773733"/>
            <a:ext cx="521230" cy="70808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</p:pic>
      <p:pic>
        <p:nvPicPr>
          <p:cNvPr id="25" name="Graphic 29" descr="Smart Phone outline">
            <a:extLst>
              <a:ext uri="{FF2B5EF4-FFF2-40B4-BE49-F238E27FC236}">
                <a16:creationId xmlns:a16="http://schemas.microsoft.com/office/drawing/2014/main" id="{9BF60DCA-C51F-3B40-7902-2385F4D4A3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76858" y="4117162"/>
            <a:ext cx="1860195" cy="2070103"/>
          </a:xfrm>
          <a:prstGeom prst="rect">
            <a:avLst/>
          </a:prstGeom>
        </p:spPr>
      </p:pic>
      <p:pic>
        <p:nvPicPr>
          <p:cNvPr id="26" name="Graphic 27" descr="Laptop with solid fill">
            <a:extLst>
              <a:ext uri="{FF2B5EF4-FFF2-40B4-BE49-F238E27FC236}">
                <a16:creationId xmlns:a16="http://schemas.microsoft.com/office/drawing/2014/main" id="{D4489A06-770E-2EE8-174F-4C20AE8C2C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13304" y="1011198"/>
            <a:ext cx="2782696" cy="2782696"/>
          </a:xfrm>
          <a:prstGeom prst="rect">
            <a:avLst/>
          </a:prstGeom>
        </p:spPr>
      </p:pic>
      <p:grpSp>
        <p:nvGrpSpPr>
          <p:cNvPr id="27" name="Group 42">
            <a:extLst>
              <a:ext uri="{FF2B5EF4-FFF2-40B4-BE49-F238E27FC236}">
                <a16:creationId xmlns:a16="http://schemas.microsoft.com/office/drawing/2014/main" id="{85769F77-5EA2-F366-AA0E-2F6D8F226B7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25381" y="2012105"/>
            <a:ext cx="546633" cy="566667"/>
            <a:chOff x="3492" y="1769"/>
            <a:chExt cx="854" cy="864"/>
          </a:xfrm>
          <a:solidFill>
            <a:srgbClr val="7030A0"/>
          </a:solidFill>
        </p:grpSpPr>
        <p:sp>
          <p:nvSpPr>
            <p:cNvPr id="28" name="Freeform 43">
              <a:extLst>
                <a:ext uri="{FF2B5EF4-FFF2-40B4-BE49-F238E27FC236}">
                  <a16:creationId xmlns:a16="http://schemas.microsoft.com/office/drawing/2014/main" id="{BD4FD7B3-2A17-DE26-F7BF-0F15EC69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2" y="1769"/>
              <a:ext cx="474" cy="413"/>
            </a:xfrm>
            <a:custGeom>
              <a:avLst/>
              <a:gdLst>
                <a:gd name="T0" fmla="*/ 0 w 474"/>
                <a:gd name="T1" fmla="*/ 413 h 413"/>
                <a:gd name="T2" fmla="*/ 474 w 474"/>
                <a:gd name="T3" fmla="*/ 413 h 413"/>
                <a:gd name="T4" fmla="*/ 474 w 474"/>
                <a:gd name="T5" fmla="*/ 0 h 413"/>
                <a:gd name="T6" fmla="*/ 0 w 474"/>
                <a:gd name="T7" fmla="*/ 69 h 413"/>
                <a:gd name="T8" fmla="*/ 0 w 474"/>
                <a:gd name="T9" fmla="*/ 413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4" h="413">
                  <a:moveTo>
                    <a:pt x="0" y="413"/>
                  </a:moveTo>
                  <a:lnTo>
                    <a:pt x="474" y="413"/>
                  </a:lnTo>
                  <a:lnTo>
                    <a:pt x="474" y="0"/>
                  </a:lnTo>
                  <a:lnTo>
                    <a:pt x="0" y="69"/>
                  </a:lnTo>
                  <a:lnTo>
                    <a:pt x="0" y="413"/>
                  </a:lnTo>
                  <a:close/>
                </a:path>
              </a:pathLst>
            </a:custGeom>
            <a:grpFill/>
            <a:ln w="9525">
              <a:solidFill>
                <a:srgbClr val="7030A0"/>
              </a:solidFill>
              <a:round/>
              <a:headEnd/>
              <a:tailEnd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333">
                      <a:prstClr val="white"/>
                    </a:gs>
                    <a:gs pos="8000">
                      <a:prstClr val="white"/>
                    </a:gs>
                  </a:gsLst>
                  <a:lin ang="5400000" scaled="0"/>
                </a:gra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Freeform 44">
              <a:extLst>
                <a:ext uri="{FF2B5EF4-FFF2-40B4-BE49-F238E27FC236}">
                  <a16:creationId xmlns:a16="http://schemas.microsoft.com/office/drawing/2014/main" id="{51E3D4A5-DADC-8066-C423-6190F54C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2" y="1844"/>
              <a:ext cx="345" cy="338"/>
            </a:xfrm>
            <a:custGeom>
              <a:avLst/>
              <a:gdLst>
                <a:gd name="T0" fmla="*/ 345 w 345"/>
                <a:gd name="T1" fmla="*/ 338 h 338"/>
                <a:gd name="T2" fmla="*/ 345 w 345"/>
                <a:gd name="T3" fmla="*/ 0 h 338"/>
                <a:gd name="T4" fmla="*/ 0 w 345"/>
                <a:gd name="T5" fmla="*/ 50 h 338"/>
                <a:gd name="T6" fmla="*/ 0 w 345"/>
                <a:gd name="T7" fmla="*/ 338 h 338"/>
                <a:gd name="T8" fmla="*/ 345 w 345"/>
                <a:gd name="T9" fmla="*/ 33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338">
                  <a:moveTo>
                    <a:pt x="345" y="338"/>
                  </a:moveTo>
                  <a:lnTo>
                    <a:pt x="345" y="0"/>
                  </a:lnTo>
                  <a:lnTo>
                    <a:pt x="0" y="50"/>
                  </a:lnTo>
                  <a:lnTo>
                    <a:pt x="0" y="338"/>
                  </a:lnTo>
                  <a:lnTo>
                    <a:pt x="345" y="338"/>
                  </a:lnTo>
                  <a:close/>
                </a:path>
              </a:pathLst>
            </a:custGeom>
            <a:grpFill/>
            <a:ln w="9525">
              <a:solidFill>
                <a:srgbClr val="7030A0"/>
              </a:solidFill>
              <a:round/>
              <a:headEnd/>
              <a:tailEnd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333">
                      <a:prstClr val="white"/>
                    </a:gs>
                    <a:gs pos="8000">
                      <a:prstClr val="white"/>
                    </a:gs>
                  </a:gsLst>
                  <a:lin ang="5400000" scaled="0"/>
                </a:gra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Freeform 45">
              <a:extLst>
                <a:ext uri="{FF2B5EF4-FFF2-40B4-BE49-F238E27FC236}">
                  <a16:creationId xmlns:a16="http://schemas.microsoft.com/office/drawing/2014/main" id="{FA117177-25FB-7CDE-E2B6-5D6A92E07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2" y="2214"/>
              <a:ext cx="345" cy="345"/>
            </a:xfrm>
            <a:custGeom>
              <a:avLst/>
              <a:gdLst>
                <a:gd name="T0" fmla="*/ 345 w 345"/>
                <a:gd name="T1" fmla="*/ 0 h 345"/>
                <a:gd name="T2" fmla="*/ 0 w 345"/>
                <a:gd name="T3" fmla="*/ 0 h 345"/>
                <a:gd name="T4" fmla="*/ 0 w 345"/>
                <a:gd name="T5" fmla="*/ 294 h 345"/>
                <a:gd name="T6" fmla="*/ 345 w 345"/>
                <a:gd name="T7" fmla="*/ 345 h 345"/>
                <a:gd name="T8" fmla="*/ 345 w 345"/>
                <a:gd name="T9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5" h="345">
                  <a:moveTo>
                    <a:pt x="345" y="0"/>
                  </a:moveTo>
                  <a:lnTo>
                    <a:pt x="0" y="0"/>
                  </a:lnTo>
                  <a:lnTo>
                    <a:pt x="0" y="294"/>
                  </a:lnTo>
                  <a:lnTo>
                    <a:pt x="345" y="345"/>
                  </a:lnTo>
                  <a:lnTo>
                    <a:pt x="345" y="0"/>
                  </a:lnTo>
                  <a:close/>
                </a:path>
              </a:pathLst>
            </a:custGeom>
            <a:grpFill/>
            <a:ln w="9525">
              <a:solidFill>
                <a:srgbClr val="7030A0"/>
              </a:solidFill>
              <a:round/>
              <a:headEnd/>
              <a:tailEnd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333">
                      <a:prstClr val="white"/>
                    </a:gs>
                    <a:gs pos="8000">
                      <a:prstClr val="white"/>
                    </a:gs>
                  </a:gsLst>
                  <a:lin ang="5400000" scaled="0"/>
                </a:gra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Freeform 46">
              <a:extLst>
                <a:ext uri="{FF2B5EF4-FFF2-40B4-BE49-F238E27FC236}">
                  <a16:creationId xmlns:a16="http://schemas.microsoft.com/office/drawing/2014/main" id="{7B11EAA2-1A57-C694-4C1B-70FE1B6DC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2" y="2214"/>
              <a:ext cx="474" cy="419"/>
            </a:xfrm>
            <a:custGeom>
              <a:avLst/>
              <a:gdLst>
                <a:gd name="T0" fmla="*/ 0 w 474"/>
                <a:gd name="T1" fmla="*/ 0 h 419"/>
                <a:gd name="T2" fmla="*/ 0 w 474"/>
                <a:gd name="T3" fmla="*/ 349 h 419"/>
                <a:gd name="T4" fmla="*/ 474 w 474"/>
                <a:gd name="T5" fmla="*/ 419 h 419"/>
                <a:gd name="T6" fmla="*/ 474 w 474"/>
                <a:gd name="T7" fmla="*/ 0 h 419"/>
                <a:gd name="T8" fmla="*/ 0 w 474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4" h="419">
                  <a:moveTo>
                    <a:pt x="0" y="0"/>
                  </a:moveTo>
                  <a:lnTo>
                    <a:pt x="0" y="349"/>
                  </a:lnTo>
                  <a:lnTo>
                    <a:pt x="474" y="419"/>
                  </a:lnTo>
                  <a:lnTo>
                    <a:pt x="47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solidFill>
                <a:srgbClr val="7030A0"/>
              </a:solidFill>
              <a:round/>
              <a:headEnd/>
              <a:tailEnd/>
            </a:ln>
          </p:spPr>
          <p:txBody>
            <a:bodyPr vert="horz" wrap="square" lIns="89630" tIns="44814" rIns="89630" bIns="4481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22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1333">
                      <a:prstClr val="white"/>
                    </a:gs>
                    <a:gs pos="8000">
                      <a:prstClr val="white"/>
                    </a:gs>
                  </a:gsLst>
                  <a:lin ang="5400000" scaled="0"/>
                </a:gra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pic>
        <p:nvPicPr>
          <p:cNvPr id="32" name="Graphic 21" descr="Laptop outline">
            <a:extLst>
              <a:ext uri="{FF2B5EF4-FFF2-40B4-BE49-F238E27FC236}">
                <a16:creationId xmlns:a16="http://schemas.microsoft.com/office/drawing/2014/main" id="{857364B4-C1F5-235E-1991-F787330264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1320" y="1023424"/>
            <a:ext cx="2782695" cy="2782695"/>
          </a:xfrm>
          <a:prstGeom prst="rect">
            <a:avLst/>
          </a:prstGeom>
        </p:spPr>
      </p:pic>
      <p:pic>
        <p:nvPicPr>
          <p:cNvPr id="33" name="Graphic 35" descr="Tablet with solid fill">
            <a:extLst>
              <a:ext uri="{FF2B5EF4-FFF2-40B4-BE49-F238E27FC236}">
                <a16:creationId xmlns:a16="http://schemas.microsoft.com/office/drawing/2014/main" id="{154DD8DA-287F-F5DE-DF52-D040C783810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73804" y="1122295"/>
            <a:ext cx="2594898" cy="2594898"/>
          </a:xfrm>
          <a:prstGeom prst="rect">
            <a:avLst/>
          </a:prstGeom>
        </p:spPr>
      </p:pic>
      <p:pic>
        <p:nvPicPr>
          <p:cNvPr id="34" name="Picture 41">
            <a:extLst>
              <a:ext uri="{FF2B5EF4-FFF2-40B4-BE49-F238E27FC236}">
                <a16:creationId xmlns:a16="http://schemas.microsoft.com/office/drawing/2014/main" id="{C620328D-B117-2CF7-FCE4-3DCF06FC84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3205" y="1933338"/>
            <a:ext cx="716096" cy="97281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2FDA5E15-9289-8602-95B9-AC5CF54AA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076" y="1867111"/>
            <a:ext cx="769909" cy="76990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</p:pic>
      <p:pic>
        <p:nvPicPr>
          <p:cNvPr id="36" name="Picture 6" descr="Apple iOS Logo PNG Transparent &amp; SVG Vector - Freebie Supply">
            <a:extLst>
              <a:ext uri="{FF2B5EF4-FFF2-40B4-BE49-F238E27FC236}">
                <a16:creationId xmlns:a16="http://schemas.microsoft.com/office/drawing/2014/main" id="{C20775DE-3561-2AA8-92D5-1B9A6DAC7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biLevel thresh="25000"/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493" y="4867872"/>
            <a:ext cx="745994" cy="559495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</p:pic>
      <p:pic>
        <p:nvPicPr>
          <p:cNvPr id="37" name="Picture 8">
            <a:extLst>
              <a:ext uri="{FF2B5EF4-FFF2-40B4-BE49-F238E27FC236}">
                <a16:creationId xmlns:a16="http://schemas.microsoft.com/office/drawing/2014/main" id="{7ADD1549-2615-A3A1-A563-159353C0D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biLevel thresh="25000"/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7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954" y="2211492"/>
            <a:ext cx="1401149" cy="45975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</p:pic>
      <p:pic>
        <p:nvPicPr>
          <p:cNvPr id="38" name="Graphic 33" descr="Tablet outline">
            <a:extLst>
              <a:ext uri="{FF2B5EF4-FFF2-40B4-BE49-F238E27FC236}">
                <a16:creationId xmlns:a16="http://schemas.microsoft.com/office/drawing/2014/main" id="{A61E8490-FE8C-62FF-2262-1D95BF0369A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92865" y="2967971"/>
            <a:ext cx="4087582" cy="4077144"/>
          </a:xfrm>
          <a:prstGeom prst="rect">
            <a:avLst/>
          </a:prstGeom>
        </p:spPr>
      </p:pic>
      <p:pic>
        <p:nvPicPr>
          <p:cNvPr id="39" name="Picture 2" descr="Tizen | DiamondWindows Wikia | Fandom">
            <a:extLst>
              <a:ext uri="{FF2B5EF4-FFF2-40B4-BE49-F238E27FC236}">
                <a16:creationId xmlns:a16="http://schemas.microsoft.com/office/drawing/2014/main" id="{37D78DF1-F0B1-FB22-5171-E2CD45723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831" y="4327763"/>
            <a:ext cx="1289649" cy="124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93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11DFFD-78D0-5F4F-2FBB-E3751E7FE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Código abierto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94ED7F-DCBE-CCAE-CC3E-27F443D9E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DotNet Maui </a:t>
            </a:r>
          </a:p>
          <a:p>
            <a:pPr lvl="1"/>
            <a:r>
              <a:rPr lang="es-ES" dirty="0"/>
              <a:t> </a:t>
            </a:r>
            <a:r>
              <a:rPr lang="es-ES" dirty="0">
                <a:hlinkClick r:id="rId2"/>
              </a:rPr>
              <a:t>github.com/dotnet/maui</a:t>
            </a:r>
            <a:r>
              <a:rPr lang="es-ES" dirty="0"/>
              <a:t> </a:t>
            </a:r>
          </a:p>
          <a:p>
            <a:r>
              <a:rPr lang="es-ES" dirty="0"/>
              <a:t>DotNet Android</a:t>
            </a:r>
          </a:p>
          <a:p>
            <a:pPr lvl="1"/>
            <a:r>
              <a:rPr lang="es-ES" dirty="0"/>
              <a:t> </a:t>
            </a:r>
            <a:r>
              <a:rPr lang="es-ES" dirty="0">
                <a:hlinkClick r:id="rId3"/>
              </a:rPr>
              <a:t>github.com/</a:t>
            </a:r>
            <a:r>
              <a:rPr lang="es-ES" dirty="0" err="1">
                <a:hlinkClick r:id="rId3"/>
              </a:rPr>
              <a:t>xamarin</a:t>
            </a:r>
            <a:r>
              <a:rPr lang="es-ES" dirty="0">
                <a:hlinkClick r:id="rId3"/>
              </a:rPr>
              <a:t>/</a:t>
            </a:r>
            <a:r>
              <a:rPr lang="es-ES" dirty="0" err="1">
                <a:hlinkClick r:id="rId3"/>
              </a:rPr>
              <a:t>xamarin</a:t>
            </a:r>
            <a:r>
              <a:rPr lang="es-ES" dirty="0">
                <a:hlinkClick r:id="rId3"/>
              </a:rPr>
              <a:t>-Android</a:t>
            </a:r>
            <a:endParaRPr lang="es-ES" dirty="0"/>
          </a:p>
          <a:p>
            <a:r>
              <a:rPr lang="es-ES" dirty="0"/>
              <a:t>DotNet Mac &amp; iOS</a:t>
            </a:r>
          </a:p>
          <a:p>
            <a:pPr lvl="1"/>
            <a:r>
              <a:rPr lang="es-ES" dirty="0"/>
              <a:t> </a:t>
            </a:r>
            <a:r>
              <a:rPr lang="es-ES" dirty="0">
                <a:hlinkClick r:id="rId4"/>
              </a:rPr>
              <a:t>github.com/xamarin/</a:t>
            </a:r>
            <a:r>
              <a:rPr lang="es-ES" dirty="0" err="1">
                <a:hlinkClick r:id="rId4"/>
              </a:rPr>
              <a:t>xamarin-macios</a:t>
            </a:r>
            <a:r>
              <a:rPr lang="es-ES" dirty="0"/>
              <a:t> </a:t>
            </a:r>
          </a:p>
          <a:p>
            <a:pPr lvl="1"/>
            <a:endParaRPr lang="es-ES" dirty="0"/>
          </a:p>
          <a:p>
            <a:r>
              <a:rPr lang="es-ES" dirty="0" err="1"/>
              <a:t>Tizen.Net</a:t>
            </a:r>
            <a:endParaRPr lang="es-ES" dirty="0"/>
          </a:p>
          <a:p>
            <a:pPr lvl="1"/>
            <a:r>
              <a:rPr lang="es-ES" dirty="0"/>
              <a:t> </a:t>
            </a:r>
            <a:r>
              <a:rPr lang="es-ES" dirty="0">
                <a:hlinkClick r:id="rId5"/>
              </a:rPr>
              <a:t>github.com/Samsung/Tizen.NET</a:t>
            </a:r>
            <a:r>
              <a:rPr lang="es-ES" dirty="0"/>
              <a:t>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7B9A08-5F67-9118-57F2-BAE5BF5290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681037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EA7529-8C4C-483F-CA54-6D624790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DoSomeMagic</a:t>
            </a:r>
            <a:r>
              <a:rPr lang="es-ES" dirty="0"/>
              <a:t>();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2E3F3B7-6975-8BBB-5E35-EBD3938CEA3F}"/>
              </a:ext>
            </a:extLst>
          </p:cNvPr>
          <p:cNvSpPr/>
          <p:nvPr/>
        </p:nvSpPr>
        <p:spPr>
          <a:xfrm>
            <a:off x="1066800" y="2039144"/>
            <a:ext cx="2178050" cy="3505200"/>
          </a:xfrm>
          <a:prstGeom prst="round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DotNet Maui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7B74CB9C-6FCC-20DE-2C83-1B6F321C81A0}"/>
              </a:ext>
            </a:extLst>
          </p:cNvPr>
          <p:cNvSpPr/>
          <p:nvPr/>
        </p:nvSpPr>
        <p:spPr>
          <a:xfrm>
            <a:off x="5006975" y="2039144"/>
            <a:ext cx="2178050" cy="11684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DotNet.Android</a:t>
            </a:r>
            <a:endParaRPr lang="es-ES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7D289A63-943A-467C-B581-D42428FAEEEA}"/>
              </a:ext>
            </a:extLst>
          </p:cNvPr>
          <p:cNvSpPr/>
          <p:nvPr/>
        </p:nvSpPr>
        <p:spPr>
          <a:xfrm>
            <a:off x="5006975" y="4375944"/>
            <a:ext cx="2178050" cy="1168400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DotNet.iOS</a:t>
            </a:r>
            <a:endParaRPr lang="es-ES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57275E7-9BE4-C47C-AA9A-162A81FC72B6}"/>
              </a:ext>
            </a:extLst>
          </p:cNvPr>
          <p:cNvSpPr/>
          <p:nvPr/>
        </p:nvSpPr>
        <p:spPr>
          <a:xfrm>
            <a:off x="8947150" y="2039144"/>
            <a:ext cx="2178050" cy="11684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Apk</a:t>
            </a:r>
            <a:endParaRPr lang="es-ES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25E57176-01FF-8734-FE89-022B0B0F7A4E}"/>
              </a:ext>
            </a:extLst>
          </p:cNvPr>
          <p:cNvSpPr/>
          <p:nvPr/>
        </p:nvSpPr>
        <p:spPr>
          <a:xfrm>
            <a:off x="8947150" y="4375944"/>
            <a:ext cx="2178050" cy="116840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Ipa</a:t>
            </a:r>
            <a:endParaRPr lang="es-ES" dirty="0"/>
          </a:p>
        </p:txBody>
      </p: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99D2A1EE-CE11-AA83-9924-DD5B544F8D09}"/>
              </a:ext>
            </a:extLst>
          </p:cNvPr>
          <p:cNvSpPr/>
          <p:nvPr/>
        </p:nvSpPr>
        <p:spPr>
          <a:xfrm>
            <a:off x="7450137" y="2385219"/>
            <a:ext cx="1231900" cy="476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7DD1D113-0031-CCF9-A9FC-252BB64EBF5A}"/>
              </a:ext>
            </a:extLst>
          </p:cNvPr>
          <p:cNvSpPr/>
          <p:nvPr/>
        </p:nvSpPr>
        <p:spPr>
          <a:xfrm>
            <a:off x="7450137" y="4722019"/>
            <a:ext cx="1231900" cy="476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Flecha: a la derecha 30">
            <a:extLst>
              <a:ext uri="{FF2B5EF4-FFF2-40B4-BE49-F238E27FC236}">
                <a16:creationId xmlns:a16="http://schemas.microsoft.com/office/drawing/2014/main" id="{E56DEC86-551B-4490-3BA7-6EE53D6406FE}"/>
              </a:ext>
            </a:extLst>
          </p:cNvPr>
          <p:cNvSpPr/>
          <p:nvPr/>
        </p:nvSpPr>
        <p:spPr>
          <a:xfrm>
            <a:off x="3509962" y="2385219"/>
            <a:ext cx="1231900" cy="476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lecha: a la derecha 31">
            <a:extLst>
              <a:ext uri="{FF2B5EF4-FFF2-40B4-BE49-F238E27FC236}">
                <a16:creationId xmlns:a16="http://schemas.microsoft.com/office/drawing/2014/main" id="{73EEB6D8-59B1-9975-5CCD-32CC5361C3A1}"/>
              </a:ext>
            </a:extLst>
          </p:cNvPr>
          <p:cNvSpPr/>
          <p:nvPr/>
        </p:nvSpPr>
        <p:spPr>
          <a:xfrm>
            <a:off x="3509962" y="4722019"/>
            <a:ext cx="1231900" cy="476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589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ersonalizzazione del controllo .NET MAUI con gestori - .NET MAUI ...">
            <a:extLst>
              <a:ext uri="{FF2B5EF4-FFF2-40B4-BE49-F238E27FC236}">
                <a16:creationId xmlns:a16="http://schemas.microsoft.com/office/drawing/2014/main" id="{DBB07F23-F4A2-A145-5344-059EEBB377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191090" y="387971"/>
            <a:ext cx="11809819" cy="608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608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CB609971-AFB8-43D1-1134-40B66E9D1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78" y="2304597"/>
            <a:ext cx="1765288" cy="1765288"/>
          </a:xfrm>
          <a:prstGeom prst="rect">
            <a:avLst/>
          </a:prstGeom>
        </p:spPr>
      </p:pic>
      <p:pic>
        <p:nvPicPr>
          <p:cNvPr id="35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BE44448-BB34-45C7-F68A-DDA3E798D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992" y="2432473"/>
            <a:ext cx="2012715" cy="1509536"/>
          </a:xfrm>
          <a:prstGeom prst="rect">
            <a:avLst/>
          </a:prstGeom>
        </p:spPr>
      </p:pic>
      <p:pic>
        <p:nvPicPr>
          <p:cNvPr id="36" name="Picture 7">
            <a:extLst>
              <a:ext uri="{FF2B5EF4-FFF2-40B4-BE49-F238E27FC236}">
                <a16:creationId xmlns:a16="http://schemas.microsoft.com/office/drawing/2014/main" id="{25FAD1F4-4E6A-012C-07AB-C69AF572D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0333" y="2914727"/>
            <a:ext cx="2335113" cy="513130"/>
          </a:xfrm>
          <a:prstGeom prst="rect">
            <a:avLst/>
          </a:prstGeom>
        </p:spPr>
      </p:pic>
      <p:sp>
        <p:nvSpPr>
          <p:cNvPr id="37" name="Rectangle 8">
            <a:extLst>
              <a:ext uri="{FF2B5EF4-FFF2-40B4-BE49-F238E27FC236}">
                <a16:creationId xmlns:a16="http://schemas.microsoft.com/office/drawing/2014/main" id="{9A798126-2D69-7DA6-F863-9783A6F04ABF}"/>
              </a:ext>
            </a:extLst>
          </p:cNvPr>
          <p:cNvSpPr/>
          <p:nvPr/>
        </p:nvSpPr>
        <p:spPr bwMode="auto">
          <a:xfrm>
            <a:off x="514648" y="2088270"/>
            <a:ext cx="2406147" cy="529352"/>
          </a:xfrm>
          <a:prstGeom prst="rect">
            <a:avLst/>
          </a:prstGeom>
          <a:solidFill>
            <a:srgbClr val="B455B6"/>
          </a:solidFill>
          <a:ln>
            <a:solidFill>
              <a:srgbClr val="B455B6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7" tIns="146294" rIns="182867" bIns="146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2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UIActivityIndicator</a:t>
            </a: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058432D8-FF70-A2B6-60ED-825D4FADAFFF}"/>
              </a:ext>
            </a:extLst>
          </p:cNvPr>
          <p:cNvSpPr/>
          <p:nvPr/>
        </p:nvSpPr>
        <p:spPr bwMode="auto">
          <a:xfrm>
            <a:off x="3152276" y="2088270"/>
            <a:ext cx="2406147" cy="529352"/>
          </a:xfrm>
          <a:prstGeom prst="rect">
            <a:avLst/>
          </a:prstGeom>
          <a:solidFill>
            <a:srgbClr val="77D06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7" tIns="146294" rIns="182867" bIns="146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2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ProgressBar</a:t>
            </a: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9" name="Group 11">
            <a:extLst>
              <a:ext uri="{FF2B5EF4-FFF2-40B4-BE49-F238E27FC236}">
                <a16:creationId xmlns:a16="http://schemas.microsoft.com/office/drawing/2014/main" id="{9DB9909C-D353-D356-36D0-CF90CCCAEEB4}"/>
              </a:ext>
            </a:extLst>
          </p:cNvPr>
          <p:cNvGrpSpPr/>
          <p:nvPr/>
        </p:nvGrpSpPr>
        <p:grpSpPr>
          <a:xfrm>
            <a:off x="3961716" y="1192839"/>
            <a:ext cx="787267" cy="787267"/>
            <a:chOff x="11434337" y="2930084"/>
            <a:chExt cx="1574643" cy="1574643"/>
          </a:xfrm>
          <a:solidFill>
            <a:srgbClr val="77D065"/>
          </a:solidFill>
        </p:grpSpPr>
        <p:sp>
          <p:nvSpPr>
            <p:cNvPr id="40" name="Oval 12">
              <a:extLst>
                <a:ext uri="{FF2B5EF4-FFF2-40B4-BE49-F238E27FC236}">
                  <a16:creationId xmlns:a16="http://schemas.microsoft.com/office/drawing/2014/main" id="{CAB6E862-3950-CDBE-E265-F9CAFA645705}"/>
                </a:ext>
              </a:extLst>
            </p:cNvPr>
            <p:cNvSpPr/>
            <p:nvPr/>
          </p:nvSpPr>
          <p:spPr bwMode="auto">
            <a:xfrm>
              <a:off x="11434337" y="2930084"/>
              <a:ext cx="1574643" cy="1574643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37" tIns="89637" rIns="33618" bIns="33618" rtlCol="0" anchor="b" anchorCtr="0"/>
            <a:lstStyle/>
            <a:p>
              <a:pPr algn="ctr" defTabSz="914007">
                <a:defRPr/>
              </a:pPr>
              <a:endParaRPr lang="en-US" sz="784" b="1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  <a:sym typeface="Segoe UI"/>
              </a:endParaRPr>
            </a:p>
          </p:txBody>
        </p:sp>
        <p:pic>
          <p:nvPicPr>
            <p:cNvPr id="41" name="Picture 13">
              <a:extLst>
                <a:ext uri="{FF2B5EF4-FFF2-40B4-BE49-F238E27FC236}">
                  <a16:creationId xmlns:a16="http://schemas.microsoft.com/office/drawing/2014/main" id="{7134D319-0079-B06A-FC07-75267587C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884585" y="3297434"/>
              <a:ext cx="674145" cy="810875"/>
            </a:xfrm>
            <a:prstGeom prst="rect">
              <a:avLst/>
            </a:prstGeom>
            <a:grpFill/>
          </p:spPr>
        </p:pic>
      </p:grpSp>
      <p:grpSp>
        <p:nvGrpSpPr>
          <p:cNvPr id="42" name="Group 14">
            <a:extLst>
              <a:ext uri="{FF2B5EF4-FFF2-40B4-BE49-F238E27FC236}">
                <a16:creationId xmlns:a16="http://schemas.microsoft.com/office/drawing/2014/main" id="{1AF3E248-8360-F424-B877-5079D4FB6906}"/>
              </a:ext>
            </a:extLst>
          </p:cNvPr>
          <p:cNvGrpSpPr/>
          <p:nvPr/>
        </p:nvGrpSpPr>
        <p:grpSpPr>
          <a:xfrm>
            <a:off x="1324088" y="1185573"/>
            <a:ext cx="787267" cy="787267"/>
            <a:chOff x="3567813" y="1467990"/>
            <a:chExt cx="787322" cy="787322"/>
          </a:xfrm>
        </p:grpSpPr>
        <p:sp>
          <p:nvSpPr>
            <p:cNvPr id="43" name="Oval 15">
              <a:extLst>
                <a:ext uri="{FF2B5EF4-FFF2-40B4-BE49-F238E27FC236}">
                  <a16:creationId xmlns:a16="http://schemas.microsoft.com/office/drawing/2014/main" id="{B8091095-985C-355F-2096-1EFEB75ADA16}"/>
                </a:ext>
              </a:extLst>
            </p:cNvPr>
            <p:cNvSpPr/>
            <p:nvPr/>
          </p:nvSpPr>
          <p:spPr bwMode="auto">
            <a:xfrm>
              <a:off x="3567813" y="1467990"/>
              <a:ext cx="787322" cy="787322"/>
            </a:xfrm>
            <a:prstGeom prst="ellipse">
              <a:avLst/>
            </a:prstGeom>
            <a:solidFill>
              <a:srgbClr val="B455B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37" tIns="89637" rIns="33618" bIns="33618" rtlCol="0" anchor="b" anchorCtr="0"/>
            <a:lstStyle/>
            <a:p>
              <a:pPr algn="ctr" defTabSz="914007">
                <a:defRPr/>
              </a:pPr>
              <a:endParaRPr lang="en-US" sz="784" b="1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  <a:sym typeface="Segoe UI"/>
              </a:endParaRPr>
            </a:p>
          </p:txBody>
        </p:sp>
        <p:pic>
          <p:nvPicPr>
            <p:cNvPr id="44" name="Picture 2" descr="http://www.freeiconspng.com/uploads/ios-7-logo-png-14.png">
              <a:extLst>
                <a:ext uri="{FF2B5EF4-FFF2-40B4-BE49-F238E27FC236}">
                  <a16:creationId xmlns:a16="http://schemas.microsoft.com/office/drawing/2014/main" id="{69221C76-A276-6EAC-682D-99AB7EA9CE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email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4639" y="1707628"/>
              <a:ext cx="498220" cy="313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5" name="Picture 17">
            <a:extLst>
              <a:ext uri="{FF2B5EF4-FFF2-40B4-BE49-F238E27FC236}">
                <a16:creationId xmlns:a16="http://schemas.microsoft.com/office/drawing/2014/main" id="{8DED9853-F246-4B46-7F28-17CE393B11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0190" y="2837940"/>
            <a:ext cx="2772609" cy="589916"/>
          </a:xfrm>
          <a:prstGeom prst="rect">
            <a:avLst/>
          </a:prstGeom>
        </p:spPr>
      </p:pic>
      <p:sp>
        <p:nvSpPr>
          <p:cNvPr id="46" name="Rectangle 18">
            <a:extLst>
              <a:ext uri="{FF2B5EF4-FFF2-40B4-BE49-F238E27FC236}">
                <a16:creationId xmlns:a16="http://schemas.microsoft.com/office/drawing/2014/main" id="{956C6009-CB96-7229-9155-9971B1E8E931}"/>
              </a:ext>
            </a:extLst>
          </p:cNvPr>
          <p:cNvSpPr/>
          <p:nvPr/>
        </p:nvSpPr>
        <p:spPr bwMode="auto">
          <a:xfrm>
            <a:off x="6110333" y="2088270"/>
            <a:ext cx="2406147" cy="529352"/>
          </a:xfrm>
          <a:prstGeom prst="rect">
            <a:avLst/>
          </a:prstGeom>
          <a:solidFill>
            <a:srgbClr val="B455B6"/>
          </a:solidFill>
          <a:ln>
            <a:solidFill>
              <a:srgbClr val="B455B6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7" tIns="146294" rIns="182867" bIns="146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2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UISlider</a:t>
            </a: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7" name="Group 20">
            <a:extLst>
              <a:ext uri="{FF2B5EF4-FFF2-40B4-BE49-F238E27FC236}">
                <a16:creationId xmlns:a16="http://schemas.microsoft.com/office/drawing/2014/main" id="{F52C0948-0465-0049-4070-736E6A17CF8F}"/>
              </a:ext>
            </a:extLst>
          </p:cNvPr>
          <p:cNvGrpSpPr/>
          <p:nvPr/>
        </p:nvGrpSpPr>
        <p:grpSpPr>
          <a:xfrm>
            <a:off x="9557401" y="1192839"/>
            <a:ext cx="787267" cy="787267"/>
            <a:chOff x="11434337" y="2930084"/>
            <a:chExt cx="1574643" cy="1574643"/>
          </a:xfrm>
          <a:solidFill>
            <a:srgbClr val="77D065"/>
          </a:solidFill>
        </p:grpSpPr>
        <p:sp>
          <p:nvSpPr>
            <p:cNvPr id="48" name="Oval 21">
              <a:extLst>
                <a:ext uri="{FF2B5EF4-FFF2-40B4-BE49-F238E27FC236}">
                  <a16:creationId xmlns:a16="http://schemas.microsoft.com/office/drawing/2014/main" id="{4FF2A673-6475-9EDC-69EC-1E74D705395E}"/>
                </a:ext>
              </a:extLst>
            </p:cNvPr>
            <p:cNvSpPr/>
            <p:nvPr/>
          </p:nvSpPr>
          <p:spPr bwMode="auto">
            <a:xfrm>
              <a:off x="11434337" y="2930084"/>
              <a:ext cx="1574643" cy="1574643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37" tIns="89637" rIns="33618" bIns="33618" rtlCol="0" anchor="b" anchorCtr="0"/>
            <a:lstStyle/>
            <a:p>
              <a:pPr algn="ctr" defTabSz="914007">
                <a:defRPr/>
              </a:pPr>
              <a:endParaRPr lang="en-US" sz="784" b="1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  <a:sym typeface="Segoe UI"/>
              </a:endParaRPr>
            </a:p>
          </p:txBody>
        </p:sp>
        <p:pic>
          <p:nvPicPr>
            <p:cNvPr id="49" name="Picture 22">
              <a:extLst>
                <a:ext uri="{FF2B5EF4-FFF2-40B4-BE49-F238E27FC236}">
                  <a16:creationId xmlns:a16="http://schemas.microsoft.com/office/drawing/2014/main" id="{6E58EE55-7890-49AB-909B-EF149BB75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884585" y="3297434"/>
              <a:ext cx="674145" cy="810875"/>
            </a:xfrm>
            <a:prstGeom prst="rect">
              <a:avLst/>
            </a:prstGeom>
            <a:grpFill/>
          </p:spPr>
        </p:pic>
      </p:grpSp>
      <p:grpSp>
        <p:nvGrpSpPr>
          <p:cNvPr id="50" name="Group 23">
            <a:extLst>
              <a:ext uri="{FF2B5EF4-FFF2-40B4-BE49-F238E27FC236}">
                <a16:creationId xmlns:a16="http://schemas.microsoft.com/office/drawing/2014/main" id="{2090B26E-0DE3-AEFB-620D-E895571BE1C5}"/>
              </a:ext>
            </a:extLst>
          </p:cNvPr>
          <p:cNvGrpSpPr/>
          <p:nvPr/>
        </p:nvGrpSpPr>
        <p:grpSpPr>
          <a:xfrm>
            <a:off x="6919773" y="1185573"/>
            <a:ext cx="787267" cy="787267"/>
            <a:chOff x="3567813" y="1467990"/>
            <a:chExt cx="787322" cy="787322"/>
          </a:xfrm>
        </p:grpSpPr>
        <p:sp>
          <p:nvSpPr>
            <p:cNvPr id="51" name="Oval 24">
              <a:extLst>
                <a:ext uri="{FF2B5EF4-FFF2-40B4-BE49-F238E27FC236}">
                  <a16:creationId xmlns:a16="http://schemas.microsoft.com/office/drawing/2014/main" id="{19755112-DC13-DC34-A19F-B054E5976BDD}"/>
                </a:ext>
              </a:extLst>
            </p:cNvPr>
            <p:cNvSpPr/>
            <p:nvPr/>
          </p:nvSpPr>
          <p:spPr bwMode="auto">
            <a:xfrm>
              <a:off x="3567813" y="1467990"/>
              <a:ext cx="787322" cy="787322"/>
            </a:xfrm>
            <a:prstGeom prst="ellipse">
              <a:avLst/>
            </a:prstGeom>
            <a:solidFill>
              <a:srgbClr val="B455B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89637" tIns="89637" rIns="33618" bIns="33618" rtlCol="0" anchor="b" anchorCtr="0"/>
            <a:lstStyle/>
            <a:p>
              <a:pPr algn="ctr" defTabSz="914007">
                <a:defRPr/>
              </a:pPr>
              <a:endParaRPr lang="en-US" sz="784" b="1" ker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  <a:sym typeface="Segoe UI"/>
              </a:endParaRPr>
            </a:p>
          </p:txBody>
        </p:sp>
        <p:pic>
          <p:nvPicPr>
            <p:cNvPr id="52" name="Picture 2" descr="http://www.freeiconspng.com/uploads/ios-7-logo-png-14.png">
              <a:extLst>
                <a:ext uri="{FF2B5EF4-FFF2-40B4-BE49-F238E27FC236}">
                  <a16:creationId xmlns:a16="http://schemas.microsoft.com/office/drawing/2014/main" id="{4AC32312-667C-204A-2309-8AF92C3961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email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4639" y="1707628"/>
              <a:ext cx="498220" cy="3136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3" name="Connector: Elbow 27">
            <a:extLst>
              <a:ext uri="{FF2B5EF4-FFF2-40B4-BE49-F238E27FC236}">
                <a16:creationId xmlns:a16="http://schemas.microsoft.com/office/drawing/2014/main" id="{0FD75EFE-DF9D-8A7E-0969-37BFF58ABF45}"/>
              </a:ext>
            </a:extLst>
          </p:cNvPr>
          <p:cNvCxnSpPr>
            <a:cxnSpLocks/>
          </p:cNvCxnSpPr>
          <p:nvPr/>
        </p:nvCxnSpPr>
        <p:spPr>
          <a:xfrm>
            <a:off x="1707915" y="3632066"/>
            <a:ext cx="1212881" cy="1094794"/>
          </a:xfrm>
          <a:prstGeom prst="bentConnector3">
            <a:avLst>
              <a:gd name="adj1" fmla="val -588"/>
            </a:avLst>
          </a:prstGeom>
          <a:ln w="508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30">
            <a:extLst>
              <a:ext uri="{FF2B5EF4-FFF2-40B4-BE49-F238E27FC236}">
                <a16:creationId xmlns:a16="http://schemas.microsoft.com/office/drawing/2014/main" id="{7E818CE1-C509-1972-8CC6-88D7C49AA5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20795" y="3632062"/>
            <a:ext cx="1434555" cy="1094797"/>
          </a:xfrm>
          <a:prstGeom prst="bentConnector3">
            <a:avLst>
              <a:gd name="adj1" fmla="val 520"/>
            </a:avLst>
          </a:prstGeom>
          <a:ln w="508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44">
            <a:extLst>
              <a:ext uri="{FF2B5EF4-FFF2-40B4-BE49-F238E27FC236}">
                <a16:creationId xmlns:a16="http://schemas.microsoft.com/office/drawing/2014/main" id="{A4ED7F3E-D459-F690-1F69-67388C7597C4}"/>
              </a:ext>
            </a:extLst>
          </p:cNvPr>
          <p:cNvCxnSpPr/>
          <p:nvPr/>
        </p:nvCxnSpPr>
        <p:spPr>
          <a:xfrm>
            <a:off x="3031292" y="4726859"/>
            <a:ext cx="0" cy="421076"/>
          </a:xfrm>
          <a:prstGeom prst="straightConnector1">
            <a:avLst/>
          </a:prstGeom>
          <a:ln w="508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46">
            <a:extLst>
              <a:ext uri="{FF2B5EF4-FFF2-40B4-BE49-F238E27FC236}">
                <a16:creationId xmlns:a16="http://schemas.microsoft.com/office/drawing/2014/main" id="{627784CE-9722-D064-987A-C5F12ED6D957}"/>
              </a:ext>
            </a:extLst>
          </p:cNvPr>
          <p:cNvSpPr/>
          <p:nvPr/>
        </p:nvSpPr>
        <p:spPr bwMode="auto">
          <a:xfrm>
            <a:off x="1780678" y="5305496"/>
            <a:ext cx="2406147" cy="529352"/>
          </a:xfrm>
          <a:prstGeom prst="rect">
            <a:avLst/>
          </a:prstGeom>
          <a:solidFill>
            <a:srgbClr val="3498DB"/>
          </a:solidFill>
          <a:ln>
            <a:solidFill>
              <a:srgbClr val="3498D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7" tIns="146294" rIns="182867" bIns="146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2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ActivityIndicator</a:t>
            </a: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7" name="Connector: Elbow 47">
            <a:extLst>
              <a:ext uri="{FF2B5EF4-FFF2-40B4-BE49-F238E27FC236}">
                <a16:creationId xmlns:a16="http://schemas.microsoft.com/office/drawing/2014/main" id="{9FFF858D-C239-2006-582A-FE4DAAF1F245}"/>
              </a:ext>
            </a:extLst>
          </p:cNvPr>
          <p:cNvCxnSpPr>
            <a:cxnSpLocks/>
          </p:cNvCxnSpPr>
          <p:nvPr/>
        </p:nvCxnSpPr>
        <p:spPr>
          <a:xfrm>
            <a:off x="7303599" y="3632063"/>
            <a:ext cx="1212881" cy="1094794"/>
          </a:xfrm>
          <a:prstGeom prst="bentConnector3">
            <a:avLst>
              <a:gd name="adj1" fmla="val -588"/>
            </a:avLst>
          </a:prstGeom>
          <a:ln w="508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48">
            <a:extLst>
              <a:ext uri="{FF2B5EF4-FFF2-40B4-BE49-F238E27FC236}">
                <a16:creationId xmlns:a16="http://schemas.microsoft.com/office/drawing/2014/main" id="{2BD49D1F-92DC-47C2-246C-6C123807FA7B}"/>
              </a:ext>
            </a:extLst>
          </p:cNvPr>
          <p:cNvCxnSpPr>
            <a:cxnSpLocks/>
          </p:cNvCxnSpPr>
          <p:nvPr/>
        </p:nvCxnSpPr>
        <p:spPr>
          <a:xfrm rot="10800000" flipV="1">
            <a:off x="8516479" y="3632059"/>
            <a:ext cx="1434555" cy="1094797"/>
          </a:xfrm>
          <a:prstGeom prst="bentConnector3">
            <a:avLst>
              <a:gd name="adj1" fmla="val 520"/>
            </a:avLst>
          </a:prstGeom>
          <a:ln w="5080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49">
            <a:extLst>
              <a:ext uri="{FF2B5EF4-FFF2-40B4-BE49-F238E27FC236}">
                <a16:creationId xmlns:a16="http://schemas.microsoft.com/office/drawing/2014/main" id="{08B5970B-4761-BF18-691C-2CFBF638F0B5}"/>
              </a:ext>
            </a:extLst>
          </p:cNvPr>
          <p:cNvCxnSpPr/>
          <p:nvPr/>
        </p:nvCxnSpPr>
        <p:spPr>
          <a:xfrm>
            <a:off x="8626977" y="4726856"/>
            <a:ext cx="0" cy="421076"/>
          </a:xfrm>
          <a:prstGeom prst="straightConnector1">
            <a:avLst/>
          </a:prstGeom>
          <a:ln w="508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1">
            <a:extLst>
              <a:ext uri="{FF2B5EF4-FFF2-40B4-BE49-F238E27FC236}">
                <a16:creationId xmlns:a16="http://schemas.microsoft.com/office/drawing/2014/main" id="{B39C442F-A41F-D575-8407-3CDCD492C8BF}"/>
              </a:ext>
            </a:extLst>
          </p:cNvPr>
          <p:cNvSpPr/>
          <p:nvPr/>
        </p:nvSpPr>
        <p:spPr bwMode="auto">
          <a:xfrm>
            <a:off x="7376361" y="5305493"/>
            <a:ext cx="2406147" cy="529352"/>
          </a:xfrm>
          <a:prstGeom prst="rect">
            <a:avLst/>
          </a:prstGeom>
          <a:solidFill>
            <a:srgbClr val="3498DB"/>
          </a:solidFill>
          <a:ln>
            <a:solidFill>
              <a:srgbClr val="3498DB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7" tIns="146294" rIns="182867" bIns="146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2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Slider</a:t>
            </a:r>
          </a:p>
        </p:txBody>
      </p:sp>
      <p:sp>
        <p:nvSpPr>
          <p:cNvPr id="61" name="Rectangle 19">
            <a:extLst>
              <a:ext uri="{FF2B5EF4-FFF2-40B4-BE49-F238E27FC236}">
                <a16:creationId xmlns:a16="http://schemas.microsoft.com/office/drawing/2014/main" id="{C516E715-25F7-BFB1-F1BA-8A0F034D1E1A}"/>
              </a:ext>
            </a:extLst>
          </p:cNvPr>
          <p:cNvSpPr/>
          <p:nvPr/>
        </p:nvSpPr>
        <p:spPr bwMode="auto">
          <a:xfrm>
            <a:off x="8803420" y="2095870"/>
            <a:ext cx="2406147" cy="529352"/>
          </a:xfrm>
          <a:prstGeom prst="rect">
            <a:avLst/>
          </a:prstGeom>
          <a:solidFill>
            <a:srgbClr val="77D06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67" tIns="146294" rIns="182867" bIns="1462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29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alibri" panose="020F0502020204030204"/>
                <a:ea typeface="Segoe UI" pitchFamily="34" charset="0"/>
                <a:cs typeface="Segoe UI" pitchFamily="34" charset="0"/>
              </a:rPr>
              <a:t>SeekBar</a:t>
            </a:r>
            <a:endParaRPr lang="en-US" sz="20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56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6" grpId="0" animBg="1"/>
      <p:bldP spid="56" grpId="0" animBg="1"/>
      <p:bldP spid="60" grpId="0" animBg="1"/>
      <p:bldP spid="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7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2FE0159F-895D-D1C0-9018-2A05C8723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63" y="656102"/>
            <a:ext cx="10720387" cy="6045857"/>
          </a:xfrm>
          <a:prstGeom prst="rect">
            <a:avLst/>
          </a:prstGeom>
        </p:spPr>
      </p:pic>
      <p:sp>
        <p:nvSpPr>
          <p:cNvPr id="7" name="Title 16">
            <a:extLst>
              <a:ext uri="{FF2B5EF4-FFF2-40B4-BE49-F238E27FC236}">
                <a16:creationId xmlns:a16="http://schemas.microsoft.com/office/drawing/2014/main" id="{3A4013FB-43CB-23F5-3B80-9DF8E7C2D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3" y="457200"/>
            <a:ext cx="11017250" cy="55403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Controles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46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tropolitano">
  <a:themeElements>
    <a:clrScheme name="Metropolitan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4903</TotalTime>
  <Words>356</Words>
  <Application>Microsoft Office PowerPoint</Application>
  <PresentationFormat>Panorámica</PresentationFormat>
  <Paragraphs>96</Paragraphs>
  <Slides>17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Open Sans</vt:lpstr>
      <vt:lpstr>Segoe UI</vt:lpstr>
      <vt:lpstr>Metropolitano</vt:lpstr>
      <vt:lpstr>Maui con ReactiveUI y Refit</vt:lpstr>
      <vt:lpstr>¿Quién soy?</vt:lpstr>
      <vt:lpstr>¿Qué es DotNet Maui?</vt:lpstr>
      <vt:lpstr>¿Dónde funciona?</vt:lpstr>
      <vt:lpstr>Código abierto</vt:lpstr>
      <vt:lpstr>DoSomeMagic();</vt:lpstr>
      <vt:lpstr>Presentación de PowerPoint</vt:lpstr>
      <vt:lpstr>Presentación de PowerPoint</vt:lpstr>
      <vt:lpstr>Controles</vt:lpstr>
      <vt:lpstr>Presentación de PowerPoint</vt:lpstr>
      <vt:lpstr>¿Cómo se trabaja en Maui? MVVM</vt:lpstr>
      <vt:lpstr>Flujo de ejecución</vt:lpstr>
      <vt:lpstr>Ejemplo pantalla</vt:lpstr>
      <vt:lpstr>¿Por qué usar ReactiveUI?</vt:lpstr>
      <vt:lpstr>Antes de la demo Disclaimer: ¿Reactive Programming?</vt:lpstr>
      <vt:lpstr>Presentación de PowerPoint</vt:lpstr>
      <vt:lpstr>¡Gracias!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Maui con ReactiveUI y Refit</dc:title>
  <dc:creator>Marco Antonio Blanco</dc:creator>
  <cp:lastModifiedBy>Marco Antonio Blanco</cp:lastModifiedBy>
  <cp:revision>15</cp:revision>
  <dcterms:created xsi:type="dcterms:W3CDTF">2023-05-16T06:23:23Z</dcterms:created>
  <dcterms:modified xsi:type="dcterms:W3CDTF">2023-06-09T09:10:33Z</dcterms:modified>
</cp:coreProperties>
</file>