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859" r:id="rId2"/>
    <p:sldId id="1670" r:id="rId3"/>
    <p:sldId id="1860" r:id="rId4"/>
    <p:sldId id="2147469542" r:id="rId5"/>
    <p:sldId id="1865" r:id="rId6"/>
    <p:sldId id="1529" r:id="rId7"/>
    <p:sldId id="2147469540" r:id="rId8"/>
    <p:sldId id="1862" r:id="rId9"/>
    <p:sldId id="2147469541" r:id="rId10"/>
    <p:sldId id="2147469543" r:id="rId11"/>
    <p:sldId id="2147469544" r:id="rId12"/>
    <p:sldId id="1863" r:id="rId13"/>
    <p:sldId id="2147469545" r:id="rId14"/>
    <p:sldId id="1866" r:id="rId15"/>
    <p:sldId id="2147469548" r:id="rId16"/>
    <p:sldId id="2147469550" r:id="rId17"/>
    <p:sldId id="2147469546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97" autoAdjust="0"/>
  </p:normalViewPr>
  <p:slideViewPr>
    <p:cSldViewPr snapToGrid="0">
      <p:cViewPr varScale="1">
        <p:scale>
          <a:sx n="115" d="100"/>
          <a:sy n="115" d="100"/>
        </p:scale>
        <p:origin x="4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7CC8-CDC1-403F-9EF5-94832FC3A07D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7A51-72A9-4A33-8F2B-F21975B8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02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4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11/19/2023 12:39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07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0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11/19/2023 2:51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58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93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-Pipelines</a:t>
            </a:r>
          </a:p>
          <a:p>
            <a:r>
              <a:rPr lang="en-US" dirty="0"/>
              <a:t>Demo.</a:t>
            </a:r>
          </a:p>
          <a:p>
            <a:endParaRPr lang="en-US" dirty="0"/>
          </a:p>
          <a:p>
            <a:r>
              <a:rPr lang="en-US" dirty="0"/>
              <a:t>-Artifacts</a:t>
            </a:r>
          </a:p>
          <a:p>
            <a:r>
              <a:rPr lang="en-US" dirty="0"/>
              <a:t>NuGets: </a:t>
            </a:r>
            <a:r>
              <a:rPr lang="en-US" dirty="0" err="1"/>
              <a:t>Prohibir</a:t>
            </a:r>
            <a:r>
              <a:rPr lang="en-US" dirty="0"/>
              <a:t> actualizer NuGets.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11/19/2023 3:23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8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11/19/2023 6:35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47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11/19/2023 6:36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7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4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3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94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11/19/2023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8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11/19/2023 1:46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3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4D549-0B63-89D1-4630-2188DCCF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A1424-5D65-78DE-8BF5-A67CCF6FC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2F66D-6E62-784A-CC38-1C3369C2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871B8-E9DC-F030-88A7-B422B77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11B57-CCBB-F4A3-892F-895DE0A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93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FA40D-7C30-0E8B-C99C-1BDB891C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09AE0F-5900-7B12-5538-60CFB45F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6EB3B5-3ABA-8AF4-C427-9245D729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E1438-863C-95D2-AB70-E491E8EF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8B79D-04E2-DC32-142A-A5B37912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21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BF56CC-F543-DF37-FA1B-F6658043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91A3C2-6758-0976-E599-0EF6C27E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216C7-6445-DB7C-D4C9-AE792285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893A4E-D9A6-7368-FADF-E35463A1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A66D2-08C7-248D-CC47-8C0CF85D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8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&#10;&#10;Description automatically generated">
            <a:extLst>
              <a:ext uri="{FF2B5EF4-FFF2-40B4-BE49-F238E27FC236}">
                <a16:creationId xmlns:a16="http://schemas.microsoft.com/office/drawing/2014/main" id="{08877C49-379C-4530-89DA-E5FB27C7D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535" t="20885" r="1924" b="77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462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  <p15:guide id="4" orient="horz" pos="2160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610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1E839-872B-4CB0-B625-2E6BC8340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28" t="-2689" r="9556" b="6157"/>
          <a:stretch/>
        </p:blipFill>
        <p:spPr>
          <a:xfrm>
            <a:off x="0" y="2083350"/>
            <a:ext cx="12192000" cy="47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6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F55C9-7B02-489C-84E0-60C286D78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28" t="-2689" r="9556" b="6157"/>
          <a:stretch/>
        </p:blipFill>
        <p:spPr>
          <a:xfrm>
            <a:off x="0" y="2083350"/>
            <a:ext cx="12192000" cy="47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06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68BD-5334-4107-80B5-F20CC371B5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017392"/>
            <a:ext cx="12192000" cy="2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960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24052-EDD9-F362-6479-4C849A6B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C3BCA-59AF-562D-0AA7-978B6990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11543-DF79-17A0-2967-98F239F5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25E4F-3C94-ECE3-E2D7-D8EDE5A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39438-AC8A-D3E4-0422-1666B16C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7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D6C96-AB03-35B2-B9D7-E16AD162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B495F5-75E1-3855-9EC0-FAB7A444B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D9B3B-85C4-AA0F-993E-A14F2FF3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19584-E1C2-8A1F-9C24-2BFE9605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E3F2F-BAD0-76C1-88AB-C6E9F8C9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8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E4A7D-1CB2-32D9-390B-0871A082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9CA53-0ED5-DE51-5611-333DF45A3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35A495-34DC-B3F4-4068-769509F4B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FF2C5F-CD28-C2B5-F156-11CD4DCE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DD70B1-F27A-2AC3-30D1-6E4E249F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B702B1-DA5F-4083-C123-3BEE8DE1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49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722E2-2658-54EF-3DF5-80CA9F60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2BE585-9E5E-2870-B9EA-B395BFDB0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0C39B2-2D89-B110-EDBD-1B5FE005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71FF0E-F68E-4A49-9070-EFF7D9319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4827E2-4625-8043-45F8-5543A1B85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8213D4-4A18-4284-A10C-83376F6D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1D908E-73C4-10B8-5F27-C911D760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FDE0D4-6772-E528-4B73-C7AF455D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85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A7CA8-7045-59A7-452D-C3A7BDEF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1C5878-EF04-4CE1-4842-E89FC63D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1D38DF-7071-35A5-AA3B-584F0A65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471571-8B7C-E4A7-D04B-ACA33EB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12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A8166F-0BDD-5B68-6AB6-4DF0E01B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BB428C-BA7A-34E6-CB14-669367F3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5EC31F-1163-1FF3-821F-55D6F066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99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DD9DF-5991-0461-DD6A-E19236FD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5161B0-D7D5-D3FA-C81A-85D55FF3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7E5BD-6958-12C5-DBF8-FBADA7F70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785961-EBDB-AC6A-5725-CA79B62E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37E6F-B598-09BC-10F8-1E88D1B8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6D62C-9BD0-E136-D7E9-46A120BB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26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D2E8C-DD51-6016-D971-17473E65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C7E3DD-EFCC-BB55-93F4-8AD7A988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41D833-8781-C841-7EC7-847E5619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0D3EE4-B437-23A1-E764-17C087AE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BC9289-5FBD-3EDD-5D7A-E41C3E02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5753B9-EC29-B977-4AED-FAB99F1C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3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59B021-7E5B-280B-5CC6-971A985D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44B695-E1BD-776E-5D00-38252566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893F2-DFD1-2678-4A01-99316D4A5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A203-65B9-4382-9F57-D2E27877AA3C}" type="datetimeFigureOut">
              <a:rPr lang="es-ES" smtClean="0"/>
              <a:t>19/11/2023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D0DE34-E30C-D4BD-91F6-95EC275E3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A40B0-5544-5DB4-9874-569565AC4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42CB-C2C9-4B50-8DCA-B502484C3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70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041067F-2130-99AA-3AAE-64D234FC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47" y="1342687"/>
            <a:ext cx="4761905" cy="476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3284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E15B70F-CBE2-8206-463A-EE2A3C6032F0}"/>
              </a:ext>
            </a:extLst>
          </p:cNvPr>
          <p:cNvSpPr txBox="1">
            <a:spLocks/>
          </p:cNvSpPr>
          <p:nvPr/>
        </p:nvSpPr>
        <p:spPr>
          <a:xfrm>
            <a:off x="594742" y="1670050"/>
            <a:ext cx="9144000" cy="4292600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/>
          </a:p>
          <a:p>
            <a:endParaRPr lang="en-US" sz="2400" dirty="0"/>
          </a:p>
        </p:txBody>
      </p:sp>
      <p:pic>
        <p:nvPicPr>
          <p:cNvPr id="1026" name="Picture 2" descr="Un panel Kanban en Azure Boards que muestra tareas nuevas, activas, de ensayo e implementadas para un equipo">
            <a:extLst>
              <a:ext uri="{FF2B5EF4-FFF2-40B4-BE49-F238E27FC236}">
                <a16:creationId xmlns:a16="http://schemas.microsoft.com/office/drawing/2014/main" id="{84A7A79C-26E2-59FB-901A-A311E706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465686"/>
            <a:ext cx="8774112" cy="559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1B1DF8-C506-A834-B599-89E6E36D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3011827"/>
            <a:ext cx="3674991" cy="367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6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14FBBD-ADD2-6196-BE8E-7DA3FFEB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188" y="265114"/>
            <a:ext cx="4233863" cy="3008148"/>
          </a:xfrm>
          <a:prstGeom prst="rect">
            <a:avLst/>
          </a:prstGeom>
          <a:noFill/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1B1DF8-C506-A834-B599-89E6E36D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3011827"/>
            <a:ext cx="3674991" cy="367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7B3A86C-284C-BEBE-8B7D-4378B77B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42" y="560726"/>
            <a:ext cx="914400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Gestión de proyectos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E15B70F-CBE2-8206-463A-EE2A3C6032F0}"/>
              </a:ext>
            </a:extLst>
          </p:cNvPr>
          <p:cNvSpPr txBox="1">
            <a:spLocks/>
          </p:cNvSpPr>
          <p:nvPr/>
        </p:nvSpPr>
        <p:spPr>
          <a:xfrm>
            <a:off x="594742" y="1410336"/>
            <a:ext cx="8504808" cy="509841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Desde la idea inicial hasta desarrollo y despliegue.</a:t>
            </a:r>
          </a:p>
          <a:p>
            <a:endParaRPr lang="es-ES" sz="2000" dirty="0"/>
          </a:p>
          <a:p>
            <a:r>
              <a:rPr lang="es-ES" sz="2000" dirty="0"/>
              <a:t>Soporte para Scrum.</a:t>
            </a:r>
          </a:p>
          <a:p>
            <a:endParaRPr lang="es-ES" sz="2000" dirty="0"/>
          </a:p>
          <a:p>
            <a:r>
              <a:rPr lang="es-ES" sz="2000" dirty="0"/>
              <a:t>Integración con GitHub.</a:t>
            </a:r>
          </a:p>
          <a:p>
            <a:endParaRPr lang="es-ES" sz="2000" dirty="0"/>
          </a:p>
          <a:p>
            <a:r>
              <a:rPr lang="es-ES" sz="2000" dirty="0"/>
              <a:t>Paneles adaptados para Agile, Kanban, Scrum, etc.</a:t>
            </a:r>
          </a:p>
          <a:p>
            <a:endParaRPr lang="es-ES" sz="2000" dirty="0"/>
          </a:p>
          <a:p>
            <a:r>
              <a:rPr lang="es-ES" sz="2000" dirty="0"/>
              <a:t>Paneles y gráficas personalizados.</a:t>
            </a:r>
          </a:p>
          <a:p>
            <a:endParaRPr lang="es-ES" sz="2000" dirty="0"/>
          </a:p>
          <a:p>
            <a:r>
              <a:rPr lang="es-ES" sz="2000" dirty="0"/>
              <a:t>Flujo de trabajo personalizado.</a:t>
            </a:r>
          </a:p>
          <a:p>
            <a:endParaRPr lang="es-ES" sz="2000" dirty="0"/>
          </a:p>
          <a:p>
            <a:r>
              <a:rPr lang="es-ES" sz="2000" dirty="0"/>
              <a:t>Integración con herramientas de Microsoft (</a:t>
            </a:r>
            <a:r>
              <a:rPr lang="es-ES" sz="2000" dirty="0" err="1"/>
              <a:t>teams</a:t>
            </a:r>
            <a:r>
              <a:rPr lang="es-ES" sz="2000" dirty="0"/>
              <a:t>, Outlook, Visual Studio, etc.) y de terceros (</a:t>
            </a:r>
            <a:r>
              <a:rPr lang="es-ES" sz="2000" dirty="0" err="1"/>
              <a:t>Slack</a:t>
            </a:r>
            <a:r>
              <a:rPr lang="es-ES" sz="2000" dirty="0"/>
              <a:t>, </a:t>
            </a:r>
            <a:r>
              <a:rPr lang="es-ES" sz="2000" dirty="0" err="1"/>
              <a:t>discord</a:t>
            </a:r>
            <a:r>
              <a:rPr lang="es-ES" sz="2000" dirty="0"/>
              <a:t>, </a:t>
            </a:r>
            <a:r>
              <a:rPr lang="es-ES" sz="2000" dirty="0" err="1"/>
              <a:t>twitter</a:t>
            </a:r>
            <a:r>
              <a:rPr lang="es-ES" sz="2000" dirty="0"/>
              <a:t>, </a:t>
            </a:r>
            <a:r>
              <a:rPr lang="es-ES" sz="2000" dirty="0" err="1"/>
              <a:t>Rider</a:t>
            </a:r>
            <a:r>
              <a:rPr lang="es-ES" sz="2000" dirty="0"/>
              <a:t>, etc.).</a:t>
            </a:r>
          </a:p>
          <a:p>
            <a:endParaRPr lang="es-E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702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</a:t>
            </a:r>
            <a:r>
              <a:rPr lang="en-US" dirty="0"/>
              <a:t> de </a:t>
            </a:r>
            <a:r>
              <a:rPr lang="es-ES" dirty="0"/>
              <a:t>código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C709CE-759A-9869-7CEB-83FA469F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1251932"/>
            <a:ext cx="7005837" cy="700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3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1B1DF8-C506-A834-B599-89E6E36D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3011827"/>
            <a:ext cx="3674991" cy="367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7B3A86C-284C-BEBE-8B7D-4378B77B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42" y="560726"/>
            <a:ext cx="914400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Gestión de código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E15B70F-CBE2-8206-463A-EE2A3C6032F0}"/>
              </a:ext>
            </a:extLst>
          </p:cNvPr>
          <p:cNvSpPr txBox="1">
            <a:spLocks/>
          </p:cNvSpPr>
          <p:nvPr/>
        </p:nvSpPr>
        <p:spPr>
          <a:xfrm>
            <a:off x="594742" y="1410336"/>
            <a:ext cx="8504808" cy="509841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  <a:p>
            <a:endParaRPr lang="en-US" sz="2000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3A308BC-5DE7-F2C4-CC64-2402CC03E124}"/>
              </a:ext>
            </a:extLst>
          </p:cNvPr>
          <p:cNvSpPr txBox="1">
            <a:spLocks/>
          </p:cNvSpPr>
          <p:nvPr/>
        </p:nvSpPr>
        <p:spPr>
          <a:xfrm>
            <a:off x="747142" y="1562736"/>
            <a:ext cx="8504808" cy="509841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/>
              <a:t>Multirepositorio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Compatible con cualquier cliente Git.</a:t>
            </a:r>
          </a:p>
          <a:p>
            <a:endParaRPr lang="es-ES" sz="2000" dirty="0"/>
          </a:p>
          <a:p>
            <a:r>
              <a:rPr lang="es-ES" sz="2000" dirty="0" err="1"/>
              <a:t>Webhook</a:t>
            </a:r>
            <a:r>
              <a:rPr lang="es-ES" sz="2000" dirty="0"/>
              <a:t> e integraciones por API.</a:t>
            </a:r>
          </a:p>
          <a:p>
            <a:endParaRPr lang="es-ES" sz="2000" dirty="0"/>
          </a:p>
          <a:p>
            <a:r>
              <a:rPr lang="es-ES" sz="2000" dirty="0" err="1"/>
              <a:t>Pull</a:t>
            </a:r>
            <a:r>
              <a:rPr lang="es-ES" sz="2000" dirty="0"/>
              <a:t> Request. Revisiones de código: comentarios, aprobaciones parciales, </a:t>
            </a:r>
            <a:r>
              <a:rPr lang="es-ES" sz="2000" dirty="0" err="1"/>
              <a:t>etc</a:t>
            </a:r>
            <a:r>
              <a:rPr lang="es-ES" sz="2000" dirty="0"/>
              <a:t>…</a:t>
            </a:r>
          </a:p>
          <a:p>
            <a:endParaRPr lang="es-ES" sz="2000" dirty="0"/>
          </a:p>
          <a:p>
            <a:r>
              <a:rPr lang="es-ES" sz="2000" dirty="0"/>
              <a:t>Protección de ramas por políticas de uso o usuarios.</a:t>
            </a:r>
          </a:p>
          <a:p>
            <a:endParaRPr lang="es-ES" sz="2000" dirty="0"/>
          </a:p>
          <a:p>
            <a:r>
              <a:rPr lang="es-ES" sz="2000" dirty="0"/>
              <a:t>Compatible con Visual Studio, VSCode, </a:t>
            </a:r>
            <a:r>
              <a:rPr lang="es-ES" sz="2000" dirty="0" err="1"/>
              <a:t>Xcode</a:t>
            </a:r>
            <a:r>
              <a:rPr lang="es-ES" sz="2000" dirty="0"/>
              <a:t>, </a:t>
            </a:r>
            <a:r>
              <a:rPr lang="es-ES" sz="2000" dirty="0" err="1"/>
              <a:t>Rider</a:t>
            </a:r>
            <a:r>
              <a:rPr lang="es-ES" sz="2000" dirty="0"/>
              <a:t>, …</a:t>
            </a:r>
          </a:p>
          <a:p>
            <a:endParaRPr lang="es-E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423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s-ES" sz="3600" dirty="0"/>
              <a:t>Validaciones y compilaciones</a:t>
            </a:r>
            <a:endParaRPr lang="es-E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C709CE-759A-9869-7CEB-83FA469F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1251932"/>
            <a:ext cx="7005837" cy="700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3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1B1DF8-C506-A834-B599-89E6E36D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3011827"/>
            <a:ext cx="3674991" cy="367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7B3A86C-284C-BEBE-8B7D-4378B77B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42" y="560726"/>
            <a:ext cx="9144000" cy="553998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Validaciones y compilaciones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E15B70F-CBE2-8206-463A-EE2A3C6032F0}"/>
              </a:ext>
            </a:extLst>
          </p:cNvPr>
          <p:cNvSpPr txBox="1">
            <a:spLocks/>
          </p:cNvSpPr>
          <p:nvPr/>
        </p:nvSpPr>
        <p:spPr>
          <a:xfrm>
            <a:off x="594742" y="1410336"/>
            <a:ext cx="8504808" cy="509841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  <a:p>
            <a:endParaRPr lang="en-US" sz="2000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3A308BC-5DE7-F2C4-CC64-2402CC03E124}"/>
              </a:ext>
            </a:extLst>
          </p:cNvPr>
          <p:cNvSpPr txBox="1">
            <a:spLocks/>
          </p:cNvSpPr>
          <p:nvPr/>
        </p:nvSpPr>
        <p:spPr>
          <a:xfrm>
            <a:off x="747142" y="1562736"/>
            <a:ext cx="8504808" cy="509841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Pipelines de compilación</a:t>
            </a:r>
          </a:p>
          <a:p>
            <a:pPr lvl="1"/>
            <a:r>
              <a:rPr lang="es-ES" sz="1200" dirty="0"/>
              <a:t>Integración con el código</a:t>
            </a:r>
          </a:p>
          <a:p>
            <a:endParaRPr lang="es-ES" sz="2000" dirty="0"/>
          </a:p>
          <a:p>
            <a:r>
              <a:rPr lang="es-ES" sz="2000" dirty="0"/>
              <a:t>Pipelines de </a:t>
            </a:r>
            <a:r>
              <a:rPr lang="es-ES" sz="2000" dirty="0" err="1"/>
              <a:t>releases</a:t>
            </a:r>
            <a:endParaRPr lang="es-ES" sz="2000" dirty="0"/>
          </a:p>
          <a:p>
            <a:pPr lvl="1"/>
            <a:r>
              <a:rPr lang="es-ES" sz="1200" dirty="0"/>
              <a:t>Obtención de compilado</a:t>
            </a:r>
          </a:p>
          <a:p>
            <a:endParaRPr lang="es-ES" sz="2000" dirty="0"/>
          </a:p>
          <a:p>
            <a:r>
              <a:rPr lang="es-ES" sz="2000" dirty="0"/>
              <a:t>Testing</a:t>
            </a:r>
          </a:p>
          <a:p>
            <a:pPr lvl="1"/>
            <a:r>
              <a:rPr lang="es-ES" sz="1200" dirty="0"/>
              <a:t>Test manuales</a:t>
            </a:r>
          </a:p>
          <a:p>
            <a:pPr lvl="1"/>
            <a:r>
              <a:rPr lang="es-ES" sz="1200" dirty="0"/>
              <a:t>Test automatizados</a:t>
            </a:r>
          </a:p>
          <a:p>
            <a:pPr lvl="1"/>
            <a:r>
              <a:rPr lang="es-ES" sz="1200" dirty="0"/>
              <a:t>Resultados de tests enlazados a ítems del backlog</a:t>
            </a:r>
          </a:p>
          <a:p>
            <a:pPr lvl="1"/>
            <a:r>
              <a:rPr lang="es-ES" sz="1200" dirty="0"/>
              <a:t>Métricas del código</a:t>
            </a:r>
          </a:p>
          <a:p>
            <a:pPr lvl="1"/>
            <a:r>
              <a:rPr lang="es-ES" sz="1200" dirty="0"/>
              <a:t>Pruebas exploratorias</a:t>
            </a:r>
          </a:p>
          <a:p>
            <a:endParaRPr lang="es-ES" sz="2000" dirty="0"/>
          </a:p>
          <a:p>
            <a:r>
              <a:rPr lang="es-ES" sz="2000" dirty="0" err="1"/>
              <a:t>Artifacts</a:t>
            </a:r>
            <a:endParaRPr lang="es-ES" sz="2000" dirty="0"/>
          </a:p>
          <a:p>
            <a:pPr lvl="1"/>
            <a:r>
              <a:rPr lang="es-ES" sz="1200" dirty="0"/>
              <a:t>Gestión de NuGets.</a:t>
            </a:r>
          </a:p>
          <a:p>
            <a:pPr lvl="1"/>
            <a:r>
              <a:rPr lang="es-ES" sz="1200" dirty="0"/>
              <a:t>Despliegue de NuGets privados.</a:t>
            </a:r>
          </a:p>
          <a:p>
            <a:pPr lvl="1"/>
            <a:r>
              <a:rPr lang="es-ES" sz="1200" dirty="0"/>
              <a:t>Fuentes de paquetes de Maven, </a:t>
            </a:r>
            <a:r>
              <a:rPr lang="es-ES" sz="1200" dirty="0" err="1"/>
              <a:t>npm</a:t>
            </a:r>
            <a:r>
              <a:rPr lang="es-ES" sz="1200" dirty="0"/>
              <a:t>, NuGet y Python a partir de orígenes públicos y privados</a:t>
            </a:r>
          </a:p>
          <a:p>
            <a:pPr marL="228600" lvl="1" indent="0">
              <a:buNone/>
            </a:pPr>
            <a:endParaRPr lang="es-ES" sz="1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215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B1DF8-C506-A834-B599-89E6E36DA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8504" y="1720793"/>
            <a:ext cx="3674991" cy="367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7B3A86C-284C-BEBE-8B7D-4378B77B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58" y="695184"/>
            <a:ext cx="7801114" cy="870750"/>
          </a:xfrm>
        </p:spPr>
        <p:txBody>
          <a:bodyPr>
            <a:normAutofit/>
          </a:bodyPr>
          <a:lstStyle/>
          <a:p>
            <a:r>
              <a:rPr lang="es-ES" dirty="0"/>
              <a:t>¡Muchas gracias!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E15B70F-CBE2-8206-463A-EE2A3C6032F0}"/>
              </a:ext>
            </a:extLst>
          </p:cNvPr>
          <p:cNvSpPr txBox="1">
            <a:spLocks/>
          </p:cNvSpPr>
          <p:nvPr/>
        </p:nvSpPr>
        <p:spPr>
          <a:xfrm>
            <a:off x="278858" y="3516082"/>
            <a:ext cx="9144000" cy="294345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Marco Antonio Blanco</a:t>
            </a:r>
          </a:p>
          <a:p>
            <a:pPr lvl="1"/>
            <a:r>
              <a:rPr lang="es-ES" dirty="0"/>
              <a:t>DotNet</a:t>
            </a:r>
          </a:p>
          <a:p>
            <a:pPr lvl="2"/>
            <a:r>
              <a:rPr lang="es-ES" dirty="0"/>
              <a:t>2014 Xamarin</a:t>
            </a:r>
          </a:p>
          <a:p>
            <a:pPr lvl="2"/>
            <a:r>
              <a:rPr lang="es-ES" dirty="0"/>
              <a:t>2016 Xamarin.Forms</a:t>
            </a:r>
          </a:p>
          <a:p>
            <a:pPr lvl="2"/>
            <a:r>
              <a:rPr lang="es-ES" dirty="0"/>
              <a:t>2022 DotNet Maui</a:t>
            </a:r>
          </a:p>
          <a:p>
            <a:pPr lvl="1"/>
            <a:r>
              <a:rPr lang="es-ES" dirty="0"/>
              <a:t>Microsoft MVP 2023: Developer Technologies</a:t>
            </a:r>
          </a:p>
          <a:p>
            <a:pPr lvl="1"/>
            <a:r>
              <a:rPr lang="es-ES" dirty="0"/>
              <a:t>Fundador de NoTEP</a:t>
            </a:r>
          </a:p>
          <a:p>
            <a:endParaRPr lang="en-U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0D5E15C-52CC-51ED-6F79-6B16758F73FD}"/>
              </a:ext>
            </a:extLst>
          </p:cNvPr>
          <p:cNvGrpSpPr/>
          <p:nvPr/>
        </p:nvGrpSpPr>
        <p:grpSpPr>
          <a:xfrm>
            <a:off x="9011893" y="3558289"/>
            <a:ext cx="2901249" cy="2901249"/>
            <a:chOff x="8816495" y="282742"/>
            <a:chExt cx="2901249" cy="290124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D658B8F-72DA-EA42-90E0-8BF697D3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6495" y="282742"/>
              <a:ext cx="2901249" cy="290124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5245AC60-3DF1-6811-437B-1D914D8CC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2521" y="782053"/>
              <a:ext cx="1913021" cy="1913021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AFBC2CC1-DE5E-03E7-12A4-18D4E705A0D3}"/>
              </a:ext>
            </a:extLst>
          </p:cNvPr>
          <p:cNvSpPr txBox="1"/>
          <p:nvPr/>
        </p:nvSpPr>
        <p:spPr>
          <a:xfrm>
            <a:off x="8079972" y="1257501"/>
            <a:ext cx="40246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Twitter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@marcoablanco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Mastodon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@marcoablanco@xarxa.cloud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Correo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marcoablanco@outlook.com </a:t>
            </a:r>
          </a:p>
        </p:txBody>
      </p:sp>
    </p:spTree>
    <p:extLst>
      <p:ext uri="{BB962C8B-B14F-4D97-AF65-F5344CB8AC3E}">
        <p14:creationId xmlns:p14="http://schemas.microsoft.com/office/powerpoint/2010/main" val="99916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¡Muchas gracias!</a:t>
            </a: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A8C2C8A-9510-054D-5909-DAD770BE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673" y="3957359"/>
            <a:ext cx="2299527" cy="2299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2B04E3A9-92AC-B362-29D2-BC1E17F294FD}"/>
              </a:ext>
            </a:extLst>
          </p:cNvPr>
          <p:cNvGrpSpPr/>
          <p:nvPr/>
        </p:nvGrpSpPr>
        <p:grpSpPr>
          <a:xfrm>
            <a:off x="9079673" y="134559"/>
            <a:ext cx="2901249" cy="2901249"/>
            <a:chOff x="8816495" y="282742"/>
            <a:chExt cx="2901249" cy="290124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8383F3E-F7DA-991D-B214-A96864558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6495" y="282742"/>
              <a:ext cx="2901249" cy="290124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42209F3-8A93-8FE6-F9D7-C6524C789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2521" y="782053"/>
              <a:ext cx="1913021" cy="1913021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1FD9B015-0F9D-6484-00C0-D7F7FF862CED}"/>
              </a:ext>
            </a:extLst>
          </p:cNvPr>
          <p:cNvSpPr txBox="1"/>
          <p:nvPr/>
        </p:nvSpPr>
        <p:spPr>
          <a:xfrm>
            <a:off x="3905053" y="1946279"/>
            <a:ext cx="66252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Twitter: @marcoablanco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Mastodon: @marcoablanco@xarxa.cloud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Correo: marcoablanco@outlook.com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https://notodoesprogramacion.net</a:t>
            </a:r>
          </a:p>
        </p:txBody>
      </p:sp>
    </p:spTree>
    <p:extLst>
      <p:ext uri="{BB962C8B-B14F-4D97-AF65-F5344CB8AC3E}">
        <p14:creationId xmlns:p14="http://schemas.microsoft.com/office/powerpoint/2010/main" val="266423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1B1DF8-C506-A834-B599-89E6E36D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3011827"/>
            <a:ext cx="3674991" cy="367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7B3A86C-284C-BEBE-8B7D-4378B77B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11826"/>
            <a:ext cx="914400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DevOps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E15B70F-CBE2-8206-463A-EE2A3C6032F0}"/>
              </a:ext>
            </a:extLst>
          </p:cNvPr>
          <p:cNvSpPr txBox="1">
            <a:spLocks/>
          </p:cNvSpPr>
          <p:nvPr/>
        </p:nvSpPr>
        <p:spPr>
          <a:xfrm>
            <a:off x="594742" y="3631802"/>
            <a:ext cx="9144000" cy="294345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Una introducción al mundo de DevOps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B1DF8-C506-A834-B599-89E6E36DA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8504" y="1720793"/>
            <a:ext cx="3674991" cy="367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7B3A86C-284C-BEBE-8B7D-4378B77B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58" y="695184"/>
            <a:ext cx="7801114" cy="870750"/>
          </a:xfrm>
        </p:spPr>
        <p:txBody>
          <a:bodyPr>
            <a:normAutofit fontScale="90000"/>
          </a:bodyPr>
          <a:lstStyle/>
          <a:p>
            <a:r>
              <a:rPr lang="es-ES" dirty="0"/>
              <a:t>Programador de aplicaciones móviles con DotNet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E15B70F-CBE2-8206-463A-EE2A3C6032F0}"/>
              </a:ext>
            </a:extLst>
          </p:cNvPr>
          <p:cNvSpPr txBox="1">
            <a:spLocks/>
          </p:cNvSpPr>
          <p:nvPr/>
        </p:nvSpPr>
        <p:spPr>
          <a:xfrm>
            <a:off x="278858" y="3516082"/>
            <a:ext cx="9144000" cy="294345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Marco Antonio Blanco</a:t>
            </a:r>
          </a:p>
          <a:p>
            <a:pPr lvl="1"/>
            <a:r>
              <a:rPr lang="es-ES" dirty="0"/>
              <a:t>DotNet</a:t>
            </a:r>
          </a:p>
          <a:p>
            <a:pPr lvl="2"/>
            <a:r>
              <a:rPr lang="es-ES" dirty="0"/>
              <a:t>2014 Xamarin</a:t>
            </a:r>
          </a:p>
          <a:p>
            <a:pPr lvl="2"/>
            <a:r>
              <a:rPr lang="es-ES" dirty="0"/>
              <a:t>2016 Xamarin.Forms</a:t>
            </a:r>
          </a:p>
          <a:p>
            <a:pPr lvl="2"/>
            <a:r>
              <a:rPr lang="es-ES" dirty="0"/>
              <a:t>2022 DotNet Maui</a:t>
            </a:r>
          </a:p>
          <a:p>
            <a:pPr lvl="1"/>
            <a:r>
              <a:rPr lang="es-ES" dirty="0"/>
              <a:t>Microsoft MVP 2023: Developer Technologies</a:t>
            </a:r>
          </a:p>
          <a:p>
            <a:pPr lvl="1"/>
            <a:r>
              <a:rPr lang="es-ES" dirty="0"/>
              <a:t>Fundador de NoTEP</a:t>
            </a:r>
          </a:p>
          <a:p>
            <a:endParaRPr lang="en-U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0D5E15C-52CC-51ED-6F79-6B16758F73FD}"/>
              </a:ext>
            </a:extLst>
          </p:cNvPr>
          <p:cNvGrpSpPr/>
          <p:nvPr/>
        </p:nvGrpSpPr>
        <p:grpSpPr>
          <a:xfrm>
            <a:off x="9011893" y="3558289"/>
            <a:ext cx="2901249" cy="2901249"/>
            <a:chOff x="8816495" y="282742"/>
            <a:chExt cx="2901249" cy="290124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D658B8F-72DA-EA42-90E0-8BF697D3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6495" y="282742"/>
              <a:ext cx="2901249" cy="290124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5245AC60-3DF1-6811-437B-1D914D8CC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2521" y="782053"/>
              <a:ext cx="1913021" cy="1913021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AFBC2CC1-DE5E-03E7-12A4-18D4E705A0D3}"/>
              </a:ext>
            </a:extLst>
          </p:cNvPr>
          <p:cNvSpPr txBox="1"/>
          <p:nvPr/>
        </p:nvSpPr>
        <p:spPr>
          <a:xfrm>
            <a:off x="8079972" y="1257501"/>
            <a:ext cx="40246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Twitter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@marcoablanco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Mastodon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@marcoablanco@xarxa.cloud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Correo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marcoablanco@outlook.com </a:t>
            </a:r>
          </a:p>
        </p:txBody>
      </p:sp>
    </p:spTree>
    <p:extLst>
      <p:ext uri="{BB962C8B-B14F-4D97-AF65-F5344CB8AC3E}">
        <p14:creationId xmlns:p14="http://schemas.microsoft.com/office/powerpoint/2010/main" val="34299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F2DA43F-0EDC-25F2-2E21-0A06E889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473" y="4688879"/>
            <a:ext cx="2299527" cy="2299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87E514B-78AD-BF6E-7A6A-8939EBE7A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436688"/>
            <a:ext cx="11018520" cy="2028248"/>
          </a:xfrm>
        </p:spPr>
        <p:txBody>
          <a:bodyPr/>
          <a:lstStyle/>
          <a:p>
            <a:r>
              <a:rPr lang="es-ES" dirty="0"/>
              <a:t>Cuando programamos solos picamos código.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Cuando programamos en equipo la cosa es muy diferente.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1B1DF8-C506-A834-B599-89E6E36D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3011827"/>
            <a:ext cx="3674991" cy="367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7B3A86C-284C-BEBE-8B7D-4378B77B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42" y="560726"/>
            <a:ext cx="914400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E15B70F-CBE2-8206-463A-EE2A3C6032F0}"/>
              </a:ext>
            </a:extLst>
          </p:cNvPr>
          <p:cNvSpPr txBox="1">
            <a:spLocks/>
          </p:cNvSpPr>
          <p:nvPr/>
        </p:nvSpPr>
        <p:spPr>
          <a:xfrm>
            <a:off x="594742" y="1670050"/>
            <a:ext cx="9144000" cy="4527550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es?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Gestión de proyectos, equipos y usuarios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Gestión de código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Validaciones y compilaciones</a:t>
            </a:r>
          </a:p>
          <a:p>
            <a:endParaRPr lang="es-E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6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3059541"/>
            <a:ext cx="9144000" cy="498598"/>
          </a:xfrm>
        </p:spPr>
        <p:txBody>
          <a:bodyPr/>
          <a:lstStyle/>
          <a:p>
            <a:r>
              <a:rPr lang="en-US" dirty="0"/>
              <a:t>¿Qué es?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C709CE-759A-9869-7CEB-83FA469F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1804141"/>
            <a:ext cx="6453628" cy="6453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CDBE2EE-A750-2A8B-79A8-E769BF9923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2106"/>
          <a:stretch/>
        </p:blipFill>
        <p:spPr>
          <a:xfrm>
            <a:off x="5157216" y="1171796"/>
            <a:ext cx="6756133" cy="10002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495B38-B577-9805-E374-79D5DA8665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2621"/>
          <a:stretch/>
        </p:blipFill>
        <p:spPr>
          <a:xfrm>
            <a:off x="5157216" y="-32280"/>
            <a:ext cx="6756133" cy="1076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87AFC1-EA74-780A-D2B5-B2482B717F7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1166" y="2252197"/>
            <a:ext cx="2006547" cy="23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F2DA43F-0EDC-25F2-2E21-0A06E889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473" y="4688879"/>
            <a:ext cx="2299527" cy="2299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87E514B-78AD-BF6E-7A6A-8939EBE7A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436688"/>
            <a:ext cx="11018520" cy="3319883"/>
          </a:xfrm>
        </p:spPr>
        <p:txBody>
          <a:bodyPr/>
          <a:lstStyle/>
          <a:p>
            <a:r>
              <a:rPr lang="es-ES" dirty="0"/>
              <a:t>Azure DevOps es la plataforma de Microsoft que permite a los equipos de desarrollo implementar la metodología DevOps, para colaborar en el desarrollo de aplicaciones, su compilación y despliegues.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Es decir…</a:t>
            </a:r>
          </a:p>
          <a:p>
            <a:endParaRPr lang="en-US" dirty="0"/>
          </a:p>
          <a:p>
            <a:r>
              <a:rPr lang="en-US" dirty="0"/>
              <a:t>es </a:t>
            </a:r>
            <a:r>
              <a:rPr lang="es-ES" dirty="0"/>
              <a:t>una</a:t>
            </a:r>
            <a:r>
              <a:rPr lang="en-US" dirty="0"/>
              <a:t> </a:t>
            </a:r>
            <a:r>
              <a:rPr lang="es-ES" dirty="0"/>
              <a:t>herramienta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6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s-ES" dirty="0"/>
              <a:t>Gestión</a:t>
            </a:r>
            <a:r>
              <a:rPr lang="en-US" dirty="0"/>
              <a:t> de </a:t>
            </a:r>
            <a:r>
              <a:rPr lang="es-ES" dirty="0"/>
              <a:t>proyectos, equipos y </a:t>
            </a:r>
            <a:br>
              <a:rPr lang="es-ES" dirty="0"/>
            </a:br>
            <a:r>
              <a:rPr lang="es-ES" dirty="0"/>
              <a:t>usuarios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C709CE-759A-9869-7CEB-83FA469F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1251932"/>
            <a:ext cx="7005837" cy="700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F2DA43F-0EDC-25F2-2E21-0A06E889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473" y="4688879"/>
            <a:ext cx="2299527" cy="2299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DC05EBF-64DC-E318-769C-833B05F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6E2596D-9A6E-142D-A991-131B35AD2BD8}"/>
              </a:ext>
            </a:extLst>
          </p:cNvPr>
          <p:cNvSpPr/>
          <p:nvPr/>
        </p:nvSpPr>
        <p:spPr>
          <a:xfrm>
            <a:off x="533400" y="1143000"/>
            <a:ext cx="10452100" cy="615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Tu cuenta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B1F1DC0-F545-09D4-2AF0-B9BC44DE5D0A}"/>
              </a:ext>
            </a:extLst>
          </p:cNvPr>
          <p:cNvSpPr/>
          <p:nvPr/>
        </p:nvSpPr>
        <p:spPr>
          <a:xfrm>
            <a:off x="536575" y="2190750"/>
            <a:ext cx="5226050" cy="615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Organización 1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0D85516-9BBE-C6DA-4434-50499E71ADE1}"/>
              </a:ext>
            </a:extLst>
          </p:cNvPr>
          <p:cNvSpPr/>
          <p:nvPr/>
        </p:nvSpPr>
        <p:spPr>
          <a:xfrm>
            <a:off x="5762625" y="2190750"/>
            <a:ext cx="5226050" cy="615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Organización 2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5A3F5FC-9598-6C33-00B9-B80AB6C9A396}"/>
              </a:ext>
            </a:extLst>
          </p:cNvPr>
          <p:cNvSpPr/>
          <p:nvPr/>
        </p:nvSpPr>
        <p:spPr>
          <a:xfrm>
            <a:off x="533400" y="3136429"/>
            <a:ext cx="2609850" cy="615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 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F63F6DE-EBBE-F1F0-44A6-15B054202866}"/>
              </a:ext>
            </a:extLst>
          </p:cNvPr>
          <p:cNvSpPr/>
          <p:nvPr/>
        </p:nvSpPr>
        <p:spPr>
          <a:xfrm>
            <a:off x="3361498" y="3136429"/>
            <a:ext cx="2609850" cy="615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 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C5763D8-EB93-F54A-BD4D-EE7B6D08ADEF}"/>
              </a:ext>
            </a:extLst>
          </p:cNvPr>
          <p:cNvSpPr/>
          <p:nvPr/>
        </p:nvSpPr>
        <p:spPr>
          <a:xfrm>
            <a:off x="7058025" y="3136429"/>
            <a:ext cx="2609850" cy="615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 3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C1972F2-6E09-FE20-F6D0-DC7B3FD2B3DA}"/>
              </a:ext>
            </a:extLst>
          </p:cNvPr>
          <p:cNvSpPr/>
          <p:nvPr/>
        </p:nvSpPr>
        <p:spPr>
          <a:xfrm>
            <a:off x="4669598" y="2225675"/>
            <a:ext cx="1051752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2ACE5F3-D7C9-0610-7A73-17738DF84D36}"/>
              </a:ext>
            </a:extLst>
          </p:cNvPr>
          <p:cNvSpPr/>
          <p:nvPr/>
        </p:nvSpPr>
        <p:spPr>
          <a:xfrm>
            <a:off x="3698875" y="2225675"/>
            <a:ext cx="929448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1E97EBA-5507-1650-F5BD-520BE6AF175A}"/>
              </a:ext>
            </a:extLst>
          </p:cNvPr>
          <p:cNvSpPr/>
          <p:nvPr/>
        </p:nvSpPr>
        <p:spPr>
          <a:xfrm>
            <a:off x="9895648" y="2225675"/>
            <a:ext cx="1051752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6DBDE5D-4990-589E-3F45-2DDF9D39F770}"/>
              </a:ext>
            </a:extLst>
          </p:cNvPr>
          <p:cNvSpPr/>
          <p:nvPr/>
        </p:nvSpPr>
        <p:spPr>
          <a:xfrm>
            <a:off x="8924925" y="2225675"/>
            <a:ext cx="929448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CC25515-33B8-EFC6-BE66-3F47FEE72B7D}"/>
              </a:ext>
            </a:extLst>
          </p:cNvPr>
          <p:cNvSpPr/>
          <p:nvPr/>
        </p:nvSpPr>
        <p:spPr>
          <a:xfrm>
            <a:off x="7058024" y="4682058"/>
            <a:ext cx="2609849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AF98E5F-0082-A550-4AC5-F372EFE529ED}"/>
              </a:ext>
            </a:extLst>
          </p:cNvPr>
          <p:cNvSpPr/>
          <p:nvPr/>
        </p:nvSpPr>
        <p:spPr>
          <a:xfrm>
            <a:off x="8359775" y="3885133"/>
            <a:ext cx="1308100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E9C955E-97D1-1250-DBD2-832A69AD47D0}"/>
              </a:ext>
            </a:extLst>
          </p:cNvPr>
          <p:cNvSpPr/>
          <p:nvPr/>
        </p:nvSpPr>
        <p:spPr>
          <a:xfrm>
            <a:off x="7061200" y="3885133"/>
            <a:ext cx="1308100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CB0D7AC-8673-C39C-9E57-28ABB0038A38}"/>
              </a:ext>
            </a:extLst>
          </p:cNvPr>
          <p:cNvSpPr/>
          <p:nvPr/>
        </p:nvSpPr>
        <p:spPr>
          <a:xfrm>
            <a:off x="4663248" y="3893716"/>
            <a:ext cx="1308100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E8B4831-47F0-6037-352E-AEE50857B5BF}"/>
              </a:ext>
            </a:extLst>
          </p:cNvPr>
          <p:cNvSpPr/>
          <p:nvPr/>
        </p:nvSpPr>
        <p:spPr>
          <a:xfrm>
            <a:off x="3364673" y="3893716"/>
            <a:ext cx="1308100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B3B63C0-CBCF-5967-B505-D866940E1878}"/>
              </a:ext>
            </a:extLst>
          </p:cNvPr>
          <p:cNvSpPr/>
          <p:nvPr/>
        </p:nvSpPr>
        <p:spPr>
          <a:xfrm>
            <a:off x="1831975" y="3902894"/>
            <a:ext cx="1308100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C4AA10B-6F8D-2FF0-89C6-29F43A1CACC7}"/>
              </a:ext>
            </a:extLst>
          </p:cNvPr>
          <p:cNvSpPr/>
          <p:nvPr/>
        </p:nvSpPr>
        <p:spPr>
          <a:xfrm>
            <a:off x="533400" y="3902894"/>
            <a:ext cx="1308100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5BFFD0F-2D16-342B-44E2-82DDAECCD17B}"/>
              </a:ext>
            </a:extLst>
          </p:cNvPr>
          <p:cNvSpPr/>
          <p:nvPr/>
        </p:nvSpPr>
        <p:spPr>
          <a:xfrm>
            <a:off x="527050" y="4682058"/>
            <a:ext cx="2609849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E079F02-75D9-17CF-5F90-6EEF11CC1222}"/>
              </a:ext>
            </a:extLst>
          </p:cNvPr>
          <p:cNvSpPr/>
          <p:nvPr/>
        </p:nvSpPr>
        <p:spPr>
          <a:xfrm>
            <a:off x="3367848" y="4682058"/>
            <a:ext cx="2609849" cy="546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</a:t>
            </a:r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1E16E9E5-CDD2-1120-325E-41B6A28A8FD5}"/>
              </a:ext>
            </a:extLst>
          </p:cNvPr>
          <p:cNvSpPr/>
          <p:nvPr/>
        </p:nvSpPr>
        <p:spPr>
          <a:xfrm>
            <a:off x="5588000" y="1758950"/>
            <a:ext cx="383348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7064BD50-CDEA-2D50-4423-246EB671CD2B}"/>
              </a:ext>
            </a:extLst>
          </p:cNvPr>
          <p:cNvSpPr/>
          <p:nvPr/>
        </p:nvSpPr>
        <p:spPr>
          <a:xfrm>
            <a:off x="1643475" y="2800351"/>
            <a:ext cx="383348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B49E1F8E-7FDB-FD66-46BE-9AEFAE7DF0A6}"/>
              </a:ext>
            </a:extLst>
          </p:cNvPr>
          <p:cNvSpPr/>
          <p:nvPr/>
        </p:nvSpPr>
        <p:spPr>
          <a:xfrm>
            <a:off x="4436649" y="2800822"/>
            <a:ext cx="383348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6AA4227B-EB4C-4FB3-B266-9E22192BBF27}"/>
              </a:ext>
            </a:extLst>
          </p:cNvPr>
          <p:cNvSpPr/>
          <p:nvPr/>
        </p:nvSpPr>
        <p:spPr>
          <a:xfrm>
            <a:off x="8171276" y="2800351"/>
            <a:ext cx="383348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8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929</Words>
  <Application>Microsoft Office PowerPoint</Application>
  <PresentationFormat>Panorámica</PresentationFormat>
  <Paragraphs>182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Semilight</vt:lpstr>
      <vt:lpstr>Wingdings</vt:lpstr>
      <vt:lpstr>Tema de Office</vt:lpstr>
      <vt:lpstr>Presentación de PowerPoint</vt:lpstr>
      <vt:lpstr>Azure DevOps</vt:lpstr>
      <vt:lpstr>Programador de aplicaciones móviles con DotNet</vt:lpstr>
      <vt:lpstr>Presentación de PowerPoint</vt:lpstr>
      <vt:lpstr>Agenda</vt:lpstr>
      <vt:lpstr>¿Qué es?</vt:lpstr>
      <vt:lpstr>Presentación de PowerPoint</vt:lpstr>
      <vt:lpstr>Gestión de proyectos, equipos y  usuarios</vt:lpstr>
      <vt:lpstr>Organización</vt:lpstr>
      <vt:lpstr>Presentación de PowerPoint</vt:lpstr>
      <vt:lpstr>Gestión de proyectos</vt:lpstr>
      <vt:lpstr>Gestión de código</vt:lpstr>
      <vt:lpstr>Gestión de código</vt:lpstr>
      <vt:lpstr>Validaciones y compilaciones</vt:lpstr>
      <vt:lpstr>Validaciones y compilaciones</vt:lpstr>
      <vt:lpstr>¡Muchas gracias!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Blanco</dc:creator>
  <cp:lastModifiedBy>Marco Antonio Blanco</cp:lastModifiedBy>
  <cp:revision>6</cp:revision>
  <dcterms:created xsi:type="dcterms:W3CDTF">2023-11-12T11:50:36Z</dcterms:created>
  <dcterms:modified xsi:type="dcterms:W3CDTF">2023-11-19T17:38:47Z</dcterms:modified>
</cp:coreProperties>
</file>