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9"/>
  </p:notesMasterIdLst>
  <p:sldIdLst>
    <p:sldId id="256" r:id="rId2"/>
    <p:sldId id="257" r:id="rId3"/>
    <p:sldId id="258" r:id="rId4"/>
    <p:sldId id="1868" r:id="rId5"/>
    <p:sldId id="259" r:id="rId6"/>
    <p:sldId id="1869" r:id="rId7"/>
    <p:sldId id="1870" r:id="rId8"/>
    <p:sldId id="1876" r:id="rId9"/>
    <p:sldId id="2147469531" r:id="rId10"/>
    <p:sldId id="352" r:id="rId11"/>
    <p:sldId id="1872" r:id="rId12"/>
    <p:sldId id="1873" r:id="rId13"/>
    <p:sldId id="1874" r:id="rId14"/>
    <p:sldId id="1871" r:id="rId15"/>
    <p:sldId id="1875" r:id="rId16"/>
    <p:sldId id="353" r:id="rId17"/>
    <p:sldId id="21474695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CA136D86-6F53-443E-A779-396DCC0EC3DD}">
          <p14:sldIdLst>
            <p14:sldId id="256"/>
            <p14:sldId id="257"/>
          </p14:sldIdLst>
        </p14:section>
        <p14:section name="DotNet Maui" id="{CE34C021-A2DC-4967-8A87-80EEC8E8262E}">
          <p14:sldIdLst>
            <p14:sldId id="258"/>
            <p14:sldId id="1868"/>
            <p14:sldId id="259"/>
            <p14:sldId id="1869"/>
            <p14:sldId id="1870"/>
            <p14:sldId id="1876"/>
            <p14:sldId id="2147469531"/>
            <p14:sldId id="352"/>
          </p14:sldIdLst>
        </p14:section>
        <p14:section name="ReactiveUI" id="{60736D22-0064-42A2-96ED-58B4DDD998FD}">
          <p14:sldIdLst>
            <p14:sldId id="1872"/>
            <p14:sldId id="1873"/>
            <p14:sldId id="1874"/>
            <p14:sldId id="1871"/>
            <p14:sldId id="1875"/>
            <p14:sldId id="353"/>
          </p14:sldIdLst>
        </p14:section>
        <p14:section name="Fin" id="{6B5EDCD6-55DC-49A5-8E57-A3205B2266AF}">
          <p14:sldIdLst>
            <p14:sldId id="2147469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9" autoAdjust="0"/>
  </p:normalViewPr>
  <p:slideViewPr>
    <p:cSldViewPr snapToGrid="0">
      <p:cViewPr varScale="1">
        <p:scale>
          <a:sx n="146" d="100"/>
          <a:sy n="146" d="100"/>
        </p:scale>
        <p:origin x="30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A8DF-B09A-4244-AA54-3750A140F13B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C3D9-1DFE-4919-8A9D-4BC71CABC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5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6/8/2023 1:17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1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–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Light blue – User inputs</a:t>
            </a:r>
          </a:p>
          <a:p>
            <a:r>
              <a:rPr lang="en-US" dirty="0"/>
              <a:t>Dark blue –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compuestos</a:t>
            </a:r>
            <a:endParaRPr lang="en-US" dirty="0"/>
          </a:p>
          <a:p>
            <a:r>
              <a:rPr lang="en-US" dirty="0"/>
              <a:t>Turquoise – Shapes, draws and forms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4E30-54FE-44A1-91FF-26D1B4640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negro: Ejemplos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C3D9-1DFE-4919-8A9D-4BC71CABC9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1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1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8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1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1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1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9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malaga.es/" TargetMode="External"/><Relationship Id="rId2" Type="http://schemas.openxmlformats.org/officeDocument/2006/relationships/hyperlink" Target="http://www.notodoesprogramacion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ablanco/Ev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otodoesprogramacion.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emf"/><Relationship Id="rId15" Type="http://schemas.microsoft.com/office/2007/relationships/hdphoto" Target="../media/hdphoto1.wdp"/><Relationship Id="rId10" Type="http://schemas.openxmlformats.org/officeDocument/2006/relationships/image" Target="../media/image12.png"/><Relationship Id="rId19" Type="http://schemas.microsoft.com/office/2007/relationships/hdphoto" Target="../media/hdphoto3.wdp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xamarin-android" TargetMode="External"/><Relationship Id="rId2" Type="http://schemas.openxmlformats.org/officeDocument/2006/relationships/hyperlink" Target="https://github.com/dotnet/ma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Samsung/Tizen.NET" TargetMode="External"/><Relationship Id="rId4" Type="http://schemas.openxmlformats.org/officeDocument/2006/relationships/hyperlink" Target="https://github.com/xamarin/xamarin-maci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DBA35-FF0B-2C25-6C8A-E8ADEC853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Maui con ReactiveUI y Refit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7047E-2776-51F7-BAAB-4593BF02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Gracias a DotNet Málaga</a:t>
            </a:r>
          </a:p>
        </p:txBody>
      </p:sp>
    </p:spTree>
    <p:extLst>
      <p:ext uri="{BB962C8B-B14F-4D97-AF65-F5344CB8AC3E}">
        <p14:creationId xmlns:p14="http://schemas.microsoft.com/office/powerpoint/2010/main" val="234627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05C835-827A-4301-1471-22C4FA8F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19" r="4719" b="160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33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9FE7-3234-09EC-8ECE-9D84E94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trabaja en Maui? MVVM</a:t>
            </a:r>
          </a:p>
        </p:txBody>
      </p:sp>
      <p:pic>
        <p:nvPicPr>
          <p:cNvPr id="1030" name="Picture 6" descr="Front-End Framework Flow: Exploring Design Pattern Paradigm Shifts | by ...">
            <a:extLst>
              <a:ext uri="{FF2B5EF4-FFF2-40B4-BE49-F238E27FC236}">
                <a16:creationId xmlns:a16="http://schemas.microsoft.com/office/drawing/2014/main" id="{CA3A9AB8-EE43-3965-E5B6-5EA3DFCBE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4249" y="2434614"/>
            <a:ext cx="9777777" cy="29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3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Flujo de ejecución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Acción del usuario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de plataforma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Sensores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Conexiones externas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6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Ejemplo pantalla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</a:t>
            </a:r>
          </a:p>
          <a:p>
            <a:pPr algn="ctr"/>
            <a:r>
              <a:rPr lang="es-ES" dirty="0"/>
              <a:t>Pulsar botón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Pantalla del móvil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Teclado</a:t>
            </a:r>
          </a:p>
          <a:p>
            <a:pPr algn="ctr"/>
            <a:r>
              <a:rPr lang="es-ES" dirty="0"/>
              <a:t>No internet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GPS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Enviar datos</a:t>
            </a:r>
          </a:p>
          <a:p>
            <a:pPr algn="ctr"/>
            <a:r>
              <a:rPr lang="es-ES" sz="1600" dirty="0"/>
              <a:t>Recibir datos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8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37E5-BEC3-568F-710A-05907C09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ReactiveUI?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4E8B5-786D-5B47-200A-595A9F4A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s-ES" dirty="0"/>
              <a:t>Programación reactiva	➡️	Reaccionar a sensores, acciones, ...</a:t>
            </a:r>
          </a:p>
          <a:p>
            <a:endParaRPr lang="es-ES" dirty="0"/>
          </a:p>
          <a:p>
            <a:r>
              <a:rPr lang="es-ES" dirty="0"/>
              <a:t>Suscripciones 			➡️	Único enlace mejor que varios bindings.</a:t>
            </a:r>
          </a:p>
          <a:p>
            <a:endParaRPr lang="es-ES" dirty="0"/>
          </a:p>
          <a:p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leaks</a:t>
            </a:r>
            <a:r>
              <a:rPr lang="es-ES" dirty="0"/>
              <a:t> 		➡️	Evitamos el uso de eventos.</a:t>
            </a:r>
          </a:p>
          <a:p>
            <a:endParaRPr lang="es-ES" dirty="0"/>
          </a:p>
          <a:p>
            <a:r>
              <a:rPr lang="es-ES" dirty="0"/>
              <a:t>Gestión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		➡️	Sin errores en hilos ocultos.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87D74-1692-D662-2AAD-2A916D5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Antes de la demo</a:t>
            </a:r>
            <a:br>
              <a:rPr lang="es-ES" dirty="0"/>
            </a:br>
            <a:r>
              <a:rPr lang="es-ES" dirty="0"/>
              <a:t>Disclaimer: ¿Reactive Programming?</a:t>
            </a:r>
          </a:p>
        </p:txBody>
      </p:sp>
      <p:pic>
        <p:nvPicPr>
          <p:cNvPr id="1026" name="Picture 2" descr="Reactive java - Reactive Programming + RxJava">
            <a:extLst>
              <a:ext uri="{FF2B5EF4-FFF2-40B4-BE49-F238E27FC236}">
                <a16:creationId xmlns:a16="http://schemas.microsoft.com/office/drawing/2014/main" id="{1CE02B75-F218-5CB4-5499-5FC5687F67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75" y="2131376"/>
            <a:ext cx="4664075" cy="35017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0CCF74-BB8E-C260-7681-355E61ED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3429000"/>
            <a:ext cx="4663440" cy="2336462"/>
          </a:xfrm>
        </p:spPr>
        <p:txBody>
          <a:bodyPr/>
          <a:lstStyle/>
          <a:p>
            <a:r>
              <a:rPr lang="es-ES" dirty="0"/>
              <a:t>Sí, pero no.</a:t>
            </a:r>
          </a:p>
          <a:p>
            <a:r>
              <a:rPr lang="es-ES" dirty="0"/>
              <a:t>No, pero sí.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257F4-AE46-17C3-2F85-F741A82D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163C-0355-B6CA-3913-923A8156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BF124-AD4F-891A-0452-7A6116CE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@dotnetmalaga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@Opensouthcode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2"/>
              </a:rPr>
              <a:t>www.notodoesprogramacion.es</a:t>
            </a:r>
            <a:endParaRPr lang="es-ES" dirty="0"/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3"/>
              </a:rPr>
              <a:t>dotnetmalaga.es</a:t>
            </a:r>
            <a:r>
              <a:rPr lang="es-ES" dirty="0"/>
              <a:t> 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4"/>
              </a:rPr>
              <a:t>github.com/marcoablanco/Events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9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7E5368E-43EB-C68A-0784-97737A40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19D5C38-1197-4DCD-CAF5-AB1994A24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43452" cy="4351338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/>
              <a:t>Marco Antonio Blanco</a:t>
            </a:r>
          </a:p>
          <a:p>
            <a:r>
              <a:rPr lang="es-ES" dirty="0"/>
              <a:t>Programador de aplicaciones móviles con DotNet</a:t>
            </a:r>
          </a:p>
          <a:p>
            <a:pPr lvl="1"/>
            <a:r>
              <a:rPr lang="es-ES" dirty="0"/>
              <a:t>Xamarin</a:t>
            </a:r>
          </a:p>
          <a:p>
            <a:pPr lvl="1"/>
            <a:r>
              <a:rPr lang="es-ES" dirty="0"/>
              <a:t>Xamarin.Forms</a:t>
            </a:r>
          </a:p>
          <a:p>
            <a:pPr lvl="1"/>
            <a:r>
              <a:rPr lang="es-ES" dirty="0"/>
              <a:t>DotNet Maui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2"/>
              </a:rPr>
              <a:t>www.notodoesprogramacion.es</a:t>
            </a:r>
            <a:endParaRPr lang="es-ES" dirty="0"/>
          </a:p>
          <a:p>
            <a:pPr marL="4572" lvl="1" indent="0">
              <a:buNone/>
            </a:pPr>
            <a:endParaRPr lang="es-E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811263-7389-ED91-76C6-68D1C315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744255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FB667E-1F7A-CD66-DD7E-EDA72150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4284097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7B0C-4B81-290F-3C1F-B38EBDF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CA7E8-C4A8-9C45-05B0-AF64D858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DotNet Multiplatform App UI</a:t>
            </a:r>
          </a:p>
          <a:p>
            <a:r>
              <a:rPr lang="es-ES" dirty="0"/>
              <a:t>Entorno DotNet</a:t>
            </a:r>
          </a:p>
          <a:p>
            <a:r>
              <a:rPr lang="es-ES" dirty="0"/>
              <a:t>Única base de código: C#</a:t>
            </a:r>
          </a:p>
          <a:p>
            <a:r>
              <a:rPr lang="es-ES" dirty="0"/>
              <a:t>Diseño unificado: XAML / C#</a:t>
            </a:r>
          </a:p>
          <a:p>
            <a:r>
              <a:rPr lang="es-ES" dirty="0"/>
              <a:t>Compilado nativo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A4C292-9186-5ADB-A2D4-A3D34622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2" y="4593603"/>
            <a:ext cx="9478297" cy="10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¿Dónde funciona?</a:t>
            </a:r>
          </a:p>
        </p:txBody>
      </p:sp>
      <p:pic>
        <p:nvPicPr>
          <p:cNvPr id="23" name="Graphic 31" descr="Smart Phone with solid fill">
            <a:extLst>
              <a:ext uri="{FF2B5EF4-FFF2-40B4-BE49-F238E27FC236}">
                <a16:creationId xmlns:a16="http://schemas.microsoft.com/office/drawing/2014/main" id="{F7B3D15E-64AA-00B4-B9CF-461B2BDD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73" y="4204017"/>
            <a:ext cx="2064696" cy="1983248"/>
          </a:xfrm>
          <a:prstGeom prst="rect">
            <a:avLst/>
          </a:prstGeom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BA1FC724-D7D1-73D6-E711-0D7B7CA7B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340" y="4773733"/>
            <a:ext cx="521230" cy="7080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25" name="Graphic 29" descr="Smart Phone outline">
            <a:extLst>
              <a:ext uri="{FF2B5EF4-FFF2-40B4-BE49-F238E27FC236}">
                <a16:creationId xmlns:a16="http://schemas.microsoft.com/office/drawing/2014/main" id="{9BF60DCA-C51F-3B40-7902-2385F4D4A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6858" y="4117162"/>
            <a:ext cx="1860195" cy="2070103"/>
          </a:xfrm>
          <a:prstGeom prst="rect">
            <a:avLst/>
          </a:prstGeom>
        </p:spPr>
      </p:pic>
      <p:pic>
        <p:nvPicPr>
          <p:cNvPr id="26" name="Graphic 27" descr="Laptop with solid fill">
            <a:extLst>
              <a:ext uri="{FF2B5EF4-FFF2-40B4-BE49-F238E27FC236}">
                <a16:creationId xmlns:a16="http://schemas.microsoft.com/office/drawing/2014/main" id="{D4489A06-770E-2EE8-174F-4C20AE8C2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304" y="1011198"/>
            <a:ext cx="2782696" cy="2782696"/>
          </a:xfrm>
          <a:prstGeom prst="rect">
            <a:avLst/>
          </a:prstGeom>
        </p:spPr>
      </p:pic>
      <p:grpSp>
        <p:nvGrpSpPr>
          <p:cNvPr id="27" name="Group 42">
            <a:extLst>
              <a:ext uri="{FF2B5EF4-FFF2-40B4-BE49-F238E27FC236}">
                <a16:creationId xmlns:a16="http://schemas.microsoft.com/office/drawing/2014/main" id="{85769F77-5EA2-F366-AA0E-2F6D8F226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5381" y="2012105"/>
            <a:ext cx="546633" cy="566667"/>
            <a:chOff x="3492" y="1769"/>
            <a:chExt cx="854" cy="864"/>
          </a:xfrm>
          <a:solidFill>
            <a:srgbClr val="7030A0"/>
          </a:solidFill>
        </p:grpSpPr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D4FD7B3-2A17-DE26-F7BF-0F15EC69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69"/>
              <a:ext cx="474" cy="413"/>
            </a:xfrm>
            <a:custGeom>
              <a:avLst/>
              <a:gdLst>
                <a:gd name="T0" fmla="*/ 0 w 474"/>
                <a:gd name="T1" fmla="*/ 413 h 413"/>
                <a:gd name="T2" fmla="*/ 474 w 474"/>
                <a:gd name="T3" fmla="*/ 413 h 413"/>
                <a:gd name="T4" fmla="*/ 474 w 474"/>
                <a:gd name="T5" fmla="*/ 0 h 413"/>
                <a:gd name="T6" fmla="*/ 0 w 474"/>
                <a:gd name="T7" fmla="*/ 69 h 413"/>
                <a:gd name="T8" fmla="*/ 0 w 47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3">
                  <a:moveTo>
                    <a:pt x="0" y="413"/>
                  </a:moveTo>
                  <a:lnTo>
                    <a:pt x="474" y="413"/>
                  </a:lnTo>
                  <a:lnTo>
                    <a:pt x="474" y="0"/>
                  </a:lnTo>
                  <a:lnTo>
                    <a:pt x="0" y="69"/>
                  </a:lnTo>
                  <a:lnTo>
                    <a:pt x="0" y="413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1E3D4A5-DADC-8066-C423-6190F54C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844"/>
              <a:ext cx="345" cy="338"/>
            </a:xfrm>
            <a:custGeom>
              <a:avLst/>
              <a:gdLst>
                <a:gd name="T0" fmla="*/ 345 w 345"/>
                <a:gd name="T1" fmla="*/ 338 h 338"/>
                <a:gd name="T2" fmla="*/ 345 w 345"/>
                <a:gd name="T3" fmla="*/ 0 h 338"/>
                <a:gd name="T4" fmla="*/ 0 w 345"/>
                <a:gd name="T5" fmla="*/ 50 h 338"/>
                <a:gd name="T6" fmla="*/ 0 w 345"/>
                <a:gd name="T7" fmla="*/ 338 h 338"/>
                <a:gd name="T8" fmla="*/ 345 w 345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8">
                  <a:moveTo>
                    <a:pt x="345" y="338"/>
                  </a:moveTo>
                  <a:lnTo>
                    <a:pt x="345" y="0"/>
                  </a:lnTo>
                  <a:lnTo>
                    <a:pt x="0" y="50"/>
                  </a:lnTo>
                  <a:lnTo>
                    <a:pt x="0" y="338"/>
                  </a:lnTo>
                  <a:lnTo>
                    <a:pt x="345" y="338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FA117177-25FB-7CDE-E2B6-5D6A92E07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214"/>
              <a:ext cx="345" cy="345"/>
            </a:xfrm>
            <a:custGeom>
              <a:avLst/>
              <a:gdLst>
                <a:gd name="T0" fmla="*/ 345 w 345"/>
                <a:gd name="T1" fmla="*/ 0 h 345"/>
                <a:gd name="T2" fmla="*/ 0 w 345"/>
                <a:gd name="T3" fmla="*/ 0 h 345"/>
                <a:gd name="T4" fmla="*/ 0 w 345"/>
                <a:gd name="T5" fmla="*/ 294 h 345"/>
                <a:gd name="T6" fmla="*/ 345 w 345"/>
                <a:gd name="T7" fmla="*/ 345 h 345"/>
                <a:gd name="T8" fmla="*/ 345 w 345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0"/>
                  </a:moveTo>
                  <a:lnTo>
                    <a:pt x="0" y="0"/>
                  </a:lnTo>
                  <a:lnTo>
                    <a:pt x="0" y="294"/>
                  </a:lnTo>
                  <a:lnTo>
                    <a:pt x="345" y="345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7B11EAA2-1A57-C694-4C1B-70FE1B6DC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214"/>
              <a:ext cx="474" cy="419"/>
            </a:xfrm>
            <a:custGeom>
              <a:avLst/>
              <a:gdLst>
                <a:gd name="T0" fmla="*/ 0 w 474"/>
                <a:gd name="T1" fmla="*/ 0 h 419"/>
                <a:gd name="T2" fmla="*/ 0 w 474"/>
                <a:gd name="T3" fmla="*/ 349 h 419"/>
                <a:gd name="T4" fmla="*/ 474 w 474"/>
                <a:gd name="T5" fmla="*/ 419 h 419"/>
                <a:gd name="T6" fmla="*/ 474 w 474"/>
                <a:gd name="T7" fmla="*/ 0 h 419"/>
                <a:gd name="T8" fmla="*/ 0 w 474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9">
                  <a:moveTo>
                    <a:pt x="0" y="0"/>
                  </a:moveTo>
                  <a:lnTo>
                    <a:pt x="0" y="349"/>
                  </a:lnTo>
                  <a:lnTo>
                    <a:pt x="474" y="419"/>
                  </a:lnTo>
                  <a:lnTo>
                    <a:pt x="47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2" name="Graphic 21" descr="Laptop outline">
            <a:extLst>
              <a:ext uri="{FF2B5EF4-FFF2-40B4-BE49-F238E27FC236}">
                <a16:creationId xmlns:a16="http://schemas.microsoft.com/office/drawing/2014/main" id="{857364B4-C1F5-235E-1991-F78733026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320" y="1023424"/>
            <a:ext cx="2782695" cy="2782695"/>
          </a:xfrm>
          <a:prstGeom prst="rect">
            <a:avLst/>
          </a:prstGeom>
        </p:spPr>
      </p:pic>
      <p:pic>
        <p:nvPicPr>
          <p:cNvPr id="33" name="Graphic 35" descr="Tablet with solid fill">
            <a:extLst>
              <a:ext uri="{FF2B5EF4-FFF2-40B4-BE49-F238E27FC236}">
                <a16:creationId xmlns:a16="http://schemas.microsoft.com/office/drawing/2014/main" id="{154DD8DA-287F-F5DE-DF52-D040C7838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804" y="1122295"/>
            <a:ext cx="2594898" cy="2594898"/>
          </a:xfrm>
          <a:prstGeom prst="rect">
            <a:avLst/>
          </a:prstGeom>
        </p:spPr>
      </p:pic>
      <p:pic>
        <p:nvPicPr>
          <p:cNvPr id="34" name="Picture 41">
            <a:extLst>
              <a:ext uri="{FF2B5EF4-FFF2-40B4-BE49-F238E27FC236}">
                <a16:creationId xmlns:a16="http://schemas.microsoft.com/office/drawing/2014/main" id="{C620328D-B117-2CF7-FCE4-3DCF06FC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205" y="1933338"/>
            <a:ext cx="716096" cy="972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FDA5E15-9289-8602-95B9-AC5CF54A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76" y="1867111"/>
            <a:ext cx="769909" cy="7699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6" name="Picture 6" descr="Apple iOS Logo PNG Transparent &amp; SVG Vector - Freebie Supply">
            <a:extLst>
              <a:ext uri="{FF2B5EF4-FFF2-40B4-BE49-F238E27FC236}">
                <a16:creationId xmlns:a16="http://schemas.microsoft.com/office/drawing/2014/main" id="{C20775DE-3561-2AA8-92D5-1B9A6DAC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93" y="4867872"/>
            <a:ext cx="745994" cy="55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7ADD1549-2615-A3A1-A563-1593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54" y="2211492"/>
            <a:ext cx="1401149" cy="459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8" name="Graphic 33" descr="Tablet outline">
            <a:extLst>
              <a:ext uri="{FF2B5EF4-FFF2-40B4-BE49-F238E27FC236}">
                <a16:creationId xmlns:a16="http://schemas.microsoft.com/office/drawing/2014/main" id="{A61E8490-FE8C-62FF-2262-1D95BF0369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2865" y="2967971"/>
            <a:ext cx="4087582" cy="4077144"/>
          </a:xfrm>
          <a:prstGeom prst="rect">
            <a:avLst/>
          </a:prstGeom>
        </p:spPr>
      </p:pic>
      <p:pic>
        <p:nvPicPr>
          <p:cNvPr id="39" name="Picture 2" descr="Tizen | DiamondWindows Wikia | Fandom">
            <a:extLst>
              <a:ext uri="{FF2B5EF4-FFF2-40B4-BE49-F238E27FC236}">
                <a16:creationId xmlns:a16="http://schemas.microsoft.com/office/drawing/2014/main" id="{37D78DF1-F0B1-FB22-5171-E2CD4572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31" y="4327763"/>
            <a:ext cx="1289649" cy="1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DFFD-78D0-5F4F-2FBB-E3751E7F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abierto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4ED7F-DCBE-CCAE-CC3E-27F443D9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DotNet Maui 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2"/>
              </a:rPr>
              <a:t>github.com/dotnet/maui</a:t>
            </a:r>
            <a:r>
              <a:rPr lang="es-ES" dirty="0"/>
              <a:t> </a:t>
            </a:r>
          </a:p>
          <a:p>
            <a:r>
              <a:rPr lang="es-ES" dirty="0"/>
              <a:t>DotNet Android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3"/>
              </a:rPr>
              <a:t>github.com/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-Android</a:t>
            </a:r>
            <a:endParaRPr lang="es-ES" dirty="0"/>
          </a:p>
          <a:p>
            <a:r>
              <a:rPr lang="es-ES" dirty="0"/>
              <a:t>DotNet Mac &amp; iOS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4"/>
              </a:rPr>
              <a:t>github.com/xamarin/</a:t>
            </a:r>
            <a:r>
              <a:rPr lang="es-ES" dirty="0" err="1">
                <a:hlinkClick r:id="rId4"/>
              </a:rPr>
              <a:t>xamarin-macios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 err="1"/>
              <a:t>Tizen.Net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>
                <a:hlinkClick r:id="rId5"/>
              </a:rPr>
              <a:t>github.com/Samsung/Tizen.NET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7B9A08-5F67-9118-57F2-BAE5BF529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81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7529-8C4C-483F-CA54-6D624790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DoSomeMagic</a:t>
            </a:r>
            <a:r>
              <a:rPr lang="es-ES" dirty="0"/>
              <a:t>();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3F3B7-6975-8BBB-5E35-EBD3938CEA3F}"/>
              </a:ext>
            </a:extLst>
          </p:cNvPr>
          <p:cNvSpPr/>
          <p:nvPr/>
        </p:nvSpPr>
        <p:spPr>
          <a:xfrm>
            <a:off x="1066800" y="2039144"/>
            <a:ext cx="2178050" cy="3505200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DotNet Maui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B74CB9C-6FCC-20DE-2C83-1B6F321C81A0}"/>
              </a:ext>
            </a:extLst>
          </p:cNvPr>
          <p:cNvSpPr/>
          <p:nvPr/>
        </p:nvSpPr>
        <p:spPr>
          <a:xfrm>
            <a:off x="5006975" y="20391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DotNet.Android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289A63-943A-467C-B581-D42428FAEEEA}"/>
              </a:ext>
            </a:extLst>
          </p:cNvPr>
          <p:cNvSpPr/>
          <p:nvPr/>
        </p:nvSpPr>
        <p:spPr>
          <a:xfrm>
            <a:off x="5006975" y="43759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DotNet.iOS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7275E7-9BE4-C47C-AA9A-162A81FC72B6}"/>
              </a:ext>
            </a:extLst>
          </p:cNvPr>
          <p:cNvSpPr/>
          <p:nvPr/>
        </p:nvSpPr>
        <p:spPr>
          <a:xfrm>
            <a:off x="8947150" y="2039144"/>
            <a:ext cx="2178050" cy="1168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Apk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5E57176-01FF-8734-FE89-022B0B0F7A4E}"/>
              </a:ext>
            </a:extLst>
          </p:cNvPr>
          <p:cNvSpPr/>
          <p:nvPr/>
        </p:nvSpPr>
        <p:spPr>
          <a:xfrm>
            <a:off x="8947150" y="4375944"/>
            <a:ext cx="2178050" cy="1168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Ipa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9D2A1EE-CE11-AA83-9924-DD5B544F8D09}"/>
              </a:ext>
            </a:extLst>
          </p:cNvPr>
          <p:cNvSpPr/>
          <p:nvPr/>
        </p:nvSpPr>
        <p:spPr>
          <a:xfrm>
            <a:off x="7450137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7DD1D113-0031-CCF9-A9FC-252BB64EBF5A}"/>
              </a:ext>
            </a:extLst>
          </p:cNvPr>
          <p:cNvSpPr/>
          <p:nvPr/>
        </p:nvSpPr>
        <p:spPr>
          <a:xfrm>
            <a:off x="7450137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56DEC86-551B-4490-3BA7-6EE53D6406FE}"/>
              </a:ext>
            </a:extLst>
          </p:cNvPr>
          <p:cNvSpPr/>
          <p:nvPr/>
        </p:nvSpPr>
        <p:spPr>
          <a:xfrm>
            <a:off x="3509962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3EEB6D8-59B1-9975-5CCD-32CC5361C3A1}"/>
              </a:ext>
            </a:extLst>
          </p:cNvPr>
          <p:cNvSpPr/>
          <p:nvPr/>
        </p:nvSpPr>
        <p:spPr>
          <a:xfrm>
            <a:off x="3509962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rsonalizzazione del controllo .NET MAUI con gestori - .NET MAUI ...">
            <a:extLst>
              <a:ext uri="{FF2B5EF4-FFF2-40B4-BE49-F238E27FC236}">
                <a16:creationId xmlns:a16="http://schemas.microsoft.com/office/drawing/2014/main" id="{DBB07F23-F4A2-A145-5344-059EEBB37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91090" y="387971"/>
            <a:ext cx="11809819" cy="60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CB609971-AFB8-43D1-1134-40B66E9D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8" y="2304597"/>
            <a:ext cx="1765288" cy="1765288"/>
          </a:xfrm>
          <a:prstGeom prst="rect">
            <a:avLst/>
          </a:prstGeom>
        </p:spPr>
      </p:pic>
      <p:pic>
        <p:nvPicPr>
          <p:cNvPr id="3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E44448-BB34-45C7-F68A-DDA3E798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2" y="2432473"/>
            <a:ext cx="2012715" cy="1509536"/>
          </a:xfrm>
          <a:prstGeom prst="rect">
            <a:avLst/>
          </a:prstGeom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25FAD1F4-4E6A-012C-07AB-C69AF57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33" y="2914727"/>
            <a:ext cx="2335113" cy="513130"/>
          </a:xfrm>
          <a:prstGeom prst="rect">
            <a:avLst/>
          </a:prstGeom>
        </p:spPr>
      </p:pic>
      <p:sp>
        <p:nvSpPr>
          <p:cNvPr id="37" name="Rectangle 8">
            <a:extLst>
              <a:ext uri="{FF2B5EF4-FFF2-40B4-BE49-F238E27FC236}">
                <a16:creationId xmlns:a16="http://schemas.microsoft.com/office/drawing/2014/main" id="{9A798126-2D69-7DA6-F863-9783A6F04ABF}"/>
              </a:ext>
            </a:extLst>
          </p:cNvPr>
          <p:cNvSpPr/>
          <p:nvPr/>
        </p:nvSpPr>
        <p:spPr bwMode="auto">
          <a:xfrm>
            <a:off x="514648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058432D8-FF70-A2B6-60ED-825D4FADAFFF}"/>
              </a:ext>
            </a:extLst>
          </p:cNvPr>
          <p:cNvSpPr/>
          <p:nvPr/>
        </p:nvSpPr>
        <p:spPr bwMode="auto">
          <a:xfrm>
            <a:off x="3152276" y="20882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ProgressBar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9DB9909C-D353-D356-36D0-CF90CCCAEEB4}"/>
              </a:ext>
            </a:extLst>
          </p:cNvPr>
          <p:cNvGrpSpPr/>
          <p:nvPr/>
        </p:nvGrpSpPr>
        <p:grpSpPr>
          <a:xfrm>
            <a:off x="3961716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CAB6E862-3950-CDBE-E265-F9CAFA645705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7134D319-0079-B06A-FC07-75267587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1AF3E248-8360-F424-B877-5079D4FB6906}"/>
              </a:ext>
            </a:extLst>
          </p:cNvPr>
          <p:cNvGrpSpPr/>
          <p:nvPr/>
        </p:nvGrpSpPr>
        <p:grpSpPr>
          <a:xfrm>
            <a:off x="1324088" y="1185573"/>
            <a:ext cx="787267" cy="787267"/>
            <a:chOff x="3567813" y="1467990"/>
            <a:chExt cx="787322" cy="787322"/>
          </a:xfrm>
        </p:grpSpPr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B8091095-985C-355F-2096-1EFEB75ADA16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4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69221C76-A276-6EAC-682D-99AB7EA9C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17">
            <a:extLst>
              <a:ext uri="{FF2B5EF4-FFF2-40B4-BE49-F238E27FC236}">
                <a16:creationId xmlns:a16="http://schemas.microsoft.com/office/drawing/2014/main" id="{8DED9853-F246-4B46-7F28-17CE393B1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90" y="2837940"/>
            <a:ext cx="2772609" cy="589916"/>
          </a:xfrm>
          <a:prstGeom prst="rect">
            <a:avLst/>
          </a:prstGeom>
        </p:spPr>
      </p:pic>
      <p:sp>
        <p:nvSpPr>
          <p:cNvPr id="46" name="Rectangle 18">
            <a:extLst>
              <a:ext uri="{FF2B5EF4-FFF2-40B4-BE49-F238E27FC236}">
                <a16:creationId xmlns:a16="http://schemas.microsoft.com/office/drawing/2014/main" id="{956C6009-CB96-7229-9155-9971B1E8E931}"/>
              </a:ext>
            </a:extLst>
          </p:cNvPr>
          <p:cNvSpPr/>
          <p:nvPr/>
        </p:nvSpPr>
        <p:spPr bwMode="auto">
          <a:xfrm>
            <a:off x="6110333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UISlider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20">
            <a:extLst>
              <a:ext uri="{FF2B5EF4-FFF2-40B4-BE49-F238E27FC236}">
                <a16:creationId xmlns:a16="http://schemas.microsoft.com/office/drawing/2014/main" id="{F52C0948-0465-0049-4070-736E6A17CF8F}"/>
              </a:ext>
            </a:extLst>
          </p:cNvPr>
          <p:cNvGrpSpPr/>
          <p:nvPr/>
        </p:nvGrpSpPr>
        <p:grpSpPr>
          <a:xfrm>
            <a:off x="9557401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4FF2A673-6475-9EDC-69EC-1E74D705395E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9" name="Picture 22">
              <a:extLst>
                <a:ext uri="{FF2B5EF4-FFF2-40B4-BE49-F238E27FC236}">
                  <a16:creationId xmlns:a16="http://schemas.microsoft.com/office/drawing/2014/main" id="{6E58EE55-7890-49AB-909B-EF149BB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2090B26E-0DE3-AEFB-620D-E895571BE1C5}"/>
              </a:ext>
            </a:extLst>
          </p:cNvPr>
          <p:cNvGrpSpPr/>
          <p:nvPr/>
        </p:nvGrpSpPr>
        <p:grpSpPr>
          <a:xfrm>
            <a:off x="6919773" y="1185573"/>
            <a:ext cx="787267" cy="787267"/>
            <a:chOff x="3567813" y="1467990"/>
            <a:chExt cx="787322" cy="787322"/>
          </a:xfrm>
        </p:grpSpPr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19755112-DC13-DC34-A19F-B054E5976BDD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52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4AC32312-667C-204A-2309-8AF92C396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or: Elbow 27">
            <a:extLst>
              <a:ext uri="{FF2B5EF4-FFF2-40B4-BE49-F238E27FC236}">
                <a16:creationId xmlns:a16="http://schemas.microsoft.com/office/drawing/2014/main" id="{0FD75EFE-DF9D-8A7E-0969-37BFF58ABF45}"/>
              </a:ext>
            </a:extLst>
          </p:cNvPr>
          <p:cNvCxnSpPr>
            <a:cxnSpLocks/>
          </p:cNvCxnSpPr>
          <p:nvPr/>
        </p:nvCxnSpPr>
        <p:spPr>
          <a:xfrm>
            <a:off x="1707915" y="3632066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30">
            <a:extLst>
              <a:ext uri="{FF2B5EF4-FFF2-40B4-BE49-F238E27FC236}">
                <a16:creationId xmlns:a16="http://schemas.microsoft.com/office/drawing/2014/main" id="{7E818CE1-C509-1972-8CC6-88D7C49AA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0795" y="3632062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A4ED7F3E-D459-F690-1F69-67388C7597C4}"/>
              </a:ext>
            </a:extLst>
          </p:cNvPr>
          <p:cNvCxnSpPr/>
          <p:nvPr/>
        </p:nvCxnSpPr>
        <p:spPr>
          <a:xfrm>
            <a:off x="3031292" y="4726859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6">
            <a:extLst>
              <a:ext uri="{FF2B5EF4-FFF2-40B4-BE49-F238E27FC236}">
                <a16:creationId xmlns:a16="http://schemas.microsoft.com/office/drawing/2014/main" id="{627784CE-9722-D064-987A-C5F12ED6D957}"/>
              </a:ext>
            </a:extLst>
          </p:cNvPr>
          <p:cNvSpPr/>
          <p:nvPr/>
        </p:nvSpPr>
        <p:spPr bwMode="auto">
          <a:xfrm>
            <a:off x="1780678" y="5305496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Connector: Elbow 47">
            <a:extLst>
              <a:ext uri="{FF2B5EF4-FFF2-40B4-BE49-F238E27FC236}">
                <a16:creationId xmlns:a16="http://schemas.microsoft.com/office/drawing/2014/main" id="{9FFF858D-C239-2006-582A-FE4DAAF1F245}"/>
              </a:ext>
            </a:extLst>
          </p:cNvPr>
          <p:cNvCxnSpPr>
            <a:cxnSpLocks/>
          </p:cNvCxnSpPr>
          <p:nvPr/>
        </p:nvCxnSpPr>
        <p:spPr>
          <a:xfrm>
            <a:off x="7303599" y="3632063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8">
            <a:extLst>
              <a:ext uri="{FF2B5EF4-FFF2-40B4-BE49-F238E27FC236}">
                <a16:creationId xmlns:a16="http://schemas.microsoft.com/office/drawing/2014/main" id="{2BD49D1F-92DC-47C2-246C-6C123807FA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6479" y="3632059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9">
            <a:extLst>
              <a:ext uri="{FF2B5EF4-FFF2-40B4-BE49-F238E27FC236}">
                <a16:creationId xmlns:a16="http://schemas.microsoft.com/office/drawing/2014/main" id="{08B5970B-4761-BF18-691C-2CFBF638F0B5}"/>
              </a:ext>
            </a:extLst>
          </p:cNvPr>
          <p:cNvCxnSpPr/>
          <p:nvPr/>
        </p:nvCxnSpPr>
        <p:spPr>
          <a:xfrm>
            <a:off x="8626977" y="4726856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1">
            <a:extLst>
              <a:ext uri="{FF2B5EF4-FFF2-40B4-BE49-F238E27FC236}">
                <a16:creationId xmlns:a16="http://schemas.microsoft.com/office/drawing/2014/main" id="{B39C442F-A41F-D575-8407-3CDCD492C8BF}"/>
              </a:ext>
            </a:extLst>
          </p:cNvPr>
          <p:cNvSpPr/>
          <p:nvPr/>
        </p:nvSpPr>
        <p:spPr bwMode="auto">
          <a:xfrm>
            <a:off x="7376361" y="5305493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Slider</a:t>
            </a:r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C516E715-25F7-BFB1-F1BA-8A0F034D1E1A}"/>
              </a:ext>
            </a:extLst>
          </p:cNvPr>
          <p:cNvSpPr/>
          <p:nvPr/>
        </p:nvSpPr>
        <p:spPr bwMode="auto">
          <a:xfrm>
            <a:off x="8803420" y="20958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SeekBar</a:t>
            </a: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6" grpId="0" animBg="1"/>
      <p:bldP spid="56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E0159F-895D-D1C0-9018-2A05C872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656102"/>
            <a:ext cx="10720387" cy="6045857"/>
          </a:xfrm>
          <a:prstGeom prst="rect">
            <a:avLst/>
          </a:prstGeom>
        </p:spPr>
      </p:pic>
      <p:sp>
        <p:nvSpPr>
          <p:cNvPr id="7" name="Title 16">
            <a:extLst>
              <a:ext uri="{FF2B5EF4-FFF2-40B4-BE49-F238E27FC236}">
                <a16:creationId xmlns:a16="http://schemas.microsoft.com/office/drawing/2014/main" id="{3A4013FB-43CB-23F5-3B80-9DF8E7C2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457200"/>
            <a:ext cx="11017250" cy="5540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4902</TotalTime>
  <Words>351</Words>
  <Application>Microsoft Office PowerPoint</Application>
  <PresentationFormat>Panorámica</PresentationFormat>
  <Paragraphs>96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Segoe UI</vt:lpstr>
      <vt:lpstr>Metropolitano</vt:lpstr>
      <vt:lpstr>Maui con ReactiveUI y Refit</vt:lpstr>
      <vt:lpstr>¿Quién soy?</vt:lpstr>
      <vt:lpstr>¿Qué es DotNet Maui?</vt:lpstr>
      <vt:lpstr>¿Dónde funciona?</vt:lpstr>
      <vt:lpstr>Código abierto</vt:lpstr>
      <vt:lpstr>DoSomeMagic();</vt:lpstr>
      <vt:lpstr>Presentación de PowerPoint</vt:lpstr>
      <vt:lpstr>Presentación de PowerPoint</vt:lpstr>
      <vt:lpstr>Controles</vt:lpstr>
      <vt:lpstr>Presentación de PowerPoint</vt:lpstr>
      <vt:lpstr>¿Cómo se trabaja en Maui? MVVM</vt:lpstr>
      <vt:lpstr>Flujo de ejecución</vt:lpstr>
      <vt:lpstr>Ejemplo pantalla</vt:lpstr>
      <vt:lpstr>¿Por qué usar ReactiveUI?</vt:lpstr>
      <vt:lpstr>Antes de la demo Disclaimer: ¿Reactive Programming?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 con ReactiveUI y Refit</dc:title>
  <dc:creator>Marco Antonio Blanco</dc:creator>
  <cp:lastModifiedBy>Marco Antonio Blanco</cp:lastModifiedBy>
  <cp:revision>14</cp:revision>
  <dcterms:created xsi:type="dcterms:W3CDTF">2023-05-16T06:23:23Z</dcterms:created>
  <dcterms:modified xsi:type="dcterms:W3CDTF">2023-06-08T11:20:20Z</dcterms:modified>
</cp:coreProperties>
</file>