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  <p:sldMasterId id="2147483987" r:id="rId2"/>
  </p:sldMasterIdLst>
  <p:notesMasterIdLst>
    <p:notesMasterId r:id="rId36"/>
  </p:notesMasterIdLst>
  <p:sldIdLst>
    <p:sldId id="268" r:id="rId3"/>
    <p:sldId id="324" r:id="rId4"/>
    <p:sldId id="341" r:id="rId5"/>
    <p:sldId id="338" r:id="rId6"/>
    <p:sldId id="337" r:id="rId7"/>
    <p:sldId id="335" r:id="rId8"/>
    <p:sldId id="342" r:id="rId9"/>
    <p:sldId id="343" r:id="rId10"/>
    <p:sldId id="345" r:id="rId11"/>
    <p:sldId id="340" r:id="rId12"/>
    <p:sldId id="344" r:id="rId13"/>
    <p:sldId id="346" r:id="rId14"/>
    <p:sldId id="348" r:id="rId15"/>
    <p:sldId id="336" r:id="rId16"/>
    <p:sldId id="257" r:id="rId17"/>
    <p:sldId id="260" r:id="rId18"/>
    <p:sldId id="354" r:id="rId19"/>
    <p:sldId id="355" r:id="rId20"/>
    <p:sldId id="262" r:id="rId21"/>
    <p:sldId id="259" r:id="rId22"/>
    <p:sldId id="258" r:id="rId23"/>
    <p:sldId id="263" r:id="rId24"/>
    <p:sldId id="264" r:id="rId25"/>
    <p:sldId id="266" r:id="rId26"/>
    <p:sldId id="267" r:id="rId27"/>
    <p:sldId id="347" r:id="rId28"/>
    <p:sldId id="352" r:id="rId29"/>
    <p:sldId id="351" r:id="rId30"/>
    <p:sldId id="350" r:id="rId31"/>
    <p:sldId id="339" r:id="rId32"/>
    <p:sldId id="353" r:id="rId33"/>
    <p:sldId id="326" r:id="rId34"/>
    <p:sldId id="349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45" autoAdjust="0"/>
  </p:normalViewPr>
  <p:slideViewPr>
    <p:cSldViewPr snapToGrid="0">
      <p:cViewPr varScale="1">
        <p:scale>
          <a:sx n="142" d="100"/>
          <a:sy n="142" d="100"/>
        </p:scale>
        <p:origin x="3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AAD26-B7D7-4931-B836-21881EB7CB84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6130-60F6-4E99-93EE-286E22C53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8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 o US -&gt; Poco usado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6130-60F6-4E99-93EE-286E22C53C0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46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B167D-B646-3062-03B1-855B8E8C6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B57D6A-F476-76F1-0447-D0B1C878F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096AB-2467-54CD-2824-6BC5F788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9B33-1B29-4851-8752-35139ACAFF62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1371C-7C12-9D90-079A-BAC9E20C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5F1CA3-0D7F-FA7D-9D7A-CE329E7E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97D2-6717-47E6-B49E-7DFBF1522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31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59ACD-0333-B548-CB2B-4C4F8A3E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EBF037-3A59-E52D-72B4-E50B5E6C8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1FE402-0821-6992-F32E-79F400FB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9B33-1B29-4851-8752-35139ACAFF62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38332E-240D-70A9-8216-3638F740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B58ED5-8E3C-152C-5551-44D08D1F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97D2-6717-47E6-B49E-7DFBF1522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54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FB6253-0668-7650-0363-70B5B91CC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45FE76-F8EA-B18C-747F-91BBEA9F1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882A0A-4AD7-53A6-96D2-4A4A3D4A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9B33-1B29-4851-8752-35139ACAFF62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C63BC-F272-DE82-CB88-12BE98DC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9AC9F5-B8DB-30C3-29B9-4E015D1E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97D2-6717-47E6-B49E-7DFBF1522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02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9B33-1B29-4851-8752-35139ACAFF62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97D2-6717-47E6-B49E-7DFBF1522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07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184808"/>
          </a:xfrm>
        </p:spPr>
        <p:txBody>
          <a:bodyPr/>
          <a:lstStyle>
            <a:lvl2pPr marL="766086" indent="-152371">
              <a:defRPr/>
            </a:lvl2pPr>
            <a:lvl3pPr marL="1371336" indent="-152371">
              <a:defRPr/>
            </a:lvl3pPr>
            <a:lvl4pPr marL="1985052" indent="-152371">
              <a:defRPr/>
            </a:lvl4pPr>
            <a:lvl5pPr marL="2590302" indent="-15237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1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89" indent="0">
              <a:buNone/>
              <a:defRPr sz="1600">
                <a:solidFill>
                  <a:schemeClr val="tx1"/>
                </a:solidFill>
              </a:defRPr>
            </a:lvl2pPr>
            <a:lvl3pPr marL="457113" indent="0">
              <a:buNone/>
              <a:defRPr sz="1600">
                <a:solidFill>
                  <a:schemeClr val="tx1"/>
                </a:solidFill>
              </a:defRPr>
            </a:lvl3pPr>
            <a:lvl4pPr marL="689900" indent="0">
              <a:buNone/>
              <a:defRPr sz="1600">
                <a:solidFill>
                  <a:schemeClr val="tx1"/>
                </a:solidFill>
              </a:defRPr>
            </a:lvl4pPr>
            <a:lvl5pPr marL="914224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7624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6933"/>
            </a:lvl1pPr>
            <a:lvl2pPr lvl="1" algn="ctr" rtl="0">
              <a:spcBef>
                <a:spcPts val="0"/>
              </a:spcBef>
              <a:buSzPct val="100000"/>
              <a:defRPr sz="6933"/>
            </a:lvl2pPr>
            <a:lvl3pPr lvl="2" algn="ctr" rtl="0">
              <a:spcBef>
                <a:spcPts val="0"/>
              </a:spcBef>
              <a:buSzPct val="100000"/>
              <a:defRPr sz="6933"/>
            </a:lvl3pPr>
            <a:lvl4pPr lvl="3" algn="ctr" rtl="0">
              <a:spcBef>
                <a:spcPts val="0"/>
              </a:spcBef>
              <a:buSzPct val="100000"/>
              <a:defRPr sz="6933"/>
            </a:lvl4pPr>
            <a:lvl5pPr lvl="4" algn="ctr" rtl="0">
              <a:spcBef>
                <a:spcPts val="0"/>
              </a:spcBef>
              <a:buSzPct val="100000"/>
              <a:defRPr sz="6933"/>
            </a:lvl5pPr>
            <a:lvl6pPr lvl="5" algn="ctr" rtl="0">
              <a:spcBef>
                <a:spcPts val="0"/>
              </a:spcBef>
              <a:buSzPct val="100000"/>
              <a:defRPr sz="6933"/>
            </a:lvl6pPr>
            <a:lvl7pPr lvl="6" algn="ctr" rtl="0">
              <a:spcBef>
                <a:spcPts val="0"/>
              </a:spcBef>
              <a:buSzPct val="100000"/>
              <a:defRPr sz="6933"/>
            </a:lvl7pPr>
            <a:lvl8pPr lvl="7" algn="ctr" rtl="0">
              <a:spcBef>
                <a:spcPts val="0"/>
              </a:spcBef>
              <a:buSzPct val="100000"/>
              <a:defRPr sz="6933"/>
            </a:lvl8pPr>
            <a:lvl9pPr lvl="8" algn="ctr" rtl="0">
              <a:spcBef>
                <a:spcPts val="0"/>
              </a:spcBef>
              <a:buSzPct val="100000"/>
              <a:defRPr sz="69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176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76800" y="3728633"/>
            <a:ext cx="4092400" cy="95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2133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5600"/>
            </a:lvl2pPr>
            <a:lvl3pPr lvl="2" algn="ctr" rtl="0">
              <a:spcBef>
                <a:spcPts val="0"/>
              </a:spcBef>
              <a:buSzPct val="100000"/>
              <a:defRPr sz="5600"/>
            </a:lvl3pPr>
            <a:lvl4pPr lvl="3" algn="ctr" rtl="0">
              <a:spcBef>
                <a:spcPts val="0"/>
              </a:spcBef>
              <a:buSzPct val="100000"/>
              <a:defRPr sz="5600"/>
            </a:lvl4pPr>
            <a:lvl5pPr lvl="4" algn="ctr" rtl="0">
              <a:spcBef>
                <a:spcPts val="0"/>
              </a:spcBef>
              <a:buSzPct val="100000"/>
              <a:defRPr sz="5600"/>
            </a:lvl5pPr>
            <a:lvl6pPr lvl="5" algn="ctr" rtl="0">
              <a:spcBef>
                <a:spcPts val="0"/>
              </a:spcBef>
              <a:buSzPct val="100000"/>
              <a:defRPr sz="5600"/>
            </a:lvl6pPr>
            <a:lvl7pPr lvl="6" algn="ctr" rtl="0">
              <a:spcBef>
                <a:spcPts val="0"/>
              </a:spcBef>
              <a:buSzPct val="100000"/>
              <a:defRPr sz="5600"/>
            </a:lvl7pPr>
            <a:lvl8pPr lvl="7" algn="ctr" rtl="0">
              <a:spcBef>
                <a:spcPts val="0"/>
              </a:spcBef>
              <a:buSzPct val="100000"/>
              <a:defRPr sz="5600"/>
            </a:lvl8pPr>
            <a:lvl9pPr lvl="8" algn="ctr" rtl="0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392000" y="4579400"/>
            <a:ext cx="4462000" cy="8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361584" y="1494400"/>
            <a:ext cx="2522800" cy="25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8" name="Shape 28"/>
          <p:cNvSpPr/>
          <p:nvPr/>
        </p:nvSpPr>
        <p:spPr>
          <a:xfrm>
            <a:off x="4834600" y="1494400"/>
            <a:ext cx="2522800" cy="25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9" name="Shape 29"/>
          <p:cNvSpPr/>
          <p:nvPr/>
        </p:nvSpPr>
        <p:spPr>
          <a:xfrm>
            <a:off x="8307617" y="1494400"/>
            <a:ext cx="2522800" cy="25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28940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184808"/>
          </a:xfrm>
        </p:spPr>
        <p:txBody>
          <a:bodyPr/>
          <a:lstStyle>
            <a:lvl2pPr marL="766086" indent="-152371">
              <a:defRPr/>
            </a:lvl2pPr>
            <a:lvl3pPr marL="1371336" indent="-152371">
              <a:defRPr/>
            </a:lvl3pPr>
            <a:lvl4pPr marL="1985052" indent="-152371">
              <a:defRPr/>
            </a:lvl4pPr>
            <a:lvl5pPr marL="2590302" indent="-15237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1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89" indent="0">
              <a:buNone/>
              <a:defRPr sz="1600">
                <a:solidFill>
                  <a:schemeClr val="tx1"/>
                </a:solidFill>
              </a:defRPr>
            </a:lvl2pPr>
            <a:lvl3pPr marL="457113" indent="0">
              <a:buNone/>
              <a:defRPr sz="1600">
                <a:solidFill>
                  <a:schemeClr val="tx1"/>
                </a:solidFill>
              </a:defRPr>
            </a:lvl3pPr>
            <a:lvl4pPr marL="689900" indent="0">
              <a:buNone/>
              <a:defRPr sz="1600">
                <a:solidFill>
                  <a:schemeClr val="tx1"/>
                </a:solidFill>
              </a:defRPr>
            </a:lvl4pPr>
            <a:lvl5pPr marL="914224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6868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5D1B8-03BE-0B21-8DDC-358DC459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EA6C9-42ED-AAB1-6441-93C3EFE9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B93DF2-9CF2-F78C-A0E3-157B8152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9B33-1B29-4851-8752-35139ACAFF62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04C6B-676D-980B-4077-D5549C8A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58E8B-84F0-CF40-1797-0AF90471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97D2-6717-47E6-B49E-7DFBF1522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58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3946D-B88F-C1FC-46A0-E2DB20BD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DCEDF4-16B4-57D7-0FC8-A03BD7A5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C761A-EF14-EDBF-8C3B-29D9C51D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9B33-1B29-4851-8752-35139ACAFF62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3EE4AA-9E65-01A7-EC01-BF5C624C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09129-4DBB-F552-EB5D-12B2AB32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97D2-6717-47E6-B49E-7DFBF1522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01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FEC33-91CE-28BC-9CEF-BC114F45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A7791-A7E6-64A4-55A1-46FBB43D8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A3590A-E150-6068-162A-AA1D2329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0F39A7-D10C-CABC-CF57-D8457866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9B33-1B29-4851-8752-35139ACAFF62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80DF68-56C9-5A48-2FA3-E969C128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08DD04-FF12-25CE-E5F0-D79B437D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97D2-6717-47E6-B49E-7DFBF1522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828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7C3EB-5A5B-0BA4-EAB0-003CA0E4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7C964-F478-895B-BF7C-D771C25A0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98E4A4-FB68-F186-F732-5736E0593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A11985-EA4E-FF74-656A-49B2A77C6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28AA31-7E06-0822-EA38-C504FD6B2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FAD13C-E0EB-CE87-8EB1-03C2EC4F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9B33-1B29-4851-8752-35139ACAFF62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92ADB1-D7C6-CE7E-7064-28BCB6CE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427561-4A97-415A-832A-E3E6FE2E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97D2-6717-47E6-B49E-7DFBF1522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53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BD968-9871-A51E-E382-8277EA94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DAAA7F-6C44-8FBF-EA5E-A80132D9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9B33-1B29-4851-8752-35139ACAFF62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193FD2-462F-EEEB-5804-96B79886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283FB5-8181-8D05-73E9-2292D5DE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97D2-6717-47E6-B49E-7DFBF1522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4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820FF2-7F64-803B-7FF7-B5D3FC13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9B33-1B29-4851-8752-35139ACAFF62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7D4B73-8480-AD0D-A88A-A2046CE5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0BFAB6-8F59-3195-556F-C827AD1B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97D2-6717-47E6-B49E-7DFBF1522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24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7FD84-8641-20FA-2393-CD00E64E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2F2F2-762B-3557-AF66-2620EBCE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58CF56-6783-2F05-7202-4E86581B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CF4007-AA75-884C-C763-EFD6D25D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9B33-1B29-4851-8752-35139ACAFF62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93AE06-997D-10B8-B9A7-17FDA1CF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FD465E-CEE4-68F1-C126-865EE105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97D2-6717-47E6-B49E-7DFBF1522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25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AB1DA-A162-3D36-45DC-C623EC79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B10DB3-4710-025C-DE2B-3FA5AEF8D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DF364E-3B5D-51BE-F857-1165D3B8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C9D00A-167D-3D92-D78A-46BB827F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9B33-1B29-4851-8752-35139ACAFF62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D0D027-E068-4219-7E82-E9B2BFBA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156B4B-AA02-5D00-730B-6636FC03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97D2-6717-47E6-B49E-7DFBF1522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20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05FD35-A0F4-3AE9-CC09-7C6AB2FE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7DB1EA-48E6-6CEB-3BA1-4ACCDDAA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005EBD-8DF9-4FD4-07A6-F907D1B77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F9B33-1B29-4851-8752-35139ACAFF62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B131BF-7C62-2A8A-C13F-0396E18EA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51EA2E-D0D0-1491-8E75-06E4B3F14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97D2-6717-47E6-B49E-7DFBF1522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8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333" smtClean="0">
                <a:solidFill>
                  <a:schemeClr val="dk2"/>
                </a:solidFill>
              </a:rPr>
              <a:pPr algn="r"/>
              <a:t>‹Nº›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221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notodoesprogramacion.es/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www.notodoesprogramacion.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linkedin.com/in/marcoablanco/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415599" y="5059680"/>
            <a:ext cx="11360800" cy="1664056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-ES" sz="5867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Requisitos para el éxito en DotNet Maui</a:t>
            </a:r>
            <a:endParaRPr lang="en" sz="5067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3" name="Picture 2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A01D8A3-976C-B9CF-F79C-BB8D3884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87" y="-250720"/>
            <a:ext cx="3175023" cy="3175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43817-20F0-F4FF-7724-42187F1C0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590" y="2319297"/>
            <a:ext cx="6622815" cy="559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" y="1545006"/>
            <a:ext cx="10834777" cy="4884549"/>
          </a:xfrm>
        </p:spPr>
        <p:txBody>
          <a:bodyPr/>
          <a:lstStyle/>
          <a:p>
            <a:pPr>
              <a:buNone/>
            </a:pPr>
            <a:r>
              <a:rPr lang="es-ES" sz="3733" dirty="0"/>
              <a:t>Avisar en caso de error</a:t>
            </a:r>
          </a:p>
          <a:p>
            <a:pPr>
              <a:buNone/>
            </a:pPr>
            <a:r>
              <a:rPr lang="es-ES" sz="3733" dirty="0"/>
              <a:t>Proponer soluciones</a:t>
            </a:r>
          </a:p>
          <a:p>
            <a:pPr>
              <a:buNone/>
            </a:pPr>
            <a:r>
              <a:rPr lang="es-ES" sz="3733" dirty="0"/>
              <a:t>Crear un ambiente de trabajo que incite a ello</a:t>
            </a:r>
          </a:p>
          <a:p>
            <a:pPr>
              <a:buNone/>
            </a:pPr>
            <a:r>
              <a:rPr lang="es-ES" sz="3733" dirty="0"/>
              <a:t>Estimaciones personales</a:t>
            </a:r>
          </a:p>
          <a:p>
            <a:pPr>
              <a:buNone/>
            </a:pPr>
            <a:r>
              <a:rPr lang="es-ES" sz="3733" dirty="0"/>
              <a:t>Tener idea general del proyecto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5941"/>
            <a:ext cx="10972800" cy="785359"/>
          </a:xfrm>
        </p:spPr>
        <p:txBody>
          <a:bodyPr/>
          <a:lstStyle/>
          <a:p>
            <a:r>
              <a:rPr lang="es-ES" dirty="0"/>
              <a:t>Responsabilidades individuales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F6D214-3853-E038-F7DC-A4F486A4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680632"/>
            <a:ext cx="3141878" cy="576262"/>
          </a:xfrm>
        </p:spPr>
        <p:txBody>
          <a:bodyPr/>
          <a:lstStyle/>
          <a:p>
            <a:r>
              <a:rPr lang="es-ES" dirty="0"/>
              <a:t>Pica-teclas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D367A9A-D12B-7383-63BB-38AE9594440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2508584"/>
            <a:ext cx="3141879" cy="3518473"/>
          </a:xfrm>
        </p:spPr>
        <p:txBody>
          <a:bodyPr>
            <a:normAutofit/>
          </a:bodyPr>
          <a:lstStyle/>
          <a:p>
            <a:r>
              <a:rPr lang="es-ES" sz="2400" dirty="0"/>
              <a:t>Código limpio.</a:t>
            </a:r>
          </a:p>
          <a:p>
            <a:r>
              <a:rPr lang="es-ES" sz="2400" dirty="0"/>
              <a:t>Código mantenible.</a:t>
            </a:r>
          </a:p>
          <a:p>
            <a:r>
              <a:rPr lang="es-ES" sz="2400" dirty="0"/>
              <a:t>SOLID.</a:t>
            </a:r>
          </a:p>
          <a:p>
            <a:r>
              <a:rPr lang="es-ES" sz="2400" dirty="0"/>
              <a:t>Arquitectura de código.</a:t>
            </a:r>
          </a:p>
          <a:p>
            <a:r>
              <a:rPr lang="es-ES" sz="2400" dirty="0" err="1"/>
              <a:t>Unit</a:t>
            </a:r>
            <a:r>
              <a:rPr lang="es-ES" sz="2400" dirty="0"/>
              <a:t> tests.</a:t>
            </a:r>
          </a:p>
          <a:p>
            <a:endParaRPr lang="es-ES" sz="24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19071E1-67A9-657F-D8D1-D9FD5657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1680630"/>
            <a:ext cx="3147009" cy="576262"/>
          </a:xfrm>
        </p:spPr>
        <p:txBody>
          <a:bodyPr/>
          <a:lstStyle/>
          <a:p>
            <a:r>
              <a:rPr lang="es-ES" dirty="0"/>
              <a:t>Gestión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4088708-C236-4824-25B2-89F31B43912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2508585"/>
            <a:ext cx="3147009" cy="3518472"/>
          </a:xfrm>
        </p:spPr>
        <p:txBody>
          <a:bodyPr>
            <a:normAutofit/>
          </a:bodyPr>
          <a:lstStyle/>
          <a:p>
            <a:r>
              <a:rPr lang="es-ES" sz="2400" dirty="0"/>
              <a:t>Organización del proyecto.</a:t>
            </a:r>
          </a:p>
          <a:p>
            <a:r>
              <a:rPr lang="es-ES" sz="2400" dirty="0"/>
              <a:t>Gestión de tiempo.</a:t>
            </a:r>
          </a:p>
          <a:p>
            <a:r>
              <a:rPr lang="es-ES" sz="2400" dirty="0"/>
              <a:t>Estimaciones.</a:t>
            </a:r>
          </a:p>
          <a:p>
            <a:r>
              <a:rPr lang="es-ES" sz="2400" dirty="0"/>
              <a:t>Costes – Beneficios.</a:t>
            </a:r>
          </a:p>
          <a:p>
            <a:r>
              <a:rPr lang="es-ES" sz="2400" dirty="0"/>
              <a:t>Urgencias.</a:t>
            </a:r>
          </a:p>
          <a:p>
            <a:r>
              <a:rPr lang="es-ES" sz="2400" dirty="0"/>
              <a:t>Errores.</a:t>
            </a:r>
          </a:p>
          <a:p>
            <a:r>
              <a:rPr lang="es-ES" sz="2400" dirty="0"/>
              <a:t>Felicidad del cliente.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507B3B-D67D-2C28-AC69-603D1A9D38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1680631"/>
            <a:ext cx="3145730" cy="576262"/>
          </a:xfrm>
        </p:spPr>
        <p:txBody>
          <a:bodyPr/>
          <a:lstStyle/>
          <a:p>
            <a:r>
              <a:rPr lang="es-ES" dirty="0"/>
              <a:t>Empresa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8AAC5221-C1AD-927A-104F-CEBD91AC976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2508584"/>
            <a:ext cx="3145536" cy="3518471"/>
          </a:xfrm>
        </p:spPr>
        <p:txBody>
          <a:bodyPr>
            <a:normAutofit/>
          </a:bodyPr>
          <a:lstStyle/>
          <a:p>
            <a:r>
              <a:rPr lang="es-ES" sz="2400" dirty="0"/>
              <a:t>Mantenerse estable.</a:t>
            </a:r>
          </a:p>
          <a:p>
            <a:r>
              <a:rPr lang="es-ES" sz="2400" dirty="0"/>
              <a:t>Ganar dinero.</a:t>
            </a:r>
          </a:p>
          <a:p>
            <a:r>
              <a:rPr lang="es-ES" sz="2400" dirty="0"/>
              <a:t>Cumplir la ley.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  <p:sp>
        <p:nvSpPr>
          <p:cNvPr id="11" name="Título 2">
            <a:extLst>
              <a:ext uri="{FF2B5EF4-FFF2-40B4-BE49-F238E27FC236}">
                <a16:creationId xmlns:a16="http://schemas.microsoft.com/office/drawing/2014/main" id="{2581F904-2BD7-FDA6-0915-BE64F2E16C21}"/>
              </a:ext>
            </a:extLst>
          </p:cNvPr>
          <p:cNvSpPr txBox="1">
            <a:spLocks/>
          </p:cNvSpPr>
          <p:nvPr/>
        </p:nvSpPr>
        <p:spPr>
          <a:xfrm>
            <a:off x="609600" y="535941"/>
            <a:ext cx="10972800" cy="785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Responsabilidades de rol</a:t>
            </a:r>
          </a:p>
        </p:txBody>
      </p:sp>
    </p:spTree>
    <p:extLst>
      <p:ext uri="{BB962C8B-B14F-4D97-AF65-F5344CB8AC3E}">
        <p14:creationId xmlns:p14="http://schemas.microsoft.com/office/powerpoint/2010/main" val="327850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" y="1545006"/>
            <a:ext cx="10834777" cy="4884549"/>
          </a:xfrm>
        </p:spPr>
        <p:txBody>
          <a:bodyPr/>
          <a:lstStyle/>
          <a:p>
            <a:pPr>
              <a:buNone/>
            </a:pPr>
            <a:r>
              <a:rPr lang="es-ES" sz="3733" dirty="0"/>
              <a:t>Dependen de la empresa.</a:t>
            </a:r>
          </a:p>
          <a:p>
            <a:pPr>
              <a:buNone/>
            </a:pPr>
            <a:r>
              <a:rPr lang="es-ES" sz="3733" dirty="0"/>
              <a:t>Dependen de la gestión de la empresa.</a:t>
            </a:r>
          </a:p>
          <a:p>
            <a:pPr>
              <a:buNone/>
            </a:pPr>
            <a:r>
              <a:rPr lang="es-ES" sz="3733" dirty="0"/>
              <a:t>Dependen del proyecto.</a:t>
            </a:r>
          </a:p>
          <a:p>
            <a:pPr>
              <a:buNone/>
            </a:pPr>
            <a:r>
              <a:rPr lang="es-ES" sz="3733" dirty="0"/>
              <a:t>Se pueden delegar.</a:t>
            </a:r>
          </a:p>
          <a:p>
            <a:pPr>
              <a:buNone/>
            </a:pPr>
            <a:endParaRPr lang="es-ES" sz="3733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5941"/>
            <a:ext cx="10972800" cy="785359"/>
          </a:xfrm>
        </p:spPr>
        <p:txBody>
          <a:bodyPr/>
          <a:lstStyle/>
          <a:p>
            <a:r>
              <a:rPr lang="es-ES" dirty="0"/>
              <a:t>Asumir responsabilidades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1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" y="1545006"/>
            <a:ext cx="10834777" cy="4884549"/>
          </a:xfrm>
        </p:spPr>
        <p:txBody>
          <a:bodyPr/>
          <a:lstStyle/>
          <a:p>
            <a:pPr>
              <a:buNone/>
            </a:pPr>
            <a:endParaRPr lang="es-ES" sz="3733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5941"/>
            <a:ext cx="10972800" cy="785359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5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122870" y="2700433"/>
            <a:ext cx="7946261" cy="1457135"/>
          </a:xfrm>
        </p:spPr>
        <p:txBody>
          <a:bodyPr/>
          <a:lstStyle/>
          <a:p>
            <a:r>
              <a:rPr lang="es-ES" sz="8800" dirty="0">
                <a:solidFill>
                  <a:schemeClr val="bg1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DE6D0CC-5996-CA09-6D55-D5364AA9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0DF81C-0FCA-FBFA-DFC8-147AE50F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20000"/>
          </a:bodyPr>
          <a:lstStyle/>
          <a:p>
            <a:r>
              <a:rPr lang="es-ES" dirty="0"/>
              <a:t>Equipo (Hardware)</a:t>
            </a:r>
          </a:p>
          <a:p>
            <a:r>
              <a:rPr lang="es-ES" dirty="0"/>
              <a:t>Outsourcing-proyecto</a:t>
            </a:r>
          </a:p>
          <a:p>
            <a:r>
              <a:rPr lang="es-ES" dirty="0"/>
              <a:t>Desarrolladores</a:t>
            </a:r>
          </a:p>
          <a:p>
            <a:r>
              <a:rPr lang="es-ES" dirty="0"/>
              <a:t>Licencias</a:t>
            </a:r>
          </a:p>
          <a:p>
            <a:r>
              <a:rPr lang="es-ES" dirty="0"/>
              <a:t>Dispositivos</a:t>
            </a:r>
          </a:p>
          <a:p>
            <a:r>
              <a:rPr lang="es-ES" dirty="0"/>
              <a:t>Diseño de la app</a:t>
            </a:r>
          </a:p>
          <a:p>
            <a:r>
              <a:rPr lang="es-ES" dirty="0"/>
              <a:t>Jornada</a:t>
            </a:r>
          </a:p>
          <a:p>
            <a:r>
              <a:rPr lang="es-ES" dirty="0"/>
              <a:t>Relación con el cliente</a:t>
            </a:r>
          </a:p>
          <a:p>
            <a:r>
              <a:rPr lang="es-ES" dirty="0"/>
              <a:t>Entornos</a:t>
            </a:r>
          </a:p>
          <a:p>
            <a:r>
              <a:rPr lang="es-ES" dirty="0"/>
              <a:t>Arquitectura</a:t>
            </a:r>
          </a:p>
          <a:p>
            <a:r>
              <a:rPr lang="es-ES" dirty="0"/>
              <a:t>Patrones de código</a:t>
            </a:r>
          </a:p>
          <a:p>
            <a:r>
              <a:rPr lang="es-ES" dirty="0"/>
              <a:t>Plugins</a:t>
            </a:r>
          </a:p>
          <a:p>
            <a:r>
              <a:rPr lang="es-ES" dirty="0"/>
              <a:t>Toma de requisitos</a:t>
            </a:r>
          </a:p>
          <a:p>
            <a:r>
              <a:rPr lang="es-ES" dirty="0"/>
              <a:t>Librerías</a:t>
            </a:r>
          </a:p>
          <a:p>
            <a:r>
              <a:rPr lang="es-ES" dirty="0"/>
              <a:t>Tipo de cliente</a:t>
            </a:r>
          </a:p>
          <a:p>
            <a:r>
              <a:rPr lang="es-ES" dirty="0"/>
              <a:t>Vacaciones</a:t>
            </a:r>
          </a:p>
          <a:p>
            <a:r>
              <a:rPr lang="es-ES" dirty="0"/>
              <a:t>Backend</a:t>
            </a:r>
          </a:p>
          <a:p>
            <a:r>
              <a:rPr lang="es-ES" dirty="0"/>
              <a:t>Tipo de aplicación</a:t>
            </a:r>
          </a:p>
          <a:p>
            <a:r>
              <a:rPr lang="es-ES" dirty="0"/>
              <a:t>Servicios</a:t>
            </a:r>
          </a:p>
          <a:p>
            <a:r>
              <a:rPr lang="es-ES" dirty="0"/>
              <a:t>Plataformas</a:t>
            </a:r>
          </a:p>
          <a:p>
            <a:r>
              <a:rPr lang="es-ES" dirty="0"/>
              <a:t>Soporte</a:t>
            </a:r>
          </a:p>
          <a:p>
            <a:r>
              <a:rPr lang="es-ES" dirty="0"/>
              <a:t>Bolsa de horas</a:t>
            </a:r>
          </a:p>
          <a:p>
            <a:r>
              <a:rPr lang="es-ES" dirty="0"/>
              <a:t>Deuda técnica</a:t>
            </a:r>
          </a:p>
          <a:p>
            <a:r>
              <a:rPr lang="es-ES" dirty="0"/>
              <a:t>Apoyo</a:t>
            </a:r>
          </a:p>
          <a:p>
            <a:r>
              <a:rPr lang="es-ES" dirty="0"/>
              <a:t>Experiencia</a:t>
            </a:r>
          </a:p>
          <a:p>
            <a:r>
              <a:rPr lang="es-ES" dirty="0"/>
              <a:t>Testing</a:t>
            </a:r>
          </a:p>
          <a:p>
            <a:r>
              <a:rPr lang="es-ES" dirty="0"/>
              <a:t>CI</a:t>
            </a:r>
          </a:p>
          <a:p>
            <a:r>
              <a:rPr lang="es-ES" dirty="0"/>
              <a:t>Salario</a:t>
            </a:r>
          </a:p>
          <a:p>
            <a:r>
              <a:rPr lang="es-ES" dirty="0"/>
              <a:t>CD</a:t>
            </a:r>
          </a:p>
          <a:p>
            <a:r>
              <a:rPr lang="es-ES" dirty="0"/>
              <a:t>Material de oficina</a:t>
            </a:r>
          </a:p>
        </p:txBody>
      </p:sp>
      <p:pic>
        <p:nvPicPr>
          <p:cNvPr id="2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F188D6D7-1B3F-1951-FA8D-601AB90E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68518F-A214-A6DC-5C75-7732D0B7C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321301"/>
            <a:ext cx="3141878" cy="576262"/>
          </a:xfrm>
        </p:spPr>
        <p:txBody>
          <a:bodyPr/>
          <a:lstStyle/>
          <a:p>
            <a:r>
              <a:rPr lang="es-ES" dirty="0"/>
              <a:t>Vamos de compras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E9928B-013C-2463-0168-3FB6888B72C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2117558"/>
            <a:ext cx="3141879" cy="3909499"/>
          </a:xfrm>
        </p:spPr>
        <p:txBody>
          <a:bodyPr>
            <a:noAutofit/>
          </a:bodyPr>
          <a:lstStyle/>
          <a:p>
            <a:r>
              <a:rPr lang="es-ES" sz="2400" dirty="0"/>
              <a:t>Equipo (Hardware)</a:t>
            </a:r>
          </a:p>
          <a:p>
            <a:r>
              <a:rPr lang="es-ES" sz="2400" dirty="0"/>
              <a:t>Licencias – Material de oficina</a:t>
            </a:r>
          </a:p>
          <a:p>
            <a:r>
              <a:rPr lang="es-ES" sz="2400" dirty="0"/>
              <a:t>Dispositivos</a:t>
            </a:r>
          </a:p>
          <a:p>
            <a:r>
              <a:rPr lang="es-ES" sz="2400" dirty="0"/>
              <a:t>Plugins – Librerías</a:t>
            </a:r>
          </a:p>
          <a:p>
            <a:r>
              <a:rPr lang="es-ES" sz="2400" dirty="0"/>
              <a:t>Testing</a:t>
            </a:r>
          </a:p>
          <a:p>
            <a:r>
              <a:rPr lang="es-ES" sz="2400" dirty="0"/>
              <a:t>Entornos</a:t>
            </a:r>
          </a:p>
          <a:p>
            <a:r>
              <a:rPr lang="es-ES" sz="2400" dirty="0"/>
              <a:t>CI-CD</a:t>
            </a:r>
          </a:p>
          <a:p>
            <a:r>
              <a:rPr lang="es-ES" sz="2400" dirty="0"/>
              <a:t>Diseño de la app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E6098F-5E4D-DCF9-BBD1-F2DAB6081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1321299"/>
            <a:ext cx="3147009" cy="576262"/>
          </a:xfrm>
        </p:spPr>
        <p:txBody>
          <a:bodyPr/>
          <a:lstStyle/>
          <a:p>
            <a:r>
              <a:rPr lang="es-ES" dirty="0"/>
              <a:t>Cliente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DE62A1-D5A2-DB55-1889-C46277DAE16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2117557"/>
            <a:ext cx="3147009" cy="3909499"/>
          </a:xfrm>
        </p:spPr>
        <p:txBody>
          <a:bodyPr>
            <a:noAutofit/>
          </a:bodyPr>
          <a:lstStyle/>
          <a:p>
            <a:r>
              <a:rPr lang="es-ES" sz="2400" dirty="0"/>
              <a:t>Outsourcing</a:t>
            </a:r>
          </a:p>
          <a:p>
            <a:r>
              <a:rPr lang="es-ES" sz="2400" dirty="0"/>
              <a:t>Relación con el cliente</a:t>
            </a:r>
          </a:p>
          <a:p>
            <a:r>
              <a:rPr lang="es-ES" sz="2400" dirty="0"/>
              <a:t>Toma de requisitos</a:t>
            </a:r>
          </a:p>
          <a:p>
            <a:r>
              <a:rPr lang="es-ES" sz="2400" dirty="0"/>
              <a:t>Tipo de cliente</a:t>
            </a:r>
          </a:p>
          <a:p>
            <a:r>
              <a:rPr lang="es-ES" sz="2400" dirty="0"/>
              <a:t>Backend</a:t>
            </a:r>
          </a:p>
          <a:p>
            <a:r>
              <a:rPr lang="es-ES" sz="2400" dirty="0"/>
              <a:t>Tipo de aplicación</a:t>
            </a:r>
          </a:p>
          <a:p>
            <a:r>
              <a:rPr lang="es-ES" sz="2400" dirty="0"/>
              <a:t>Plataformas</a:t>
            </a:r>
          </a:p>
          <a:p>
            <a:r>
              <a:rPr lang="es-ES" sz="2400" dirty="0"/>
              <a:t>Soporte – Bolsa de horas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227A603-ABD7-A41F-59C7-7001F691D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1321300"/>
            <a:ext cx="3145730" cy="576262"/>
          </a:xfrm>
        </p:spPr>
        <p:txBody>
          <a:bodyPr/>
          <a:lstStyle/>
          <a:p>
            <a:r>
              <a:rPr lang="es-ES" dirty="0"/>
              <a:t>Empresa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6A8DD8E-8358-2231-5CEA-01B303A897E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2117556"/>
            <a:ext cx="3145536" cy="3909499"/>
          </a:xfrm>
        </p:spPr>
        <p:txBody>
          <a:bodyPr>
            <a:normAutofit/>
          </a:bodyPr>
          <a:lstStyle/>
          <a:p>
            <a:r>
              <a:rPr lang="es-ES" sz="2400" dirty="0"/>
              <a:t>Desarrolladores</a:t>
            </a:r>
          </a:p>
          <a:p>
            <a:r>
              <a:rPr lang="es-ES" sz="2400" dirty="0"/>
              <a:t>Jornada</a:t>
            </a:r>
          </a:p>
          <a:p>
            <a:r>
              <a:rPr lang="es-ES" sz="2400" dirty="0"/>
              <a:t>Vacaciones</a:t>
            </a:r>
          </a:p>
          <a:p>
            <a:r>
              <a:rPr lang="es-ES" sz="2400" dirty="0"/>
              <a:t>Salario</a:t>
            </a:r>
          </a:p>
          <a:p>
            <a:r>
              <a:rPr lang="es-ES" sz="2400" dirty="0"/>
              <a:t>Arquitectura</a:t>
            </a:r>
          </a:p>
          <a:p>
            <a:r>
              <a:rPr lang="es-ES" sz="2400" dirty="0"/>
              <a:t>Patrones</a:t>
            </a:r>
          </a:p>
          <a:p>
            <a:r>
              <a:rPr lang="es-ES" sz="2400" dirty="0"/>
              <a:t>Deuda técnica</a:t>
            </a:r>
          </a:p>
          <a:p>
            <a:r>
              <a:rPr lang="es-ES" sz="2400" dirty="0"/>
              <a:t>Apoyo – Experiencia</a:t>
            </a: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0343AF86-B785-0342-1CA1-F29F4F741918}"/>
              </a:ext>
            </a:extLst>
          </p:cNvPr>
          <p:cNvSpPr txBox="1">
            <a:spLocks/>
          </p:cNvSpPr>
          <p:nvPr/>
        </p:nvSpPr>
        <p:spPr>
          <a:xfrm>
            <a:off x="609600" y="535941"/>
            <a:ext cx="10972800" cy="785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Variables</a:t>
            </a:r>
          </a:p>
        </p:txBody>
      </p:sp>
      <p:pic>
        <p:nvPicPr>
          <p:cNvPr id="13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EC53AD82-D597-BECB-17A4-E03C2D33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1" y="1545006"/>
            <a:ext cx="10780058" cy="4884549"/>
          </a:xfrm>
        </p:spPr>
        <p:txBody>
          <a:bodyPr numCol="2" anchor="ctr"/>
          <a:lstStyle/>
          <a:p>
            <a:pPr marL="571500" indent="-571500"/>
            <a:r>
              <a:rPr lang="es-ES" sz="2800" dirty="0"/>
              <a:t>Tipo Proyecto.</a:t>
            </a:r>
          </a:p>
          <a:p>
            <a:pPr marL="1337586" lvl="1" indent="-571500"/>
            <a:r>
              <a:rPr lang="es-ES" sz="1800" dirty="0"/>
              <a:t>Nuevo.</a:t>
            </a:r>
          </a:p>
          <a:p>
            <a:pPr marL="1337586" lvl="1" indent="-571500"/>
            <a:r>
              <a:rPr lang="es-ES" sz="1800" dirty="0"/>
              <a:t>Mantenimiento.</a:t>
            </a:r>
          </a:p>
          <a:p>
            <a:pPr marL="571500" indent="-571500"/>
            <a:r>
              <a:rPr lang="es-ES" sz="2800" dirty="0"/>
              <a:t>Desarrolladores</a:t>
            </a:r>
          </a:p>
          <a:p>
            <a:pPr marL="1337586" lvl="1" indent="-571500"/>
            <a:r>
              <a:rPr lang="es-ES" sz="1800" dirty="0"/>
              <a:t>Cantidad</a:t>
            </a:r>
          </a:p>
          <a:p>
            <a:pPr marL="1337586" lvl="1" indent="-571500"/>
            <a:r>
              <a:rPr lang="es-ES" sz="1800" dirty="0"/>
              <a:t>Categoría</a:t>
            </a:r>
          </a:p>
          <a:p>
            <a:pPr marL="571500" indent="-571500"/>
            <a:r>
              <a:rPr lang="es-ES" sz="2800" dirty="0"/>
              <a:t>Jornada</a:t>
            </a:r>
          </a:p>
          <a:p>
            <a:pPr marL="571500" indent="-571500"/>
            <a:r>
              <a:rPr lang="es-ES" sz="2800" dirty="0"/>
              <a:t>Vacaciones</a:t>
            </a:r>
          </a:p>
          <a:p>
            <a:pPr marL="571500" indent="-571500"/>
            <a:r>
              <a:rPr lang="es-ES" sz="2800" dirty="0"/>
              <a:t>Salario</a:t>
            </a:r>
          </a:p>
          <a:p>
            <a:pPr marL="571500" indent="-571500"/>
            <a:r>
              <a:rPr lang="es-ES" sz="2800" dirty="0"/>
              <a:t>Arquitectura</a:t>
            </a:r>
          </a:p>
          <a:p>
            <a:pPr marL="571500" indent="-571500"/>
            <a:r>
              <a:rPr lang="es-ES" sz="2800" dirty="0"/>
              <a:t>Patrones</a:t>
            </a:r>
          </a:p>
          <a:p>
            <a:pPr marL="571500" indent="-571500"/>
            <a:r>
              <a:rPr lang="es-ES" sz="2800" dirty="0"/>
              <a:t>Deuda técnica</a:t>
            </a:r>
          </a:p>
          <a:p>
            <a:pPr marL="571500" indent="-571500"/>
            <a:r>
              <a:rPr lang="es-ES" sz="2800" dirty="0"/>
              <a:t>Apoyo</a:t>
            </a:r>
          </a:p>
          <a:p>
            <a:pPr marL="571500" indent="-571500"/>
            <a:r>
              <a:rPr lang="es-ES" sz="2800" dirty="0"/>
              <a:t>Experiencia</a:t>
            </a:r>
          </a:p>
          <a:p>
            <a:pPr marL="571500" indent="-571500"/>
            <a:endParaRPr lang="es-E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5941"/>
            <a:ext cx="10972800" cy="785359"/>
          </a:xfrm>
        </p:spPr>
        <p:txBody>
          <a:bodyPr/>
          <a:lstStyle/>
          <a:p>
            <a:r>
              <a:rPr lang="es-ES" dirty="0"/>
              <a:t>Empresa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0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1" y="1545006"/>
            <a:ext cx="10780058" cy="4884549"/>
          </a:xfrm>
        </p:spPr>
        <p:txBody>
          <a:bodyPr numCol="2" anchor="ctr"/>
          <a:lstStyle/>
          <a:p>
            <a:pPr marL="571500" indent="-571500"/>
            <a:r>
              <a:rPr lang="es-ES" sz="3200" dirty="0"/>
              <a:t>Outsourcing</a:t>
            </a:r>
          </a:p>
          <a:p>
            <a:pPr marL="571500" indent="-571500"/>
            <a:r>
              <a:rPr lang="es-ES" sz="3200" dirty="0"/>
              <a:t>Relación con el cliente</a:t>
            </a:r>
          </a:p>
          <a:p>
            <a:pPr marL="1337586" lvl="1" indent="-571500"/>
            <a:r>
              <a:rPr lang="es-ES" sz="2000" dirty="0"/>
              <a:t>Confianzas</a:t>
            </a:r>
            <a:endParaRPr lang="es-ES" sz="3200" dirty="0"/>
          </a:p>
          <a:p>
            <a:pPr marL="571500" indent="-571500"/>
            <a:r>
              <a:rPr lang="es-ES" sz="3200" dirty="0"/>
              <a:t>Toma de requisitos</a:t>
            </a:r>
          </a:p>
          <a:p>
            <a:pPr marL="1337586" lvl="1" indent="-571500"/>
            <a:r>
              <a:rPr lang="es-ES" sz="2000" dirty="0"/>
              <a:t>Claridad de la idea</a:t>
            </a:r>
          </a:p>
          <a:p>
            <a:pPr marL="571500" indent="-571500"/>
            <a:r>
              <a:rPr lang="es-ES" sz="3200" dirty="0"/>
              <a:t>Tipo de cliente</a:t>
            </a:r>
          </a:p>
          <a:p>
            <a:pPr marL="571500" indent="-571500"/>
            <a:endParaRPr lang="es-ES" sz="3267" dirty="0"/>
          </a:p>
          <a:p>
            <a:pPr marL="571500" indent="-571500"/>
            <a:r>
              <a:rPr lang="es-ES" sz="3200" dirty="0"/>
              <a:t>Backend</a:t>
            </a:r>
          </a:p>
          <a:p>
            <a:pPr marL="1337586" lvl="1" indent="-571500"/>
            <a:r>
              <a:rPr lang="es-ES" sz="2000" dirty="0"/>
              <a:t>¿Existe?¿WIP?</a:t>
            </a:r>
            <a:endParaRPr lang="es-ES" sz="3200" dirty="0"/>
          </a:p>
          <a:p>
            <a:pPr marL="571500" indent="-571500"/>
            <a:r>
              <a:rPr lang="es-ES" sz="3200" dirty="0"/>
              <a:t>Tipo de aplicación</a:t>
            </a:r>
          </a:p>
          <a:p>
            <a:pPr marL="571500" indent="-571500"/>
            <a:r>
              <a:rPr lang="es-ES" sz="3200" dirty="0"/>
              <a:t>Plataformas</a:t>
            </a:r>
          </a:p>
          <a:p>
            <a:pPr marL="571500" indent="-571500"/>
            <a:r>
              <a:rPr lang="es-ES" sz="3200" dirty="0"/>
              <a:t>Soporte</a:t>
            </a:r>
          </a:p>
          <a:p>
            <a:pPr marL="571500" indent="-571500"/>
            <a:r>
              <a:rPr lang="es-ES" sz="3200" dirty="0"/>
              <a:t>Bolsa de horas</a:t>
            </a:r>
          </a:p>
          <a:p>
            <a:pPr marL="571500" indent="-571500"/>
            <a:endParaRPr lang="es-ES" sz="32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5941"/>
            <a:ext cx="10972800" cy="785359"/>
          </a:xfrm>
        </p:spPr>
        <p:txBody>
          <a:bodyPr/>
          <a:lstStyle/>
          <a:p>
            <a:r>
              <a:rPr lang="es-ES" dirty="0"/>
              <a:t>Cliente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7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9282-D02B-4496-5820-AF82617F5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45A4-89CE-0F38-7797-67EE21C88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es-ES" dirty="0"/>
              <a:t>Outsourcing</a:t>
            </a:r>
          </a:p>
          <a:p>
            <a:r>
              <a:rPr lang="es-ES" dirty="0"/>
              <a:t>Relación con el cliente</a:t>
            </a:r>
          </a:p>
          <a:p>
            <a:r>
              <a:rPr lang="es-ES" dirty="0"/>
              <a:t>Toma de requisitos</a:t>
            </a:r>
          </a:p>
          <a:p>
            <a:r>
              <a:rPr lang="es-ES" dirty="0"/>
              <a:t>Tipo de cliente</a:t>
            </a:r>
          </a:p>
          <a:p>
            <a:r>
              <a:rPr lang="es-ES" dirty="0"/>
              <a:t>Backend</a:t>
            </a:r>
          </a:p>
          <a:p>
            <a:r>
              <a:rPr lang="es-ES" dirty="0"/>
              <a:t>Tipo de aplicación</a:t>
            </a:r>
          </a:p>
          <a:p>
            <a:r>
              <a:rPr lang="es-ES" dirty="0"/>
              <a:t>Plataformas</a:t>
            </a:r>
          </a:p>
          <a:p>
            <a:r>
              <a:rPr lang="es-ES" dirty="0"/>
              <a:t>Soporte</a:t>
            </a:r>
          </a:p>
          <a:p>
            <a:r>
              <a:rPr lang="es-ES" dirty="0"/>
              <a:t>Bolsa de horas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4348F483-CEDC-A809-13EE-847199D8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5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0B1848-E920-005B-09AA-D8458584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24" y="1694411"/>
            <a:ext cx="1680000" cy="1680000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Sponsors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4FBB3B4-B959-4552-BDAA-BA17D4CEC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¡Sin ellos no sería posible el evento!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DA2C67AB-449E-242A-E575-A1F56DFE4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813" y="0"/>
            <a:ext cx="4282188" cy="6858000"/>
          </a:xfrm>
          <a:prstGeom prst="rect">
            <a:avLst/>
          </a:prstGeom>
        </p:spPr>
      </p:pic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F400606D-612A-FF2B-C9D3-AF3845B88477}"/>
              </a:ext>
            </a:extLst>
          </p:cNvPr>
          <p:cNvSpPr txBox="1">
            <a:spLocks/>
          </p:cNvSpPr>
          <p:nvPr/>
        </p:nvSpPr>
        <p:spPr>
          <a:xfrm>
            <a:off x="647230" y="1658997"/>
            <a:ext cx="903110" cy="505647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4596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843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7438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68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/>
              <a:t>Oro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391DAF14-C3E3-B19B-5053-2B6047E95BE0}"/>
              </a:ext>
            </a:extLst>
          </p:cNvPr>
          <p:cNvSpPr txBox="1">
            <a:spLocks/>
          </p:cNvSpPr>
          <p:nvPr/>
        </p:nvSpPr>
        <p:spPr>
          <a:xfrm>
            <a:off x="691624" y="3644659"/>
            <a:ext cx="786459" cy="505647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4596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843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7438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68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/>
              <a:t>Plata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57B8DB81-1E28-C12C-A691-7A71914E1FBC}"/>
              </a:ext>
            </a:extLst>
          </p:cNvPr>
          <p:cNvSpPr txBox="1">
            <a:spLocks/>
          </p:cNvSpPr>
          <p:nvPr/>
        </p:nvSpPr>
        <p:spPr>
          <a:xfrm>
            <a:off x="691625" y="5163590"/>
            <a:ext cx="903111" cy="505647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4596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843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7438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68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/>
              <a:t>Bronce</a:t>
            </a:r>
          </a:p>
        </p:txBody>
      </p:sp>
      <p:pic>
        <p:nvPicPr>
          <p:cNvPr id="16" name="Picture 15" descr="Text, logo&#10;&#10;Description automatically generated">
            <a:extLst>
              <a:ext uri="{FF2B5EF4-FFF2-40B4-BE49-F238E27FC236}">
                <a16:creationId xmlns:a16="http://schemas.microsoft.com/office/drawing/2014/main" id="{0D462019-D14D-DA88-B0D5-99E4D6DB9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948" y="1694411"/>
            <a:ext cx="1680000" cy="1680000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054E5796-56CB-8D16-FD10-3C818E552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412" y="1694411"/>
            <a:ext cx="1680000" cy="168000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0D2E5BA-47C2-F15C-7A58-023B3C200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417" y="1727936"/>
            <a:ext cx="1680000" cy="1680000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1DA9D091-AC01-7A43-7941-B6964147A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623" y="2439291"/>
            <a:ext cx="1680000" cy="1680000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6C80AD4E-993E-CE66-59FC-60F9AF8286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623" y="3992975"/>
            <a:ext cx="1200000" cy="1200000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39BE2572-C1AF-C8FC-BC11-0E58FD7A20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5439" y="3992975"/>
            <a:ext cx="1200000" cy="1200000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7A7C3CEF-F840-A0E8-BEDF-79E57C9B11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8979" y="3989775"/>
            <a:ext cx="1200000" cy="120000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6CEA97F3-C62F-FCE5-3F41-31927E74FA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179" y="5588003"/>
            <a:ext cx="960000" cy="960000"/>
          </a:xfrm>
          <a:prstGeom prst="rect">
            <a:avLst/>
          </a:prstGeom>
        </p:spPr>
      </p:pic>
      <p:pic>
        <p:nvPicPr>
          <p:cNvPr id="32" name="Picture 31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8100EE8-4516-5CA5-4BB7-C0396C677D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5347" y="5947655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9282-D02B-4496-5820-AF82617F5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Vámonos de compras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45A4-89CE-0F38-7797-67EE21C88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es-ES" dirty="0"/>
              <a:t>Equipo (Hardware)</a:t>
            </a:r>
          </a:p>
          <a:p>
            <a:r>
              <a:rPr lang="es-ES" dirty="0"/>
              <a:t>Licencias – Material de oficina</a:t>
            </a:r>
          </a:p>
          <a:p>
            <a:r>
              <a:rPr lang="es-ES" dirty="0"/>
              <a:t>Dispositivos</a:t>
            </a:r>
          </a:p>
          <a:p>
            <a:r>
              <a:rPr lang="es-ES" dirty="0"/>
              <a:t>Plugins – Librerías</a:t>
            </a:r>
          </a:p>
          <a:p>
            <a:r>
              <a:rPr lang="es-ES" dirty="0"/>
              <a:t>Testing</a:t>
            </a:r>
          </a:p>
          <a:p>
            <a:r>
              <a:rPr lang="es-ES" dirty="0"/>
              <a:t>Entornos</a:t>
            </a:r>
          </a:p>
          <a:p>
            <a:r>
              <a:rPr lang="es-ES" dirty="0"/>
              <a:t>CI-CD</a:t>
            </a:r>
          </a:p>
          <a:p>
            <a:r>
              <a:rPr lang="es-ES" dirty="0"/>
              <a:t>Diseño de la app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8B993AEF-FC49-A051-B521-7C5B49ED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6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6810B-F21F-2D5D-6078-88A6A547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9290"/>
            <a:ext cx="8825659" cy="1531342"/>
          </a:xfrm>
        </p:spPr>
        <p:txBody>
          <a:bodyPr>
            <a:normAutofit/>
          </a:bodyPr>
          <a:lstStyle/>
          <a:p>
            <a:r>
              <a:rPr lang="es-ES" sz="4800" dirty="0"/>
              <a:t>Equipo (Hardware)</a:t>
            </a:r>
            <a:br>
              <a:rPr lang="es-ES" sz="4800" dirty="0"/>
            </a:br>
            <a:r>
              <a:rPr lang="es-ES" sz="4800" dirty="0"/>
              <a:t>Dispositivos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57E684-70CD-549C-D389-5C661C6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680633"/>
            <a:ext cx="3141878" cy="576262"/>
          </a:xfrm>
        </p:spPr>
        <p:txBody>
          <a:bodyPr/>
          <a:lstStyle/>
          <a:p>
            <a:r>
              <a:rPr lang="es-ES" dirty="0"/>
              <a:t>Mínimo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B61C460-5AC8-53A7-A935-3F3A5C1D0EC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2289425"/>
            <a:ext cx="3141879" cy="3935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x64 - 4núcleos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4gb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HDD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Emulador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Apple: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Cuenta de desarrollador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iPhone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Simulador iPhone</a:t>
            </a:r>
          </a:p>
          <a:p>
            <a:endParaRPr lang="es-ES" sz="18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70B251-4E89-4D52-2C98-9DA3273F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1680631"/>
            <a:ext cx="3147009" cy="576262"/>
          </a:xfrm>
        </p:spPr>
        <p:txBody>
          <a:bodyPr/>
          <a:lstStyle/>
          <a:p>
            <a:r>
              <a:rPr lang="es-ES" dirty="0"/>
              <a:t>Recomendado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7915FAF6-E902-78CF-8B5F-116BBB99167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2289424"/>
            <a:ext cx="3147009" cy="3935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16gb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SDD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Móvil Android gama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Apple: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Mac Mini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iPhone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4ABF6D8-DC10-AEDF-D134-40FE4F9F8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1680632"/>
            <a:ext cx="3145730" cy="576262"/>
          </a:xfrm>
        </p:spPr>
        <p:txBody>
          <a:bodyPr/>
          <a:lstStyle/>
          <a:p>
            <a:r>
              <a:rPr lang="es-ES" dirty="0"/>
              <a:t>Óptimo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BC24A9A6-C5C2-904A-4FB7-4089DED0500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2256894"/>
            <a:ext cx="3145536" cy="39685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Intel HQ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64gb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SDD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Móvil Android gama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Móvil Android gama baja por cada capa de personalización más comunes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Apple: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Mac Book Pro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iPhone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iPad</a:t>
            </a:r>
          </a:p>
        </p:txBody>
      </p:sp>
      <p:pic>
        <p:nvPicPr>
          <p:cNvPr id="3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BA5CA880-BE2E-112F-ADCA-8B806150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67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74B50-7986-D98A-2F2B-AFA1CC1D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Licencias</a:t>
            </a:r>
            <a:br>
              <a:rPr lang="es-ES" dirty="0"/>
            </a:br>
            <a:r>
              <a:rPr lang="es-ES" dirty="0"/>
              <a:t>Material de oficina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685956-0EA5-7258-05BA-D4CA55B4D5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Visual Studio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Cliente 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Vysor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Azure DevOps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AppCenter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Teams</a:t>
            </a:r>
          </a:p>
          <a:p>
            <a:endParaRPr lang="es-ES" sz="36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86F274-4414-C49A-EAA8-285E76529D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Soporte para móviles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Soporte para portátiles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Teclado externo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Ratón externo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Monitor externo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3200" dirty="0"/>
          </a:p>
        </p:txBody>
      </p:sp>
      <p:pic>
        <p:nvPicPr>
          <p:cNvPr id="5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F96271D2-444C-7960-F1E7-9935622B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77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A290A-BBF5-A73B-5307-3DD96E73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Plugins</a:t>
            </a:r>
            <a:br>
              <a:rPr lang="es-ES" dirty="0"/>
            </a:br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74DFA-2B38-A311-C0EF-1D9003528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68" cy="4351338"/>
          </a:xfrm>
        </p:spPr>
        <p:txBody>
          <a:bodyPr>
            <a:normAutofit fontScale="92500" lnSpcReduction="20000"/>
          </a:bodyPr>
          <a:lstStyle/>
          <a:p>
            <a:endParaRPr lang="es-ES" sz="3600" dirty="0"/>
          </a:p>
          <a:p>
            <a:r>
              <a:rPr lang="es-ES" sz="3600" dirty="0"/>
              <a:t>Licencias</a:t>
            </a:r>
          </a:p>
          <a:p>
            <a:pPr lvl="1"/>
            <a:r>
              <a:rPr lang="es-ES" sz="3200" dirty="0"/>
              <a:t>¿Free? ¿De pago?</a:t>
            </a:r>
          </a:p>
          <a:p>
            <a:endParaRPr lang="es-ES" sz="3600" dirty="0"/>
          </a:p>
          <a:p>
            <a:r>
              <a:rPr lang="es-ES" sz="3600" dirty="0"/>
              <a:t>Soporte</a:t>
            </a:r>
          </a:p>
          <a:p>
            <a:pPr lvl="1"/>
            <a:r>
              <a:rPr lang="es-ES" sz="3200" dirty="0"/>
              <a:t>¿Activo? ¿De pago? ¿Abandonado?</a:t>
            </a:r>
          </a:p>
          <a:p>
            <a:endParaRPr lang="es-ES" sz="3600" dirty="0"/>
          </a:p>
          <a:p>
            <a:r>
              <a:rPr lang="es-ES" sz="3600" dirty="0"/>
              <a:t>Propietario</a:t>
            </a:r>
          </a:p>
          <a:p>
            <a:pPr lvl="1"/>
            <a:r>
              <a:rPr lang="es-ES" sz="3200" dirty="0"/>
              <a:t>¿Fuerte? ¿Débil?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5DCE2765-C233-2F1D-B144-472E5BEB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20064-CBCA-F692-FC36-F14F588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CI-CD</a:t>
            </a:r>
            <a:br>
              <a:rPr lang="es-ES" dirty="0"/>
            </a:br>
            <a:r>
              <a:rPr lang="es-ES" dirty="0"/>
              <a:t>Entornos – </a:t>
            </a:r>
            <a:r>
              <a:rPr lang="es-ES" dirty="0" err="1"/>
              <a:t>Unit</a:t>
            </a:r>
            <a:r>
              <a:rPr lang="es-ES" dirty="0"/>
              <a:t> Tests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46B61-EF8F-C350-7DD8-E5D9841683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Entorno != Directiva de Configuración</a:t>
            </a:r>
          </a:p>
          <a:p>
            <a:r>
              <a:rPr lang="es-ES" dirty="0"/>
              <a:t>Entorno != URL</a:t>
            </a:r>
          </a:p>
          <a:p>
            <a:endParaRPr lang="es-ES" dirty="0"/>
          </a:p>
          <a:p>
            <a:pPr lvl="1"/>
            <a:r>
              <a:rPr lang="en-US" dirty="0"/>
              <a:t>DEV – Debug</a:t>
            </a:r>
          </a:p>
          <a:p>
            <a:pPr lvl="1"/>
            <a:r>
              <a:rPr lang="en-US" dirty="0"/>
              <a:t>DEV – Release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 – Debug</a:t>
            </a:r>
          </a:p>
          <a:p>
            <a:pPr lvl="1"/>
            <a:r>
              <a:rPr lang="en-US" dirty="0"/>
              <a:t>PRE – Release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UAT – Debug</a:t>
            </a:r>
          </a:p>
          <a:p>
            <a:pPr lvl="1"/>
            <a:r>
              <a:rPr lang="en-US" dirty="0"/>
              <a:t>UAT – Release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 – Debug</a:t>
            </a:r>
          </a:p>
          <a:p>
            <a:pPr lvl="1"/>
            <a:r>
              <a:rPr lang="en-US" dirty="0"/>
              <a:t>INT – Release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 – Debug</a:t>
            </a:r>
          </a:p>
          <a:p>
            <a:pPr lvl="1"/>
            <a:r>
              <a:rPr lang="en-US" dirty="0"/>
              <a:t>PRO – Release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3AE63C-810A-7C13-F4E5-B132DBD4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5373" y="1825625"/>
            <a:ext cx="6695573" cy="4351338"/>
          </a:xfrm>
        </p:spPr>
        <p:txBody>
          <a:bodyPr anchor="ctr"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Entorno ➡️ 1 Entorno Debug – Release	➡️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/>
            <a:r>
              <a:rPr lang="es-ES" dirty="0"/>
              <a:t>PR 	   ➡️ Todos los entornos Release	➡️ Tests</a:t>
            </a:r>
          </a:p>
        </p:txBody>
      </p:sp>
      <p:pic>
        <p:nvPicPr>
          <p:cNvPr id="3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66159D5C-7973-AC11-DBD0-FA5A96AB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7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10DAD-9418-2C11-24CA-8B66F665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5B672-7BDC-162A-4FAA-F8643EAEF4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s-ES" dirty="0"/>
              <a:t>Idea general</a:t>
            </a:r>
          </a:p>
          <a:p>
            <a:endParaRPr lang="es-ES" dirty="0"/>
          </a:p>
          <a:p>
            <a:r>
              <a:rPr lang="es-ES" dirty="0"/>
              <a:t>Esquema</a:t>
            </a:r>
          </a:p>
          <a:p>
            <a:endParaRPr lang="es-ES" dirty="0"/>
          </a:p>
          <a:p>
            <a:r>
              <a:rPr lang="es-ES" dirty="0"/>
              <a:t>Bosquejo</a:t>
            </a:r>
          </a:p>
          <a:p>
            <a:endParaRPr lang="es-ES" dirty="0"/>
          </a:p>
          <a:p>
            <a:r>
              <a:rPr lang="es-ES" dirty="0"/>
              <a:t>Boceto</a:t>
            </a:r>
          </a:p>
          <a:p>
            <a:endParaRPr lang="es-ES" dirty="0"/>
          </a:p>
          <a:p>
            <a:r>
              <a:rPr lang="es-ES" dirty="0"/>
              <a:t>Diseño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8E37084-493E-FC91-4E5A-559567FF13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r>
              <a:rPr lang="es-ES" dirty="0"/>
              <a:t>Diseñador – UX</a:t>
            </a:r>
          </a:p>
          <a:p>
            <a:pPr marL="457200" lvl="1" indent="0">
              <a:buNone/>
            </a:pPr>
            <a:r>
              <a:rPr lang="es-ES" dirty="0"/>
              <a:t>+Tiempo	➡️ -Dinero</a:t>
            </a:r>
            <a:br>
              <a:rPr lang="es-ES" dirty="0"/>
            </a:br>
            <a:br>
              <a:rPr lang="es-ES" dirty="0"/>
            </a:br>
            <a:r>
              <a:rPr lang="es-ES" dirty="0"/>
              <a:t>-Tiempo	➡️ +Dinero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F1D7F6EB-AA8C-CBEA-9061-A5423AD0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8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122870" y="2700433"/>
            <a:ext cx="7946261" cy="1457135"/>
          </a:xfrm>
        </p:spPr>
        <p:txBody>
          <a:bodyPr/>
          <a:lstStyle/>
          <a:p>
            <a:r>
              <a:rPr lang="es-ES" sz="8800" dirty="0">
                <a:solidFill>
                  <a:schemeClr val="bg1"/>
                </a:solidFill>
              </a:rPr>
              <a:t>Maui</a:t>
            </a:r>
          </a:p>
        </p:txBody>
      </p:sp>
    </p:spTree>
    <p:extLst>
      <p:ext uri="{BB962C8B-B14F-4D97-AF65-F5344CB8AC3E}">
        <p14:creationId xmlns:p14="http://schemas.microsoft.com/office/powerpoint/2010/main" val="3897906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1" y="1545006"/>
            <a:ext cx="10780058" cy="4884549"/>
          </a:xfrm>
        </p:spPr>
        <p:txBody>
          <a:bodyPr numCol="1" anchor="ctr"/>
          <a:lstStyle/>
          <a:p>
            <a:pPr marL="571500" indent="-571500"/>
            <a:r>
              <a:rPr lang="es-ES" sz="2800" dirty="0"/>
              <a:t>Concepto Multiplataforma:</a:t>
            </a:r>
          </a:p>
          <a:p>
            <a:pPr marL="1337586" lvl="1" indent="-571500"/>
            <a:r>
              <a:rPr lang="es-ES" sz="2400" dirty="0"/>
              <a:t>Una aplicación, N diseños.</a:t>
            </a:r>
          </a:p>
          <a:p>
            <a:pPr marL="1337586" lvl="1" indent="-571500"/>
            <a:r>
              <a:rPr lang="es-ES" sz="2400" dirty="0"/>
              <a:t>Servicios de plataforma.</a:t>
            </a:r>
          </a:p>
          <a:p>
            <a:pPr marL="571500" indent="-571500"/>
            <a:r>
              <a:rPr lang="es-ES" sz="2800" dirty="0"/>
              <a:t>Tiempos de compilación.</a:t>
            </a:r>
          </a:p>
          <a:p>
            <a:pPr marL="571500" indent="-571500"/>
            <a:r>
              <a:rPr lang="es-ES" sz="2800" dirty="0"/>
              <a:t>Versión - </a:t>
            </a:r>
            <a:r>
              <a:rPr lang="es-ES" sz="2800" dirty="0" err="1"/>
              <a:t>Workloads</a:t>
            </a:r>
            <a:r>
              <a:rPr lang="es-ES" sz="2800" dirty="0"/>
              <a:t>.</a:t>
            </a:r>
          </a:p>
          <a:p>
            <a:pPr marL="571500" indent="-571500"/>
            <a:r>
              <a:rPr lang="es-ES" sz="2800" dirty="0"/>
              <a:t>Arquitectura.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5941"/>
            <a:ext cx="10972800" cy="785359"/>
          </a:xfrm>
        </p:spPr>
        <p:txBody>
          <a:bodyPr/>
          <a:lstStyle/>
          <a:p>
            <a:r>
              <a:rPr lang="es-ES" dirty="0"/>
              <a:t>Maui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8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1" y="1545006"/>
            <a:ext cx="5486400" cy="4884549"/>
          </a:xfrm>
        </p:spPr>
        <p:txBody>
          <a:bodyPr numCol="1" anchor="ctr"/>
          <a:lstStyle/>
          <a:p>
            <a:pPr marL="571500" indent="-571500"/>
            <a:r>
              <a:rPr lang="es-ES" sz="3600" dirty="0"/>
              <a:t>MVVM</a:t>
            </a:r>
          </a:p>
          <a:p>
            <a:pPr marL="571500" indent="-571500"/>
            <a:r>
              <a:rPr lang="es-ES" sz="3600" dirty="0"/>
              <a:t>Reactive</a:t>
            </a:r>
          </a:p>
          <a:p>
            <a:pPr marL="571500" indent="-571500"/>
            <a:r>
              <a:rPr lang="es-ES" sz="3600" dirty="0"/>
              <a:t>Feature-Oriented</a:t>
            </a:r>
          </a:p>
          <a:p>
            <a:pPr marL="571500" indent="-571500"/>
            <a:r>
              <a:rPr lang="es-ES" sz="3600" dirty="0" err="1"/>
              <a:t>Clean-Architecture</a:t>
            </a:r>
            <a:endParaRPr lang="es-ES" sz="36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5941"/>
            <a:ext cx="10972800" cy="785359"/>
          </a:xfrm>
        </p:spPr>
        <p:txBody>
          <a:bodyPr/>
          <a:lstStyle/>
          <a:p>
            <a:r>
              <a:rPr lang="es-ES" dirty="0"/>
              <a:t>Arquitectura - Patrones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EF03518B-6EEE-5E00-3904-CBFB58C49181}"/>
              </a:ext>
            </a:extLst>
          </p:cNvPr>
          <p:cNvSpPr txBox="1">
            <a:spLocks/>
          </p:cNvSpPr>
          <p:nvPr/>
        </p:nvSpPr>
        <p:spPr>
          <a:xfrm>
            <a:off x="6095999" y="1545006"/>
            <a:ext cx="5486400" cy="48845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66086" marR="0" lvl="1" indent="-15237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336" marR="0" lvl="2" indent="-15237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85052" marR="0" lvl="3" indent="-15237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90302" marR="0" lvl="4" indent="-15237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/>
            <a:r>
              <a:rPr lang="es-ES" sz="3600" kern="0" dirty="0"/>
              <a:t>N-</a:t>
            </a:r>
            <a:r>
              <a:rPr lang="es-ES" sz="3600" kern="0" dirty="0" err="1"/>
              <a:t>Layer</a:t>
            </a:r>
            <a:endParaRPr lang="es-ES" sz="3600" kern="0" dirty="0"/>
          </a:p>
          <a:p>
            <a:pPr marL="1337586" lvl="1" indent="-571500"/>
            <a:r>
              <a:rPr lang="es-ES" sz="3667" kern="0" dirty="0"/>
              <a:t>¿Tiene sentido?</a:t>
            </a:r>
          </a:p>
        </p:txBody>
      </p:sp>
    </p:spTree>
    <p:extLst>
      <p:ext uri="{BB962C8B-B14F-4D97-AF65-F5344CB8AC3E}">
        <p14:creationId xmlns:p14="http://schemas.microsoft.com/office/powerpoint/2010/main" val="343374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122870" y="2700433"/>
            <a:ext cx="7946261" cy="1457135"/>
          </a:xfrm>
        </p:spPr>
        <p:txBody>
          <a:bodyPr/>
          <a:lstStyle/>
          <a:p>
            <a:r>
              <a:rPr lang="es-ES" sz="8800" dirty="0">
                <a:solidFill>
                  <a:schemeClr val="bg1"/>
                </a:solidFill>
              </a:rPr>
              <a:t>Creatividad</a:t>
            </a:r>
          </a:p>
        </p:txBody>
      </p:sp>
    </p:spTree>
    <p:extLst>
      <p:ext uri="{BB962C8B-B14F-4D97-AF65-F5344CB8AC3E}">
        <p14:creationId xmlns:p14="http://schemas.microsoft.com/office/powerpoint/2010/main" val="208773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¿Quién soy?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4FBB3B4-B959-4552-BDAA-BA17D4CEC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1079501"/>
            <a:ext cx="6911662" cy="5037964"/>
          </a:xfrm>
        </p:spPr>
        <p:txBody>
          <a:bodyPr>
            <a:normAutofit/>
          </a:bodyPr>
          <a:lstStyle/>
          <a:p>
            <a:r>
              <a:rPr lang="es-ES" sz="2000" dirty="0"/>
              <a:t>Marco Antonio Blanco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Programador de aplicaciones móviles con DotNet</a:t>
            </a:r>
          </a:p>
          <a:p>
            <a:pPr marL="575689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Xamarin</a:t>
            </a:r>
          </a:p>
          <a:p>
            <a:pPr marL="575689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Xamarin.Forms</a:t>
            </a:r>
          </a:p>
          <a:p>
            <a:pPr marL="575689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DotNet Maui</a:t>
            </a:r>
          </a:p>
          <a:p>
            <a:pPr marL="575689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¿?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Fundador y juntaletras en NoTEP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Whovian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DA2C67AB-449E-242A-E575-A1F56DFE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813" y="0"/>
            <a:ext cx="4282188" cy="6858000"/>
          </a:xfrm>
          <a:prstGeom prst="rect">
            <a:avLst/>
          </a:prstGeom>
        </p:spPr>
      </p:pic>
      <p:pic>
        <p:nvPicPr>
          <p:cNvPr id="32" name="Picture 31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8100EE8-4516-5CA5-4BB7-C0396C67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347" y="5947655"/>
            <a:ext cx="912807" cy="912807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219BBFB-F884-C9BE-40B0-19787AFC9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474" y="535941"/>
            <a:ext cx="1892866" cy="1892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219BBFB-F884-C9BE-40B0-19787AFC9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04474" y="3696970"/>
            <a:ext cx="1892866" cy="1892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rcador de texto 1">
            <a:extLst>
              <a:ext uri="{FF2B5EF4-FFF2-40B4-BE49-F238E27FC236}">
                <a16:creationId xmlns:a16="http://schemas.microsoft.com/office/drawing/2014/main" id="{BAA59973-ABC7-A987-CADD-A4569EF1E389}"/>
              </a:ext>
            </a:extLst>
          </p:cNvPr>
          <p:cNvSpPr txBox="1">
            <a:spLocks/>
          </p:cNvSpPr>
          <p:nvPr/>
        </p:nvSpPr>
        <p:spPr>
          <a:xfrm>
            <a:off x="0" y="4090068"/>
            <a:ext cx="7908153" cy="2767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sz="2000" b="1" dirty="0"/>
              <a:t>Twitter</a:t>
            </a:r>
          </a:p>
          <a:p>
            <a:pPr marL="360000" lvl="1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</a:t>
            </a:r>
          </a:p>
          <a:p>
            <a:pPr marL="180000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sz="2000" b="1" dirty="0"/>
              <a:t>Mastodon</a:t>
            </a:r>
          </a:p>
          <a:p>
            <a:pPr marL="360000" lvl="1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@marcoablanco@xarxa.cloud</a:t>
            </a:r>
          </a:p>
          <a:p>
            <a:pPr marL="180000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sz="2000" b="1" dirty="0"/>
              <a:t>Web</a:t>
            </a:r>
          </a:p>
          <a:p>
            <a:pPr marL="360000" lvl="1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>
                <a:hlinkClick r:id="rId6"/>
              </a:rPr>
              <a:t>www.notodoesprogramacion.es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086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" y="1545007"/>
            <a:ext cx="10834777" cy="1677482"/>
          </a:xfrm>
        </p:spPr>
        <p:txBody>
          <a:bodyPr/>
          <a:lstStyle/>
          <a:p>
            <a:pPr algn="ctr">
              <a:buNone/>
            </a:pPr>
            <a:r>
              <a:rPr lang="es-ES" sz="2400" dirty="0"/>
              <a:t>“Hablar a la gente sobre la creatividad es fácil. Es ser creativo lo que es difícil”</a:t>
            </a:r>
          </a:p>
          <a:p>
            <a:pPr algn="ctr">
              <a:buNone/>
            </a:pPr>
            <a:r>
              <a:rPr lang="es-ES" sz="2400" dirty="0"/>
              <a:t>John Cleese – Cómo Ser Creativo (Subtitulado)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5941"/>
            <a:ext cx="10972800" cy="785359"/>
          </a:xfrm>
        </p:spPr>
        <p:txBody>
          <a:bodyPr/>
          <a:lstStyle/>
          <a:p>
            <a:r>
              <a:rPr lang="es-ES" dirty="0"/>
              <a:t>Creatividad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6157E7-3438-1C2B-8096-FB279B2D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003" y="3222489"/>
            <a:ext cx="5009993" cy="32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4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941"/>
            <a:ext cx="7908153" cy="741530"/>
          </a:xfrm>
        </p:spPr>
        <p:txBody>
          <a:bodyPr anchor="ctr">
            <a:noAutofit/>
          </a:bodyPr>
          <a:lstStyle/>
          <a:p>
            <a:pPr algn="ctr"/>
            <a:r>
              <a:rPr lang="es-ES" sz="3200" b="1" dirty="0"/>
              <a:t>¿Preguntas?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DA2C67AB-449E-242A-E575-A1F56DFE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813" y="0"/>
            <a:ext cx="4282188" cy="6858000"/>
          </a:xfrm>
          <a:prstGeom prst="rect">
            <a:avLst/>
          </a:prstGeom>
        </p:spPr>
      </p:pic>
      <p:pic>
        <p:nvPicPr>
          <p:cNvPr id="32" name="Picture 31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8100EE8-4516-5CA5-4BB7-C0396C67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347" y="5947655"/>
            <a:ext cx="912807" cy="912807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219BBFB-F884-C9BE-40B0-19787AFC9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474" y="535941"/>
            <a:ext cx="1892866" cy="1892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219BBFB-F884-C9BE-40B0-19787AFC9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04474" y="3696970"/>
            <a:ext cx="1892866" cy="1892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rcador de texto 1">
            <a:extLst>
              <a:ext uri="{FF2B5EF4-FFF2-40B4-BE49-F238E27FC236}">
                <a16:creationId xmlns:a16="http://schemas.microsoft.com/office/drawing/2014/main" id="{BAA59973-ABC7-A987-CADD-A4569EF1E389}"/>
              </a:ext>
            </a:extLst>
          </p:cNvPr>
          <p:cNvSpPr txBox="1">
            <a:spLocks/>
          </p:cNvSpPr>
          <p:nvPr/>
        </p:nvSpPr>
        <p:spPr>
          <a:xfrm>
            <a:off x="0" y="1425388"/>
            <a:ext cx="7908153" cy="5432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sz="2000" b="1" dirty="0"/>
              <a:t>Twitter</a:t>
            </a:r>
          </a:p>
          <a:p>
            <a:pPr marL="360000" lvl="1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</a:t>
            </a:r>
          </a:p>
          <a:p>
            <a:pPr marL="360000" lvl="1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@NoTEP_es</a:t>
            </a:r>
          </a:p>
          <a:p>
            <a:pPr marL="360000" lvl="1" indent="-180000" algn="ctr" defTabSz="540000">
              <a:lnSpc>
                <a:spcPct val="100000"/>
              </a:lnSpc>
              <a:spcAft>
                <a:spcPts val="600"/>
              </a:spcAft>
            </a:pPr>
            <a:endParaRPr lang="es-ES" dirty="0"/>
          </a:p>
          <a:p>
            <a:pPr marL="180000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sz="2000" b="1" dirty="0"/>
              <a:t>Mastodon</a:t>
            </a:r>
          </a:p>
          <a:p>
            <a:pPr marL="360000" lvl="1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@marcoablanco@xarxa.cloud</a:t>
            </a:r>
          </a:p>
          <a:p>
            <a:pPr marL="360000" lvl="1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@NoTEP@mastodon.social</a:t>
            </a:r>
          </a:p>
          <a:p>
            <a:pPr marL="360000" lvl="1" indent="-180000" algn="ctr" defTabSz="540000">
              <a:lnSpc>
                <a:spcPct val="100000"/>
              </a:lnSpc>
              <a:spcAft>
                <a:spcPts val="600"/>
              </a:spcAft>
            </a:pPr>
            <a:endParaRPr lang="es-ES" dirty="0"/>
          </a:p>
          <a:p>
            <a:pPr marL="360000" lvl="1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sz="2000" b="1" dirty="0"/>
              <a:t>LinkedIn</a:t>
            </a:r>
          </a:p>
          <a:p>
            <a:pPr marL="360000" lvl="1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>
                <a:hlinkClick r:id="rId6"/>
              </a:rPr>
              <a:t>linkedin.com/in/marcoablanco</a:t>
            </a:r>
            <a:r>
              <a:rPr lang="es-ES" sz="2000" b="1" dirty="0"/>
              <a:t> </a:t>
            </a:r>
          </a:p>
          <a:p>
            <a:pPr marL="180000" indent="-180000" algn="ctr" defTabSz="540000">
              <a:lnSpc>
                <a:spcPct val="100000"/>
              </a:lnSpc>
              <a:spcAft>
                <a:spcPts val="600"/>
              </a:spcAft>
            </a:pPr>
            <a:endParaRPr lang="es-ES" sz="2000" b="1" dirty="0"/>
          </a:p>
          <a:p>
            <a:pPr marL="180000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sz="2000" b="1" dirty="0"/>
              <a:t>Web</a:t>
            </a:r>
          </a:p>
          <a:p>
            <a:pPr marL="360000" lvl="1" indent="-180000" algn="ctr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>
                <a:hlinkClick r:id="rId7"/>
              </a:rPr>
              <a:t>www.notodoesprogramacion.es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59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B7EF7B1-046A-DBA6-89A7-34E2515E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86" y="1591733"/>
            <a:ext cx="10447629" cy="4826587"/>
          </a:xfrm>
          <a:prstGeom prst="rect">
            <a:avLst/>
          </a:prstGeom>
        </p:spPr>
      </p:pic>
      <p:pic>
        <p:nvPicPr>
          <p:cNvPr id="8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995B66B-DA62-25C7-BD4A-77E37A85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89" y="-32468"/>
            <a:ext cx="3175023" cy="31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" y="1545006"/>
            <a:ext cx="10834777" cy="4884549"/>
          </a:xfrm>
        </p:spPr>
        <p:txBody>
          <a:bodyPr/>
          <a:lstStyle/>
          <a:p>
            <a:pPr>
              <a:buNone/>
            </a:pPr>
            <a:endParaRPr lang="es-ES" sz="3733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5941"/>
            <a:ext cx="10972800" cy="785359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" y="1545006"/>
            <a:ext cx="10834777" cy="4884549"/>
          </a:xfrm>
        </p:spPr>
        <p:txBody>
          <a:bodyPr/>
          <a:lstStyle/>
          <a:p>
            <a:pPr>
              <a:buNone/>
            </a:pPr>
            <a:r>
              <a:rPr lang="es-ES" sz="2800" dirty="0"/>
              <a:t>Soy programador.</a:t>
            </a:r>
          </a:p>
          <a:p>
            <a:pPr>
              <a:buNone/>
            </a:pPr>
            <a:r>
              <a:rPr lang="es-ES" sz="2800" dirty="0"/>
              <a:t>Conceptos subjetivos.</a:t>
            </a:r>
          </a:p>
          <a:p>
            <a:pPr>
              <a:buNone/>
            </a:pPr>
            <a:r>
              <a:rPr lang="es-ES" sz="2800" dirty="0"/>
              <a:t>Contradicciones.</a:t>
            </a:r>
          </a:p>
          <a:p>
            <a:pPr>
              <a:buNone/>
            </a:pPr>
            <a:r>
              <a:rPr lang="es-ES" sz="2800" dirty="0"/>
              <a:t>Consultoría.</a:t>
            </a:r>
          </a:p>
          <a:p>
            <a:pPr>
              <a:buNone/>
            </a:pPr>
            <a:r>
              <a:rPr lang="es-ES" sz="2800" dirty="0"/>
              <a:t>No demo.</a:t>
            </a:r>
          </a:p>
          <a:p>
            <a:pPr>
              <a:buNone/>
            </a:pPr>
            <a:endParaRPr lang="es-ES" sz="2800" dirty="0"/>
          </a:p>
          <a:p>
            <a:pPr>
              <a:buNone/>
            </a:pPr>
            <a:r>
              <a:rPr lang="es-ES" sz="2800" dirty="0"/>
              <a:t>Abstracto ➡️ Concreto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5941"/>
            <a:ext cx="10972800" cy="785359"/>
          </a:xfrm>
        </p:spPr>
        <p:txBody>
          <a:bodyPr/>
          <a:lstStyle/>
          <a:p>
            <a:r>
              <a:rPr lang="es-ES" dirty="0"/>
              <a:t>Disclaimer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122870" y="2700433"/>
            <a:ext cx="7946261" cy="1457135"/>
          </a:xfrm>
        </p:spPr>
        <p:txBody>
          <a:bodyPr/>
          <a:lstStyle/>
          <a:p>
            <a:r>
              <a:rPr lang="es-ES" sz="8800" dirty="0">
                <a:solidFill>
                  <a:schemeClr val="bg1"/>
                </a:solidFill>
              </a:rPr>
              <a:t>¿Qué es el éxito?</a:t>
            </a:r>
          </a:p>
        </p:txBody>
      </p:sp>
    </p:spTree>
    <p:extLst>
      <p:ext uri="{BB962C8B-B14F-4D97-AF65-F5344CB8AC3E}">
        <p14:creationId xmlns:p14="http://schemas.microsoft.com/office/powerpoint/2010/main" val="317061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C881F1A-65CA-5820-5CA9-8B2657A9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68" y="1409770"/>
            <a:ext cx="9022864" cy="4038459"/>
          </a:xfrm>
          <a:prstGeom prst="rect">
            <a:avLst/>
          </a:prstGeom>
        </p:spPr>
      </p:pic>
      <p:sp>
        <p:nvSpPr>
          <p:cNvPr id="31" name="Título 30">
            <a:extLst>
              <a:ext uri="{FF2B5EF4-FFF2-40B4-BE49-F238E27FC236}">
                <a16:creationId xmlns:a16="http://schemas.microsoft.com/office/drawing/2014/main" id="{FDBCC399-4A8E-A310-DE00-0BAA6295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RAE</a:t>
            </a:r>
          </a:p>
        </p:txBody>
      </p:sp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" y="1545006"/>
            <a:ext cx="10834777" cy="4884549"/>
          </a:xfrm>
        </p:spPr>
        <p:txBody>
          <a:bodyPr/>
          <a:lstStyle/>
          <a:p>
            <a:pPr marL="742950" indent="-742950"/>
            <a:r>
              <a:rPr lang="es-ES" sz="3733" dirty="0"/>
              <a:t>Resultado feliz ➡️ Cumplir satisfactoriamente</a:t>
            </a:r>
          </a:p>
          <a:p>
            <a:pPr marL="1509036" lvl="1" indent="-742950"/>
            <a:endParaRPr lang="es-ES" sz="3800" dirty="0"/>
          </a:p>
          <a:p>
            <a:pPr marL="742950" indent="-742950"/>
            <a:r>
              <a:rPr lang="es-ES" sz="3733" dirty="0"/>
              <a:t>Negocio, actuación, etc. ➡️ Proyecto</a:t>
            </a:r>
          </a:p>
          <a:p>
            <a:pPr marL="1509036" lvl="1" indent="-742950"/>
            <a:r>
              <a:rPr lang="es-ES" sz="3800" dirty="0"/>
              <a:t>División en tareas </a:t>
            </a:r>
            <a:r>
              <a:rPr lang="es-ES" sz="4000" dirty="0"/>
              <a:t>➡️</a:t>
            </a:r>
            <a:r>
              <a:rPr lang="es-ES" sz="3800" dirty="0"/>
              <a:t> Responsabilidades</a:t>
            </a:r>
          </a:p>
          <a:p>
            <a:pPr marL="742950" indent="-742950"/>
            <a:endParaRPr lang="es-ES" sz="3733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5941"/>
            <a:ext cx="10972800" cy="785359"/>
          </a:xfrm>
        </p:spPr>
        <p:txBody>
          <a:bodyPr/>
          <a:lstStyle/>
          <a:p>
            <a:r>
              <a:rPr lang="es-ES" dirty="0"/>
              <a:t>Resultado feliz de un negocio, actuación, etc.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" y="1321300"/>
            <a:ext cx="10834777" cy="510825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s-ES" sz="4000" dirty="0"/>
              <a:t>Que todas las responsabilidades estén asignadas.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4000" dirty="0"/>
              <a:t>Cumplir satisfactoriamente con nuestras responsabilidades.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4000" dirty="0"/>
              <a:t>Que el resto de compañeras y compañeros cumplan sus responsabilidades.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5941"/>
            <a:ext cx="10972800" cy="785359"/>
          </a:xfrm>
        </p:spPr>
        <p:txBody>
          <a:bodyPr/>
          <a:lstStyle/>
          <a:p>
            <a:r>
              <a:rPr lang="es-ES" dirty="0"/>
              <a:t>Resumen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3" y="60181"/>
            <a:ext cx="912807" cy="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51791" y="2700432"/>
            <a:ext cx="11688417" cy="1457135"/>
          </a:xfrm>
        </p:spPr>
        <p:txBody>
          <a:bodyPr/>
          <a:lstStyle/>
          <a:p>
            <a:r>
              <a:rPr lang="es-ES" sz="8800" dirty="0">
                <a:solidFill>
                  <a:schemeClr val="bg1"/>
                </a:solidFill>
              </a:rPr>
              <a:t>Responsabilidades</a:t>
            </a:r>
          </a:p>
        </p:txBody>
      </p:sp>
    </p:spTree>
    <p:extLst>
      <p:ext uri="{BB962C8B-B14F-4D97-AF65-F5344CB8AC3E}">
        <p14:creationId xmlns:p14="http://schemas.microsoft.com/office/powerpoint/2010/main" val="3929962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18012</TotalTime>
  <Words>771</Words>
  <Application>Microsoft Office PowerPoint</Application>
  <PresentationFormat>Panorámica</PresentationFormat>
  <Paragraphs>300</Paragraphs>
  <Slides>33</Slides>
  <Notes>2</Notes>
  <HiddenSlides>5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Roboto</vt:lpstr>
      <vt:lpstr>Segoe UI</vt:lpstr>
      <vt:lpstr>Tema de Office</vt:lpstr>
      <vt:lpstr>Simple Light</vt:lpstr>
      <vt:lpstr>Requisitos para el éxito en DotNet Maui</vt:lpstr>
      <vt:lpstr>Sponsors</vt:lpstr>
      <vt:lpstr>¿Quién soy?</vt:lpstr>
      <vt:lpstr>Disclaimer</vt:lpstr>
      <vt:lpstr>¿Qué es el éxito?</vt:lpstr>
      <vt:lpstr>RAE</vt:lpstr>
      <vt:lpstr>Resultado feliz de un negocio, actuación, etc.</vt:lpstr>
      <vt:lpstr>Resumen</vt:lpstr>
      <vt:lpstr>Responsabilidades</vt:lpstr>
      <vt:lpstr>Responsabilidades individuales</vt:lpstr>
      <vt:lpstr>Presentación de PowerPoint</vt:lpstr>
      <vt:lpstr>Asumir responsabilidades</vt:lpstr>
      <vt:lpstr>Presentación de PowerPoint</vt:lpstr>
      <vt:lpstr>Variables</vt:lpstr>
      <vt:lpstr>Variables</vt:lpstr>
      <vt:lpstr>Presentación de PowerPoint</vt:lpstr>
      <vt:lpstr>Empresa</vt:lpstr>
      <vt:lpstr>Cliente</vt:lpstr>
      <vt:lpstr>Cliente</vt:lpstr>
      <vt:lpstr>Vámonos de compras</vt:lpstr>
      <vt:lpstr>Equipo (Hardware) Dispositivos</vt:lpstr>
      <vt:lpstr>Licencias Material de oficina</vt:lpstr>
      <vt:lpstr>Plugins Librerías</vt:lpstr>
      <vt:lpstr>CI-CD Entornos – Unit Tests</vt:lpstr>
      <vt:lpstr>Diseño de la app</vt:lpstr>
      <vt:lpstr>Maui</vt:lpstr>
      <vt:lpstr>Maui</vt:lpstr>
      <vt:lpstr>Arquitectura - Patrones</vt:lpstr>
      <vt:lpstr>Creatividad</vt:lpstr>
      <vt:lpstr>Creatividad</vt:lpstr>
      <vt:lpstr>¿Preguntas?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Blanco</dc:creator>
  <cp:lastModifiedBy>Marco Antonio Blanco</cp:lastModifiedBy>
  <cp:revision>19</cp:revision>
  <dcterms:created xsi:type="dcterms:W3CDTF">2023-03-18T12:42:24Z</dcterms:created>
  <dcterms:modified xsi:type="dcterms:W3CDTF">2023-04-20T22:53:12Z</dcterms:modified>
</cp:coreProperties>
</file>