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147469552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6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1DBC1-2864-9A90-6C89-481949063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D29F66-55B3-52A9-891B-4E3B84A9A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C4978F-01A9-74E8-0F2A-9087B21B9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C363-AE24-409D-A270-BA1148B6EB51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0FA296-7B84-1EAA-51E8-84D20F54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BF8D02-9735-F1D6-96AD-1CC28675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B6F3-EC3B-4BF9-B086-F20266472D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884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4DE74-5C95-649E-C429-01D0561F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38E56D-19F6-3830-3E96-4AEB0B0D7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A3E3D0-8194-76C1-7BBD-366AD972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C363-AE24-409D-A270-BA1148B6EB51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E36ABB-6D9B-1250-E07F-D913350B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3EAE3E-F8B9-450D-66A0-2336B78A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B6F3-EC3B-4BF9-B086-F20266472D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105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95A65C-3575-9F43-6C9F-1245FF0B5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B8D652-3797-12B3-6F63-2F44DC93D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961BCF-9B85-0081-9D7D-9AB800844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C363-AE24-409D-A270-BA1148B6EB51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203B64-5018-74E7-5C6E-EC8748B5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4C994F-6454-1B66-1074-1C9559AE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B6F3-EC3B-4BF9-B086-F20266472D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211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86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D26CE-F2FB-6630-4E6B-84B53101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F51F32-775A-D43C-5376-DC0104EAB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6856BB-D230-0D8A-11D1-A97E5891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C363-AE24-409D-A270-BA1148B6EB51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AF5879-F093-33C3-41EA-CF64D687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947B65-6EEB-359F-FA60-437EBB7A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B6F3-EC3B-4BF9-B086-F20266472D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83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10EAD-C670-C8A5-AA48-ECF4EC376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B6ED17-59D5-371C-2EE2-C05E44490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A03822-E259-787F-FBB1-1E755E76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C363-AE24-409D-A270-BA1148B6EB51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6BFB79-1CE4-6E85-0159-527F5261F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11F65B-2DE8-AFBF-EFE1-E2573F73F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B6F3-EC3B-4BF9-B086-F20266472D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80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62C87-F1E4-A58D-1C79-38A803D0B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EFF504-8C00-D515-5F7F-BDCEE6DC0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493AEE-E90C-28EB-E2F0-1F16A2EB1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88B445-5F10-7D32-35CC-4E8D1C06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C363-AE24-409D-A270-BA1148B6EB51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21631F-FC53-CE22-1AF2-C00BB71E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25F5FC-70BE-CAB5-D19E-0C091508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B6F3-EC3B-4BF9-B086-F20266472D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0FB74-2411-7358-345A-5800B896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4A4625-348F-6CC7-B44F-2B4AF7227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36006A-B998-7C5C-B245-AD86B8722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451874D-0527-03CC-E5CB-4E06C7933A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E2A32D-8F2C-441E-502A-A6B0D8A84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44067A5-70C0-FDE3-A7D5-9939A37E5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C363-AE24-409D-A270-BA1148B6EB51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099C4A-A289-D197-62F4-C951B098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108D420-3964-1C08-ECB0-6CD4FEC2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B6F3-EC3B-4BF9-B086-F20266472D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501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97186-E700-3206-8511-118CDAC4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14F58D2-58AF-A67E-44B5-008782B3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C363-AE24-409D-A270-BA1148B6EB51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539268-BEFC-59AA-98D2-AFC93E36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B06133-5F64-C6AE-8DB5-A7CA6A31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B6F3-EC3B-4BF9-B086-F20266472D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316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3D46525-03DF-CE3A-7AE6-F5B39246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C363-AE24-409D-A270-BA1148B6EB51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DA5A59-6003-0990-AEAB-9CB64135F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5AAA64-FFB4-B6AA-B83D-6D482D89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B6F3-EC3B-4BF9-B086-F20266472D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559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33920-6C24-2739-D331-E29E4210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E65225-2EDA-EC66-D13E-8622F9931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05210E-FD3F-E484-53A7-23BB83B33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7D806F-D85D-5B58-AA12-5FA23883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C363-AE24-409D-A270-BA1148B6EB51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6C50DD-EFC1-A33D-5AE3-4CF2E0E46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88DF42-87AC-5BDF-EC72-AEEDD9E9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B6F3-EC3B-4BF9-B086-F20266472D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94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2783F-EF19-009B-7FEC-5652A4932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766AA4-8D8E-39B0-AF96-B83707DAF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EFE738-638D-C713-1208-BF5AE688F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F9EDBF-21C2-58A1-4749-79F15006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DC363-AE24-409D-A270-BA1148B6EB51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8B46AA-DA54-4D8B-2391-F64118E6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9DDB13-C4B6-195D-5659-A1CC6D23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AB6F3-EC3B-4BF9-B086-F20266472D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24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B4032C-1516-C995-C902-786DC499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9FD894-0A6B-B9A4-52D3-F32FA7B54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A2045A-CBA5-5ACD-4149-663BE0A71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DC363-AE24-409D-A270-BA1148B6EB51}" type="datetimeFigureOut">
              <a:rPr lang="es-ES" smtClean="0"/>
              <a:t>10/03/2023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488725-DBB9-B7A3-D84B-8D3B59DC6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4B26D0-0933-6C55-B868-B1C1AA48A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AB6F3-EC3B-4BF9-B086-F20266472DC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820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microsoft.com/office/2007/relationships/hdphoto" Target="../media/hdphoto2.wdp"/><Relationship Id="rId3" Type="http://schemas.openxmlformats.org/officeDocument/2006/relationships/image" Target="../media/image3.svg"/><Relationship Id="rId21" Type="http://schemas.openxmlformats.org/officeDocument/2006/relationships/image" Target="../media/image18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microsoft.com/office/2007/relationships/hdphoto" Target="../media/hdphoto1.wdp"/><Relationship Id="rId20" Type="http://schemas.microsoft.com/office/2007/relationships/hdphoto" Target="../media/hdphoto3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19" Type="http://schemas.openxmlformats.org/officeDocument/2006/relationships/image" Target="../media/image17.png"/><Relationship Id="rId4" Type="http://schemas.openxmlformats.org/officeDocument/2006/relationships/image" Target="../media/image4.emf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mau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F661B-ACFA-C42F-9514-4B523C878F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88CDF7-4C2A-F0E4-B277-00E268D19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59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8A103-5DC9-1146-C240-4DCF1570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Quién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9F7B18-51DB-C600-662F-E83A49F71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Marco Antonio Blanco</a:t>
            </a:r>
          </a:p>
          <a:p>
            <a:pPr lvl="1"/>
            <a:r>
              <a:rPr lang="es-ES" dirty="0"/>
              <a:t>Programador de aplicaciones móviles con DotNet</a:t>
            </a:r>
          </a:p>
          <a:p>
            <a:pPr lvl="2"/>
            <a:r>
              <a:rPr lang="es-ES" dirty="0"/>
              <a:t>2014 Xamarin</a:t>
            </a:r>
          </a:p>
          <a:p>
            <a:pPr lvl="2"/>
            <a:r>
              <a:rPr lang="es-ES" dirty="0"/>
              <a:t>2016 Xamarin.Forms</a:t>
            </a:r>
          </a:p>
          <a:p>
            <a:pPr lvl="2"/>
            <a:r>
              <a:rPr lang="es-ES" dirty="0"/>
              <a:t>2022 DotNet Maui</a:t>
            </a:r>
          </a:p>
          <a:p>
            <a:pPr lvl="1"/>
            <a:endParaRPr lang="es-ES" dirty="0"/>
          </a:p>
          <a:p>
            <a:r>
              <a:rPr lang="es-ES" dirty="0"/>
              <a:t>Escritor en NoTEP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1710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A021A-E9CD-99C8-16DC-9BED03E8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Precedentes - Xamarin</a:t>
            </a:r>
          </a:p>
        </p:txBody>
      </p:sp>
      <p:pic>
        <p:nvPicPr>
          <p:cNvPr id="1028" name="Picture 4" descr="From Xamarin Native to Xamarin.Forms: Reaping the Rewards without the Risk">
            <a:extLst>
              <a:ext uri="{FF2B5EF4-FFF2-40B4-BE49-F238E27FC236}">
                <a16:creationId xmlns:a16="http://schemas.microsoft.com/office/drawing/2014/main" id="{4106D8B2-17DB-0D8E-79BA-E0B78B8CD2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5" r="14672"/>
          <a:stretch/>
        </p:blipFill>
        <p:spPr bwMode="auto">
          <a:xfrm>
            <a:off x="2683041" y="1690688"/>
            <a:ext cx="6942221" cy="471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71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1D2CF-2CD8-8570-5017-2D5C54429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DotNet Maui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F25543-C0F6-5625-AD0B-3088EF144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Framework de desarrollo multiplataforma</a:t>
            </a:r>
          </a:p>
          <a:p>
            <a:endParaRPr lang="es-ES" b="1" dirty="0"/>
          </a:p>
          <a:p>
            <a:r>
              <a:rPr lang="es-ES" b="1" dirty="0"/>
              <a:t>M</a:t>
            </a:r>
            <a:r>
              <a:rPr lang="es-ES" dirty="0"/>
              <a:t>ultiplatform </a:t>
            </a:r>
            <a:r>
              <a:rPr lang="es-ES" b="1" dirty="0"/>
              <a:t>A</a:t>
            </a:r>
            <a:r>
              <a:rPr lang="es-ES" dirty="0"/>
              <a:t>pp </a:t>
            </a:r>
            <a:r>
              <a:rPr lang="es-ES" b="1" dirty="0"/>
              <a:t>UI</a:t>
            </a:r>
            <a:r>
              <a:rPr lang="es-ES" dirty="0"/>
              <a:t>: Maui</a:t>
            </a:r>
          </a:p>
          <a:p>
            <a:endParaRPr lang="es-ES" dirty="0"/>
          </a:p>
          <a:p>
            <a:r>
              <a:rPr lang="es-ES" dirty="0"/>
              <a:t>Android, iOS y Windows… y Mac y Tizen.</a:t>
            </a:r>
          </a:p>
          <a:p>
            <a:endParaRPr lang="es-ES" dirty="0"/>
          </a:p>
          <a:p>
            <a:r>
              <a:rPr lang="es-ES" dirty="0"/>
              <a:t>Código abierto</a:t>
            </a:r>
          </a:p>
        </p:txBody>
      </p:sp>
    </p:spTree>
    <p:extLst>
      <p:ext uri="{BB962C8B-B14F-4D97-AF65-F5344CB8AC3E}">
        <p14:creationId xmlns:p14="http://schemas.microsoft.com/office/powerpoint/2010/main" val="76216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31" descr="Smart Phone with solid fill">
            <a:extLst>
              <a:ext uri="{FF2B5EF4-FFF2-40B4-BE49-F238E27FC236}">
                <a16:creationId xmlns:a16="http://schemas.microsoft.com/office/drawing/2014/main" id="{1334854A-F2ED-47A0-BF6F-8B3F698D9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9954" y="1818854"/>
            <a:ext cx="2064696" cy="198324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CBBA70F-805C-4BF9-AECD-2A4BA0C67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6021" y="2388570"/>
            <a:ext cx="521230" cy="70808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</p:pic>
      <p:pic>
        <p:nvPicPr>
          <p:cNvPr id="30" name="Graphic 29" descr="Smart Phone outline">
            <a:extLst>
              <a:ext uri="{FF2B5EF4-FFF2-40B4-BE49-F238E27FC236}">
                <a16:creationId xmlns:a16="http://schemas.microsoft.com/office/drawing/2014/main" id="{A9EBCC57-3615-4A5C-A4C9-0873156B63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66539" y="1731999"/>
            <a:ext cx="1860195" cy="2070103"/>
          </a:xfrm>
          <a:prstGeom prst="rect">
            <a:avLst/>
          </a:prstGeom>
        </p:spPr>
      </p:pic>
      <p:pic>
        <p:nvPicPr>
          <p:cNvPr id="28" name="Graphic 27" descr="Laptop with solid fill">
            <a:extLst>
              <a:ext uri="{FF2B5EF4-FFF2-40B4-BE49-F238E27FC236}">
                <a16:creationId xmlns:a16="http://schemas.microsoft.com/office/drawing/2014/main" id="{240183AA-7FF3-4715-A0AD-4F6E04F29C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66585" y="1470835"/>
            <a:ext cx="2782696" cy="2782696"/>
          </a:xfrm>
          <a:prstGeom prst="rect">
            <a:avLst/>
          </a:prstGeom>
        </p:spPr>
      </p:pic>
      <p:grpSp>
        <p:nvGrpSpPr>
          <p:cNvPr id="21" name="Group 42">
            <a:extLst>
              <a:ext uri="{FF2B5EF4-FFF2-40B4-BE49-F238E27FC236}">
                <a16:creationId xmlns:a16="http://schemas.microsoft.com/office/drawing/2014/main" id="{63064C47-4B62-4975-B6FC-DEB83EF39F0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78662" y="2471742"/>
            <a:ext cx="546633" cy="566667"/>
            <a:chOff x="3492" y="1769"/>
            <a:chExt cx="854" cy="864"/>
          </a:xfrm>
          <a:solidFill>
            <a:srgbClr val="7030A0"/>
          </a:solidFill>
        </p:grpSpPr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876B7433-D092-4D4B-92B7-82A66F038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" y="1769"/>
              <a:ext cx="474" cy="413"/>
            </a:xfrm>
            <a:custGeom>
              <a:avLst/>
              <a:gdLst>
                <a:gd name="T0" fmla="*/ 0 w 474"/>
                <a:gd name="T1" fmla="*/ 413 h 413"/>
                <a:gd name="T2" fmla="*/ 474 w 474"/>
                <a:gd name="T3" fmla="*/ 413 h 413"/>
                <a:gd name="T4" fmla="*/ 474 w 474"/>
                <a:gd name="T5" fmla="*/ 0 h 413"/>
                <a:gd name="T6" fmla="*/ 0 w 474"/>
                <a:gd name="T7" fmla="*/ 69 h 413"/>
                <a:gd name="T8" fmla="*/ 0 w 474"/>
                <a:gd name="T9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413">
                  <a:moveTo>
                    <a:pt x="0" y="413"/>
                  </a:moveTo>
                  <a:lnTo>
                    <a:pt x="474" y="413"/>
                  </a:lnTo>
                  <a:lnTo>
                    <a:pt x="474" y="0"/>
                  </a:lnTo>
                  <a:lnTo>
                    <a:pt x="0" y="69"/>
                  </a:lnTo>
                  <a:lnTo>
                    <a:pt x="0" y="413"/>
                  </a:lnTo>
                  <a:close/>
                </a:path>
              </a:pathLst>
            </a:custGeom>
            <a:grpFill/>
            <a:ln w="952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Freeform 44">
              <a:extLst>
                <a:ext uri="{FF2B5EF4-FFF2-40B4-BE49-F238E27FC236}">
                  <a16:creationId xmlns:a16="http://schemas.microsoft.com/office/drawing/2014/main" id="{AD1AB037-8C41-4D0E-BD34-30892B287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" y="1844"/>
              <a:ext cx="345" cy="338"/>
            </a:xfrm>
            <a:custGeom>
              <a:avLst/>
              <a:gdLst>
                <a:gd name="T0" fmla="*/ 345 w 345"/>
                <a:gd name="T1" fmla="*/ 338 h 338"/>
                <a:gd name="T2" fmla="*/ 345 w 345"/>
                <a:gd name="T3" fmla="*/ 0 h 338"/>
                <a:gd name="T4" fmla="*/ 0 w 345"/>
                <a:gd name="T5" fmla="*/ 50 h 338"/>
                <a:gd name="T6" fmla="*/ 0 w 345"/>
                <a:gd name="T7" fmla="*/ 338 h 338"/>
                <a:gd name="T8" fmla="*/ 345 w 345"/>
                <a:gd name="T9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338">
                  <a:moveTo>
                    <a:pt x="345" y="338"/>
                  </a:moveTo>
                  <a:lnTo>
                    <a:pt x="345" y="0"/>
                  </a:lnTo>
                  <a:lnTo>
                    <a:pt x="0" y="50"/>
                  </a:lnTo>
                  <a:lnTo>
                    <a:pt x="0" y="338"/>
                  </a:lnTo>
                  <a:lnTo>
                    <a:pt x="345" y="338"/>
                  </a:lnTo>
                  <a:close/>
                </a:path>
              </a:pathLst>
            </a:custGeom>
            <a:grpFill/>
            <a:ln w="952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Freeform 45">
              <a:extLst>
                <a:ext uri="{FF2B5EF4-FFF2-40B4-BE49-F238E27FC236}">
                  <a16:creationId xmlns:a16="http://schemas.microsoft.com/office/drawing/2014/main" id="{844C8C1E-7909-4737-BCB8-4159CD6BC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" y="2214"/>
              <a:ext cx="345" cy="345"/>
            </a:xfrm>
            <a:custGeom>
              <a:avLst/>
              <a:gdLst>
                <a:gd name="T0" fmla="*/ 345 w 345"/>
                <a:gd name="T1" fmla="*/ 0 h 345"/>
                <a:gd name="T2" fmla="*/ 0 w 345"/>
                <a:gd name="T3" fmla="*/ 0 h 345"/>
                <a:gd name="T4" fmla="*/ 0 w 345"/>
                <a:gd name="T5" fmla="*/ 294 h 345"/>
                <a:gd name="T6" fmla="*/ 345 w 345"/>
                <a:gd name="T7" fmla="*/ 345 h 345"/>
                <a:gd name="T8" fmla="*/ 345 w 345"/>
                <a:gd name="T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345">
                  <a:moveTo>
                    <a:pt x="345" y="0"/>
                  </a:moveTo>
                  <a:lnTo>
                    <a:pt x="0" y="0"/>
                  </a:lnTo>
                  <a:lnTo>
                    <a:pt x="0" y="294"/>
                  </a:lnTo>
                  <a:lnTo>
                    <a:pt x="345" y="345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952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Freeform 46">
              <a:extLst>
                <a:ext uri="{FF2B5EF4-FFF2-40B4-BE49-F238E27FC236}">
                  <a16:creationId xmlns:a16="http://schemas.microsoft.com/office/drawing/2014/main" id="{EFE8F829-5E24-4991-98A5-302E1A685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" y="2214"/>
              <a:ext cx="474" cy="419"/>
            </a:xfrm>
            <a:custGeom>
              <a:avLst/>
              <a:gdLst>
                <a:gd name="T0" fmla="*/ 0 w 474"/>
                <a:gd name="T1" fmla="*/ 0 h 419"/>
                <a:gd name="T2" fmla="*/ 0 w 474"/>
                <a:gd name="T3" fmla="*/ 349 h 419"/>
                <a:gd name="T4" fmla="*/ 474 w 474"/>
                <a:gd name="T5" fmla="*/ 419 h 419"/>
                <a:gd name="T6" fmla="*/ 474 w 474"/>
                <a:gd name="T7" fmla="*/ 0 h 419"/>
                <a:gd name="T8" fmla="*/ 0 w 474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419">
                  <a:moveTo>
                    <a:pt x="0" y="0"/>
                  </a:moveTo>
                  <a:lnTo>
                    <a:pt x="0" y="349"/>
                  </a:lnTo>
                  <a:lnTo>
                    <a:pt x="474" y="419"/>
                  </a:lnTo>
                  <a:lnTo>
                    <a:pt x="47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22" name="Graphic 21" descr="Laptop outline">
            <a:extLst>
              <a:ext uri="{FF2B5EF4-FFF2-40B4-BE49-F238E27FC236}">
                <a16:creationId xmlns:a16="http://schemas.microsoft.com/office/drawing/2014/main" id="{D65E9240-3C3C-483D-938C-9381E6C1B8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4601" y="1483061"/>
            <a:ext cx="2782695" cy="2782695"/>
          </a:xfrm>
          <a:prstGeom prst="rect">
            <a:avLst/>
          </a:prstGeom>
        </p:spPr>
      </p:pic>
      <p:pic>
        <p:nvPicPr>
          <p:cNvPr id="34" name="Graphic 33" descr="Tablet outline">
            <a:extLst>
              <a:ext uri="{FF2B5EF4-FFF2-40B4-BE49-F238E27FC236}">
                <a16:creationId xmlns:a16="http://schemas.microsoft.com/office/drawing/2014/main" id="{407348AE-2EC6-416F-A212-6226BE959D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39785" y="517849"/>
            <a:ext cx="2594898" cy="2594898"/>
          </a:xfrm>
          <a:prstGeom prst="rect">
            <a:avLst/>
          </a:prstGeom>
        </p:spPr>
      </p:pic>
      <p:pic>
        <p:nvPicPr>
          <p:cNvPr id="36" name="Graphic 35" descr="Tablet with solid fill">
            <a:extLst>
              <a:ext uri="{FF2B5EF4-FFF2-40B4-BE49-F238E27FC236}">
                <a16:creationId xmlns:a16="http://schemas.microsoft.com/office/drawing/2014/main" id="{F74FD181-8D64-46C5-B015-72680DE435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39785" y="2178832"/>
            <a:ext cx="2594898" cy="259489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803E5AD-0EE4-4402-A923-A0563533D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9186" y="2989875"/>
            <a:ext cx="716096" cy="97281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B7F69F7-9F05-4AC2-9558-B0D09EBC4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357" y="2326748"/>
            <a:ext cx="769909" cy="76990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</p:pic>
      <p:pic>
        <p:nvPicPr>
          <p:cNvPr id="1030" name="Picture 6" descr="Apple iOS Logo PNG Transparent &amp; SVG Vector - Freebie Supply">
            <a:extLst>
              <a:ext uri="{FF2B5EF4-FFF2-40B4-BE49-F238E27FC236}">
                <a16:creationId xmlns:a16="http://schemas.microsoft.com/office/drawing/2014/main" id="{D29D08D7-41EC-4E3F-8C3F-01F0911A4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biLevel thresh="25000"/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174" y="2482709"/>
            <a:ext cx="745994" cy="55949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B6AC03C-9234-4DF2-BB56-2B1EBB7C1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biLevel thresh="25000"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7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659" y="1585422"/>
            <a:ext cx="1401149" cy="45975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</p:pic>
      <p:pic>
        <p:nvPicPr>
          <p:cNvPr id="2" name="Graphic 33" descr="Tablet outline">
            <a:extLst>
              <a:ext uri="{FF2B5EF4-FFF2-40B4-BE49-F238E27FC236}">
                <a16:creationId xmlns:a16="http://schemas.microsoft.com/office/drawing/2014/main" id="{883A0D6B-B277-84D7-5E55-DAA0CCEA43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50251" y="3179630"/>
            <a:ext cx="4087582" cy="4077144"/>
          </a:xfrm>
          <a:prstGeom prst="rect">
            <a:avLst/>
          </a:prstGeom>
        </p:spPr>
      </p:pic>
      <p:pic>
        <p:nvPicPr>
          <p:cNvPr id="4" name="Picture 2" descr="Tizen | DiamondWindows Wikia | Fandom">
            <a:extLst>
              <a:ext uri="{FF2B5EF4-FFF2-40B4-BE49-F238E27FC236}">
                <a16:creationId xmlns:a16="http://schemas.microsoft.com/office/drawing/2014/main" id="{537BA9A2-C271-91AC-C87F-CC6F6807F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217" y="4539422"/>
            <a:ext cx="1289649" cy="12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3AA0209-5F78-1F72-8BD4-D0D2E4DD5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Plataformas</a:t>
            </a:r>
          </a:p>
        </p:txBody>
      </p:sp>
    </p:spTree>
    <p:extLst>
      <p:ext uri="{BB962C8B-B14F-4D97-AF65-F5344CB8AC3E}">
        <p14:creationId xmlns:p14="http://schemas.microsoft.com/office/powerpoint/2010/main" val="278408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7142D-74DF-F8DE-6BBC-E7CBFB4F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Cómo funciona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DBAD3E-DF9F-BE00-13D3-76B7EB393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818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A2840-96E4-EC9E-5ABB-8956DB2E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Soporte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BCECD8A-A618-5681-E760-913A10CADB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082682"/>
              </p:ext>
            </p:extLst>
          </p:nvPr>
        </p:nvGraphicFramePr>
        <p:xfrm>
          <a:off x="155408" y="1690688"/>
          <a:ext cx="11881184" cy="4674267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1697312">
                  <a:extLst>
                    <a:ext uri="{9D8B030D-6E8A-4147-A177-3AD203B41FA5}">
                      <a16:colId xmlns:a16="http://schemas.microsoft.com/office/drawing/2014/main" val="696640683"/>
                    </a:ext>
                  </a:extLst>
                </a:gridCol>
                <a:gridCol w="1761766">
                  <a:extLst>
                    <a:ext uri="{9D8B030D-6E8A-4147-A177-3AD203B41FA5}">
                      <a16:colId xmlns:a16="http://schemas.microsoft.com/office/drawing/2014/main" val="615899577"/>
                    </a:ext>
                  </a:extLst>
                </a:gridCol>
                <a:gridCol w="1632858">
                  <a:extLst>
                    <a:ext uri="{9D8B030D-6E8A-4147-A177-3AD203B41FA5}">
                      <a16:colId xmlns:a16="http://schemas.microsoft.com/office/drawing/2014/main" val="949328853"/>
                    </a:ext>
                  </a:extLst>
                </a:gridCol>
                <a:gridCol w="1697312">
                  <a:extLst>
                    <a:ext uri="{9D8B030D-6E8A-4147-A177-3AD203B41FA5}">
                      <a16:colId xmlns:a16="http://schemas.microsoft.com/office/drawing/2014/main" val="2852364546"/>
                    </a:ext>
                  </a:extLst>
                </a:gridCol>
                <a:gridCol w="1697312">
                  <a:extLst>
                    <a:ext uri="{9D8B030D-6E8A-4147-A177-3AD203B41FA5}">
                      <a16:colId xmlns:a16="http://schemas.microsoft.com/office/drawing/2014/main" val="3307600608"/>
                    </a:ext>
                  </a:extLst>
                </a:gridCol>
                <a:gridCol w="1697312">
                  <a:extLst>
                    <a:ext uri="{9D8B030D-6E8A-4147-A177-3AD203B41FA5}">
                      <a16:colId xmlns:a16="http://schemas.microsoft.com/office/drawing/2014/main" val="3083840194"/>
                    </a:ext>
                  </a:extLst>
                </a:gridCol>
                <a:gridCol w="1697312">
                  <a:extLst>
                    <a:ext uri="{9D8B030D-6E8A-4147-A177-3AD203B41FA5}">
                      <a16:colId xmlns:a16="http://schemas.microsoft.com/office/drawing/2014/main" val="1515901737"/>
                    </a:ext>
                  </a:extLst>
                </a:gridCol>
              </a:tblGrid>
              <a:tr h="1558089"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1" dirty="0">
                          <a:effectLst/>
                        </a:rPr>
                        <a:t>Versión</a:t>
                      </a:r>
                    </a:p>
                  </a:txBody>
                  <a:tcPr marL="78475" marR="78475" marT="78475" marB="7847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1" dirty="0">
                          <a:effectLst/>
                        </a:rPr>
                        <a:t>Fecha de lanzamiento original</a:t>
                      </a:r>
                    </a:p>
                  </a:txBody>
                  <a:tcPr marL="78475" marR="78475" marT="78475" marB="7847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1" dirty="0">
                          <a:effectLst/>
                        </a:rPr>
                        <a:t>Última versión de la revisión</a:t>
                      </a:r>
                    </a:p>
                  </a:txBody>
                  <a:tcPr marL="78475" marR="78475" marT="78475" marB="7847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1" dirty="0">
                          <a:effectLst/>
                        </a:rPr>
                        <a:t>Fecha de la revisión</a:t>
                      </a:r>
                    </a:p>
                  </a:txBody>
                  <a:tcPr marL="78475" marR="78475" marT="78475" marB="7847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1" dirty="0">
                          <a:effectLst/>
                        </a:rPr>
                        <a:t>Tipo de versión</a:t>
                      </a:r>
                    </a:p>
                  </a:txBody>
                  <a:tcPr marL="78475" marR="78475" marT="78475" marB="7847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1" dirty="0">
                          <a:effectLst/>
                        </a:rPr>
                        <a:t>Fase de soporte técnico</a:t>
                      </a:r>
                    </a:p>
                  </a:txBody>
                  <a:tcPr marL="78475" marR="78475" marT="78475" marB="78475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2400" b="1" dirty="0">
                          <a:effectLst/>
                        </a:rPr>
                        <a:t>Finalización del soporte</a:t>
                      </a:r>
                    </a:p>
                  </a:txBody>
                  <a:tcPr marL="78475" marR="78475" marT="78475" marB="78475" anchor="ctr"/>
                </a:tc>
                <a:extLst>
                  <a:ext uri="{0D108BD9-81ED-4DB2-BD59-A6C34878D82A}">
                    <a16:rowId xmlns:a16="http://schemas.microsoft.com/office/drawing/2014/main" val="1502154139"/>
                  </a:ext>
                </a:extLst>
              </a:tr>
              <a:tr h="1558089">
                <a:tc>
                  <a:txBody>
                    <a:bodyPr/>
                    <a:lstStyle/>
                    <a:p>
                      <a:pPr algn="ctr" fontAlgn="t"/>
                      <a:r>
                        <a:rPr lang="es-ES" sz="2400">
                          <a:effectLst/>
                        </a:rPr>
                        <a:t>.NET 7</a:t>
                      </a:r>
                    </a:p>
                  </a:txBody>
                  <a:tcPr marL="78475" marR="78475" marT="78475" marB="784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2400">
                          <a:effectLst/>
                        </a:rPr>
                        <a:t>8 de noviembre de 2022</a:t>
                      </a:r>
                    </a:p>
                  </a:txBody>
                  <a:tcPr marL="78475" marR="78475" marT="78475" marB="784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2400">
                          <a:effectLst/>
                        </a:rPr>
                        <a:t>7.0.3</a:t>
                      </a:r>
                    </a:p>
                  </a:txBody>
                  <a:tcPr marL="78475" marR="78475" marT="78475" marB="784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2400">
                          <a:effectLst/>
                        </a:rPr>
                        <a:t>14 de febrero de 2023</a:t>
                      </a:r>
                    </a:p>
                  </a:txBody>
                  <a:tcPr marL="78475" marR="78475" marT="78475" marB="784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2400" dirty="0">
                          <a:effectLst/>
                        </a:rPr>
                        <a:t>STS</a:t>
                      </a:r>
                    </a:p>
                  </a:txBody>
                  <a:tcPr marL="78475" marR="78475" marT="78475" marB="784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2400">
                          <a:effectLst/>
                        </a:rPr>
                        <a:t>Activo</a:t>
                      </a:r>
                    </a:p>
                  </a:txBody>
                  <a:tcPr marL="78475" marR="78475" marT="78475" marB="784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2400">
                          <a:effectLst/>
                        </a:rPr>
                        <a:t>14 de mayo de 2024</a:t>
                      </a:r>
                    </a:p>
                  </a:txBody>
                  <a:tcPr marL="78475" marR="78475" marT="78475" marB="78475" anchor="ctr"/>
                </a:tc>
                <a:extLst>
                  <a:ext uri="{0D108BD9-81ED-4DB2-BD59-A6C34878D82A}">
                    <a16:rowId xmlns:a16="http://schemas.microsoft.com/office/drawing/2014/main" val="3450551788"/>
                  </a:ext>
                </a:extLst>
              </a:tr>
              <a:tr h="1558089">
                <a:tc>
                  <a:txBody>
                    <a:bodyPr/>
                    <a:lstStyle/>
                    <a:p>
                      <a:pPr algn="ctr" fontAlgn="t"/>
                      <a:r>
                        <a:rPr lang="es-ES" sz="2400">
                          <a:effectLst/>
                        </a:rPr>
                        <a:t>.NET 6</a:t>
                      </a:r>
                    </a:p>
                  </a:txBody>
                  <a:tcPr marL="78475" marR="78475" marT="78475" marB="784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2400">
                          <a:effectLst/>
                        </a:rPr>
                        <a:t>8 de noviembre de 2021</a:t>
                      </a:r>
                    </a:p>
                  </a:txBody>
                  <a:tcPr marL="78475" marR="78475" marT="78475" marB="784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2400">
                          <a:effectLst/>
                        </a:rPr>
                        <a:t>6.0.14</a:t>
                      </a:r>
                    </a:p>
                  </a:txBody>
                  <a:tcPr marL="78475" marR="78475" marT="78475" marB="784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2400">
                          <a:effectLst/>
                        </a:rPr>
                        <a:t>14 de febrero de 2023</a:t>
                      </a:r>
                    </a:p>
                  </a:txBody>
                  <a:tcPr marL="78475" marR="78475" marT="78475" marB="784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2400" dirty="0">
                          <a:effectLst/>
                        </a:rPr>
                        <a:t>LTS</a:t>
                      </a:r>
                    </a:p>
                  </a:txBody>
                  <a:tcPr marL="78475" marR="78475" marT="78475" marB="784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2400">
                          <a:effectLst/>
                        </a:rPr>
                        <a:t>Activo</a:t>
                      </a:r>
                    </a:p>
                  </a:txBody>
                  <a:tcPr marL="78475" marR="78475" marT="78475" marB="78475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2400" dirty="0">
                          <a:effectLst/>
                        </a:rPr>
                        <a:t>12 de noviembre de 2024</a:t>
                      </a:r>
                    </a:p>
                  </a:txBody>
                  <a:tcPr marL="78475" marR="78475" marT="78475" marB="78475" anchor="ctr"/>
                </a:tc>
                <a:extLst>
                  <a:ext uri="{0D108BD9-81ED-4DB2-BD59-A6C34878D82A}">
                    <a16:rowId xmlns:a16="http://schemas.microsoft.com/office/drawing/2014/main" val="2149451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241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E1191-2C55-E7D0-7C2C-6D92485F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2286EB-77FC-E0AC-2192-E01B33AB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Open source: </a:t>
            </a:r>
            <a:r>
              <a:rPr lang="es-ES" dirty="0">
                <a:hlinkClick r:id="rId2"/>
              </a:rPr>
              <a:t>https://github.com/dotnet/maui</a:t>
            </a:r>
            <a:r>
              <a:rPr lang="es-ES" dirty="0"/>
              <a:t> </a:t>
            </a:r>
          </a:p>
          <a:p>
            <a:r>
              <a:rPr lang="es-ES" dirty="0"/>
              <a:t>XAML</a:t>
            </a:r>
          </a:p>
          <a:p>
            <a:r>
              <a:rPr lang="es-ES" dirty="0"/>
              <a:t>APP Nativas</a:t>
            </a:r>
          </a:p>
          <a:p>
            <a:r>
              <a:rPr lang="es-ES" dirty="0"/>
              <a:t>Diseño nativo (o no)</a:t>
            </a:r>
          </a:p>
          <a:p>
            <a:r>
              <a:rPr lang="es-ES" dirty="0"/>
              <a:t>C#</a:t>
            </a:r>
          </a:p>
          <a:p>
            <a:r>
              <a:rPr lang="es-ES" dirty="0"/>
              <a:t>VisualStudio (Integración con servicios de Microsoft).</a:t>
            </a:r>
          </a:p>
        </p:txBody>
      </p:sp>
    </p:spTree>
    <p:extLst>
      <p:ext uri="{BB962C8B-B14F-4D97-AF65-F5344CB8AC3E}">
        <p14:creationId xmlns:p14="http://schemas.microsoft.com/office/powerpoint/2010/main" val="837141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151</Words>
  <Application>Microsoft Office PowerPoint</Application>
  <PresentationFormat>Panorámica</PresentationFormat>
  <Paragraphs>48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Tema de Office</vt:lpstr>
      <vt:lpstr>Presentación de PowerPoint</vt:lpstr>
      <vt:lpstr>Quién</vt:lpstr>
      <vt:lpstr>Precedentes - Xamarin</vt:lpstr>
      <vt:lpstr>DotNet Maui</vt:lpstr>
      <vt:lpstr>Plataformas</vt:lpstr>
      <vt:lpstr>Cómo funciona</vt:lpstr>
      <vt:lpstr>Soporte</vt:lpstr>
      <vt:lpstr>Ventajas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 Antonio Blanco</dc:creator>
  <cp:lastModifiedBy>Marco Antonio Blanco</cp:lastModifiedBy>
  <cp:revision>3</cp:revision>
  <dcterms:created xsi:type="dcterms:W3CDTF">2023-03-10T08:04:14Z</dcterms:created>
  <dcterms:modified xsi:type="dcterms:W3CDTF">2023-03-10T17:31:54Z</dcterms:modified>
</cp:coreProperties>
</file>