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Libre Franklin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ibreFranklin-bold.fntdata"/><Relationship Id="rId30" Type="http://schemas.openxmlformats.org/officeDocument/2006/relationships/font" Target="fonts/LibreFranklin-regular.fntdata"/><Relationship Id="rId11" Type="http://schemas.openxmlformats.org/officeDocument/2006/relationships/slide" Target="slides/slide6.xml"/><Relationship Id="rId33" Type="http://schemas.openxmlformats.org/officeDocument/2006/relationships/font" Target="fonts/LibreFranklin-boldItalic.fntdata"/><Relationship Id="rId10" Type="http://schemas.openxmlformats.org/officeDocument/2006/relationships/slide" Target="slides/slide5.xml"/><Relationship Id="rId32" Type="http://schemas.openxmlformats.org/officeDocument/2006/relationships/font" Target="fonts/LibreFranklin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b8002b994_0_2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bb8002b994_0_2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cbd30e18f1_0_1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cbd30e18f1_0_1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11" name="Google Shape;211;gcbd30e18f1_0_16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cbd30e18f1_0_1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cbd30e18f1_0_1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28" name="Google Shape;228;gcbd30e18f1_0_1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cbd30e18f1_0_1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cbd30e18f1_0_1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/>
              <a:t>Pre-processing: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/>
              <a:t>Replace Special and Unicode characters (e.g. ± replaced by +-).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/>
              <a:t>Remove wrongly parsed characters.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/>
              <a:t>Remove words that are too long and sentences that are too short.</a:t>
            </a:r>
            <a:endParaRPr sz="1000"/>
          </a:p>
        </p:txBody>
      </p:sp>
      <p:sp>
        <p:nvSpPr>
          <p:cNvPr id="237" name="Google Shape;237;gcbd30e18f1_0_18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cbd30e18f1_0_2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cbd30e18f1_0_20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/>
              <a:t>Merged Overlaps</a:t>
            </a:r>
            <a:r>
              <a:rPr lang="fr-FR" sz="1600"/>
              <a:t> is created by merging paragraphs which </a:t>
            </a:r>
            <a:r>
              <a:rPr lang="fr-FR" sz="1600">
                <a:solidFill>
                  <a:srgbClr val="FF4806"/>
                </a:solidFill>
              </a:rPr>
              <a:t>overlap for more than 90%</a:t>
            </a:r>
            <a:r>
              <a:rPr lang="fr-FR" sz="1600"/>
              <a:t> of tokens and the corresponding bullet points.</a:t>
            </a:r>
            <a:endParaRPr sz="1600"/>
          </a:p>
        </p:txBody>
      </p:sp>
      <p:sp>
        <p:nvSpPr>
          <p:cNvPr id="248" name="Google Shape;248;gcbd30e18f1_0_20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cbd30e18f1_0_2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cbd30e18f1_0_2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000000"/>
                </a:solidFill>
              </a:rPr>
              <a:t>A traditional model would generate a summary for one chunk at a time without information from the others.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258" name="Google Shape;258;gcbd30e18f1_0_2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cbd30e18f1_0_2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cbd30e18f1_0_2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/>
              <a:t>Gradient accumulation </a:t>
            </a:r>
            <a:r>
              <a:rPr lang="fr-FR" sz="1600">
                <a:solidFill>
                  <a:srgbClr val="FF4806"/>
                </a:solidFill>
              </a:rPr>
              <a:t>split the batch of samples into several mini-batches</a:t>
            </a:r>
            <a:r>
              <a:rPr lang="fr-FR" sz="1600"/>
              <a:t> that run sequentially. GAS parameter is the </a:t>
            </a:r>
            <a:r>
              <a:rPr lang="fr-FR" sz="1600">
                <a:solidFill>
                  <a:srgbClr val="FF4806"/>
                </a:solidFill>
              </a:rPr>
              <a:t>number of steps the model runs without updating its variables while summing</a:t>
            </a:r>
            <a:r>
              <a:rPr lang="fr-FR" sz="1600"/>
              <a:t> gradients then using them to compute the variable updates.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/>
              <a:t>On average </a:t>
            </a:r>
            <a:r>
              <a:rPr lang="fr-FR" sz="1600">
                <a:solidFill>
                  <a:srgbClr val="FF4806"/>
                </a:solidFill>
              </a:rPr>
              <a:t>0.61 points lower</a:t>
            </a:r>
            <a:r>
              <a:rPr lang="fr-FR" sz="1600"/>
              <a:t> than the paper results.</a:t>
            </a:r>
            <a:endParaRPr sz="1600"/>
          </a:p>
        </p:txBody>
      </p:sp>
      <p:sp>
        <p:nvSpPr>
          <p:cNvPr id="268" name="Google Shape;268;gcbd30e18f1_0_24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cbd30e18f1_0_2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cbd30e18f1_0_2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000000"/>
                </a:solidFill>
              </a:rPr>
              <a:t>The </a:t>
            </a:r>
            <a:r>
              <a:rPr lang="fr-FR" sz="1600">
                <a:solidFill>
                  <a:srgbClr val="FF4806"/>
                </a:solidFill>
              </a:rPr>
              <a:t>metrics values are very different</a:t>
            </a:r>
            <a:r>
              <a:rPr lang="fr-FR" sz="1600">
                <a:solidFill>
                  <a:srgbClr val="000000"/>
                </a:solidFill>
              </a:rPr>
              <a:t> between each other. This is due to the way these metrics are defined and does not mean that the model is performing better in one metric than the others.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278" name="Google Shape;278;gcbd30e18f1_0_26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cbd30e18f1_0_2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cbd30e18f1_0_2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/>
              <a:t>BART and T5’s evaluation functions are </a:t>
            </a:r>
            <a:r>
              <a:rPr lang="fr-FR" sz="1600">
                <a:solidFill>
                  <a:srgbClr val="FF4806"/>
                </a:solidFill>
              </a:rPr>
              <a:t>noisy</a:t>
            </a:r>
            <a:r>
              <a:rPr lang="fr-FR" sz="1600"/>
              <a:t>. Choosing a checkpoint instead of another would change the quality of the summary accordingly. T5 is disadvantaged because of the halved input length. The noise might suggest that the </a:t>
            </a:r>
            <a:r>
              <a:rPr lang="fr-FR" sz="1600">
                <a:solidFill>
                  <a:srgbClr val="FF4806"/>
                </a:solidFill>
              </a:rPr>
              <a:t>wrong learning rate</a:t>
            </a:r>
            <a:r>
              <a:rPr lang="fr-FR" sz="1600"/>
              <a:t> is chosen for fine-tuning T5 and BART. Hyperparameter search tries multiple learning rates.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/>
              <a:t>The problem might come from using </a:t>
            </a:r>
            <a:r>
              <a:rPr lang="fr-FR" sz="1600">
                <a:solidFill>
                  <a:srgbClr val="FF4806"/>
                </a:solidFill>
              </a:rPr>
              <a:t>high GAS values with such a low batch size</a:t>
            </a:r>
            <a:r>
              <a:rPr lang="fr-FR" sz="1600"/>
              <a:t>. To verify or rule out this hypothesis, a machine with higher GPU memory is needed.</a:t>
            </a:r>
            <a:endParaRPr sz="1600"/>
          </a:p>
        </p:txBody>
      </p:sp>
      <p:sp>
        <p:nvSpPr>
          <p:cNvPr id="288" name="Google Shape;288;gcbd30e18f1_0_27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cbd30e18f1_0_2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cbd30e18f1_0_2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4806"/>
                </a:solidFill>
              </a:rPr>
              <a:t>Comparing</a:t>
            </a:r>
            <a:r>
              <a:rPr lang="fr-FR" sz="1600"/>
              <a:t> the plots to </a:t>
            </a:r>
            <a:r>
              <a:rPr lang="fr-FR" sz="1600">
                <a:solidFill>
                  <a:srgbClr val="FF4806"/>
                </a:solidFill>
              </a:rPr>
              <a:t>BART results on XSum</a:t>
            </a:r>
            <a:r>
              <a:rPr lang="fr-FR" sz="1600"/>
              <a:t>, the models are already achieving quite good results before fine-tuning. The small magnitude of the improvement might be the consequence of a </a:t>
            </a:r>
            <a:r>
              <a:rPr lang="fr-FR" sz="1600">
                <a:solidFill>
                  <a:srgbClr val="FF4806"/>
                </a:solidFill>
              </a:rPr>
              <a:t>small training set</a:t>
            </a:r>
            <a:r>
              <a:rPr lang="fr-FR" sz="1600"/>
              <a:t>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/>
              <a:t>The results reported by Zhang et al. on the 12 downstream datasets for </a:t>
            </a:r>
            <a:r>
              <a:rPr lang="fr-FR" sz="1600">
                <a:solidFill>
                  <a:srgbClr val="FF4806"/>
                </a:solidFill>
              </a:rPr>
              <a:t>PEGASUS</a:t>
            </a:r>
            <a:r>
              <a:rPr lang="fr-FR" sz="1600"/>
              <a:t> </a:t>
            </a:r>
            <a:r>
              <a:rPr lang="fr-FR" sz="1600">
                <a:solidFill>
                  <a:srgbClr val="FF4806"/>
                </a:solidFill>
              </a:rPr>
              <a:t>on 1,000 examples</a:t>
            </a:r>
            <a:r>
              <a:rPr lang="fr-FR" sz="1600"/>
              <a:t> are similar.</a:t>
            </a:r>
            <a:endParaRPr sz="1600"/>
          </a:p>
        </p:txBody>
      </p:sp>
      <p:sp>
        <p:nvSpPr>
          <p:cNvPr id="297" name="Google Shape;297;gcbd30e18f1_0_27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cbd30e18f1_0_2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cbd30e18f1_0_2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/>
              <a:t>T</a:t>
            </a:r>
            <a:r>
              <a:rPr lang="fr-FR" sz="1600"/>
              <a:t>he model trained on t</a:t>
            </a:r>
            <a:r>
              <a:rPr lang="fr-FR" sz="1600"/>
              <a:t>he sets with </a:t>
            </a:r>
            <a:r>
              <a:rPr lang="fr-FR" sz="1600">
                <a:solidFill>
                  <a:srgbClr val="FF4806"/>
                </a:solidFill>
              </a:rPr>
              <a:t>stronger constraints should be preferred</a:t>
            </a:r>
            <a:r>
              <a:rPr lang="fr-FR" sz="1600"/>
              <a:t> because it will generalize better for unseen books.</a:t>
            </a:r>
            <a:endParaRPr sz="1600"/>
          </a:p>
        </p:txBody>
      </p:sp>
      <p:sp>
        <p:nvSpPr>
          <p:cNvPr id="306" name="Google Shape;306;gcbd30e18f1_0_29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bd30e18f1_0_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bd30e18f1_0_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600"/>
              <a:t>Magma Learning Sàrl start-up </a:t>
            </a:r>
            <a:r>
              <a:rPr lang="fr-FR" sz="1600">
                <a:solidFill>
                  <a:srgbClr val="FF4806"/>
                </a:solidFill>
              </a:rPr>
              <a:t>2019</a:t>
            </a:r>
            <a:r>
              <a:rPr lang="fr-FR" sz="1600"/>
              <a:t> in Switzerland.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600"/>
              <a:t>Radically </a:t>
            </a:r>
            <a:r>
              <a:rPr lang="fr-FR" sz="1600">
                <a:solidFill>
                  <a:srgbClr val="FF4806"/>
                </a:solidFill>
              </a:rPr>
              <a:t>enhance learning</a:t>
            </a:r>
            <a:r>
              <a:rPr lang="fr-FR" sz="1600"/>
              <a:t> thanks to artificial intelligence.</a:t>
            </a:r>
            <a:endParaRPr sz="1600"/>
          </a:p>
        </p:txBody>
      </p:sp>
      <p:sp>
        <p:nvSpPr>
          <p:cNvPr id="127" name="Google Shape;127;gcbd30e18f1_0_6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cbd30e18f1_0_3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cbd30e18f1_0_3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/>
              <a:t>In orange the evaluation results on Merged Overlaps dataset, compared to the results previously obtained in blue. One can clearly see that </a:t>
            </a:r>
            <a:r>
              <a:rPr lang="fr-FR" sz="1600">
                <a:solidFill>
                  <a:srgbClr val="FF4806"/>
                </a:solidFill>
              </a:rPr>
              <a:t>PEGASUS achieves better results on the Merged Overlaps version</a:t>
            </a:r>
            <a:r>
              <a:rPr lang="fr-FR" sz="1600"/>
              <a:t>. This is probably due to the fact that redundant entries are not present in the new version of the dataset.</a:t>
            </a:r>
            <a:endParaRPr sz="1600"/>
          </a:p>
        </p:txBody>
      </p:sp>
      <p:sp>
        <p:nvSpPr>
          <p:cNvPr id="315" name="Google Shape;315;gcbd30e18f1_0_30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cbd30e18f1_0_3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cbd30e18f1_0_30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/>
              <a:t>After (d) Passages which </a:t>
            </a:r>
            <a:r>
              <a:rPr lang="fr-FR" sz="1600">
                <a:solidFill>
                  <a:srgbClr val="FF4806"/>
                </a:solidFill>
              </a:rPr>
              <a:t>overlap for more than 90% of the tokens are merged</a:t>
            </a:r>
            <a:r>
              <a:rPr lang="fr-FR" sz="1600"/>
              <a:t>. Finally, </a:t>
            </a:r>
            <a:r>
              <a:rPr lang="fr-FR" sz="1600">
                <a:solidFill>
                  <a:srgbClr val="FF4806"/>
                </a:solidFill>
              </a:rPr>
              <a:t>PEGASUS</a:t>
            </a:r>
            <a:r>
              <a:rPr lang="fr-FR" sz="1600"/>
              <a:t> is applied to generate a bullet point for each key passage.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/>
              <a:t>The </a:t>
            </a:r>
            <a:r>
              <a:rPr lang="fr-FR" sz="1600">
                <a:solidFill>
                  <a:srgbClr val="FF4806"/>
                </a:solidFill>
              </a:rPr>
              <a:t>number of generated bullet points</a:t>
            </a:r>
            <a:r>
              <a:rPr lang="fr-FR" sz="1600"/>
              <a:t> with this unsupervised method </a:t>
            </a:r>
            <a:r>
              <a:rPr lang="fr-FR" sz="1600">
                <a:solidFill>
                  <a:srgbClr val="FF4806"/>
                </a:solidFill>
              </a:rPr>
              <a:t>diverges</a:t>
            </a:r>
            <a:r>
              <a:rPr lang="fr-FR" sz="1600"/>
              <a:t> from the true number of bullet points.</a:t>
            </a:r>
            <a:endParaRPr sz="1600"/>
          </a:p>
        </p:txBody>
      </p:sp>
      <p:sp>
        <p:nvSpPr>
          <p:cNvPr id="324" name="Google Shape;324;gcbd30e18f1_0_30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ccdcab3b1d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ccdcab3b1d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34" name="Google Shape;334;gccdcab3b1d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ccdcab3b1d_0_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gccdcab3b1d_0_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ccdcab3b1d_0_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ccdcab3b1d_0_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50" name="Google Shape;350;gccdcab3b1d_0_9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bd30e18f1_0_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cbd30e18f1_0_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cbd30e18f1_0_8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bd30e18f1_0_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cbd30e18f1_0_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cbd30e18f1_0_9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bd30e18f1_0_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cbd30e18f1_0_9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/>
              <a:t>The</a:t>
            </a:r>
            <a:r>
              <a:rPr lang="fr-FR" sz="1600"/>
              <a:t> masking ensures that the </a:t>
            </a:r>
            <a:r>
              <a:rPr lang="fr-FR" sz="1600">
                <a:solidFill>
                  <a:srgbClr val="FF4806"/>
                </a:solidFill>
              </a:rPr>
              <a:t>predictions for position i can depend only on the known outputs at positions less than i</a:t>
            </a:r>
            <a:r>
              <a:rPr lang="fr-FR" sz="1600"/>
              <a:t>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600"/>
              <a:t>The model is</a:t>
            </a:r>
            <a:r>
              <a:rPr lang="fr-FR" sz="1600">
                <a:solidFill>
                  <a:srgbClr val="413C3A"/>
                </a:solidFill>
              </a:rPr>
              <a:t> </a:t>
            </a:r>
            <a:r>
              <a:rPr lang="fr-FR" sz="1600">
                <a:solidFill>
                  <a:srgbClr val="FF4806"/>
                </a:solidFill>
              </a:rPr>
              <a:t>auto-regressive</a:t>
            </a:r>
            <a:r>
              <a:rPr lang="fr-FR" sz="1600"/>
              <a:t>, consuming the previously generated symbols as additional input when generating the next.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/>
              <a:t>Multi-head </a:t>
            </a:r>
            <a:r>
              <a:rPr lang="fr-FR" sz="1600">
                <a:solidFill>
                  <a:srgbClr val="FF4806"/>
                </a:solidFill>
              </a:rPr>
              <a:t>projects the queries, keys and values h times with linear projections</a:t>
            </a:r>
            <a:r>
              <a:rPr lang="fr-FR" sz="1600"/>
              <a:t>. </a:t>
            </a:r>
            <a:r>
              <a:rPr lang="fr-FR" sz="1600">
                <a:solidFill>
                  <a:srgbClr val="FF4806"/>
                </a:solidFill>
              </a:rPr>
              <a:t>The attention function is performed in parallel</a:t>
            </a:r>
            <a:r>
              <a:rPr lang="fr-FR" sz="1600"/>
              <a:t>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/>
              <a:t>Multi-head attention </a:t>
            </a:r>
            <a:r>
              <a:rPr lang="fr-FR" sz="1600">
                <a:solidFill>
                  <a:srgbClr val="FF4806"/>
                </a:solidFill>
              </a:rPr>
              <a:t>allows the model to jointly attend to information from different representation subspaces at different positions</a:t>
            </a:r>
            <a:r>
              <a:rPr lang="fr-FR" sz="1600"/>
              <a:t>.</a:t>
            </a:r>
            <a:endParaRPr sz="1600"/>
          </a:p>
        </p:txBody>
      </p:sp>
      <p:sp>
        <p:nvSpPr>
          <p:cNvPr id="155" name="Google Shape;155;gcbd30e18f1_0_9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cbd30e18f1_0_1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cbd30e18f1_0_1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cbd30e18f1_0_1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cbd30e18f1_0_1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cbd30e18f1_0_1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cbd30e18f1_0_1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cbd30e18f1_0_2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cbd30e18f1_0_2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90" name="Google Shape;190;gcbd30e18f1_0_2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cbd30e18f1_0_1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cbd30e18f1_0_1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/>
              <a:t>Sliding window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/>
              <a:t>Dilated sliding window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/>
              <a:t>Global attention on few pre-selected input locations</a:t>
            </a:r>
            <a:endParaRPr sz="1600"/>
          </a:p>
        </p:txBody>
      </p:sp>
      <p:sp>
        <p:nvSpPr>
          <p:cNvPr id="199" name="Google Shape;199;gcbd30e18f1_0_14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showMasterSp="0">
  <p:cSld name="Diapositive de titr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>
            <p:ph idx="2" type="pic"/>
          </p:nvPr>
        </p:nvSpPr>
        <p:spPr>
          <a:xfrm>
            <a:off x="1331913" y="0"/>
            <a:ext cx="7812087" cy="4948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000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type="ctrTitle"/>
          </p:nvPr>
        </p:nvSpPr>
        <p:spPr>
          <a:xfrm>
            <a:off x="6405563" y="786535"/>
            <a:ext cx="2738437" cy="2338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6800" lIns="216000" spcFirstLastPara="1" rIns="7200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ibre Franklin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4576763" y="3124922"/>
            <a:ext cx="1828800" cy="156845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0000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080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15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21" name="Google Shape;2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647" y="80283"/>
            <a:ext cx="1175301" cy="50865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"/>
          <p:cNvSpPr txBox="1"/>
          <p:nvPr>
            <p:ph idx="3" type="body"/>
          </p:nvPr>
        </p:nvSpPr>
        <p:spPr>
          <a:xfrm>
            <a:off x="6400800" y="4683125"/>
            <a:ext cx="1828800" cy="4603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0000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990"/>
              <a:buNone/>
              <a:defRPr sz="11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31469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4" type="body"/>
          </p:nvPr>
        </p:nvSpPr>
        <p:spPr>
          <a:xfrm>
            <a:off x="82550" y="4440264"/>
            <a:ext cx="698500" cy="5079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68605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630"/>
              <a:buFont typeface="Arial"/>
              <a:buChar char="•"/>
              <a:defRPr sz="7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31469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126">
          <p15:clr>
            <a:srgbClr val="FBAE40"/>
          </p15:clr>
        </p15:guide>
        <p15:guide id="4" orient="horz" pos="123">
          <p15:clr>
            <a:srgbClr val="FBAE40"/>
          </p15:clr>
        </p15:guide>
        <p15:guide id="5" orient="horz" pos="3117">
          <p15:clr>
            <a:srgbClr val="FBAE40"/>
          </p15:clr>
        </p15:guide>
        <p15:guide id="6" pos="839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>
  <p:cSld name="Deux contenu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/>
          <p:nvPr>
            <p:ph idx="1" type="body"/>
          </p:nvPr>
        </p:nvSpPr>
        <p:spPr>
          <a:xfrm>
            <a:off x="904875" y="1563688"/>
            <a:ext cx="3671466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0000" spcFirstLastPara="1" rIns="91425" wrap="square" tIns="45700">
            <a:noAutofit/>
          </a:bodyPr>
          <a:lstStyle>
            <a:lvl1pPr indent="-33147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2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31469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2" type="body"/>
          </p:nvPr>
        </p:nvSpPr>
        <p:spPr>
          <a:xfrm>
            <a:off x="4959772" y="1563688"/>
            <a:ext cx="3671466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0000" spcFirstLastPara="1" rIns="91425" wrap="square" tIns="45700">
            <a:noAutofit/>
          </a:bodyPr>
          <a:lstStyle>
            <a:lvl1pPr indent="-33147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2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31469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type="title"/>
          </p:nvPr>
        </p:nvSpPr>
        <p:spPr>
          <a:xfrm>
            <a:off x="904875" y="131032"/>
            <a:ext cx="3667125" cy="107275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0000" spcFirstLastPara="1" rIns="7200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0" type="dt"/>
          </p:nvPr>
        </p:nvSpPr>
        <p:spPr>
          <a:xfrm rot="-5400000">
            <a:off x="-1221413" y="2778452"/>
            <a:ext cx="3341052" cy="911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1" type="ftr"/>
          </p:nvPr>
        </p:nvSpPr>
        <p:spPr>
          <a:xfrm rot="-5400000">
            <a:off x="7115989" y="1874064"/>
            <a:ext cx="3543260" cy="512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2" type="sldNum"/>
          </p:nvPr>
        </p:nvSpPr>
        <p:spPr>
          <a:xfrm>
            <a:off x="8631238" y="195263"/>
            <a:ext cx="512762" cy="1635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>
  <p:cSld name="Titre seul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/>
          <p:nvPr>
            <p:ph type="title"/>
          </p:nvPr>
        </p:nvSpPr>
        <p:spPr>
          <a:xfrm>
            <a:off x="904875" y="131032"/>
            <a:ext cx="3667125" cy="107275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0000" spcFirstLastPara="1" rIns="7200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0" type="dt"/>
          </p:nvPr>
        </p:nvSpPr>
        <p:spPr>
          <a:xfrm rot="-5400000">
            <a:off x="-1221413" y="2778452"/>
            <a:ext cx="3341052" cy="911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1" type="ftr"/>
          </p:nvPr>
        </p:nvSpPr>
        <p:spPr>
          <a:xfrm rot="-5400000">
            <a:off x="7115989" y="1874064"/>
            <a:ext cx="3543260" cy="512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2" type="sldNum"/>
          </p:nvPr>
        </p:nvSpPr>
        <p:spPr>
          <a:xfrm>
            <a:off x="8631238" y="195263"/>
            <a:ext cx="512762" cy="1635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re seul">
  <p:cSld name="1_Titre seul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/>
          <p:nvPr>
            <p:ph idx="2" type="pic"/>
          </p:nvPr>
        </p:nvSpPr>
        <p:spPr>
          <a:xfrm>
            <a:off x="904875" y="0"/>
            <a:ext cx="8239125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000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type="title"/>
          </p:nvPr>
        </p:nvSpPr>
        <p:spPr>
          <a:xfrm>
            <a:off x="6405563" y="2571750"/>
            <a:ext cx="2738437" cy="21113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6800" lIns="180000" spcFirstLastPara="1" rIns="7200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10" type="dt"/>
          </p:nvPr>
        </p:nvSpPr>
        <p:spPr>
          <a:xfrm rot="-5400000">
            <a:off x="-1221413" y="2778452"/>
            <a:ext cx="3341052" cy="911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11" type="ftr"/>
          </p:nvPr>
        </p:nvSpPr>
        <p:spPr>
          <a:xfrm rot="-5400000">
            <a:off x="7115989" y="1874064"/>
            <a:ext cx="3543260" cy="512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12" type="sldNum"/>
          </p:nvPr>
        </p:nvSpPr>
        <p:spPr>
          <a:xfrm>
            <a:off x="8631238" y="195263"/>
            <a:ext cx="512762" cy="1635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re seul">
  <p:cSld name="2_Titre seul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/>
          <p:nvPr>
            <p:ph idx="2" type="pic"/>
          </p:nvPr>
        </p:nvSpPr>
        <p:spPr>
          <a:xfrm>
            <a:off x="904875" y="0"/>
            <a:ext cx="7726363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000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14"/>
          <p:cNvSpPr txBox="1"/>
          <p:nvPr>
            <p:ph idx="10" type="dt"/>
          </p:nvPr>
        </p:nvSpPr>
        <p:spPr>
          <a:xfrm rot="-5400000">
            <a:off x="-1221413" y="2778452"/>
            <a:ext cx="3341052" cy="911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4"/>
          <p:cNvSpPr txBox="1"/>
          <p:nvPr>
            <p:ph idx="11" type="ftr"/>
          </p:nvPr>
        </p:nvSpPr>
        <p:spPr>
          <a:xfrm rot="-5400000">
            <a:off x="7115989" y="1874064"/>
            <a:ext cx="3543260" cy="512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4"/>
          <p:cNvSpPr txBox="1"/>
          <p:nvPr>
            <p:ph idx="12" type="sldNum"/>
          </p:nvPr>
        </p:nvSpPr>
        <p:spPr>
          <a:xfrm>
            <a:off x="8631238" y="195263"/>
            <a:ext cx="512762" cy="1635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re seul">
  <p:cSld name="3_Titre seul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/>
          <p:nvPr>
            <p:ph idx="2" type="pic"/>
          </p:nvPr>
        </p:nvSpPr>
        <p:spPr>
          <a:xfrm>
            <a:off x="904875" y="3114674"/>
            <a:ext cx="8239125" cy="2028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000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15"/>
          <p:cNvSpPr txBox="1"/>
          <p:nvPr>
            <p:ph idx="1" type="body"/>
          </p:nvPr>
        </p:nvSpPr>
        <p:spPr>
          <a:xfrm>
            <a:off x="904875" y="1563688"/>
            <a:ext cx="7646988" cy="1436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0000" spcFirstLastPara="1" rIns="91425" wrap="square" tIns="45700">
            <a:noAutofit/>
          </a:bodyPr>
          <a:lstStyle>
            <a:lvl1pPr indent="-33147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2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31469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15"/>
          <p:cNvSpPr txBox="1"/>
          <p:nvPr>
            <p:ph idx="10" type="dt"/>
          </p:nvPr>
        </p:nvSpPr>
        <p:spPr>
          <a:xfrm rot="-5400000">
            <a:off x="-1221413" y="2778452"/>
            <a:ext cx="3341052" cy="911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5"/>
          <p:cNvSpPr txBox="1"/>
          <p:nvPr>
            <p:ph idx="11" type="ftr"/>
          </p:nvPr>
        </p:nvSpPr>
        <p:spPr>
          <a:xfrm rot="-5400000">
            <a:off x="7115989" y="1874064"/>
            <a:ext cx="3543260" cy="512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5"/>
          <p:cNvSpPr txBox="1"/>
          <p:nvPr>
            <p:ph idx="12" type="sldNum"/>
          </p:nvPr>
        </p:nvSpPr>
        <p:spPr>
          <a:xfrm>
            <a:off x="8631238" y="195263"/>
            <a:ext cx="512762" cy="1635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11" name="Google Shape;111;p15"/>
          <p:cNvSpPr txBox="1"/>
          <p:nvPr>
            <p:ph type="title"/>
          </p:nvPr>
        </p:nvSpPr>
        <p:spPr>
          <a:xfrm>
            <a:off x="904875" y="131032"/>
            <a:ext cx="3667125" cy="107275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0000" spcFirstLastPara="1" rIns="7200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idx="10" type="dt"/>
          </p:nvPr>
        </p:nvSpPr>
        <p:spPr>
          <a:xfrm rot="-5400000">
            <a:off x="-1221413" y="2778452"/>
            <a:ext cx="3341052" cy="911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6"/>
          <p:cNvSpPr txBox="1"/>
          <p:nvPr>
            <p:ph idx="11" type="ftr"/>
          </p:nvPr>
        </p:nvSpPr>
        <p:spPr>
          <a:xfrm rot="-5400000">
            <a:off x="7115989" y="1874064"/>
            <a:ext cx="3543260" cy="512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6"/>
          <p:cNvSpPr txBox="1"/>
          <p:nvPr>
            <p:ph idx="12" type="sldNum"/>
          </p:nvPr>
        </p:nvSpPr>
        <p:spPr>
          <a:xfrm>
            <a:off x="8631238" y="195263"/>
            <a:ext cx="512762" cy="1635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>
  <p:cSld name="Titre de sec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"/>
          <p:cNvSpPr txBox="1"/>
          <p:nvPr>
            <p:ph type="title"/>
          </p:nvPr>
        </p:nvSpPr>
        <p:spPr>
          <a:xfrm>
            <a:off x="4572000" y="777875"/>
            <a:ext cx="4058920" cy="1793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180000" spcFirstLastPara="1" rIns="7200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"/>
              <a:buNone/>
              <a:defRPr sz="3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4572000" y="2571750"/>
            <a:ext cx="4058920" cy="21565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000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2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918F8F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15"/>
              <a:buNone/>
              <a:defRPr sz="1350">
                <a:solidFill>
                  <a:srgbClr val="918F8F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9pPr>
          </a:lstStyle>
          <a:p/>
        </p:txBody>
      </p:sp>
      <p:sp>
        <p:nvSpPr>
          <p:cNvPr id="28" name="Google Shape;28;p3"/>
          <p:cNvSpPr/>
          <p:nvPr>
            <p:ph idx="2" type="pic"/>
          </p:nvPr>
        </p:nvSpPr>
        <p:spPr>
          <a:xfrm>
            <a:off x="904875" y="0"/>
            <a:ext cx="3667125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000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0" type="dt"/>
          </p:nvPr>
        </p:nvSpPr>
        <p:spPr>
          <a:xfrm rot="-5400000">
            <a:off x="-1221413" y="2778452"/>
            <a:ext cx="3341052" cy="911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1" type="ftr"/>
          </p:nvPr>
        </p:nvSpPr>
        <p:spPr>
          <a:xfrm rot="-5400000">
            <a:off x="7115989" y="1874064"/>
            <a:ext cx="3543260" cy="512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2" type="sldNum"/>
          </p:nvPr>
        </p:nvSpPr>
        <p:spPr>
          <a:xfrm>
            <a:off x="8631238" y="195263"/>
            <a:ext cx="512762" cy="1635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i="0" sz="7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ctr">
              <a:spcBef>
                <a:spcPts val="0"/>
              </a:spcBef>
              <a:buNone/>
              <a:defRPr b="1" i="0" sz="7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ctr">
              <a:spcBef>
                <a:spcPts val="0"/>
              </a:spcBef>
              <a:buNone/>
              <a:defRPr b="1" i="0" sz="7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ctr">
              <a:spcBef>
                <a:spcPts val="0"/>
              </a:spcBef>
              <a:buNone/>
              <a:defRPr b="1" i="0" sz="7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ctr">
              <a:spcBef>
                <a:spcPts val="0"/>
              </a:spcBef>
              <a:buNone/>
              <a:defRPr b="1" i="0" sz="7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ctr">
              <a:spcBef>
                <a:spcPts val="0"/>
              </a:spcBef>
              <a:buNone/>
              <a:defRPr b="1" i="0" sz="7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ctr">
              <a:spcBef>
                <a:spcPts val="0"/>
              </a:spcBef>
              <a:buNone/>
              <a:defRPr b="1" i="0" sz="7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ctr">
              <a:spcBef>
                <a:spcPts val="0"/>
              </a:spcBef>
              <a:buNone/>
              <a:defRPr b="1" i="0" sz="7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ctr">
              <a:spcBef>
                <a:spcPts val="0"/>
              </a:spcBef>
              <a:buNone/>
              <a:defRPr b="1" i="0" sz="7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re de section">
  <p:cSld name="2_Titre de sec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4"/>
          <p:cNvSpPr txBox="1"/>
          <p:nvPr>
            <p:ph type="title"/>
          </p:nvPr>
        </p:nvSpPr>
        <p:spPr>
          <a:xfrm>
            <a:off x="4572000" y="777875"/>
            <a:ext cx="4058920" cy="1793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180000" spcFirstLastPara="1" rIns="7200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"/>
              <a:buNone/>
              <a:defRPr sz="3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" type="body"/>
          </p:nvPr>
        </p:nvSpPr>
        <p:spPr>
          <a:xfrm>
            <a:off x="4572000" y="2571750"/>
            <a:ext cx="4058920" cy="21565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000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2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918F8F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15"/>
              <a:buNone/>
              <a:defRPr sz="1350">
                <a:solidFill>
                  <a:srgbClr val="918F8F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9pPr>
          </a:lstStyle>
          <a:p/>
        </p:txBody>
      </p:sp>
      <p:sp>
        <p:nvSpPr>
          <p:cNvPr id="36" name="Google Shape;36;p4"/>
          <p:cNvSpPr/>
          <p:nvPr>
            <p:ph idx="2" type="pic"/>
          </p:nvPr>
        </p:nvSpPr>
        <p:spPr>
          <a:xfrm>
            <a:off x="904875" y="0"/>
            <a:ext cx="3667125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000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10" type="dt"/>
          </p:nvPr>
        </p:nvSpPr>
        <p:spPr>
          <a:xfrm rot="-5400000">
            <a:off x="-1221413" y="2778452"/>
            <a:ext cx="3341052" cy="911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1" type="ftr"/>
          </p:nvPr>
        </p:nvSpPr>
        <p:spPr>
          <a:xfrm rot="-5400000">
            <a:off x="7115989" y="1874064"/>
            <a:ext cx="3543260" cy="512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8631238" y="195263"/>
            <a:ext cx="512762" cy="1635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i="0" sz="7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ctr">
              <a:spcBef>
                <a:spcPts val="0"/>
              </a:spcBef>
              <a:buNone/>
              <a:defRPr b="1" i="0" sz="7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ctr">
              <a:spcBef>
                <a:spcPts val="0"/>
              </a:spcBef>
              <a:buNone/>
              <a:defRPr b="1" i="0" sz="7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ctr">
              <a:spcBef>
                <a:spcPts val="0"/>
              </a:spcBef>
              <a:buNone/>
              <a:defRPr b="1" i="0" sz="7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ctr">
              <a:spcBef>
                <a:spcPts val="0"/>
              </a:spcBef>
              <a:buNone/>
              <a:defRPr b="1" i="0" sz="7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ctr">
              <a:spcBef>
                <a:spcPts val="0"/>
              </a:spcBef>
              <a:buNone/>
              <a:defRPr b="1" i="0" sz="7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ctr">
              <a:spcBef>
                <a:spcPts val="0"/>
              </a:spcBef>
              <a:buNone/>
              <a:defRPr b="1" i="0" sz="7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ctr">
              <a:spcBef>
                <a:spcPts val="0"/>
              </a:spcBef>
              <a:buNone/>
              <a:defRPr b="1" i="0" sz="7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ctr">
              <a:spcBef>
                <a:spcPts val="0"/>
              </a:spcBef>
              <a:buNone/>
              <a:defRPr b="1" i="0" sz="7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re de section">
  <p:cSld name="1_Titre de sec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5"/>
          <p:cNvSpPr txBox="1"/>
          <p:nvPr>
            <p:ph type="title"/>
          </p:nvPr>
        </p:nvSpPr>
        <p:spPr>
          <a:xfrm>
            <a:off x="4572000" y="777875"/>
            <a:ext cx="4058920" cy="1793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180000" spcFirstLastPara="1" rIns="7200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"/>
              <a:buNone/>
              <a:defRPr sz="3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" type="body"/>
          </p:nvPr>
        </p:nvSpPr>
        <p:spPr>
          <a:xfrm>
            <a:off x="4572000" y="2571750"/>
            <a:ext cx="4058920" cy="21565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000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2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918F8F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15"/>
              <a:buNone/>
              <a:defRPr sz="1350">
                <a:solidFill>
                  <a:srgbClr val="918F8F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9pPr>
          </a:lstStyle>
          <a:p/>
        </p:txBody>
      </p:sp>
      <p:sp>
        <p:nvSpPr>
          <p:cNvPr id="44" name="Google Shape;44;p5"/>
          <p:cNvSpPr/>
          <p:nvPr>
            <p:ph idx="2" type="pic"/>
          </p:nvPr>
        </p:nvSpPr>
        <p:spPr>
          <a:xfrm>
            <a:off x="904875" y="0"/>
            <a:ext cx="3667125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000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idx="10" type="dt"/>
          </p:nvPr>
        </p:nvSpPr>
        <p:spPr>
          <a:xfrm rot="-5400000">
            <a:off x="-1221413" y="2778452"/>
            <a:ext cx="3341052" cy="911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1" type="ftr"/>
          </p:nvPr>
        </p:nvSpPr>
        <p:spPr>
          <a:xfrm rot="-5400000">
            <a:off x="7115989" y="1874064"/>
            <a:ext cx="3543260" cy="512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2" type="sldNum"/>
          </p:nvPr>
        </p:nvSpPr>
        <p:spPr>
          <a:xfrm>
            <a:off x="8631238" y="195263"/>
            <a:ext cx="512762" cy="1635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i="0" sz="7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ctr">
              <a:spcBef>
                <a:spcPts val="0"/>
              </a:spcBef>
              <a:buNone/>
              <a:defRPr b="1" i="0" sz="7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ctr">
              <a:spcBef>
                <a:spcPts val="0"/>
              </a:spcBef>
              <a:buNone/>
              <a:defRPr b="1" i="0" sz="7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ctr">
              <a:spcBef>
                <a:spcPts val="0"/>
              </a:spcBef>
              <a:buNone/>
              <a:defRPr b="1" i="0" sz="7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ctr">
              <a:spcBef>
                <a:spcPts val="0"/>
              </a:spcBef>
              <a:buNone/>
              <a:defRPr b="1" i="0" sz="7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ctr">
              <a:spcBef>
                <a:spcPts val="0"/>
              </a:spcBef>
              <a:buNone/>
              <a:defRPr b="1" i="0" sz="7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ctr">
              <a:spcBef>
                <a:spcPts val="0"/>
              </a:spcBef>
              <a:buNone/>
              <a:defRPr b="1" i="0" sz="7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ctr">
              <a:spcBef>
                <a:spcPts val="0"/>
              </a:spcBef>
              <a:buNone/>
              <a:defRPr b="1" i="0" sz="7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ctr">
              <a:spcBef>
                <a:spcPts val="0"/>
              </a:spcBef>
              <a:buNone/>
              <a:defRPr b="1" i="0" sz="7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>
  <p:cSld name="Titre et contenu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/>
          <p:nvPr>
            <p:ph idx="1" type="body"/>
          </p:nvPr>
        </p:nvSpPr>
        <p:spPr>
          <a:xfrm>
            <a:off x="904875" y="1563688"/>
            <a:ext cx="7726363" cy="3386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0000" spcFirstLastPara="1" rIns="91425" wrap="square" tIns="45700">
            <a:noAutofit/>
          </a:bodyPr>
          <a:lstStyle>
            <a:lvl1pPr indent="-33147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2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31469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type="title"/>
          </p:nvPr>
        </p:nvSpPr>
        <p:spPr>
          <a:xfrm>
            <a:off x="904875" y="131032"/>
            <a:ext cx="3667125" cy="107275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0000" spcFirstLastPara="1" rIns="7200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 rot="-5400000">
            <a:off x="-1221413" y="2778452"/>
            <a:ext cx="3341052" cy="911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1" type="ftr"/>
          </p:nvPr>
        </p:nvSpPr>
        <p:spPr>
          <a:xfrm rot="-5400000">
            <a:off x="7115989" y="1874064"/>
            <a:ext cx="3543260" cy="512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2" type="sldNum"/>
          </p:nvPr>
        </p:nvSpPr>
        <p:spPr>
          <a:xfrm>
            <a:off x="8631238" y="195263"/>
            <a:ext cx="512762" cy="1635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re et contenu">
  <p:cSld name="1_Titre et contenu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idx="1" type="body"/>
          </p:nvPr>
        </p:nvSpPr>
        <p:spPr>
          <a:xfrm>
            <a:off x="904875" y="1563688"/>
            <a:ext cx="4581525" cy="3386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0000" spcFirstLastPara="1" rIns="91425" wrap="square" tIns="45700">
            <a:noAutofit/>
          </a:bodyPr>
          <a:lstStyle>
            <a:lvl1pPr indent="-33147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2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31469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7"/>
          <p:cNvSpPr/>
          <p:nvPr>
            <p:ph idx="2" type="pic"/>
          </p:nvPr>
        </p:nvSpPr>
        <p:spPr>
          <a:xfrm>
            <a:off x="5486400" y="0"/>
            <a:ext cx="3144838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000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7"/>
          <p:cNvSpPr txBox="1"/>
          <p:nvPr>
            <p:ph type="title"/>
          </p:nvPr>
        </p:nvSpPr>
        <p:spPr>
          <a:xfrm>
            <a:off x="904875" y="131032"/>
            <a:ext cx="3667125" cy="107275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0000" spcFirstLastPara="1" rIns="7200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0" type="dt"/>
          </p:nvPr>
        </p:nvSpPr>
        <p:spPr>
          <a:xfrm rot="-5400000">
            <a:off x="-1221413" y="2778452"/>
            <a:ext cx="3341052" cy="911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1" type="ftr"/>
          </p:nvPr>
        </p:nvSpPr>
        <p:spPr>
          <a:xfrm rot="-5400000">
            <a:off x="7115989" y="1874064"/>
            <a:ext cx="3543260" cy="512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2" type="sldNum"/>
          </p:nvPr>
        </p:nvSpPr>
        <p:spPr>
          <a:xfrm>
            <a:off x="8631238" y="195263"/>
            <a:ext cx="512762" cy="1635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re et contenu">
  <p:cSld name="2_Titre et contenu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/>
          <p:nvPr>
            <p:ph idx="2" type="pic"/>
          </p:nvPr>
        </p:nvSpPr>
        <p:spPr>
          <a:xfrm>
            <a:off x="904875" y="0"/>
            <a:ext cx="3144838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000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8"/>
          <p:cNvSpPr txBox="1"/>
          <p:nvPr>
            <p:ph idx="1" type="body"/>
          </p:nvPr>
        </p:nvSpPr>
        <p:spPr>
          <a:xfrm>
            <a:off x="4049395" y="1563688"/>
            <a:ext cx="4581525" cy="3386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0000" spcFirstLastPara="1" rIns="91425" wrap="square" tIns="45700">
            <a:noAutofit/>
          </a:bodyPr>
          <a:lstStyle>
            <a:lvl1pPr indent="-33147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2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31469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0" type="dt"/>
          </p:nvPr>
        </p:nvSpPr>
        <p:spPr>
          <a:xfrm rot="-5400000">
            <a:off x="-1221413" y="2778452"/>
            <a:ext cx="3341052" cy="911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1" type="ftr"/>
          </p:nvPr>
        </p:nvSpPr>
        <p:spPr>
          <a:xfrm rot="-5400000">
            <a:off x="7115989" y="1874064"/>
            <a:ext cx="3543260" cy="512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2" type="sldNum"/>
          </p:nvPr>
        </p:nvSpPr>
        <p:spPr>
          <a:xfrm>
            <a:off x="8631238" y="195263"/>
            <a:ext cx="512762" cy="1635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67" name="Google Shape;67;p8"/>
          <p:cNvSpPr txBox="1"/>
          <p:nvPr>
            <p:ph type="title"/>
          </p:nvPr>
        </p:nvSpPr>
        <p:spPr>
          <a:xfrm>
            <a:off x="904876" y="131032"/>
            <a:ext cx="3144520" cy="107275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0000" spcFirstLastPara="1" rIns="7200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re et contenu">
  <p:cSld name="4_Titre et contenu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/>
          <p:nvPr>
            <p:ph idx="2" type="pic"/>
          </p:nvPr>
        </p:nvSpPr>
        <p:spPr>
          <a:xfrm>
            <a:off x="904875" y="0"/>
            <a:ext cx="3144838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000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9"/>
          <p:cNvSpPr txBox="1"/>
          <p:nvPr>
            <p:ph idx="1" type="body"/>
          </p:nvPr>
        </p:nvSpPr>
        <p:spPr>
          <a:xfrm>
            <a:off x="4049395" y="1563688"/>
            <a:ext cx="4581525" cy="3386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0000" spcFirstLastPara="1" rIns="91425" wrap="square" tIns="45700">
            <a:noAutofit/>
          </a:bodyPr>
          <a:lstStyle>
            <a:lvl1pPr indent="-33147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2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31469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0" type="dt"/>
          </p:nvPr>
        </p:nvSpPr>
        <p:spPr>
          <a:xfrm rot="-5400000">
            <a:off x="-1221413" y="2778452"/>
            <a:ext cx="3341052" cy="911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1" type="ftr"/>
          </p:nvPr>
        </p:nvSpPr>
        <p:spPr>
          <a:xfrm rot="-5400000">
            <a:off x="7115989" y="1874064"/>
            <a:ext cx="3543260" cy="512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2" type="sldNum"/>
          </p:nvPr>
        </p:nvSpPr>
        <p:spPr>
          <a:xfrm>
            <a:off x="8631238" y="195263"/>
            <a:ext cx="512762" cy="1635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74" name="Google Shape;74;p9"/>
          <p:cNvSpPr txBox="1"/>
          <p:nvPr>
            <p:ph type="title"/>
          </p:nvPr>
        </p:nvSpPr>
        <p:spPr>
          <a:xfrm>
            <a:off x="4049395" y="131032"/>
            <a:ext cx="3144520" cy="107275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0000" spcFirstLastPara="1" rIns="7200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re et contenu">
  <p:cSld name="3_Titre et contenu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/>
          <p:nvPr>
            <p:ph idx="2" type="pic"/>
          </p:nvPr>
        </p:nvSpPr>
        <p:spPr>
          <a:xfrm>
            <a:off x="904875" y="1563688"/>
            <a:ext cx="3144838" cy="3579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000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1" type="body"/>
          </p:nvPr>
        </p:nvSpPr>
        <p:spPr>
          <a:xfrm>
            <a:off x="4049395" y="1563688"/>
            <a:ext cx="4581525" cy="3386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0000" spcFirstLastPara="1" rIns="91425" wrap="square" tIns="45700">
            <a:noAutofit/>
          </a:bodyPr>
          <a:lstStyle>
            <a:lvl1pPr indent="-33147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2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31469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type="title"/>
          </p:nvPr>
        </p:nvSpPr>
        <p:spPr>
          <a:xfrm>
            <a:off x="904875" y="131032"/>
            <a:ext cx="3667125" cy="107275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0000" spcFirstLastPara="1" rIns="7200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10" type="dt"/>
          </p:nvPr>
        </p:nvSpPr>
        <p:spPr>
          <a:xfrm rot="-5400000">
            <a:off x="-1221413" y="2778452"/>
            <a:ext cx="3341052" cy="911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11" type="ftr"/>
          </p:nvPr>
        </p:nvSpPr>
        <p:spPr>
          <a:xfrm rot="-5400000">
            <a:off x="7115989" y="1874064"/>
            <a:ext cx="3543260" cy="512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2" type="sldNum"/>
          </p:nvPr>
        </p:nvSpPr>
        <p:spPr>
          <a:xfrm>
            <a:off x="8631238" y="195263"/>
            <a:ext cx="512762" cy="1635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904875" y="131032"/>
            <a:ext cx="3667125" cy="107275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0000" spcFirstLastPara="1" rIns="7200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"/>
              <a:buNone/>
              <a:defRPr b="1" i="0" sz="32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904875" y="1563688"/>
            <a:ext cx="7726363" cy="3386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0000" spcFirstLastPara="1" rIns="91425" wrap="square" tIns="45700">
            <a:noAutofit/>
          </a:bodyPr>
          <a:lstStyle>
            <a:lvl1pPr indent="-33147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4325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 rot="-5400000">
            <a:off x="-1221413" y="2778452"/>
            <a:ext cx="3341052" cy="911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 rot="-5400000">
            <a:off x="7115989" y="1874064"/>
            <a:ext cx="3543260" cy="512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31238" y="195263"/>
            <a:ext cx="512762" cy="1635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30273" y="132334"/>
            <a:ext cx="653952" cy="283022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"/>
          <p:cNvSpPr/>
          <p:nvPr/>
        </p:nvSpPr>
        <p:spPr>
          <a:xfrm rot="-5400000">
            <a:off x="430003" y="4897709"/>
            <a:ext cx="45719" cy="597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126">
          <p15:clr>
            <a:srgbClr val="F26B43"/>
          </p15:clr>
        </p15:guide>
        <p15:guide id="3" pos="5602">
          <p15:clr>
            <a:srgbClr val="F26B43"/>
          </p15:clr>
        </p15:guide>
        <p15:guide id="4" pos="2880">
          <p15:clr>
            <a:srgbClr val="F26B43"/>
          </p15:clr>
        </p15:guide>
        <p15:guide id="5" orient="horz" pos="123">
          <p15:clr>
            <a:srgbClr val="F26B43"/>
          </p15:clr>
        </p15:guide>
        <p15:guide id="6" orient="horz" pos="3117">
          <p15:clr>
            <a:srgbClr val="F26B43"/>
          </p15:clr>
        </p15:guide>
        <p15:guide id="7" pos="570">
          <p15:clr>
            <a:srgbClr val="F26B43"/>
          </p15:clr>
        </p15:guide>
        <p15:guide id="8" pos="1155">
          <p15:clr>
            <a:srgbClr val="F26B43"/>
          </p15:clr>
        </p15:guide>
        <p15:guide id="9" pos="1728">
          <p15:clr>
            <a:srgbClr val="F26B43"/>
          </p15:clr>
        </p15:guide>
        <p15:guide id="10" pos="2304">
          <p15:clr>
            <a:srgbClr val="F26B43"/>
          </p15:clr>
        </p15:guide>
        <p15:guide id="11" pos="3456">
          <p15:clr>
            <a:srgbClr val="F26B43"/>
          </p15:clr>
        </p15:guide>
        <p15:guide id="12" pos="4035">
          <p15:clr>
            <a:srgbClr val="F26B43"/>
          </p15:clr>
        </p15:guide>
        <p15:guide id="13" pos="4608">
          <p15:clr>
            <a:srgbClr val="F26B43"/>
          </p15:clr>
        </p15:guide>
        <p15:guide id="14" pos="5180">
          <p15:clr>
            <a:srgbClr val="F26B43"/>
          </p15:clr>
        </p15:guide>
        <p15:guide id="15" orient="horz" pos="490">
          <p15:clr>
            <a:srgbClr val="F26B43"/>
          </p15:clr>
        </p15:guide>
        <p15:guide id="16" orient="horz" pos="985">
          <p15:clr>
            <a:srgbClr val="F26B43"/>
          </p15:clr>
        </p15:guide>
        <p15:guide id="17" orient="horz" pos="1475">
          <p15:clr>
            <a:srgbClr val="F26B43"/>
          </p15:clr>
        </p15:guide>
        <p15:guide id="18" orient="horz" pos="1962">
          <p15:clr>
            <a:srgbClr val="F26B43"/>
          </p15:clr>
        </p15:guide>
        <p15:guide id="19" orient="horz" pos="2458">
          <p15:clr>
            <a:srgbClr val="F26B43"/>
          </p15:clr>
        </p15:guide>
        <p15:guide id="20" orient="horz" pos="2950">
          <p15:clr>
            <a:srgbClr val="F26B43"/>
          </p15:clr>
        </p15:guide>
        <p15:guide id="21" pos="5437">
          <p15:clr>
            <a:srgbClr val="F26B43"/>
          </p15:clr>
        </p15:guide>
        <p15:guide id="22" orient="horz">
          <p15:clr>
            <a:srgbClr val="F26B43"/>
          </p15:clr>
        </p15:guide>
        <p15:guide id="23" pos="5760">
          <p15:clr>
            <a:srgbClr val="F26B43"/>
          </p15:clr>
        </p15:guide>
        <p15:guide id="24" orient="horz" pos="3240">
          <p15:clr>
            <a:srgbClr val="F26B43"/>
          </p15:clr>
        </p15:guide>
        <p15:guide id="2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png"/><Relationship Id="rId4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Relationship Id="rId4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4.png"/><Relationship Id="rId4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Relationship Id="rId4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Relationship Id="rId5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7.png"/><Relationship Id="rId8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269550" y="807825"/>
            <a:ext cx="8604900" cy="11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0000" spcFirstLastPara="1" rIns="72000" wrap="square" tIns="0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"/>
              <a:buNone/>
            </a:pPr>
            <a:r>
              <a:rPr lang="fr-FR"/>
              <a:t>TRANSFORMERS APPLICATION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"/>
              <a:buNone/>
            </a:pPr>
            <a:r>
              <a:rPr lang="fr-FR"/>
              <a:t>IN AUTOMATIC TEXT SUMMARIZATION</a:t>
            </a:r>
            <a:endParaRPr/>
          </a:p>
        </p:txBody>
      </p:sp>
      <p:sp>
        <p:nvSpPr>
          <p:cNvPr id="121" name="Google Shape;121;p17"/>
          <p:cNvSpPr txBox="1"/>
          <p:nvPr>
            <p:ph idx="12" type="sldNum"/>
          </p:nvPr>
        </p:nvSpPr>
        <p:spPr>
          <a:xfrm>
            <a:off x="8631238" y="195263"/>
            <a:ext cx="512700" cy="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708750" y="2341563"/>
            <a:ext cx="7726500" cy="3386700"/>
          </a:xfrm>
          <a:prstGeom prst="rect">
            <a:avLst/>
          </a:prstGeom>
        </p:spPr>
        <p:txBody>
          <a:bodyPr anchorCtr="0" anchor="t" bIns="45700" lIns="180000" spcFirstLastPara="1" rIns="91425" wrap="square" tIns="45700">
            <a:noAutofit/>
          </a:bodyPr>
          <a:lstStyle/>
          <a:p>
            <a:pPr indent="0" lvl="0" marL="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rPr lang="fr-FR"/>
              <a:t>Master’s Project conducted by:</a:t>
            </a:r>
            <a:endParaRPr/>
          </a:p>
          <a:p>
            <a:pPr indent="0" lvl="0" marL="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rPr b="1" lang="fr-FR"/>
              <a:t>Marco Pietro Abrate</a:t>
            </a:r>
            <a:endParaRPr b="1"/>
          </a:p>
          <a:p>
            <a:pPr indent="0" lvl="0" marL="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rPr lang="fr-FR"/>
              <a:t>Supervised by:</a:t>
            </a:r>
            <a:endParaRPr/>
          </a:p>
          <a:p>
            <a:pPr indent="0" lvl="0" marL="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rPr b="1" lang="fr-FR"/>
              <a:t>Dr. Maxime Gabella</a:t>
            </a:r>
            <a:r>
              <a:rPr lang="fr-FR"/>
              <a:t>, CEO of Magma Learning</a:t>
            </a:r>
            <a:endParaRPr/>
          </a:p>
          <a:p>
            <a:pPr indent="0" lvl="0" marL="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rPr b="1" lang="fr-FR"/>
              <a:t>Prof. Martin Jaggi</a:t>
            </a:r>
            <a:r>
              <a:rPr lang="fr-FR"/>
              <a:t>, Professor at MLO, EPFL</a:t>
            </a:r>
            <a:endParaRPr/>
          </a:p>
        </p:txBody>
      </p:sp>
      <p:pic>
        <p:nvPicPr>
          <p:cNvPr id="123" name="Google Shape;12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800" y="468000"/>
            <a:ext cx="547199" cy="547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/>
          <p:nvPr>
            <p:ph idx="1" type="body"/>
          </p:nvPr>
        </p:nvSpPr>
        <p:spPr>
          <a:xfrm>
            <a:off x="540000" y="900000"/>
            <a:ext cx="4140000" cy="547200"/>
          </a:xfrm>
          <a:prstGeom prst="rect">
            <a:avLst/>
          </a:prstGeom>
        </p:spPr>
        <p:txBody>
          <a:bodyPr anchorCtr="0" anchor="t" bIns="45700" lIns="180000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b="1" lang="fr-FR">
                <a:solidFill>
                  <a:srgbClr val="FF4806"/>
                </a:solidFill>
              </a:rPr>
              <a:t>ROUGE-N</a:t>
            </a:r>
            <a:endParaRPr b="1">
              <a:solidFill>
                <a:srgbClr val="FF4806"/>
              </a:solidFill>
            </a:endParaRPr>
          </a:p>
        </p:txBody>
      </p:sp>
      <p:sp>
        <p:nvSpPr>
          <p:cNvPr id="214" name="Google Shape;214;p26"/>
          <p:cNvSpPr txBox="1"/>
          <p:nvPr>
            <p:ph type="title"/>
          </p:nvPr>
        </p:nvSpPr>
        <p:spPr>
          <a:xfrm>
            <a:off x="904875" y="131025"/>
            <a:ext cx="7318500" cy="646800"/>
          </a:xfrm>
          <a:prstGeom prst="rect">
            <a:avLst/>
          </a:prstGeom>
        </p:spPr>
        <p:txBody>
          <a:bodyPr anchorCtr="0" anchor="t" bIns="46800" lIns="180000" spcFirstLastPara="1" rIns="720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/>
              <a:t>ROUGE Evaluation Metric </a:t>
            </a:r>
            <a:r>
              <a:rPr b="0" lang="fr-FR" sz="2400"/>
              <a:t>(Lin, 2004)</a:t>
            </a:r>
            <a:endParaRPr b="0" sz="2400"/>
          </a:p>
        </p:txBody>
      </p:sp>
      <p:sp>
        <p:nvSpPr>
          <p:cNvPr id="215" name="Google Shape;215;p26"/>
          <p:cNvSpPr txBox="1"/>
          <p:nvPr>
            <p:ph idx="12" type="sldNum"/>
          </p:nvPr>
        </p:nvSpPr>
        <p:spPr>
          <a:xfrm>
            <a:off x="8631238" y="195263"/>
            <a:ext cx="512700" cy="163500"/>
          </a:xfrm>
          <a:prstGeom prst="rect">
            <a:avLst/>
          </a:prstGeom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16" name="Google Shape;216;p26"/>
          <p:cNvSpPr txBox="1"/>
          <p:nvPr>
            <p:ph idx="1" type="body"/>
          </p:nvPr>
        </p:nvSpPr>
        <p:spPr>
          <a:xfrm>
            <a:off x="4824000" y="900000"/>
            <a:ext cx="4320000" cy="547200"/>
          </a:xfrm>
          <a:prstGeom prst="rect">
            <a:avLst/>
          </a:prstGeom>
        </p:spPr>
        <p:txBody>
          <a:bodyPr anchorCtr="0" anchor="t" bIns="45700" lIns="180000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b="1" lang="fr-FR">
                <a:solidFill>
                  <a:srgbClr val="FF4806"/>
                </a:solidFill>
              </a:rPr>
              <a:t>ROUGE-L</a:t>
            </a:r>
            <a:endParaRPr b="1">
              <a:solidFill>
                <a:srgbClr val="FF4806"/>
              </a:solidFill>
            </a:endParaRPr>
          </a:p>
        </p:txBody>
      </p:sp>
      <p:pic>
        <p:nvPicPr>
          <p:cNvPr id="217" name="Google Shape;21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475" y="1404000"/>
            <a:ext cx="3951050" cy="250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5677" y="1404000"/>
            <a:ext cx="2636647" cy="2629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6"/>
          <p:cNvSpPr txBox="1"/>
          <p:nvPr>
            <p:ph idx="1" type="body"/>
          </p:nvPr>
        </p:nvSpPr>
        <p:spPr>
          <a:xfrm>
            <a:off x="4824000" y="4066901"/>
            <a:ext cx="4320000" cy="968400"/>
          </a:xfrm>
          <a:prstGeom prst="rect">
            <a:avLst/>
          </a:prstGeom>
        </p:spPr>
        <p:txBody>
          <a:bodyPr anchorCtr="0" anchor="t" bIns="45700" lIns="180000" spcFirstLastPara="1" rIns="91425" wrap="square" tIns="45700">
            <a:noAutofit/>
          </a:bodyPr>
          <a:lstStyle/>
          <a:p>
            <a:pPr indent="0" lvl="0" marL="0" rtl="0" algn="l">
              <a:lnSpc>
                <a:spcPct val="6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fr-FR" sz="1600"/>
              <a:t>r</a:t>
            </a:r>
            <a:r>
              <a:rPr baseline="-25000" lang="fr-FR" sz="1600"/>
              <a:t>i</a:t>
            </a:r>
            <a:r>
              <a:rPr lang="fr-FR" sz="1600"/>
              <a:t> → Sentence i</a:t>
            </a:r>
            <a:endParaRPr sz="1600"/>
          </a:p>
          <a:p>
            <a:pPr indent="0" lvl="0" marL="0" rtl="0" algn="l">
              <a:lnSpc>
                <a:spcPct val="6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fr-FR" sz="1600"/>
              <a:t>C → Candidate summary</a:t>
            </a:r>
            <a:endParaRPr sz="1600"/>
          </a:p>
          <a:p>
            <a:pPr indent="0" lvl="0" marL="0" rtl="0" algn="l">
              <a:lnSpc>
                <a:spcPct val="6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fr-FR" sz="1600"/>
              <a:t>S → Reference summary</a:t>
            </a:r>
            <a:endParaRPr sz="1600"/>
          </a:p>
          <a:p>
            <a:pPr indent="0" lvl="0" marL="0" rtl="0" algn="l">
              <a:lnSpc>
                <a:spcPct val="6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fr-FR" sz="1600"/>
              <a:t>LCS → Longest Common Subsequence</a:t>
            </a:r>
            <a:endParaRPr sz="1600"/>
          </a:p>
        </p:txBody>
      </p:sp>
      <p:sp>
        <p:nvSpPr>
          <p:cNvPr id="220" name="Google Shape;220;p26"/>
          <p:cNvSpPr txBox="1"/>
          <p:nvPr>
            <p:ph idx="1" type="body"/>
          </p:nvPr>
        </p:nvSpPr>
        <p:spPr>
          <a:xfrm>
            <a:off x="540000" y="4320000"/>
            <a:ext cx="3664500" cy="646800"/>
          </a:xfrm>
          <a:prstGeom prst="rect">
            <a:avLst/>
          </a:prstGeom>
        </p:spPr>
        <p:txBody>
          <a:bodyPr anchorCtr="0" anchor="t" bIns="45700" lIns="180000" spcFirstLastPara="1" rIns="91425" wrap="square" tIns="45700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fr-FR" sz="1600"/>
              <a:t>C → Candidate summary</a:t>
            </a:r>
            <a:endParaRPr sz="1600"/>
          </a:p>
          <a:p>
            <a:pPr indent="0" lvl="0" marL="0" rtl="0" algn="l">
              <a:lnSpc>
                <a:spcPct val="5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fr-FR" sz="1600"/>
              <a:t>S → Reference summary</a:t>
            </a:r>
            <a:endParaRPr sz="1600"/>
          </a:p>
        </p:txBody>
      </p:sp>
      <p:pic>
        <p:nvPicPr>
          <p:cNvPr id="221" name="Google Shape;22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2800" y="468000"/>
            <a:ext cx="547199" cy="5471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2" name="Google Shape;222;p26"/>
          <p:cNvCxnSpPr/>
          <p:nvPr/>
        </p:nvCxnSpPr>
        <p:spPr>
          <a:xfrm rot="10800000">
            <a:off x="4752000" y="720000"/>
            <a:ext cx="0" cy="4245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23" name="Google Shape;223;p26"/>
          <p:cNvPicPr preferRelativeResize="0"/>
          <p:nvPr/>
        </p:nvPicPr>
        <p:blipFill rotWithShape="1">
          <a:blip r:embed="rId4">
            <a:alphaModFix/>
          </a:blip>
          <a:srcRect b="0" l="22946" r="0" t="84238"/>
          <a:stretch/>
        </p:blipFill>
        <p:spPr>
          <a:xfrm>
            <a:off x="6285755" y="2161602"/>
            <a:ext cx="2031675" cy="4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6"/>
          <p:cNvPicPr preferRelativeResize="0"/>
          <p:nvPr/>
        </p:nvPicPr>
        <p:blipFill rotWithShape="1">
          <a:blip r:embed="rId4">
            <a:alphaModFix/>
          </a:blip>
          <a:srcRect b="58475" l="22946" r="0" t="28067"/>
          <a:stretch/>
        </p:blipFill>
        <p:spPr>
          <a:xfrm>
            <a:off x="6244929" y="3605918"/>
            <a:ext cx="2031675" cy="35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7"/>
          <p:cNvSpPr txBox="1"/>
          <p:nvPr>
            <p:ph idx="1" type="body"/>
          </p:nvPr>
        </p:nvSpPr>
        <p:spPr>
          <a:xfrm>
            <a:off x="900000" y="1080000"/>
            <a:ext cx="7727700" cy="3764100"/>
          </a:xfrm>
          <a:prstGeom prst="rect">
            <a:avLst/>
          </a:prstGeom>
        </p:spPr>
        <p:txBody>
          <a:bodyPr anchorCtr="0" anchor="t" bIns="45700" lIns="180000" spcFirstLastPara="1" rIns="91425" wrap="square" tIns="45700">
            <a:noAutofit/>
          </a:bodyPr>
          <a:lstStyle/>
          <a:p>
            <a:pPr indent="-318770" lvl="0" marL="45720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SzPts val="1420"/>
              <a:buChar char="▪"/>
            </a:pPr>
            <a:r>
              <a:rPr b="1" lang="fr-FR" sz="1600">
                <a:solidFill>
                  <a:srgbClr val="FF4806"/>
                </a:solidFill>
              </a:rPr>
              <a:t>Python 3.6.9</a:t>
            </a:r>
            <a:r>
              <a:rPr lang="fr-FR" sz="1600"/>
              <a:t> programming language.</a:t>
            </a:r>
            <a:endParaRPr sz="1600"/>
          </a:p>
          <a:p>
            <a:pPr indent="0" lvl="0" marL="0" rtl="0" algn="l">
              <a:lnSpc>
                <a:spcPct val="6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18770" lvl="0" marL="45720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SzPts val="1420"/>
              <a:buChar char="▪"/>
            </a:pPr>
            <a:r>
              <a:rPr b="1" lang="fr-FR" sz="1600">
                <a:solidFill>
                  <a:srgbClr val="FF4806"/>
                </a:solidFill>
              </a:rPr>
              <a:t>Miniconda</a:t>
            </a:r>
            <a:r>
              <a:rPr lang="fr-FR" sz="1600"/>
              <a:t> package manager.</a:t>
            </a:r>
            <a:endParaRPr sz="1600"/>
          </a:p>
          <a:p>
            <a:pPr indent="0" lvl="0" marL="0" rtl="0" algn="l">
              <a:lnSpc>
                <a:spcPct val="6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18770" lvl="0" marL="45720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SzPts val="1420"/>
              <a:buChar char="▪"/>
            </a:pPr>
            <a:r>
              <a:rPr b="1" lang="fr-FR" sz="1600">
                <a:solidFill>
                  <a:srgbClr val="FF4806"/>
                </a:solidFill>
              </a:rPr>
              <a:t>GitHub</a:t>
            </a:r>
            <a:r>
              <a:rPr lang="fr-FR" sz="1600"/>
              <a:t> version control manager.</a:t>
            </a:r>
            <a:endParaRPr sz="1600"/>
          </a:p>
          <a:p>
            <a:pPr indent="0" lvl="0" marL="0" rtl="0" algn="l">
              <a:lnSpc>
                <a:spcPct val="6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18770" lvl="0" marL="45720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SzPts val="1420"/>
              <a:buChar char="▪"/>
            </a:pPr>
            <a:r>
              <a:rPr b="1" lang="fr-FR" sz="1600">
                <a:solidFill>
                  <a:srgbClr val="FF4806"/>
                </a:solidFill>
              </a:rPr>
              <a:t>Weights and Biases</a:t>
            </a:r>
            <a:r>
              <a:rPr lang="fr-FR" sz="1600"/>
              <a:t> visualization platform.</a:t>
            </a:r>
            <a:endParaRPr sz="1600"/>
          </a:p>
          <a:p>
            <a:pPr indent="0" lvl="0" marL="0" rtl="0" algn="l">
              <a:lnSpc>
                <a:spcPct val="6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18770" lvl="0" marL="45720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rgbClr val="FF4806"/>
              </a:buClr>
              <a:buSzPts val="1420"/>
              <a:buChar char="▪"/>
            </a:pPr>
            <a:r>
              <a:rPr b="1" lang="fr-FR" sz="1600">
                <a:solidFill>
                  <a:srgbClr val="FF4806"/>
                </a:solidFill>
              </a:rPr>
              <a:t>HuggingFace Transformers</a:t>
            </a:r>
            <a:endParaRPr b="1" sz="1600">
              <a:solidFill>
                <a:srgbClr val="FF4806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fr-FR" sz="1500"/>
              <a:t>Container for multiple Transformer models.</a:t>
            </a:r>
            <a:endParaRPr sz="15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fr-FR" sz="1500"/>
              <a:t>Coded in PyTorch following a common template.</a:t>
            </a:r>
            <a:endParaRPr sz="15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fr-FR" sz="1500"/>
              <a:t>Continuously updated (~ 60 commits per week).</a:t>
            </a:r>
            <a:endParaRPr sz="1500"/>
          </a:p>
          <a:p>
            <a:pPr indent="0" lvl="0" marL="0" rtl="0" algn="l">
              <a:lnSpc>
                <a:spcPct val="6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18770" lvl="0" marL="45720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SzPts val="1420"/>
              <a:buChar char="▪"/>
            </a:pPr>
            <a:r>
              <a:rPr b="1" lang="fr-FR" sz="1600">
                <a:solidFill>
                  <a:srgbClr val="FF4806"/>
                </a:solidFill>
              </a:rPr>
              <a:t>Google Colab</a:t>
            </a:r>
            <a:r>
              <a:rPr lang="fr-FR" sz="1600"/>
              <a:t> and </a:t>
            </a:r>
            <a:r>
              <a:rPr b="1" lang="fr-FR" sz="1600">
                <a:solidFill>
                  <a:srgbClr val="FF4806"/>
                </a:solidFill>
              </a:rPr>
              <a:t>AWS </a:t>
            </a:r>
            <a:r>
              <a:rPr lang="fr-FR" sz="1600"/>
              <a:t>EC2, S3 virtual machines.</a:t>
            </a:r>
            <a:endParaRPr sz="1600"/>
          </a:p>
        </p:txBody>
      </p:sp>
      <p:sp>
        <p:nvSpPr>
          <p:cNvPr id="231" name="Google Shape;231;p27"/>
          <p:cNvSpPr txBox="1"/>
          <p:nvPr>
            <p:ph type="title"/>
          </p:nvPr>
        </p:nvSpPr>
        <p:spPr>
          <a:xfrm>
            <a:off x="904875" y="131025"/>
            <a:ext cx="7318500" cy="646800"/>
          </a:xfrm>
          <a:prstGeom prst="rect">
            <a:avLst/>
          </a:prstGeom>
        </p:spPr>
        <p:txBody>
          <a:bodyPr anchorCtr="0" anchor="t" bIns="46800" lIns="180000" spcFirstLastPara="1" rIns="720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/>
              <a:t>Methods: Computer Environment</a:t>
            </a:r>
            <a:endParaRPr sz="2400"/>
          </a:p>
        </p:txBody>
      </p:sp>
      <p:sp>
        <p:nvSpPr>
          <p:cNvPr id="232" name="Google Shape;232;p27"/>
          <p:cNvSpPr txBox="1"/>
          <p:nvPr>
            <p:ph idx="12" type="sldNum"/>
          </p:nvPr>
        </p:nvSpPr>
        <p:spPr>
          <a:xfrm>
            <a:off x="8631238" y="195263"/>
            <a:ext cx="512700" cy="163500"/>
          </a:xfrm>
          <a:prstGeom prst="rect">
            <a:avLst/>
          </a:prstGeom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233" name="Google Shape;23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800" y="468000"/>
            <a:ext cx="547199" cy="547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598" y="1709718"/>
            <a:ext cx="4033554" cy="3412274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8"/>
          <p:cNvSpPr txBox="1"/>
          <p:nvPr>
            <p:ph idx="1" type="body"/>
          </p:nvPr>
        </p:nvSpPr>
        <p:spPr>
          <a:xfrm>
            <a:off x="900000" y="546600"/>
            <a:ext cx="7727700" cy="1135200"/>
          </a:xfrm>
          <a:prstGeom prst="rect">
            <a:avLst/>
          </a:prstGeom>
        </p:spPr>
        <p:txBody>
          <a:bodyPr anchorCtr="0" anchor="t" bIns="45700" lIns="180000" spcFirstLastPara="1" rIns="91425" wrap="square" tIns="45700">
            <a:noAutofit/>
          </a:bodyPr>
          <a:lstStyle/>
          <a:p>
            <a:pPr indent="-318770" lvl="0" marL="457200" rtl="0" algn="l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SzPts val="1420"/>
              <a:buChar char="▪"/>
            </a:pPr>
            <a:r>
              <a:rPr b="1" lang="fr-FR" sz="1600">
                <a:solidFill>
                  <a:srgbClr val="FF4806"/>
                </a:solidFill>
              </a:rPr>
              <a:t>53 Karger Publishers books</a:t>
            </a:r>
            <a:r>
              <a:rPr lang="fr-FR" sz="1600"/>
              <a:t> in the field of medicine.</a:t>
            </a:r>
            <a:endParaRPr sz="1600"/>
          </a:p>
          <a:p>
            <a:pPr indent="-31877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20"/>
              <a:buChar char="▪"/>
            </a:pPr>
            <a:r>
              <a:rPr b="1" lang="fr-FR" sz="1600">
                <a:solidFill>
                  <a:srgbClr val="FF4806"/>
                </a:solidFill>
              </a:rPr>
              <a:t>Key facts section</a:t>
            </a:r>
            <a:r>
              <a:rPr lang="fr-FR" sz="1600"/>
              <a:t> with bullet points for each chapter.</a:t>
            </a:r>
            <a:endParaRPr sz="1600"/>
          </a:p>
          <a:p>
            <a:pPr indent="-31877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20"/>
              <a:buChar char="▪"/>
            </a:pPr>
            <a:r>
              <a:rPr lang="fr-FR" sz="1600"/>
              <a:t>O</a:t>
            </a:r>
            <a:r>
              <a:rPr lang="fr-FR" sz="1600"/>
              <a:t>n average </a:t>
            </a:r>
            <a:r>
              <a:rPr b="1" lang="fr-FR" sz="1600">
                <a:solidFill>
                  <a:srgbClr val="FF4806"/>
                </a:solidFill>
              </a:rPr>
              <a:t>2,717</a:t>
            </a:r>
            <a:r>
              <a:rPr lang="fr-FR" sz="1600"/>
              <a:t> tokens per chapter.</a:t>
            </a:r>
            <a:endParaRPr sz="1600"/>
          </a:p>
        </p:txBody>
      </p:sp>
      <p:sp>
        <p:nvSpPr>
          <p:cNvPr id="241" name="Google Shape;241;p28"/>
          <p:cNvSpPr txBox="1"/>
          <p:nvPr>
            <p:ph type="title"/>
          </p:nvPr>
        </p:nvSpPr>
        <p:spPr>
          <a:xfrm>
            <a:off x="904875" y="131025"/>
            <a:ext cx="7318500" cy="646800"/>
          </a:xfrm>
          <a:prstGeom prst="rect">
            <a:avLst/>
          </a:prstGeom>
        </p:spPr>
        <p:txBody>
          <a:bodyPr anchorCtr="0" anchor="t" bIns="46800" lIns="180000" spcFirstLastPara="1" rIns="720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/>
              <a:t>Methods: Data</a:t>
            </a:r>
            <a:endParaRPr sz="2400"/>
          </a:p>
        </p:txBody>
      </p:sp>
      <p:sp>
        <p:nvSpPr>
          <p:cNvPr id="242" name="Google Shape;242;p28"/>
          <p:cNvSpPr txBox="1"/>
          <p:nvPr>
            <p:ph idx="12" type="sldNum"/>
          </p:nvPr>
        </p:nvSpPr>
        <p:spPr>
          <a:xfrm>
            <a:off x="8631238" y="195263"/>
            <a:ext cx="512700" cy="163500"/>
          </a:xfrm>
          <a:prstGeom prst="rect">
            <a:avLst/>
          </a:prstGeom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243" name="Google Shape;24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1200" y="1681884"/>
            <a:ext cx="4032001" cy="3439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2800" y="468000"/>
            <a:ext cx="547199" cy="547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3801" y="3639351"/>
            <a:ext cx="5616398" cy="1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9"/>
          <p:cNvSpPr txBox="1"/>
          <p:nvPr>
            <p:ph type="title"/>
          </p:nvPr>
        </p:nvSpPr>
        <p:spPr>
          <a:xfrm>
            <a:off x="904875" y="131025"/>
            <a:ext cx="7318500" cy="1308900"/>
          </a:xfrm>
          <a:prstGeom prst="rect">
            <a:avLst/>
          </a:prstGeom>
        </p:spPr>
        <p:txBody>
          <a:bodyPr anchorCtr="0" anchor="t" bIns="46800" lIns="180000" spcFirstLastPara="1" rIns="7200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/>
              <a:t>Methods: Dataset Generation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b="0" lang="fr-FR" sz="1600">
                <a:latin typeface="Arial"/>
                <a:ea typeface="Arial"/>
                <a:cs typeface="Arial"/>
                <a:sym typeface="Arial"/>
              </a:rPr>
              <a:t>Due to the </a:t>
            </a:r>
            <a:r>
              <a:rPr lang="fr-FR" sz="1600">
                <a:solidFill>
                  <a:srgbClr val="FF4806"/>
                </a:solidFill>
                <a:latin typeface="Arial"/>
                <a:ea typeface="Arial"/>
                <a:cs typeface="Arial"/>
                <a:sym typeface="Arial"/>
              </a:rPr>
              <a:t>self-attention quadratic memory complexity</a:t>
            </a:r>
            <a:r>
              <a:rPr b="0" lang="fr-FR" sz="1600">
                <a:latin typeface="Arial"/>
                <a:ea typeface="Arial"/>
                <a:cs typeface="Arial"/>
                <a:sym typeface="Arial"/>
              </a:rPr>
              <a:t>, only the LED model can handle the data as is. The others need special datasets.</a:t>
            </a:r>
            <a:endParaRPr b="0" sz="1500"/>
          </a:p>
        </p:txBody>
      </p:sp>
      <p:sp>
        <p:nvSpPr>
          <p:cNvPr id="252" name="Google Shape;252;p29"/>
          <p:cNvSpPr txBox="1"/>
          <p:nvPr>
            <p:ph idx="12" type="sldNum"/>
          </p:nvPr>
        </p:nvSpPr>
        <p:spPr>
          <a:xfrm>
            <a:off x="8631238" y="195263"/>
            <a:ext cx="512700" cy="163500"/>
          </a:xfrm>
          <a:prstGeom prst="rect">
            <a:avLst/>
          </a:prstGeom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53" name="Google Shape;253;p29"/>
          <p:cNvSpPr txBox="1"/>
          <p:nvPr>
            <p:ph idx="1" type="body"/>
          </p:nvPr>
        </p:nvSpPr>
        <p:spPr>
          <a:xfrm>
            <a:off x="900000" y="1440000"/>
            <a:ext cx="7729200" cy="2383800"/>
          </a:xfrm>
          <a:prstGeom prst="rect">
            <a:avLst/>
          </a:prstGeom>
        </p:spPr>
        <p:txBody>
          <a:bodyPr anchorCtr="0" anchor="t" bIns="45700" lIns="180000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b="1" lang="fr-FR"/>
              <a:t>Bullet-Paragraph Dataset</a:t>
            </a:r>
            <a:endParaRPr b="1"/>
          </a:p>
          <a:p>
            <a:pPr indent="-312420" lvl="0" marL="45720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SzPts val="1320"/>
              <a:buChar char="▪"/>
            </a:pPr>
            <a:r>
              <a:rPr b="1" lang="fr-FR" sz="1500">
                <a:solidFill>
                  <a:srgbClr val="FF4806"/>
                </a:solidFill>
              </a:rPr>
              <a:t>Sentence-Transformer cosine similarity</a:t>
            </a:r>
            <a:r>
              <a:rPr lang="fr-FR" sz="1500"/>
              <a:t> between paragraphs and bullet points.</a:t>
            </a:r>
            <a:endParaRPr sz="1500"/>
          </a:p>
          <a:p>
            <a:pPr indent="0" lvl="0" marL="0" rtl="0" algn="l">
              <a:lnSpc>
                <a:spcPct val="6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12420" lvl="0" marL="45720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SzPts val="1320"/>
              <a:buChar char="▪"/>
            </a:pPr>
            <a:r>
              <a:rPr lang="fr-FR" sz="1500"/>
              <a:t>Each bullet point associated to the most similar paragraph.</a:t>
            </a:r>
            <a:endParaRPr sz="1500"/>
          </a:p>
          <a:p>
            <a:pPr indent="0" lvl="0" marL="0" rtl="0" algn="l">
              <a:lnSpc>
                <a:spcPct val="6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12420" lvl="0" marL="45720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SzPts val="1320"/>
              <a:buChar char="▪"/>
            </a:pPr>
            <a:r>
              <a:rPr lang="fr-FR" sz="1500"/>
              <a:t>Each entry is expanded maximizing the similarity.</a:t>
            </a:r>
            <a:endParaRPr sz="1500"/>
          </a:p>
          <a:p>
            <a:pPr indent="0" lvl="0" marL="0" rtl="0" algn="l">
              <a:lnSpc>
                <a:spcPct val="6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SzPts val="1500"/>
              <a:buChar char="▪"/>
            </a:pPr>
            <a:r>
              <a:rPr lang="fr-FR" sz="1500"/>
              <a:t>Base and Merged Overlaps</a:t>
            </a:r>
            <a:endParaRPr sz="1500"/>
          </a:p>
        </p:txBody>
      </p:sp>
      <p:pic>
        <p:nvPicPr>
          <p:cNvPr id="254" name="Google Shape;25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800" y="468000"/>
            <a:ext cx="547199" cy="547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0"/>
          <p:cNvSpPr txBox="1"/>
          <p:nvPr>
            <p:ph type="title"/>
          </p:nvPr>
        </p:nvSpPr>
        <p:spPr>
          <a:xfrm>
            <a:off x="904875" y="131025"/>
            <a:ext cx="7318500" cy="646800"/>
          </a:xfrm>
          <a:prstGeom prst="rect">
            <a:avLst/>
          </a:prstGeom>
        </p:spPr>
        <p:txBody>
          <a:bodyPr anchorCtr="0" anchor="t" bIns="46800" lIns="180000" spcFirstLastPara="1" rIns="720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/>
              <a:t>Methods: Recurrent Decoder</a:t>
            </a:r>
            <a:endParaRPr sz="2400"/>
          </a:p>
        </p:txBody>
      </p:sp>
      <p:sp>
        <p:nvSpPr>
          <p:cNvPr id="261" name="Google Shape;261;p30"/>
          <p:cNvSpPr txBox="1"/>
          <p:nvPr>
            <p:ph idx="12" type="sldNum"/>
          </p:nvPr>
        </p:nvSpPr>
        <p:spPr>
          <a:xfrm>
            <a:off x="8631238" y="195263"/>
            <a:ext cx="512700" cy="163500"/>
          </a:xfrm>
          <a:prstGeom prst="rect">
            <a:avLst/>
          </a:prstGeom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262" name="Google Shape;26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5285" y="862800"/>
            <a:ext cx="6133430" cy="256135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0"/>
          <p:cNvSpPr txBox="1"/>
          <p:nvPr>
            <p:ph idx="1" type="body"/>
          </p:nvPr>
        </p:nvSpPr>
        <p:spPr>
          <a:xfrm>
            <a:off x="900000" y="3556925"/>
            <a:ext cx="7727700" cy="1504800"/>
          </a:xfrm>
          <a:prstGeom prst="rect">
            <a:avLst/>
          </a:prstGeom>
        </p:spPr>
        <p:txBody>
          <a:bodyPr anchorCtr="0" anchor="t" bIns="45700" lIns="180000" spcFirstLastPara="1" rIns="91425" wrap="square" tIns="45700">
            <a:noAutofit/>
          </a:bodyPr>
          <a:lstStyle/>
          <a:p>
            <a:pPr indent="-318770" lvl="0" marL="45720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SzPts val="1420"/>
              <a:buChar char="▪"/>
            </a:pPr>
            <a:r>
              <a:rPr lang="fr-FR" sz="1600"/>
              <a:t>The final summary is compared to the </a:t>
            </a:r>
            <a:r>
              <a:rPr b="1" lang="fr-FR" sz="1600">
                <a:solidFill>
                  <a:srgbClr val="FF4806"/>
                </a:solidFill>
              </a:rPr>
              <a:t>concatenation of bullet points.</a:t>
            </a:r>
            <a:endParaRPr b="1" sz="1600">
              <a:solidFill>
                <a:srgbClr val="FF4806"/>
              </a:solidFill>
            </a:endParaRPr>
          </a:p>
          <a:p>
            <a:pPr indent="0" lvl="0" marL="0" rtl="0" algn="l">
              <a:lnSpc>
                <a:spcPct val="6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18770" lvl="0" marL="45720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SzPts val="1420"/>
              <a:buChar char="▪"/>
            </a:pPr>
            <a:r>
              <a:rPr lang="fr-FR" sz="1600"/>
              <a:t>Cannot reproduce the bullet points structure.</a:t>
            </a:r>
            <a:endParaRPr sz="1600"/>
          </a:p>
          <a:p>
            <a:pPr indent="0" lvl="0" marL="0" rtl="0" algn="l">
              <a:lnSpc>
                <a:spcPct val="6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18770" lvl="0" marL="45720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SzPts val="1420"/>
              <a:buChar char="▪"/>
            </a:pPr>
            <a:r>
              <a:rPr b="1" lang="fr-FR" sz="1600">
                <a:solidFill>
                  <a:srgbClr val="FF4806"/>
                </a:solidFill>
              </a:rPr>
              <a:t>Generative parameters</a:t>
            </a:r>
            <a:r>
              <a:rPr lang="fr-FR" sz="1600"/>
              <a:t> must be changed at every iteration.</a:t>
            </a:r>
            <a:endParaRPr sz="1600"/>
          </a:p>
        </p:txBody>
      </p:sp>
      <p:pic>
        <p:nvPicPr>
          <p:cNvPr id="264" name="Google Shape;26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800" y="468000"/>
            <a:ext cx="547199" cy="547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1"/>
          <p:cNvSpPr txBox="1"/>
          <p:nvPr>
            <p:ph idx="1" type="body"/>
          </p:nvPr>
        </p:nvSpPr>
        <p:spPr>
          <a:xfrm>
            <a:off x="900000" y="1080000"/>
            <a:ext cx="7595400" cy="2075400"/>
          </a:xfrm>
          <a:prstGeom prst="rect">
            <a:avLst/>
          </a:prstGeom>
        </p:spPr>
        <p:txBody>
          <a:bodyPr anchorCtr="0" anchor="t" bIns="45700" lIns="180000" spcFirstLastPara="1" rIns="91425" wrap="square" tIns="45700">
            <a:noAutofit/>
          </a:bodyPr>
          <a:lstStyle/>
          <a:p>
            <a:pPr indent="-318770" lvl="0" marL="45720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SzPts val="1420"/>
              <a:buChar char="▪"/>
            </a:pPr>
            <a:r>
              <a:rPr lang="fr-FR" sz="1600"/>
              <a:t>T5, BART and PEGASUS are fine-tuned on the Bullet-Paragraph dataset.</a:t>
            </a:r>
            <a:endParaRPr sz="1600"/>
          </a:p>
          <a:p>
            <a:pPr indent="0" lvl="0" marL="0" rtl="0" algn="l">
              <a:lnSpc>
                <a:spcPct val="6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18770" lvl="0" marL="45720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SzPts val="1420"/>
              <a:buChar char="▪"/>
            </a:pPr>
            <a:r>
              <a:rPr b="1" lang="fr-FR" sz="1600">
                <a:solidFill>
                  <a:srgbClr val="FF4806"/>
                </a:solidFill>
              </a:rPr>
              <a:t>Batch size limitation</a:t>
            </a:r>
            <a:r>
              <a:rPr lang="fr-FR" sz="1600"/>
              <a:t> is solved using the </a:t>
            </a:r>
            <a:r>
              <a:rPr b="1" lang="fr-FR" sz="1600">
                <a:solidFill>
                  <a:srgbClr val="FF4806"/>
                </a:solidFill>
              </a:rPr>
              <a:t>Gradient Accumulation Steps (GAS)</a:t>
            </a:r>
            <a:r>
              <a:rPr lang="fr-FR" sz="1600"/>
              <a:t> parameter.</a:t>
            </a:r>
            <a:endParaRPr sz="1600"/>
          </a:p>
          <a:p>
            <a:pPr indent="0" lvl="0" marL="0" rtl="0" algn="l">
              <a:lnSpc>
                <a:spcPct val="6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18770" lvl="0" marL="45720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SzPts val="1420"/>
              <a:buChar char="▪"/>
            </a:pPr>
            <a:r>
              <a:rPr lang="fr-FR" sz="1600"/>
              <a:t>To gain confidence with the HuggingFace environment, BART is fine-tuned to </a:t>
            </a:r>
            <a:r>
              <a:rPr b="1" lang="fr-FR" sz="1600">
                <a:solidFill>
                  <a:srgbClr val="FF4806"/>
                </a:solidFill>
              </a:rPr>
              <a:t>reproduce the results</a:t>
            </a:r>
            <a:r>
              <a:rPr lang="fr-FR" sz="1600"/>
              <a:t> published by Lewis et al. (2019) </a:t>
            </a:r>
            <a:r>
              <a:rPr b="1" lang="fr-FR" sz="1600">
                <a:solidFill>
                  <a:srgbClr val="FF4806"/>
                </a:solidFill>
              </a:rPr>
              <a:t>on the XSum dataset.</a:t>
            </a:r>
            <a:endParaRPr b="1" sz="1600">
              <a:solidFill>
                <a:srgbClr val="FF4806"/>
              </a:solidFill>
            </a:endParaRPr>
          </a:p>
        </p:txBody>
      </p:sp>
      <p:sp>
        <p:nvSpPr>
          <p:cNvPr id="271" name="Google Shape;271;p31"/>
          <p:cNvSpPr txBox="1"/>
          <p:nvPr>
            <p:ph type="title"/>
          </p:nvPr>
        </p:nvSpPr>
        <p:spPr>
          <a:xfrm>
            <a:off x="904875" y="131025"/>
            <a:ext cx="7318500" cy="646800"/>
          </a:xfrm>
          <a:prstGeom prst="rect">
            <a:avLst/>
          </a:prstGeom>
        </p:spPr>
        <p:txBody>
          <a:bodyPr anchorCtr="0" anchor="t" bIns="46800" lIns="180000" spcFirstLastPara="1" rIns="720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/>
              <a:t>Fine-Tuning Transformers</a:t>
            </a:r>
            <a:endParaRPr sz="2400"/>
          </a:p>
        </p:txBody>
      </p:sp>
      <p:sp>
        <p:nvSpPr>
          <p:cNvPr id="272" name="Google Shape;272;p31"/>
          <p:cNvSpPr txBox="1"/>
          <p:nvPr>
            <p:ph idx="12" type="sldNum"/>
          </p:nvPr>
        </p:nvSpPr>
        <p:spPr>
          <a:xfrm>
            <a:off x="8631238" y="195263"/>
            <a:ext cx="512700" cy="163500"/>
          </a:xfrm>
          <a:prstGeom prst="rect">
            <a:avLst/>
          </a:prstGeom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273" name="Google Shape;27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513" y="3428900"/>
            <a:ext cx="6082974" cy="118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800" y="468000"/>
            <a:ext cx="547199" cy="547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2"/>
          <p:cNvSpPr txBox="1"/>
          <p:nvPr>
            <p:ph type="title"/>
          </p:nvPr>
        </p:nvSpPr>
        <p:spPr>
          <a:xfrm>
            <a:off x="904875" y="131025"/>
            <a:ext cx="7318500" cy="1202400"/>
          </a:xfrm>
          <a:prstGeom prst="rect">
            <a:avLst/>
          </a:prstGeom>
        </p:spPr>
        <p:txBody>
          <a:bodyPr anchorCtr="0" anchor="t" bIns="46800" lIns="180000" spcFirstLastPara="1" rIns="72000" wrap="square" tIns="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/>
              <a:t>Hyperparameter Search</a:t>
            </a:r>
            <a:endParaRPr sz="24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600"/>
              <a:t>Find a good </a:t>
            </a:r>
            <a:r>
              <a:rPr lang="fr-FR" sz="1600">
                <a:solidFill>
                  <a:srgbClr val="FF4806"/>
                </a:solidFill>
              </a:rPr>
              <a:t>balance</a:t>
            </a:r>
            <a:r>
              <a:rPr b="0" lang="fr-FR" sz="1600"/>
              <a:t> between GAS and learning rate.</a:t>
            </a:r>
            <a:endParaRPr b="0" sz="1600"/>
          </a:p>
        </p:txBody>
      </p:sp>
      <p:sp>
        <p:nvSpPr>
          <p:cNvPr id="281" name="Google Shape;281;p32"/>
          <p:cNvSpPr txBox="1"/>
          <p:nvPr>
            <p:ph idx="12" type="sldNum"/>
          </p:nvPr>
        </p:nvSpPr>
        <p:spPr>
          <a:xfrm>
            <a:off x="8631238" y="195263"/>
            <a:ext cx="512700" cy="163500"/>
          </a:xfrm>
          <a:prstGeom prst="rect">
            <a:avLst/>
          </a:prstGeom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282" name="Google Shape;28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275" y="1417825"/>
            <a:ext cx="6637450" cy="331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800" y="468000"/>
            <a:ext cx="547199" cy="547199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2"/>
          <p:cNvSpPr txBox="1"/>
          <p:nvPr/>
        </p:nvSpPr>
        <p:spPr>
          <a:xfrm>
            <a:off x="7803600" y="1416325"/>
            <a:ext cx="344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900">
                <a:solidFill>
                  <a:schemeClr val="dk2"/>
                </a:solidFill>
              </a:rPr>
              <a:t>r</a:t>
            </a:r>
            <a:endParaRPr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3"/>
          <p:cNvSpPr txBox="1"/>
          <p:nvPr>
            <p:ph type="title"/>
          </p:nvPr>
        </p:nvSpPr>
        <p:spPr>
          <a:xfrm>
            <a:off x="904875" y="131025"/>
            <a:ext cx="7318500" cy="896700"/>
          </a:xfrm>
          <a:prstGeom prst="rect">
            <a:avLst/>
          </a:prstGeom>
        </p:spPr>
        <p:txBody>
          <a:bodyPr anchorCtr="0" anchor="t" bIns="46800" lIns="180000" spcFirstLastPara="1" rIns="7200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/>
              <a:t>Fine-Tuning: Comparison</a:t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600"/>
              <a:t>Evaluation results </a:t>
            </a:r>
            <a:r>
              <a:rPr lang="fr-FR" sz="1600">
                <a:solidFill>
                  <a:srgbClr val="FF4806"/>
                </a:solidFill>
              </a:rPr>
              <a:t>during fine-tuning.</a:t>
            </a:r>
            <a:endParaRPr sz="1600">
              <a:solidFill>
                <a:srgbClr val="FF4806"/>
              </a:solidFill>
            </a:endParaRPr>
          </a:p>
        </p:txBody>
      </p:sp>
      <p:sp>
        <p:nvSpPr>
          <p:cNvPr id="291" name="Google Shape;291;p33"/>
          <p:cNvSpPr txBox="1"/>
          <p:nvPr>
            <p:ph idx="12" type="sldNum"/>
          </p:nvPr>
        </p:nvSpPr>
        <p:spPr>
          <a:xfrm>
            <a:off x="8631238" y="195263"/>
            <a:ext cx="512700" cy="163500"/>
          </a:xfrm>
          <a:prstGeom prst="rect">
            <a:avLst/>
          </a:prstGeom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292" name="Google Shape;29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2812" y="1027568"/>
            <a:ext cx="6778375" cy="4083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800" y="468000"/>
            <a:ext cx="547199" cy="547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4"/>
          <p:cNvSpPr txBox="1"/>
          <p:nvPr>
            <p:ph type="title"/>
          </p:nvPr>
        </p:nvSpPr>
        <p:spPr>
          <a:xfrm>
            <a:off x="904875" y="131025"/>
            <a:ext cx="7318500" cy="896400"/>
          </a:xfrm>
          <a:prstGeom prst="rect">
            <a:avLst/>
          </a:prstGeom>
        </p:spPr>
        <p:txBody>
          <a:bodyPr anchorCtr="0" anchor="t" bIns="46800" lIns="180000" spcFirstLastPara="1" rIns="7200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/>
              <a:t>Fine-Tuning: Comparison</a:t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600"/>
              <a:t>Evaluation results out of the box versus the </a:t>
            </a:r>
            <a:r>
              <a:rPr lang="fr-FR" sz="1600">
                <a:solidFill>
                  <a:srgbClr val="FF4806"/>
                </a:solidFill>
              </a:rPr>
              <a:t>best fine-tuned checkpoint.</a:t>
            </a:r>
            <a:endParaRPr sz="1600">
              <a:solidFill>
                <a:srgbClr val="FF4806"/>
              </a:solidFill>
            </a:endParaRPr>
          </a:p>
        </p:txBody>
      </p:sp>
      <p:sp>
        <p:nvSpPr>
          <p:cNvPr id="300" name="Google Shape;300;p34"/>
          <p:cNvSpPr txBox="1"/>
          <p:nvPr>
            <p:ph idx="12" type="sldNum"/>
          </p:nvPr>
        </p:nvSpPr>
        <p:spPr>
          <a:xfrm>
            <a:off x="8631238" y="195263"/>
            <a:ext cx="512700" cy="163500"/>
          </a:xfrm>
          <a:prstGeom prst="rect">
            <a:avLst/>
          </a:prstGeom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301" name="Google Shape;30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8267" y="1027351"/>
            <a:ext cx="5707467" cy="408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800" y="468000"/>
            <a:ext cx="547199" cy="547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5"/>
          <p:cNvSpPr txBox="1"/>
          <p:nvPr>
            <p:ph type="title"/>
          </p:nvPr>
        </p:nvSpPr>
        <p:spPr>
          <a:xfrm>
            <a:off x="904875" y="131025"/>
            <a:ext cx="7318500" cy="1200900"/>
          </a:xfrm>
          <a:prstGeom prst="rect">
            <a:avLst/>
          </a:prstGeom>
        </p:spPr>
        <p:txBody>
          <a:bodyPr anchorCtr="0" anchor="t" bIns="46800" lIns="180000" spcFirstLastPara="1" rIns="72000" wrap="square" tIns="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/>
              <a:t>PEGASUS Results with Stronger Constraints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4806"/>
                </a:solidFill>
              </a:rPr>
              <a:t>Train/validation/test split:</a:t>
            </a:r>
            <a:r>
              <a:rPr b="0" lang="fr-FR" sz="1600"/>
              <a:t> Two entries coming from the same book cannot belong to two different sets.</a:t>
            </a:r>
            <a:endParaRPr b="0" sz="1600"/>
          </a:p>
        </p:txBody>
      </p:sp>
      <p:sp>
        <p:nvSpPr>
          <p:cNvPr id="309" name="Google Shape;309;p35"/>
          <p:cNvSpPr txBox="1"/>
          <p:nvPr>
            <p:ph idx="12" type="sldNum"/>
          </p:nvPr>
        </p:nvSpPr>
        <p:spPr>
          <a:xfrm>
            <a:off x="8631238" y="195263"/>
            <a:ext cx="512700" cy="163500"/>
          </a:xfrm>
          <a:prstGeom prst="rect">
            <a:avLst/>
          </a:prstGeom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310" name="Google Shape;31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313" y="1704721"/>
            <a:ext cx="8615374" cy="2936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800" y="468000"/>
            <a:ext cx="547199" cy="547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idx="1" type="body"/>
          </p:nvPr>
        </p:nvSpPr>
        <p:spPr>
          <a:xfrm>
            <a:off x="540000" y="1080000"/>
            <a:ext cx="4363200" cy="3603000"/>
          </a:xfrm>
          <a:prstGeom prst="rect">
            <a:avLst/>
          </a:prstGeom>
        </p:spPr>
        <p:txBody>
          <a:bodyPr anchorCtr="0" anchor="t" bIns="45700" lIns="180000" spcFirstLastPara="1" rIns="91425" wrap="square" tIns="45700">
            <a:noAutofit/>
          </a:bodyPr>
          <a:lstStyle/>
          <a:p>
            <a:pPr indent="-318770" lvl="0" marL="45720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SzPts val="1420"/>
              <a:buChar char="▪"/>
            </a:pPr>
            <a:r>
              <a:rPr lang="fr-FR" sz="1600"/>
              <a:t>Mobile and web application.</a:t>
            </a:r>
            <a:endParaRPr sz="1600"/>
          </a:p>
          <a:p>
            <a:pPr indent="0" lvl="0" marL="457200" rtl="0" algn="l">
              <a:lnSpc>
                <a:spcPct val="6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18770" lvl="0" marL="45720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SzPts val="1420"/>
              <a:buChar char="▪"/>
            </a:pPr>
            <a:r>
              <a:rPr lang="fr-FR" sz="1600"/>
              <a:t>Generates </a:t>
            </a:r>
            <a:r>
              <a:rPr b="1" lang="fr-FR" sz="1600">
                <a:solidFill>
                  <a:srgbClr val="FF4806"/>
                </a:solidFill>
              </a:rPr>
              <a:t>micro-learning</a:t>
            </a:r>
            <a:r>
              <a:rPr lang="fr-FR" sz="1600"/>
              <a:t> based on training material.</a:t>
            </a:r>
            <a:endParaRPr sz="1600"/>
          </a:p>
          <a:p>
            <a:pPr indent="0" lvl="0" marL="457200" rtl="0" algn="l">
              <a:lnSpc>
                <a:spcPct val="6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18770" lvl="0" marL="45720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SzPts val="1420"/>
              <a:buChar char="▪"/>
            </a:pPr>
            <a:r>
              <a:rPr b="1" lang="fr-FR" sz="1600">
                <a:solidFill>
                  <a:srgbClr val="FF4806"/>
                </a:solidFill>
              </a:rPr>
              <a:t>Adapts</a:t>
            </a:r>
            <a:r>
              <a:rPr lang="fr-FR" sz="1600"/>
              <a:t> to interests, knowledge level and memory ability.</a:t>
            </a:r>
            <a:endParaRPr sz="1600"/>
          </a:p>
          <a:p>
            <a:pPr indent="0" lvl="0" marL="457200" rtl="0" algn="l">
              <a:lnSpc>
                <a:spcPct val="6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18770" lvl="0" marL="45720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SzPts val="1420"/>
              <a:buChar char="▪"/>
            </a:pPr>
            <a:r>
              <a:rPr b="1" lang="fr-FR" sz="1600">
                <a:solidFill>
                  <a:srgbClr val="FF4806"/>
                </a:solidFill>
              </a:rPr>
              <a:t>Consolidates</a:t>
            </a:r>
            <a:r>
              <a:rPr lang="fr-FR" sz="1600"/>
              <a:t> long-term retention.</a:t>
            </a:r>
            <a:endParaRPr sz="1600"/>
          </a:p>
          <a:p>
            <a:pPr indent="0" lvl="0" marL="457200" rtl="0" algn="l">
              <a:lnSpc>
                <a:spcPct val="6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18770" lvl="0" marL="45720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SzPts val="1420"/>
              <a:buChar char="▪"/>
            </a:pPr>
            <a:r>
              <a:rPr lang="fr-FR" sz="1600"/>
              <a:t>A key component is the </a:t>
            </a:r>
            <a:r>
              <a:rPr b="1" lang="fr-FR" sz="1600">
                <a:solidFill>
                  <a:srgbClr val="FF4806"/>
                </a:solidFill>
              </a:rPr>
              <a:t>extraction of important passages</a:t>
            </a:r>
            <a:r>
              <a:rPr lang="fr-FR" sz="1600"/>
              <a:t> from the starting material, which is often long and complex.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30" name="Google Shape;130;p18"/>
          <p:cNvSpPr txBox="1"/>
          <p:nvPr>
            <p:ph type="title"/>
          </p:nvPr>
        </p:nvSpPr>
        <p:spPr>
          <a:xfrm>
            <a:off x="904875" y="131025"/>
            <a:ext cx="4581600" cy="975600"/>
          </a:xfrm>
          <a:prstGeom prst="rect">
            <a:avLst/>
          </a:prstGeom>
        </p:spPr>
        <p:txBody>
          <a:bodyPr anchorCtr="0" anchor="t" bIns="46800" lIns="180000" spcFirstLastPara="1" rIns="7200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/>
              <a:t>Magma Learning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2400"/>
              <a:t>ARI 9000</a:t>
            </a:r>
            <a:endParaRPr b="0" sz="2400"/>
          </a:p>
        </p:txBody>
      </p:sp>
      <p:sp>
        <p:nvSpPr>
          <p:cNvPr id="131" name="Google Shape;131;p18"/>
          <p:cNvSpPr txBox="1"/>
          <p:nvPr>
            <p:ph idx="12" type="sldNum"/>
          </p:nvPr>
        </p:nvSpPr>
        <p:spPr>
          <a:xfrm>
            <a:off x="8631238" y="195263"/>
            <a:ext cx="512700" cy="163500"/>
          </a:xfrm>
          <a:prstGeom prst="rect">
            <a:avLst/>
          </a:prstGeom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132" name="Google Shape;13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1100" y="663563"/>
            <a:ext cx="3825867" cy="4479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800" y="468000"/>
            <a:ext cx="547199" cy="547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599" y="1704150"/>
            <a:ext cx="8646591" cy="2937601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36"/>
          <p:cNvSpPr txBox="1"/>
          <p:nvPr>
            <p:ph type="title"/>
          </p:nvPr>
        </p:nvSpPr>
        <p:spPr>
          <a:xfrm>
            <a:off x="904875" y="131025"/>
            <a:ext cx="7318500" cy="1432800"/>
          </a:xfrm>
          <a:prstGeom prst="rect">
            <a:avLst/>
          </a:prstGeom>
        </p:spPr>
        <p:txBody>
          <a:bodyPr anchorCtr="0" anchor="t" bIns="46800" lIns="180000" spcFirstLastPara="1" rIns="72000" wrap="square" tIns="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/>
              <a:t>PEGASUS Results on Merged Overlaps Version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600"/>
              <a:t>Comparison of the evaluation results on </a:t>
            </a:r>
            <a:r>
              <a:rPr lang="fr-FR" sz="1600">
                <a:solidFill>
                  <a:srgbClr val="1155CC"/>
                </a:solidFill>
              </a:rPr>
              <a:t>Base</a:t>
            </a:r>
            <a:r>
              <a:rPr b="0" lang="fr-FR" sz="1600"/>
              <a:t> and </a:t>
            </a:r>
            <a:r>
              <a:rPr lang="fr-FR" sz="1600">
                <a:solidFill>
                  <a:srgbClr val="FF4806"/>
                </a:solidFill>
              </a:rPr>
              <a:t>Merged Overlaps</a:t>
            </a:r>
            <a:r>
              <a:rPr b="0" lang="fr-FR" sz="1600"/>
              <a:t> versions of Bullet-Paragraph Dataset.</a:t>
            </a:r>
            <a:endParaRPr b="0" sz="1600"/>
          </a:p>
        </p:txBody>
      </p:sp>
      <p:sp>
        <p:nvSpPr>
          <p:cNvPr id="319" name="Google Shape;319;p36"/>
          <p:cNvSpPr txBox="1"/>
          <p:nvPr>
            <p:ph idx="12" type="sldNum"/>
          </p:nvPr>
        </p:nvSpPr>
        <p:spPr>
          <a:xfrm>
            <a:off x="8631238" y="195263"/>
            <a:ext cx="512700" cy="163500"/>
          </a:xfrm>
          <a:prstGeom prst="rect">
            <a:avLst/>
          </a:prstGeom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320" name="Google Shape;32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800" y="468000"/>
            <a:ext cx="547199" cy="547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7"/>
          <p:cNvSpPr txBox="1"/>
          <p:nvPr>
            <p:ph type="title"/>
          </p:nvPr>
        </p:nvSpPr>
        <p:spPr>
          <a:xfrm>
            <a:off x="904875" y="131025"/>
            <a:ext cx="7318500" cy="1302600"/>
          </a:xfrm>
          <a:prstGeom prst="rect">
            <a:avLst/>
          </a:prstGeom>
        </p:spPr>
        <p:txBody>
          <a:bodyPr anchorCtr="0" anchor="t" bIns="46800" lIns="180000" spcFirstLastPara="1" rIns="72000" wrap="square" tIns="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/>
              <a:t>Summarization Pipeline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4806"/>
                </a:solidFill>
              </a:rPr>
              <a:t>Unsupervised</a:t>
            </a:r>
            <a:r>
              <a:rPr b="0" lang="fr-FR" sz="1600"/>
              <a:t> pipeline which can be used to summarize </a:t>
            </a:r>
            <a:r>
              <a:rPr lang="fr-FR" sz="1600">
                <a:solidFill>
                  <a:srgbClr val="FF4806"/>
                </a:solidFill>
              </a:rPr>
              <a:t>new chapters.</a:t>
            </a:r>
            <a:endParaRPr sz="1600">
              <a:solidFill>
                <a:srgbClr val="FF480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600"/>
              <a:t>Chapter </a:t>
            </a:r>
            <a:r>
              <a:rPr b="0" i="1" lang="fr-FR" sz="1600"/>
              <a:t>C</a:t>
            </a:r>
            <a:r>
              <a:rPr b="0" lang="fr-FR" sz="1600"/>
              <a:t> with number of sections </a:t>
            </a:r>
            <a:r>
              <a:rPr b="0" i="1" lang="fr-FR" sz="1600"/>
              <a:t>S=2</a:t>
            </a:r>
            <a:r>
              <a:rPr b="0" lang="fr-FR" sz="1600"/>
              <a:t> and composed of 8 paragraphs P</a:t>
            </a:r>
            <a:r>
              <a:rPr b="0" baseline="-25000" lang="fr-FR" sz="1600"/>
              <a:t>k</a:t>
            </a:r>
            <a:r>
              <a:rPr b="0" lang="fr-FR" sz="1600"/>
              <a:t>.</a:t>
            </a:r>
            <a:endParaRPr b="0" sz="1600"/>
          </a:p>
        </p:txBody>
      </p:sp>
      <p:sp>
        <p:nvSpPr>
          <p:cNvPr id="327" name="Google Shape;327;p37"/>
          <p:cNvSpPr txBox="1"/>
          <p:nvPr>
            <p:ph idx="12" type="sldNum"/>
          </p:nvPr>
        </p:nvSpPr>
        <p:spPr>
          <a:xfrm>
            <a:off x="8631238" y="195263"/>
            <a:ext cx="512700" cy="163500"/>
          </a:xfrm>
          <a:prstGeom prst="rect">
            <a:avLst/>
          </a:prstGeom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328" name="Google Shape;32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6225" y="1447103"/>
            <a:ext cx="6611550" cy="2534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3112" y="4196975"/>
            <a:ext cx="5137775" cy="71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2800" y="468000"/>
            <a:ext cx="547199" cy="547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8"/>
          <p:cNvSpPr txBox="1"/>
          <p:nvPr>
            <p:ph idx="1" type="body"/>
          </p:nvPr>
        </p:nvSpPr>
        <p:spPr>
          <a:xfrm>
            <a:off x="900000" y="900000"/>
            <a:ext cx="7727700" cy="3968100"/>
          </a:xfrm>
          <a:prstGeom prst="rect">
            <a:avLst/>
          </a:prstGeom>
        </p:spPr>
        <p:txBody>
          <a:bodyPr anchorCtr="0" anchor="t" bIns="45700" lIns="180000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SzPts val="1400"/>
              <a:buChar char="▪"/>
            </a:pPr>
            <a:r>
              <a:rPr lang="fr-FR" sz="1600"/>
              <a:t>Try PEGASUS on </a:t>
            </a:r>
            <a:r>
              <a:rPr b="1" lang="fr-FR" sz="1600">
                <a:solidFill>
                  <a:srgbClr val="FF4806"/>
                </a:solidFill>
              </a:rPr>
              <a:t>material from other domains</a:t>
            </a:r>
            <a:r>
              <a:rPr lang="fr-FR" sz="1600"/>
              <a:t>, it may perform poorly.</a:t>
            </a:r>
            <a:endParaRPr b="1" sz="1600">
              <a:solidFill>
                <a:srgbClr val="FF4806"/>
              </a:solidFill>
            </a:endParaRPr>
          </a:p>
          <a:p>
            <a:pPr indent="0" lvl="0" marL="0" rtl="0" algn="l">
              <a:lnSpc>
                <a:spcPct val="6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17500" lvl="0" marL="45720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SzPts val="1400"/>
              <a:buChar char="▪"/>
            </a:pPr>
            <a:r>
              <a:rPr lang="fr-FR" sz="1600"/>
              <a:t>Bullet-Paragraph dataset </a:t>
            </a:r>
            <a:r>
              <a:rPr b="1" lang="fr-FR" sz="1600">
                <a:solidFill>
                  <a:srgbClr val="FF4806"/>
                </a:solidFill>
              </a:rPr>
              <a:t>assumes</a:t>
            </a:r>
            <a:r>
              <a:rPr lang="fr-FR" sz="1600"/>
              <a:t> that </a:t>
            </a:r>
            <a:r>
              <a:rPr b="1" lang="fr-FR" sz="1600">
                <a:solidFill>
                  <a:srgbClr val="FF4806"/>
                </a:solidFill>
              </a:rPr>
              <a:t>Sentence-Transformer</a:t>
            </a:r>
            <a:r>
              <a:rPr lang="fr-FR" sz="1600"/>
              <a:t> cosine similarity </a:t>
            </a:r>
            <a:r>
              <a:rPr b="1" lang="fr-FR" sz="1600">
                <a:solidFill>
                  <a:srgbClr val="FF4806"/>
                </a:solidFill>
              </a:rPr>
              <a:t>does not fail.</a:t>
            </a:r>
            <a:endParaRPr b="1" sz="1600">
              <a:solidFill>
                <a:srgbClr val="FF4806"/>
              </a:solidFill>
            </a:endParaRPr>
          </a:p>
          <a:p>
            <a:pPr indent="0" lvl="0" marL="0" rtl="0" algn="l">
              <a:lnSpc>
                <a:spcPct val="6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17500" lvl="0" marL="45720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SzPts val="1400"/>
              <a:buChar char="▪"/>
            </a:pPr>
            <a:r>
              <a:rPr b="1" lang="fr-FR" sz="1600">
                <a:solidFill>
                  <a:srgbClr val="FF4806"/>
                </a:solidFill>
              </a:rPr>
              <a:t>Efficient Transformers</a:t>
            </a:r>
            <a:endParaRPr b="1" sz="1600">
              <a:solidFill>
                <a:srgbClr val="FF4806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fr-FR" sz="1500"/>
              <a:t>Capable of processing an entire chapter.</a:t>
            </a:r>
            <a:endParaRPr sz="15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fr-FR" sz="1500"/>
              <a:t>No need to manually match bullet points to important paragraphs.</a:t>
            </a:r>
            <a:endParaRPr sz="1500"/>
          </a:p>
          <a:p>
            <a:pPr indent="0" lvl="0" marL="0" rtl="0" algn="l">
              <a:lnSpc>
                <a:spcPct val="6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17500" lvl="0" marL="45720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SzPts val="1400"/>
              <a:buChar char="▪"/>
            </a:pPr>
            <a:r>
              <a:rPr b="1" lang="fr-FR" sz="1500">
                <a:solidFill>
                  <a:srgbClr val="FF4806"/>
                </a:solidFill>
              </a:rPr>
              <a:t>Human evaluation</a:t>
            </a:r>
            <a:endParaRPr sz="16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fr-FR"/>
              <a:t>Sentence-Transformer metric is not interpretable.</a:t>
            </a:r>
            <a:endParaRPr b="1" sz="1500">
              <a:solidFill>
                <a:srgbClr val="FF4806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fr-FR" sz="1500"/>
              <a:t>Amazon Mechanical Turk service.</a:t>
            </a:r>
            <a:endParaRPr sz="1500"/>
          </a:p>
          <a:p>
            <a:pPr indent="0" lvl="0" marL="0" rtl="0" algn="l">
              <a:lnSpc>
                <a:spcPct val="6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17500" lvl="0" marL="45720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SzPts val="1400"/>
              <a:buChar char="▪"/>
            </a:pPr>
            <a:r>
              <a:rPr b="1" lang="fr-FR" sz="1600">
                <a:solidFill>
                  <a:srgbClr val="FF4806"/>
                </a:solidFill>
              </a:rPr>
              <a:t>Velocity and memory problems</a:t>
            </a:r>
            <a:r>
              <a:rPr lang="fr-FR" sz="1600"/>
              <a:t> result in negative user experience and expensive setup, respectively.</a:t>
            </a:r>
            <a:endParaRPr sz="1600"/>
          </a:p>
        </p:txBody>
      </p:sp>
      <p:sp>
        <p:nvSpPr>
          <p:cNvPr id="337" name="Google Shape;337;p38"/>
          <p:cNvSpPr txBox="1"/>
          <p:nvPr>
            <p:ph type="title"/>
          </p:nvPr>
        </p:nvSpPr>
        <p:spPr>
          <a:xfrm>
            <a:off x="904875" y="131025"/>
            <a:ext cx="7318500" cy="646800"/>
          </a:xfrm>
          <a:prstGeom prst="rect">
            <a:avLst/>
          </a:prstGeom>
        </p:spPr>
        <p:txBody>
          <a:bodyPr anchorCtr="0" anchor="t" bIns="46800" lIns="180000" spcFirstLastPara="1" rIns="720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/>
              <a:t>Future Work</a:t>
            </a:r>
            <a:endParaRPr sz="2400"/>
          </a:p>
        </p:txBody>
      </p:sp>
      <p:sp>
        <p:nvSpPr>
          <p:cNvPr id="338" name="Google Shape;338;p38"/>
          <p:cNvSpPr txBox="1"/>
          <p:nvPr>
            <p:ph idx="12" type="sldNum"/>
          </p:nvPr>
        </p:nvSpPr>
        <p:spPr>
          <a:xfrm>
            <a:off x="8631238" y="195263"/>
            <a:ext cx="512700" cy="163500"/>
          </a:xfrm>
          <a:prstGeom prst="rect">
            <a:avLst/>
          </a:prstGeom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339" name="Google Shape;33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800" y="468000"/>
            <a:ext cx="547199" cy="547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9"/>
          <p:cNvSpPr txBox="1"/>
          <p:nvPr>
            <p:ph type="title"/>
          </p:nvPr>
        </p:nvSpPr>
        <p:spPr>
          <a:xfrm>
            <a:off x="269550" y="1809300"/>
            <a:ext cx="8604900" cy="15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0000" spcFirstLastPara="1" rIns="72000" wrap="square" tIns="0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"/>
              <a:buNone/>
            </a:pPr>
            <a:r>
              <a:rPr lang="fr-FR"/>
              <a:t>THANK YOU!</a:t>
            </a:r>
            <a:endParaRPr/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"/>
              <a:buNone/>
            </a:pPr>
            <a:r>
              <a:rPr lang="fr-FR"/>
              <a:t>Questions?</a:t>
            </a:r>
            <a:endParaRPr/>
          </a:p>
        </p:txBody>
      </p:sp>
      <p:sp>
        <p:nvSpPr>
          <p:cNvPr id="345" name="Google Shape;345;p39"/>
          <p:cNvSpPr txBox="1"/>
          <p:nvPr>
            <p:ph idx="12" type="sldNum"/>
          </p:nvPr>
        </p:nvSpPr>
        <p:spPr>
          <a:xfrm>
            <a:off x="8631238" y="195263"/>
            <a:ext cx="512700" cy="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346" name="Google Shape;34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800" y="468000"/>
            <a:ext cx="547199" cy="547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0"/>
          <p:cNvSpPr txBox="1"/>
          <p:nvPr>
            <p:ph idx="1" type="body"/>
          </p:nvPr>
        </p:nvSpPr>
        <p:spPr>
          <a:xfrm>
            <a:off x="900000" y="1080000"/>
            <a:ext cx="7900800" cy="3968100"/>
          </a:xfrm>
          <a:prstGeom prst="rect">
            <a:avLst/>
          </a:prstGeom>
        </p:spPr>
        <p:txBody>
          <a:bodyPr anchorCtr="0" anchor="t" bIns="45700" lIns="180000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fr-FR" sz="1400"/>
              <a:t>El-Kassas, W. S., Salama, C. R., Rafea, A. A., &amp; Mohamed, H. K. (2020). Automatic text summarization: A comprehensive survey. Expert Systems with Applications, 113679.</a:t>
            </a:r>
            <a:endParaRPr sz="1400"/>
          </a:p>
          <a:p>
            <a:pPr indent="0" lvl="0" marL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fr-FR" sz="1400"/>
              <a:t>Vaswani, A., Shazeer, N., Parmar, N., Uszkoreit, J., Jones, L., Gomez, A. N., Kaiser L., &amp; Polosukhin, I. (2017). Attention is all you need. arXiv preprint arXiv:1706.03762.</a:t>
            </a:r>
            <a:endParaRPr sz="1400"/>
          </a:p>
          <a:p>
            <a:pPr indent="0" lvl="0" marL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fr-FR" sz="1400"/>
              <a:t>Lin, C.-Y. (2004). Rouge: A package for automatic evaluation of summaries. Text summarization branches out, 74–81.</a:t>
            </a:r>
            <a:endParaRPr sz="1400"/>
          </a:p>
          <a:p>
            <a:pPr indent="0" lvl="0" marL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fr-FR" sz="1400"/>
              <a:t>Raffel, C., Shazeer, N., Roberts, A., Lee, K., Narang, S., Matena, M., Zhou, Y., Li, W., &amp; Liu, P. J. (2019). Exploring the limits of transfer learning with a unified text-to-text transformer. arXiv preprint arXiv:1910.10683.</a:t>
            </a:r>
            <a:endParaRPr sz="1400"/>
          </a:p>
          <a:p>
            <a:pPr indent="0" lvl="0" marL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fr-FR" sz="1400"/>
              <a:t>Lewis, M., Liu, Y., Goyal, N., Ghazvininejad, M., Mohamed, A., Levy, O., Stoyanov, V., &amp; Zettlemoyer, L. (2019). Bart: Denoising sequence-to-sequence pretraining for natural language generation, translation, and comprehension. arXiv preprint arXiv:1910.13461.</a:t>
            </a:r>
            <a:endParaRPr sz="1400"/>
          </a:p>
          <a:p>
            <a:pPr indent="0" lvl="0" marL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fr-FR" sz="1400"/>
              <a:t>Zhang, J., Zhao, Y., Saleh, M., &amp; Liu, P. (2020). Pegasus: Pre-training with extracted gap-sentences for abstractive summarization. International Conference on Machine Learning, 11328–11339.</a:t>
            </a:r>
            <a:endParaRPr sz="1400"/>
          </a:p>
          <a:p>
            <a:pPr indent="0" lvl="0" marL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fr-FR" sz="1400"/>
              <a:t>Beltagy, I., Peters, M. E., &amp; Cohan, A. (2020). Longformer: The long-document transformer. arXiv preprint arXiv:2004.05150.</a:t>
            </a:r>
            <a:endParaRPr sz="1400"/>
          </a:p>
        </p:txBody>
      </p:sp>
      <p:sp>
        <p:nvSpPr>
          <p:cNvPr id="353" name="Google Shape;353;p40"/>
          <p:cNvSpPr txBox="1"/>
          <p:nvPr>
            <p:ph type="title"/>
          </p:nvPr>
        </p:nvSpPr>
        <p:spPr>
          <a:xfrm>
            <a:off x="904875" y="131025"/>
            <a:ext cx="7318500" cy="646800"/>
          </a:xfrm>
          <a:prstGeom prst="rect">
            <a:avLst/>
          </a:prstGeom>
        </p:spPr>
        <p:txBody>
          <a:bodyPr anchorCtr="0" anchor="t" bIns="46800" lIns="180000" spcFirstLastPara="1" rIns="720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/>
              <a:t>Bibliography</a:t>
            </a:r>
            <a:endParaRPr sz="2400"/>
          </a:p>
        </p:txBody>
      </p:sp>
      <p:sp>
        <p:nvSpPr>
          <p:cNvPr id="354" name="Google Shape;354;p40"/>
          <p:cNvSpPr txBox="1"/>
          <p:nvPr>
            <p:ph idx="12" type="sldNum"/>
          </p:nvPr>
        </p:nvSpPr>
        <p:spPr>
          <a:xfrm>
            <a:off x="8631238" y="195263"/>
            <a:ext cx="512700" cy="163500"/>
          </a:xfrm>
          <a:prstGeom prst="rect">
            <a:avLst/>
          </a:prstGeom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355" name="Google Shape;35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800" y="468000"/>
            <a:ext cx="547199" cy="547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idx="1" type="body"/>
          </p:nvPr>
        </p:nvSpPr>
        <p:spPr>
          <a:xfrm>
            <a:off x="900000" y="1080000"/>
            <a:ext cx="7560000" cy="3960000"/>
          </a:xfrm>
          <a:prstGeom prst="rect">
            <a:avLst/>
          </a:prstGeom>
        </p:spPr>
        <p:txBody>
          <a:bodyPr anchorCtr="0" anchor="t" bIns="45700" lIns="180000" spcFirstLastPara="1" rIns="91425" wrap="square" tIns="45700">
            <a:noAutofit/>
          </a:bodyPr>
          <a:lstStyle/>
          <a:p>
            <a:pPr indent="-318770" lvl="0" marL="45720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SzPts val="1420"/>
              <a:buChar char="▪"/>
            </a:pPr>
            <a:r>
              <a:rPr lang="fr-FR" sz="1600"/>
              <a:t>Extraction of key passages from natural language material</a:t>
            </a:r>
            <a:endParaRPr sz="16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b="1" lang="fr-FR" sz="1600">
                <a:solidFill>
                  <a:srgbClr val="FF4806"/>
                </a:solidFill>
              </a:rPr>
              <a:t>Automatic Text Summarization (ATS).</a:t>
            </a:r>
            <a:endParaRPr b="1" sz="1600">
              <a:solidFill>
                <a:srgbClr val="FF4806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fr-FR" sz="1500"/>
              <a:t>Extractive, abstractive, hybrid (El-Kassas et al., 2020).</a:t>
            </a:r>
            <a:endParaRPr sz="1500"/>
          </a:p>
          <a:p>
            <a:pPr indent="0" lvl="0" marL="0" rtl="0" algn="l">
              <a:lnSpc>
                <a:spcPct val="6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18770" lvl="0" marL="45720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SzPts val="1420"/>
              <a:buChar char="▪"/>
            </a:pPr>
            <a:r>
              <a:rPr b="1" lang="fr-FR" sz="1600">
                <a:solidFill>
                  <a:srgbClr val="FF4806"/>
                </a:solidFill>
              </a:rPr>
              <a:t>Transformer</a:t>
            </a:r>
            <a:r>
              <a:rPr lang="fr-FR" sz="1600"/>
              <a:t>, a revolutionary new approach introduced by Vaswani et al. (2017)</a:t>
            </a:r>
            <a:endParaRPr sz="16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fr-FR" sz="1500"/>
              <a:t>Relies entirely on an attention mechanism.</a:t>
            </a:r>
            <a:endParaRPr sz="15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fr-FR" sz="1500"/>
              <a:t>More parallelization than older models.</a:t>
            </a:r>
            <a:endParaRPr sz="15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fr-FR" sz="1500"/>
              <a:t>Quadratic time and memory complexity with respect to the input length.</a:t>
            </a:r>
            <a:endParaRPr sz="1500"/>
          </a:p>
          <a:p>
            <a:pPr indent="0" lvl="0" marL="0" rtl="0" algn="l">
              <a:lnSpc>
                <a:spcPct val="6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18770" lvl="0" marL="45720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SzPts val="1420"/>
              <a:buChar char="▪"/>
            </a:pPr>
            <a:r>
              <a:rPr b="1" lang="fr-FR" sz="1600">
                <a:solidFill>
                  <a:srgbClr val="FF4806"/>
                </a:solidFill>
              </a:rPr>
              <a:t>Evaluation</a:t>
            </a:r>
            <a:r>
              <a:rPr lang="fr-FR" sz="1600"/>
              <a:t> of computer-generated summaries</a:t>
            </a:r>
            <a:endParaRPr sz="16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fr-FR" sz="1500"/>
              <a:t>Simple manual evaluation of summaries requires very long hours of human efforts (Lin, 2004).</a:t>
            </a:r>
            <a:endParaRPr sz="1500"/>
          </a:p>
        </p:txBody>
      </p:sp>
      <p:sp>
        <p:nvSpPr>
          <p:cNvPr id="140" name="Google Shape;140;p19"/>
          <p:cNvSpPr txBox="1"/>
          <p:nvPr>
            <p:ph type="title"/>
          </p:nvPr>
        </p:nvSpPr>
        <p:spPr>
          <a:xfrm>
            <a:off x="904875" y="131025"/>
            <a:ext cx="7318500" cy="646800"/>
          </a:xfrm>
          <a:prstGeom prst="rect">
            <a:avLst/>
          </a:prstGeom>
        </p:spPr>
        <p:txBody>
          <a:bodyPr anchorCtr="0" anchor="t" bIns="46800" lIns="180000" spcFirstLastPara="1" rIns="720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/>
              <a:t>Problem Statement</a:t>
            </a:r>
            <a:endParaRPr sz="2400"/>
          </a:p>
        </p:txBody>
      </p:sp>
      <p:sp>
        <p:nvSpPr>
          <p:cNvPr id="141" name="Google Shape;141;p19"/>
          <p:cNvSpPr txBox="1"/>
          <p:nvPr>
            <p:ph idx="12" type="sldNum"/>
          </p:nvPr>
        </p:nvSpPr>
        <p:spPr>
          <a:xfrm>
            <a:off x="8631238" y="195263"/>
            <a:ext cx="512700" cy="163500"/>
          </a:xfrm>
          <a:prstGeom prst="rect">
            <a:avLst/>
          </a:prstGeom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142" name="Google Shape;14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800" y="468000"/>
            <a:ext cx="547199" cy="547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idx="1" type="body"/>
          </p:nvPr>
        </p:nvSpPr>
        <p:spPr>
          <a:xfrm>
            <a:off x="900000" y="1080000"/>
            <a:ext cx="7560000" cy="3960000"/>
          </a:xfrm>
          <a:prstGeom prst="rect">
            <a:avLst/>
          </a:prstGeom>
        </p:spPr>
        <p:txBody>
          <a:bodyPr anchorCtr="0" anchor="t" bIns="45700" lIns="180000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b="1" lang="fr-FR" sz="1900"/>
              <a:t>Objective:</a:t>
            </a:r>
            <a:endParaRPr b="1" sz="1900"/>
          </a:p>
          <a:p>
            <a:pPr indent="-318770" lvl="0" marL="45720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SzPts val="1420"/>
              <a:buChar char="▪"/>
            </a:pPr>
            <a:r>
              <a:rPr lang="fr-FR" sz="1600"/>
              <a:t>Explore the </a:t>
            </a:r>
            <a:r>
              <a:rPr b="1" lang="fr-FR" sz="1600">
                <a:solidFill>
                  <a:srgbClr val="FF4806"/>
                </a:solidFill>
              </a:rPr>
              <a:t>application of ATS systems</a:t>
            </a:r>
            <a:r>
              <a:rPr lang="fr-FR" sz="1600"/>
              <a:t>, with an accent on Transformer models.</a:t>
            </a:r>
            <a:endParaRPr sz="1600"/>
          </a:p>
          <a:p>
            <a:pPr indent="0" lvl="0" marL="0" rtl="0" algn="l">
              <a:lnSpc>
                <a:spcPct val="6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18770" lvl="0" marL="45720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SzPts val="1420"/>
              <a:buChar char="▪"/>
            </a:pPr>
            <a:r>
              <a:rPr lang="fr-FR" sz="1600"/>
              <a:t>Automatically </a:t>
            </a:r>
            <a:r>
              <a:rPr b="1" lang="fr-FR" sz="1600">
                <a:solidFill>
                  <a:srgbClr val="FF4806"/>
                </a:solidFill>
              </a:rPr>
              <a:t>summarize and evaluate</a:t>
            </a:r>
            <a:r>
              <a:rPr lang="fr-FR" sz="1600"/>
              <a:t> long text documents.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b="1" lang="fr-FR" sz="1900"/>
              <a:t>Problems to tackle:</a:t>
            </a:r>
            <a:endParaRPr b="1" sz="1900"/>
          </a:p>
          <a:p>
            <a:pPr indent="-318770" lvl="0" marL="45720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SzPts val="1420"/>
              <a:buChar char="▪"/>
            </a:pPr>
            <a:r>
              <a:rPr lang="fr-FR" sz="1600"/>
              <a:t>Long input documents.</a:t>
            </a:r>
            <a:endParaRPr sz="1600"/>
          </a:p>
          <a:p>
            <a:pPr indent="0" lvl="0" marL="0" rtl="0" algn="l">
              <a:lnSpc>
                <a:spcPct val="6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18770" lvl="0" marL="45720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SzPts val="1420"/>
              <a:buChar char="▪"/>
            </a:pPr>
            <a:r>
              <a:rPr lang="fr-FR" sz="1600"/>
              <a:t>Quadratic time and space complexity of Transformers.</a:t>
            </a:r>
            <a:endParaRPr sz="1600"/>
          </a:p>
          <a:p>
            <a:pPr indent="0" lvl="0" marL="0" rtl="0" algn="l">
              <a:lnSpc>
                <a:spcPct val="6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18770" lvl="0" marL="45720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SzPts val="1420"/>
              <a:buChar char="▪"/>
            </a:pPr>
            <a:r>
              <a:rPr lang="fr-FR" sz="1600"/>
              <a:t>Automatic evaluation of computer-generated summaries.</a:t>
            </a:r>
            <a:endParaRPr sz="1600"/>
          </a:p>
        </p:txBody>
      </p:sp>
      <p:sp>
        <p:nvSpPr>
          <p:cNvPr id="149" name="Google Shape;149;p20"/>
          <p:cNvSpPr txBox="1"/>
          <p:nvPr>
            <p:ph type="title"/>
          </p:nvPr>
        </p:nvSpPr>
        <p:spPr>
          <a:xfrm>
            <a:off x="904875" y="131025"/>
            <a:ext cx="7318500" cy="975600"/>
          </a:xfrm>
          <a:prstGeom prst="rect">
            <a:avLst/>
          </a:prstGeom>
        </p:spPr>
        <p:txBody>
          <a:bodyPr anchorCtr="0" anchor="t" bIns="46800" lIns="180000" spcFirstLastPara="1" rIns="720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/>
              <a:t>Master’s Project</a:t>
            </a:r>
            <a:endParaRPr sz="2400"/>
          </a:p>
        </p:txBody>
      </p:sp>
      <p:sp>
        <p:nvSpPr>
          <p:cNvPr id="150" name="Google Shape;150;p20"/>
          <p:cNvSpPr txBox="1"/>
          <p:nvPr>
            <p:ph idx="12" type="sldNum"/>
          </p:nvPr>
        </p:nvSpPr>
        <p:spPr>
          <a:xfrm>
            <a:off x="8631238" y="195263"/>
            <a:ext cx="512700" cy="163500"/>
          </a:xfrm>
          <a:prstGeom prst="rect">
            <a:avLst/>
          </a:prstGeom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151" name="Google Shape;15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800" y="468000"/>
            <a:ext cx="547199" cy="547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464" y="206380"/>
            <a:ext cx="8085873" cy="4705594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1"/>
          <p:cNvSpPr txBox="1"/>
          <p:nvPr>
            <p:ph type="title"/>
          </p:nvPr>
        </p:nvSpPr>
        <p:spPr>
          <a:xfrm>
            <a:off x="904875" y="131025"/>
            <a:ext cx="7318500" cy="975600"/>
          </a:xfrm>
          <a:prstGeom prst="rect">
            <a:avLst/>
          </a:prstGeom>
        </p:spPr>
        <p:txBody>
          <a:bodyPr anchorCtr="0" anchor="t" bIns="46800" lIns="180000" spcFirstLastPara="1" rIns="720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/>
              <a:t>Self-Attention and Transformer</a:t>
            </a:r>
            <a:endParaRPr sz="2400"/>
          </a:p>
        </p:txBody>
      </p:sp>
      <p:sp>
        <p:nvSpPr>
          <p:cNvPr id="159" name="Google Shape;159;p21"/>
          <p:cNvSpPr txBox="1"/>
          <p:nvPr>
            <p:ph idx="12" type="sldNum"/>
          </p:nvPr>
        </p:nvSpPr>
        <p:spPr>
          <a:xfrm>
            <a:off x="8631238" y="195263"/>
            <a:ext cx="512700" cy="163500"/>
          </a:xfrm>
          <a:prstGeom prst="rect">
            <a:avLst/>
          </a:prstGeom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160" name="Google Shape;16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4000" y="542925"/>
            <a:ext cx="2947851" cy="70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25254" y="1312836"/>
            <a:ext cx="2020321" cy="16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321" y="3981432"/>
            <a:ext cx="2541775" cy="52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51975" y="4564118"/>
            <a:ext cx="3605825" cy="584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72800" y="468000"/>
            <a:ext cx="547199" cy="547199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1"/>
          <p:cNvSpPr/>
          <p:nvPr/>
        </p:nvSpPr>
        <p:spPr>
          <a:xfrm>
            <a:off x="3311075" y="517068"/>
            <a:ext cx="3020700" cy="1032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>
            <p:ph idx="1" type="body"/>
          </p:nvPr>
        </p:nvSpPr>
        <p:spPr>
          <a:xfrm>
            <a:off x="540000" y="1080000"/>
            <a:ext cx="4140000" cy="3600000"/>
          </a:xfrm>
          <a:prstGeom prst="rect">
            <a:avLst/>
          </a:prstGeom>
        </p:spPr>
        <p:txBody>
          <a:bodyPr anchorCtr="0" anchor="t" bIns="45700" lIns="180000" spcFirstLastPara="1" rIns="91425" wrap="square" tIns="45700">
            <a:noAutofit/>
          </a:bodyPr>
          <a:lstStyle/>
          <a:p>
            <a:pPr indent="-318770" lvl="0" marL="45720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SzPts val="1420"/>
              <a:buChar char="▪"/>
            </a:pPr>
            <a:r>
              <a:rPr lang="fr-FR" sz="1600"/>
              <a:t>Query, key and value are created from the words’ embeddings.</a:t>
            </a:r>
            <a:endParaRPr sz="1600"/>
          </a:p>
          <a:p>
            <a:pPr indent="0" lvl="0" marL="0" rtl="0" algn="l">
              <a:lnSpc>
                <a:spcPct val="6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18770" lvl="0" marL="45720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SzPts val="1420"/>
              <a:buChar char="▪"/>
            </a:pPr>
            <a:r>
              <a:rPr lang="fr-FR" sz="1600"/>
              <a:t>Self-attention for the </a:t>
            </a:r>
            <a:r>
              <a:rPr b="1" lang="fr-FR" sz="1600">
                <a:solidFill>
                  <a:srgbClr val="FF4806"/>
                </a:solidFill>
              </a:rPr>
              <a:t>word “Thinking”</a:t>
            </a:r>
            <a:r>
              <a:rPr lang="fr-FR" sz="1600"/>
              <a:t>.</a:t>
            </a:r>
            <a:endParaRPr sz="1600"/>
          </a:p>
          <a:p>
            <a:pPr indent="0" lvl="0" marL="0" rtl="0" algn="l">
              <a:lnSpc>
                <a:spcPct val="6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18770" lvl="0" marL="45720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SzPts val="1420"/>
              <a:buChar char="▪"/>
            </a:pPr>
            <a:r>
              <a:rPr b="1" lang="fr-FR" sz="1600">
                <a:solidFill>
                  <a:srgbClr val="FF4806"/>
                </a:solidFill>
              </a:rPr>
              <a:t>Score</a:t>
            </a:r>
            <a:r>
              <a:rPr lang="fr-FR" sz="1600"/>
              <a:t> how much </a:t>
            </a:r>
            <a:r>
              <a:rPr b="1" lang="fr-FR" sz="1600">
                <a:solidFill>
                  <a:srgbClr val="FF4806"/>
                </a:solidFill>
              </a:rPr>
              <a:t>focus</a:t>
            </a:r>
            <a:r>
              <a:rPr lang="fr-FR" sz="1600"/>
              <a:t> to place on other words while “Thinking” is processed.</a:t>
            </a:r>
            <a:endParaRPr sz="1600"/>
          </a:p>
          <a:p>
            <a:pPr indent="0" lvl="0" marL="0" rtl="0" algn="l">
              <a:lnSpc>
                <a:spcPct val="6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18770" lvl="0" marL="45720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SzPts val="1420"/>
              <a:buChar char="▪"/>
            </a:pPr>
            <a:r>
              <a:rPr lang="fr-FR" sz="1600"/>
              <a:t>Finally, </a:t>
            </a:r>
            <a:r>
              <a:rPr b="1" lang="fr-FR" sz="1600">
                <a:solidFill>
                  <a:srgbClr val="FF4806"/>
                </a:solidFill>
              </a:rPr>
              <a:t>keep intact</a:t>
            </a:r>
            <a:r>
              <a:rPr lang="fr-FR" sz="1600"/>
              <a:t> the words with higher scores </a:t>
            </a:r>
            <a:r>
              <a:rPr b="1" lang="fr-FR" sz="1600">
                <a:solidFill>
                  <a:srgbClr val="FF4806"/>
                </a:solidFill>
              </a:rPr>
              <a:t>and drown-out</a:t>
            </a:r>
            <a:r>
              <a:rPr lang="fr-FR" sz="1600"/>
              <a:t> irrelevant word.</a:t>
            </a:r>
            <a:endParaRPr sz="1600"/>
          </a:p>
        </p:txBody>
      </p:sp>
      <p:sp>
        <p:nvSpPr>
          <p:cNvPr id="172" name="Google Shape;172;p22"/>
          <p:cNvSpPr txBox="1"/>
          <p:nvPr>
            <p:ph type="title"/>
          </p:nvPr>
        </p:nvSpPr>
        <p:spPr>
          <a:xfrm>
            <a:off x="904875" y="131025"/>
            <a:ext cx="7318500" cy="975600"/>
          </a:xfrm>
          <a:prstGeom prst="rect">
            <a:avLst/>
          </a:prstGeom>
        </p:spPr>
        <p:txBody>
          <a:bodyPr anchorCtr="0" anchor="t" bIns="46800" lIns="180000" spcFirstLastPara="1" rIns="720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/>
              <a:t>Self-Attention Example</a:t>
            </a:r>
            <a:endParaRPr sz="2400"/>
          </a:p>
        </p:txBody>
      </p:sp>
      <p:sp>
        <p:nvSpPr>
          <p:cNvPr id="173" name="Google Shape;173;p22"/>
          <p:cNvSpPr txBox="1"/>
          <p:nvPr>
            <p:ph idx="12" type="sldNum"/>
          </p:nvPr>
        </p:nvSpPr>
        <p:spPr>
          <a:xfrm>
            <a:off x="8631238" y="195263"/>
            <a:ext cx="512700" cy="163500"/>
          </a:xfrm>
          <a:prstGeom prst="rect">
            <a:avLst/>
          </a:prstGeom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174" name="Google Shape;17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9600" y="662400"/>
            <a:ext cx="4059251" cy="4176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800" y="468000"/>
            <a:ext cx="547199" cy="547199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2"/>
          <p:cNvSpPr/>
          <p:nvPr/>
        </p:nvSpPr>
        <p:spPr>
          <a:xfrm>
            <a:off x="5596000" y="3026325"/>
            <a:ext cx="87300" cy="14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9350" y="2933235"/>
            <a:ext cx="4725299" cy="185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3"/>
          <p:cNvSpPr txBox="1"/>
          <p:nvPr>
            <p:ph idx="1" type="body"/>
          </p:nvPr>
        </p:nvSpPr>
        <p:spPr>
          <a:xfrm>
            <a:off x="900000" y="1080000"/>
            <a:ext cx="7560000" cy="1978800"/>
          </a:xfrm>
          <a:prstGeom prst="rect">
            <a:avLst/>
          </a:prstGeom>
        </p:spPr>
        <p:txBody>
          <a:bodyPr anchorCtr="0" anchor="t" bIns="45700" lIns="180000" spcFirstLastPara="1" rIns="91425" wrap="square" tIns="45700">
            <a:noAutofit/>
          </a:bodyPr>
          <a:lstStyle/>
          <a:p>
            <a:pPr indent="-318770" lvl="0" marL="45720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SzPts val="1420"/>
              <a:buChar char="▪"/>
            </a:pPr>
            <a:r>
              <a:rPr lang="fr-FR" sz="1600"/>
              <a:t>Develop a </a:t>
            </a:r>
            <a:r>
              <a:rPr b="1" lang="fr-FR" sz="1600">
                <a:solidFill>
                  <a:srgbClr val="FF4806"/>
                </a:solidFill>
              </a:rPr>
              <a:t>general-purpose knowledge</a:t>
            </a:r>
            <a:r>
              <a:rPr lang="fr-FR" sz="1600"/>
              <a:t> that allows the model to be transferred with fine-tuning to </a:t>
            </a:r>
            <a:r>
              <a:rPr b="1" lang="fr-FR" sz="1600">
                <a:solidFill>
                  <a:srgbClr val="FF4806"/>
                </a:solidFill>
              </a:rPr>
              <a:t>downstream tasks</a:t>
            </a:r>
            <a:r>
              <a:rPr lang="fr-FR" sz="1600"/>
              <a:t>, such as summarization.</a:t>
            </a:r>
            <a:endParaRPr sz="1600"/>
          </a:p>
          <a:p>
            <a:pPr indent="0" lvl="0" marL="0" rtl="0" algn="l">
              <a:lnSpc>
                <a:spcPct val="6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18770" lvl="0" marL="45720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SzPts val="1420"/>
              <a:buChar char="▪"/>
            </a:pPr>
            <a:r>
              <a:rPr lang="fr-FR" sz="1600"/>
              <a:t>Unsupervised learning on </a:t>
            </a:r>
            <a:r>
              <a:rPr b="1" lang="fr-FR" sz="1600">
                <a:solidFill>
                  <a:srgbClr val="FF4806"/>
                </a:solidFill>
              </a:rPr>
              <a:t>unlabeled data</a:t>
            </a:r>
            <a:r>
              <a:rPr lang="fr-FR" sz="1600"/>
              <a:t>.</a:t>
            </a:r>
            <a:endParaRPr sz="1600"/>
          </a:p>
          <a:p>
            <a:pPr indent="0" lvl="0" marL="0" rtl="0" algn="l">
              <a:lnSpc>
                <a:spcPct val="6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18770" lvl="0" marL="45720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SzPts val="1420"/>
              <a:buChar char="▪"/>
            </a:pPr>
            <a:r>
              <a:rPr b="1" lang="fr-FR" sz="1600">
                <a:solidFill>
                  <a:srgbClr val="FF4806"/>
                </a:solidFill>
              </a:rPr>
              <a:t>Corrupt document</a:t>
            </a:r>
            <a:r>
              <a:rPr lang="fr-FR" sz="1600"/>
              <a:t> and then </a:t>
            </a:r>
            <a:r>
              <a:rPr b="1" lang="fr-FR" sz="1600">
                <a:solidFill>
                  <a:srgbClr val="FF4806"/>
                </a:solidFill>
              </a:rPr>
              <a:t>optimize the cross-entropy</a:t>
            </a:r>
            <a:r>
              <a:rPr lang="fr-FR" sz="1600"/>
              <a:t> loss between decoder’s output and original text.</a:t>
            </a:r>
            <a:endParaRPr sz="1600"/>
          </a:p>
        </p:txBody>
      </p:sp>
      <p:sp>
        <p:nvSpPr>
          <p:cNvPr id="184" name="Google Shape;184;p23"/>
          <p:cNvSpPr txBox="1"/>
          <p:nvPr>
            <p:ph type="title"/>
          </p:nvPr>
        </p:nvSpPr>
        <p:spPr>
          <a:xfrm>
            <a:off x="904875" y="131025"/>
            <a:ext cx="7318500" cy="646800"/>
          </a:xfrm>
          <a:prstGeom prst="rect">
            <a:avLst/>
          </a:prstGeom>
        </p:spPr>
        <p:txBody>
          <a:bodyPr anchorCtr="0" anchor="t" bIns="46800" lIns="180000" spcFirstLastPara="1" rIns="720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/>
              <a:t>Unsupervised Pre-Training</a:t>
            </a:r>
            <a:endParaRPr sz="2400"/>
          </a:p>
        </p:txBody>
      </p:sp>
      <p:sp>
        <p:nvSpPr>
          <p:cNvPr id="185" name="Google Shape;185;p23"/>
          <p:cNvSpPr txBox="1"/>
          <p:nvPr>
            <p:ph idx="12" type="sldNum"/>
          </p:nvPr>
        </p:nvSpPr>
        <p:spPr>
          <a:xfrm>
            <a:off x="8631238" y="195263"/>
            <a:ext cx="512700" cy="163500"/>
          </a:xfrm>
          <a:prstGeom prst="rect">
            <a:avLst/>
          </a:prstGeom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186" name="Google Shape;18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800" y="468000"/>
            <a:ext cx="547199" cy="547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 txBox="1"/>
          <p:nvPr>
            <p:ph idx="1" type="body"/>
          </p:nvPr>
        </p:nvSpPr>
        <p:spPr>
          <a:xfrm>
            <a:off x="900000" y="900000"/>
            <a:ext cx="7993200" cy="4243500"/>
          </a:xfrm>
          <a:prstGeom prst="rect">
            <a:avLst/>
          </a:prstGeom>
        </p:spPr>
        <p:txBody>
          <a:bodyPr anchorCtr="0" anchor="t" bIns="45700" lIns="180000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b="1" lang="fr-FR"/>
              <a:t>T5 </a:t>
            </a:r>
            <a:r>
              <a:rPr lang="fr-FR"/>
              <a:t>(Raffel et al., 2019)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▪"/>
            </a:pPr>
            <a:r>
              <a:rPr lang="fr-FR" sz="1500"/>
              <a:t>Pre-trained on </a:t>
            </a:r>
            <a:r>
              <a:rPr b="1" lang="fr-FR" sz="1500">
                <a:solidFill>
                  <a:srgbClr val="FF4806"/>
                </a:solidFill>
              </a:rPr>
              <a:t>750 gigabytes</a:t>
            </a:r>
            <a:r>
              <a:rPr lang="fr-FR" sz="1500"/>
              <a:t> of clean English text from the web.</a:t>
            </a:r>
            <a:endParaRPr sz="15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▪"/>
            </a:pPr>
            <a:r>
              <a:rPr lang="fr-FR" sz="1500"/>
              <a:t>Objective </a:t>
            </a:r>
            <a:r>
              <a:rPr b="1" lang="fr-FR" sz="1500">
                <a:solidFill>
                  <a:srgbClr val="FF4806"/>
                </a:solidFill>
              </a:rPr>
              <a:t>corrupts contiguous, randomly-spaced spans</a:t>
            </a:r>
            <a:r>
              <a:rPr lang="fr-FR" sz="1500"/>
              <a:t> of tokens.</a:t>
            </a:r>
            <a:endParaRPr sz="15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▪"/>
            </a:pPr>
            <a:r>
              <a:rPr lang="fr-FR" sz="1500"/>
              <a:t>Maximum </a:t>
            </a:r>
            <a:r>
              <a:rPr b="1" lang="fr-FR" sz="1500">
                <a:solidFill>
                  <a:srgbClr val="FF4806"/>
                </a:solidFill>
              </a:rPr>
              <a:t>512 tokens</a:t>
            </a:r>
            <a:r>
              <a:rPr lang="fr-FR" sz="1500"/>
              <a:t> in input.</a:t>
            </a:r>
            <a:endParaRPr sz="1500"/>
          </a:p>
          <a:p>
            <a:pPr indent="0" lvl="0" marL="0" rtl="0" algn="l">
              <a:lnSpc>
                <a:spcPct val="6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b="1" lang="fr-FR"/>
              <a:t>BART </a:t>
            </a:r>
            <a:r>
              <a:rPr lang="fr-FR"/>
              <a:t>(Lewis et al., 2019)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▪"/>
            </a:pPr>
            <a:r>
              <a:rPr lang="fr-FR" sz="1500"/>
              <a:t>Pre-trained on </a:t>
            </a:r>
            <a:r>
              <a:rPr b="1" lang="fr-FR" sz="1500">
                <a:solidFill>
                  <a:srgbClr val="FF4806"/>
                </a:solidFill>
              </a:rPr>
              <a:t>160 gigabytes</a:t>
            </a:r>
            <a:r>
              <a:rPr lang="fr-FR" sz="1500"/>
              <a:t> of news, books, stories and web text.</a:t>
            </a:r>
            <a:endParaRPr sz="15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▪"/>
            </a:pPr>
            <a:r>
              <a:rPr lang="fr-FR" sz="1500"/>
              <a:t>Objective </a:t>
            </a:r>
            <a:r>
              <a:rPr b="1" lang="fr-FR" sz="1500">
                <a:solidFill>
                  <a:srgbClr val="FF4806"/>
                </a:solidFill>
              </a:rPr>
              <a:t>corrupts the input text and permutes</a:t>
            </a:r>
            <a:r>
              <a:rPr lang="fr-FR" sz="1500"/>
              <a:t> all sentences.</a:t>
            </a:r>
            <a:endParaRPr sz="15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▪"/>
            </a:pPr>
            <a:r>
              <a:rPr lang="fr-FR" sz="1500"/>
              <a:t>Maximum </a:t>
            </a:r>
            <a:r>
              <a:rPr b="1" lang="fr-FR" sz="1500">
                <a:solidFill>
                  <a:srgbClr val="FF4806"/>
                </a:solidFill>
              </a:rPr>
              <a:t>1,024 tokens</a:t>
            </a:r>
            <a:r>
              <a:rPr lang="fr-FR" sz="1500"/>
              <a:t> in input.</a:t>
            </a:r>
            <a:endParaRPr sz="1500"/>
          </a:p>
          <a:p>
            <a:pPr indent="0" lvl="0" marL="0" rtl="0" algn="l">
              <a:lnSpc>
                <a:spcPct val="6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b="1" lang="fr-FR"/>
              <a:t>PEGASUS</a:t>
            </a:r>
            <a:r>
              <a:rPr lang="fr-FR"/>
              <a:t> (Zhang et al., 2020)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▪"/>
            </a:pPr>
            <a:r>
              <a:rPr lang="fr-FR" sz="1500"/>
              <a:t>Pre-trained on </a:t>
            </a:r>
            <a:r>
              <a:rPr b="1" lang="fr-FR" sz="1500">
                <a:solidFill>
                  <a:srgbClr val="FF4806"/>
                </a:solidFill>
              </a:rPr>
              <a:t>4.5 terabytes</a:t>
            </a:r>
            <a:r>
              <a:rPr lang="fr-FR" sz="1500"/>
              <a:t> of news and clean English text from the web.</a:t>
            </a:r>
            <a:endParaRPr sz="15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▪"/>
            </a:pPr>
            <a:r>
              <a:rPr lang="fr-FR" sz="1500"/>
              <a:t>Objective </a:t>
            </a:r>
            <a:r>
              <a:rPr b="1" lang="fr-FR" sz="1500">
                <a:solidFill>
                  <a:srgbClr val="FF4806"/>
                </a:solidFill>
              </a:rPr>
              <a:t>masks whole sentences</a:t>
            </a:r>
            <a:r>
              <a:rPr lang="fr-FR" sz="1500"/>
              <a:t> that appear to be important in the input document.</a:t>
            </a:r>
            <a:endParaRPr sz="15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▪"/>
            </a:pPr>
            <a:r>
              <a:rPr lang="fr-FR" sz="1500"/>
              <a:t>Maximum </a:t>
            </a:r>
            <a:r>
              <a:rPr b="1" lang="fr-FR" sz="1500">
                <a:solidFill>
                  <a:srgbClr val="FF4806"/>
                </a:solidFill>
              </a:rPr>
              <a:t>1,024 tokens</a:t>
            </a:r>
            <a:r>
              <a:rPr lang="fr-FR" sz="1500"/>
              <a:t> in input.</a:t>
            </a:r>
            <a:endParaRPr sz="1500"/>
          </a:p>
        </p:txBody>
      </p:sp>
      <p:sp>
        <p:nvSpPr>
          <p:cNvPr id="193" name="Google Shape;193;p24"/>
          <p:cNvSpPr txBox="1"/>
          <p:nvPr>
            <p:ph type="title"/>
          </p:nvPr>
        </p:nvSpPr>
        <p:spPr>
          <a:xfrm>
            <a:off x="904875" y="131025"/>
            <a:ext cx="7318500" cy="646800"/>
          </a:xfrm>
          <a:prstGeom prst="rect">
            <a:avLst/>
          </a:prstGeom>
        </p:spPr>
        <p:txBody>
          <a:bodyPr anchorCtr="0" anchor="t" bIns="46800" lIns="180000" spcFirstLastPara="1" rIns="720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/>
              <a:t>Transformer Models</a:t>
            </a:r>
            <a:endParaRPr sz="2400"/>
          </a:p>
        </p:txBody>
      </p:sp>
      <p:sp>
        <p:nvSpPr>
          <p:cNvPr id="194" name="Google Shape;194;p24"/>
          <p:cNvSpPr txBox="1"/>
          <p:nvPr>
            <p:ph idx="12" type="sldNum"/>
          </p:nvPr>
        </p:nvSpPr>
        <p:spPr>
          <a:xfrm>
            <a:off x="8631238" y="195263"/>
            <a:ext cx="512700" cy="163500"/>
          </a:xfrm>
          <a:prstGeom prst="rect">
            <a:avLst/>
          </a:prstGeom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195" name="Google Shape;19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800" y="468000"/>
            <a:ext cx="547199" cy="547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5"/>
          <p:cNvPicPr preferRelativeResize="0"/>
          <p:nvPr/>
        </p:nvPicPr>
        <p:blipFill rotWithShape="1">
          <a:blip r:embed="rId3">
            <a:alphaModFix/>
          </a:blip>
          <a:srcRect b="17668" l="25636" r="3072" t="0"/>
          <a:stretch/>
        </p:blipFill>
        <p:spPr>
          <a:xfrm>
            <a:off x="4871361" y="4078718"/>
            <a:ext cx="4140000" cy="1031237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5"/>
          <p:cNvSpPr txBox="1"/>
          <p:nvPr>
            <p:ph idx="1" type="body"/>
          </p:nvPr>
        </p:nvSpPr>
        <p:spPr>
          <a:xfrm>
            <a:off x="540000" y="900000"/>
            <a:ext cx="4140000" cy="4209900"/>
          </a:xfrm>
          <a:prstGeom prst="rect">
            <a:avLst/>
          </a:prstGeom>
        </p:spPr>
        <p:txBody>
          <a:bodyPr anchorCtr="0" anchor="t" bIns="45700" lIns="180000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b="1" lang="fr-FR"/>
              <a:t>Low-Resource Summarization</a:t>
            </a:r>
            <a:endParaRPr b="1"/>
          </a:p>
          <a:p>
            <a:pPr indent="-312420" lvl="0" marL="45720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SzPts val="1320"/>
              <a:buChar char="▪"/>
            </a:pPr>
            <a:r>
              <a:rPr lang="fr-FR" sz="1500"/>
              <a:t>Often </a:t>
            </a:r>
            <a:r>
              <a:rPr b="1" lang="fr-FR" sz="1500">
                <a:solidFill>
                  <a:srgbClr val="FF4806"/>
                </a:solidFill>
              </a:rPr>
              <a:t>difficult to collect</a:t>
            </a:r>
            <a:r>
              <a:rPr lang="fr-FR" sz="1500"/>
              <a:t> a large number of </a:t>
            </a:r>
            <a:r>
              <a:rPr b="1" lang="fr-FR" sz="1500">
                <a:solidFill>
                  <a:srgbClr val="FF4806"/>
                </a:solidFill>
              </a:rPr>
              <a:t>supervised examples.</a:t>
            </a:r>
            <a:endParaRPr b="1" sz="1500">
              <a:solidFill>
                <a:srgbClr val="FF4806"/>
              </a:solidFill>
            </a:endParaRPr>
          </a:p>
          <a:p>
            <a:pPr indent="0" lvl="0" marL="0" rtl="0" algn="l">
              <a:lnSpc>
                <a:spcPct val="6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12420" lvl="0" marL="45720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SzPts val="1320"/>
              <a:buChar char="▪"/>
            </a:pPr>
            <a:r>
              <a:rPr b="1" lang="fr-FR" sz="1500">
                <a:solidFill>
                  <a:srgbClr val="FF4806"/>
                </a:solidFill>
              </a:rPr>
              <a:t>Zhang et al.</a:t>
            </a:r>
            <a:r>
              <a:rPr lang="fr-FR" sz="1500"/>
              <a:t> picked the first </a:t>
            </a:r>
            <a:r>
              <a:rPr b="1" lang="fr-FR" sz="1500">
                <a:solidFill>
                  <a:srgbClr val="FF4806"/>
                </a:solidFill>
              </a:rPr>
              <a:t>10</a:t>
            </a:r>
            <a:r>
              <a:rPr b="1" baseline="30000" lang="fr-FR" sz="1500">
                <a:solidFill>
                  <a:srgbClr val="FF4806"/>
                </a:solidFill>
              </a:rPr>
              <a:t>k</a:t>
            </a:r>
            <a:r>
              <a:rPr lang="fr-FR" sz="1500"/>
              <a:t> (k = 1, 2, 3, 4) </a:t>
            </a:r>
            <a:r>
              <a:rPr b="1" lang="fr-FR" sz="1500">
                <a:solidFill>
                  <a:srgbClr val="FF4806"/>
                </a:solidFill>
              </a:rPr>
              <a:t>training examples</a:t>
            </a:r>
            <a:r>
              <a:rPr lang="fr-FR" sz="1500"/>
              <a:t> from each downstream dataset to fine-tune PEGASUS.</a:t>
            </a:r>
            <a:endParaRPr sz="1500"/>
          </a:p>
          <a:p>
            <a:pPr indent="0" lvl="0" marL="0" rtl="0" algn="l">
              <a:lnSpc>
                <a:spcPct val="6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12420" lvl="0" marL="45720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SzPts val="1320"/>
              <a:buChar char="▪"/>
            </a:pPr>
            <a:r>
              <a:rPr b="1" lang="fr-FR" sz="1500">
                <a:solidFill>
                  <a:srgbClr val="FF4806"/>
                </a:solidFill>
              </a:rPr>
              <a:t>100 examples:</a:t>
            </a:r>
            <a:r>
              <a:rPr lang="fr-FR" sz="1500"/>
              <a:t> PEGASUS results comparable to base Transformer.</a:t>
            </a:r>
            <a:endParaRPr sz="1500"/>
          </a:p>
          <a:p>
            <a:pPr indent="0" lvl="0" marL="0" rtl="0" algn="l">
              <a:lnSpc>
                <a:spcPct val="6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12420" lvl="0" marL="45720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SzPts val="1320"/>
              <a:buChar char="▪"/>
            </a:pPr>
            <a:r>
              <a:rPr b="1" lang="fr-FR" sz="1500">
                <a:solidFill>
                  <a:srgbClr val="FF4806"/>
                </a:solidFill>
              </a:rPr>
              <a:t>1,000 examples:</a:t>
            </a:r>
            <a:r>
              <a:rPr lang="fr-FR" sz="1500"/>
              <a:t> PEGASUS beats state-of-the-art on 6 out of 12 datasets.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03" name="Google Shape;203;p25"/>
          <p:cNvSpPr txBox="1"/>
          <p:nvPr>
            <p:ph type="title"/>
          </p:nvPr>
        </p:nvSpPr>
        <p:spPr>
          <a:xfrm>
            <a:off x="904875" y="131025"/>
            <a:ext cx="7318500" cy="646800"/>
          </a:xfrm>
          <a:prstGeom prst="rect">
            <a:avLst/>
          </a:prstGeom>
        </p:spPr>
        <p:txBody>
          <a:bodyPr anchorCtr="0" anchor="t" bIns="46800" lIns="180000" spcFirstLastPara="1" rIns="720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/>
              <a:t>Transformer Models</a:t>
            </a:r>
            <a:endParaRPr sz="2400"/>
          </a:p>
        </p:txBody>
      </p:sp>
      <p:sp>
        <p:nvSpPr>
          <p:cNvPr id="204" name="Google Shape;204;p25"/>
          <p:cNvSpPr txBox="1"/>
          <p:nvPr>
            <p:ph idx="12" type="sldNum"/>
          </p:nvPr>
        </p:nvSpPr>
        <p:spPr>
          <a:xfrm>
            <a:off x="8631238" y="195263"/>
            <a:ext cx="512700" cy="163500"/>
          </a:xfrm>
          <a:prstGeom prst="rect">
            <a:avLst/>
          </a:prstGeom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05" name="Google Shape;205;p25"/>
          <p:cNvSpPr txBox="1"/>
          <p:nvPr>
            <p:ph idx="1" type="body"/>
          </p:nvPr>
        </p:nvSpPr>
        <p:spPr>
          <a:xfrm>
            <a:off x="4824000" y="900000"/>
            <a:ext cx="4320000" cy="3415200"/>
          </a:xfrm>
          <a:prstGeom prst="rect">
            <a:avLst/>
          </a:prstGeom>
        </p:spPr>
        <p:txBody>
          <a:bodyPr anchorCtr="0" anchor="t" bIns="45700" lIns="180000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b="1" lang="fr-FR"/>
              <a:t>Long Document</a:t>
            </a:r>
            <a:r>
              <a:rPr b="1" lang="fr-FR"/>
              <a:t> Summarization</a:t>
            </a:r>
            <a:endParaRPr b="1"/>
          </a:p>
          <a:p>
            <a:pPr indent="-312420" lvl="0" marL="45720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SzPts val="1320"/>
              <a:buChar char="▪"/>
            </a:pPr>
            <a:r>
              <a:rPr b="1" lang="fr-FR" sz="1500">
                <a:solidFill>
                  <a:srgbClr val="FF4806"/>
                </a:solidFill>
              </a:rPr>
              <a:t>Sparsify</a:t>
            </a:r>
            <a:r>
              <a:rPr lang="fr-FR" sz="1500"/>
              <a:t> attention matrix.</a:t>
            </a:r>
            <a:endParaRPr sz="1500"/>
          </a:p>
          <a:p>
            <a:pPr indent="0" lvl="0" marL="0" rtl="0" algn="l">
              <a:lnSpc>
                <a:spcPct val="6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12420" lvl="0" marL="45720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SzPts val="1320"/>
              <a:buChar char="▪"/>
            </a:pPr>
            <a:r>
              <a:rPr b="1" lang="fr-FR" sz="1500">
                <a:solidFill>
                  <a:srgbClr val="FF4806"/>
                </a:solidFill>
              </a:rPr>
              <a:t>Compress</a:t>
            </a:r>
            <a:r>
              <a:rPr lang="fr-FR" sz="1500"/>
              <a:t> attention matrix with LSH, pooling and convolution.</a:t>
            </a:r>
            <a:endParaRPr sz="1500"/>
          </a:p>
          <a:p>
            <a:pPr indent="0" lvl="0" marL="0" rtl="0" algn="l">
              <a:lnSpc>
                <a:spcPct val="6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12420" lvl="0" marL="45720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SzPts val="1320"/>
              <a:buChar char="▪"/>
            </a:pPr>
            <a:r>
              <a:rPr b="1" lang="fr-FR" sz="1500">
                <a:solidFill>
                  <a:srgbClr val="FF4806"/>
                </a:solidFill>
              </a:rPr>
              <a:t>Simplify</a:t>
            </a:r>
            <a:r>
              <a:rPr lang="fr-FR" sz="1500"/>
              <a:t> attention matrix with a </a:t>
            </a:r>
            <a:r>
              <a:rPr b="1" lang="fr-FR" sz="1500">
                <a:solidFill>
                  <a:srgbClr val="FF4806"/>
                </a:solidFill>
              </a:rPr>
              <a:t>decomposable kernel.</a:t>
            </a:r>
            <a:endParaRPr b="1" sz="1500">
              <a:solidFill>
                <a:srgbClr val="FF4806"/>
              </a:solidFill>
            </a:endParaRPr>
          </a:p>
          <a:p>
            <a:pPr indent="0" lvl="0" marL="0" rtl="0" algn="l">
              <a:lnSpc>
                <a:spcPct val="6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12420" lvl="0" marL="45720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SzPts val="1320"/>
              <a:buChar char="▪"/>
            </a:pPr>
            <a:r>
              <a:rPr b="1" lang="fr-FR" sz="1500">
                <a:solidFill>
                  <a:srgbClr val="FF4806"/>
                </a:solidFill>
              </a:rPr>
              <a:t>Longformer Encoder Decoder (LED)</a:t>
            </a:r>
            <a:r>
              <a:rPr lang="fr-FR" sz="1500"/>
              <a:t> </a:t>
            </a:r>
            <a:r>
              <a:rPr lang="fr-FR" sz="1500"/>
              <a:t>(Beltagy et al., 2020) has linear memory complexity (~ 8,000 input tokens).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cxnSp>
        <p:nvCxnSpPr>
          <p:cNvPr id="206" name="Google Shape;206;p25"/>
          <p:cNvCxnSpPr/>
          <p:nvPr/>
        </p:nvCxnSpPr>
        <p:spPr>
          <a:xfrm rot="10800000">
            <a:off x="4752000" y="720000"/>
            <a:ext cx="0" cy="4245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07" name="Google Shape;20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800" y="468000"/>
            <a:ext cx="547199" cy="547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EPFL - New Colors 2019">
      <a:dk1>
        <a:srgbClr val="413C3A"/>
      </a:dk1>
      <a:lt1>
        <a:srgbClr val="FFFFFF"/>
      </a:lt1>
      <a:dk2>
        <a:srgbClr val="413C3A"/>
      </a:dk2>
      <a:lt2>
        <a:srgbClr val="CAC7C7"/>
      </a:lt2>
      <a:accent1>
        <a:srgbClr val="E30613"/>
      </a:accent1>
      <a:accent2>
        <a:srgbClr val="00A79F"/>
      </a:accent2>
      <a:accent3>
        <a:srgbClr val="413C3A"/>
      </a:accent3>
      <a:accent4>
        <a:srgbClr val="007480"/>
      </a:accent4>
      <a:accent5>
        <a:srgbClr val="F39869"/>
      </a:accent5>
      <a:accent6>
        <a:srgbClr val="B51F1F"/>
      </a:accent6>
      <a:hlink>
        <a:srgbClr val="ED6E9C"/>
      </a:hlink>
      <a:folHlink>
        <a:srgbClr val="4F8F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