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61" r:id="rId10"/>
    <p:sldId id="282" r:id="rId11"/>
    <p:sldId id="283" r:id="rId12"/>
    <p:sldId id="284" r:id="rId13"/>
    <p:sldId id="260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8ACDB3CC-F982-40F9-8DD6-BCC9AFBF44BD}" type="datetime1">
              <a:rPr lang="en-US" smtClean="0"/>
              <a:pPr/>
              <a:t>4/2/13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1C1A-CAFA-43FD-A579-55B116A1448A}" type="datetime1">
              <a:rPr lang="en-US" smtClean="0"/>
              <a:pPr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BC03-21BF-4F6B-A3BE-29C937D452B1}" type="datetime1">
              <a:rPr lang="en-US" smtClean="0"/>
              <a:pPr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8867-0964-49C4-9DE5-8FBB189497BC}" type="datetime1">
              <a:rPr lang="en-US" smtClean="0"/>
              <a:pPr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D5B8-D9C5-419F-913D-2186935717ED}" type="datetime1">
              <a:rPr lang="en-US" smtClean="0"/>
              <a:pPr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952F-F888-4FB8-9CB7-51D5F02FA3C8}" type="datetime1">
              <a:rPr lang="en-US" smtClean="0"/>
              <a:pPr/>
              <a:t>4/2/13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DB32-6162-43C0-9325-230E0A9B0177}" type="datetime1">
              <a:rPr lang="en-US" smtClean="0"/>
              <a:pPr/>
              <a:t>4/2/13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9B57-0E9E-4DE4-A7F5-9A169EF1CEE0}" type="datetime1">
              <a:rPr lang="en-US" smtClean="0"/>
              <a:pPr/>
              <a:t>4/2/13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F86C-0F1B-4333-B99B-B3B2B1F87225}" type="datetime1">
              <a:rPr lang="en-US" smtClean="0"/>
              <a:pPr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FCD9-7699-43D6-8D62-436E2DD234FF}" type="datetime1">
              <a:rPr lang="en-US" smtClean="0"/>
              <a:pPr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610FC3EB-42FB-4C38-8CAE-7A1293B83421}" type="datetime1">
              <a:rPr lang="en-US" smtClean="0"/>
              <a:pPr/>
              <a:t>4/2/13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Last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Backup, </a:t>
            </a:r>
            <a:r>
              <a:rPr lang="en-US" dirty="0" err="1" smtClean="0"/>
              <a:t>Recuperação</a:t>
            </a:r>
            <a:r>
              <a:rPr lang="en-US" dirty="0" smtClean="0"/>
              <a:t>, </a:t>
            </a:r>
            <a:r>
              <a:rPr lang="en-US" dirty="0" err="1" smtClean="0"/>
              <a:t>Autorização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Auditoria e XML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594214">
            <a:off x="823890" y="4541293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andwriting - Dakota"/>
                <a:cs typeface="Handwriting - Dakota"/>
              </a:rPr>
              <a:t>Por</a:t>
            </a:r>
            <a:endParaRPr lang="en-US" dirty="0" smtClean="0">
              <a:latin typeface="Handwriting - Dakota"/>
              <a:cs typeface="Handwriting - Dakota"/>
            </a:endParaRPr>
          </a:p>
          <a:p>
            <a:r>
              <a:rPr lang="en-US" dirty="0">
                <a:latin typeface="Handwriting - Dakota"/>
                <a:cs typeface="Handwriting - Dakota"/>
              </a:rPr>
              <a:t> </a:t>
            </a:r>
            <a:r>
              <a:rPr lang="en-US" dirty="0" smtClean="0">
                <a:latin typeface="Handwriting - Dakota"/>
                <a:cs typeface="Handwriting - Dakota"/>
              </a:rPr>
              <a:t> Marco Almeida</a:t>
            </a:r>
            <a:endParaRPr lang="en-US" dirty="0">
              <a:latin typeface="Handwriting - Dakota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262837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</a:t>
            </a:r>
            <a:r>
              <a:rPr lang="en-US" dirty="0" err="1" smtClean="0"/>
              <a:t>álise</a:t>
            </a:r>
            <a:r>
              <a:rPr lang="en-US" dirty="0" smtClean="0"/>
              <a:t> da </a:t>
            </a:r>
            <a:r>
              <a:rPr lang="en-US" dirty="0" err="1" smtClean="0"/>
              <a:t>aplicação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3 </a:t>
            </a:r>
            <a:r>
              <a:rPr lang="en-US" dirty="0" err="1" smtClean="0"/>
              <a:t>n</a:t>
            </a:r>
            <a:r>
              <a:rPr lang="en-US" dirty="0" err="1" smtClean="0"/>
              <a:t>íveis</a:t>
            </a:r>
            <a:r>
              <a:rPr lang="en-US" dirty="0" smtClean="0"/>
              <a:t> de </a:t>
            </a:r>
            <a:r>
              <a:rPr lang="en-US" dirty="0" err="1" smtClean="0"/>
              <a:t>usuário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Visitantes</a:t>
            </a:r>
            <a:r>
              <a:rPr lang="en-US" dirty="0" smtClean="0"/>
              <a:t> (guests)</a:t>
            </a:r>
          </a:p>
          <a:p>
            <a:pPr lvl="1"/>
            <a:r>
              <a:rPr lang="en-US" dirty="0" err="1" smtClean="0"/>
              <a:t>Estudantes</a:t>
            </a:r>
            <a:r>
              <a:rPr lang="en-US" dirty="0" smtClean="0"/>
              <a:t> (professors)</a:t>
            </a:r>
          </a:p>
          <a:p>
            <a:pPr lvl="1"/>
            <a:r>
              <a:rPr lang="en-US" dirty="0" err="1"/>
              <a:t>Professores</a:t>
            </a:r>
            <a:r>
              <a:rPr lang="en-US" dirty="0"/>
              <a:t> </a:t>
            </a:r>
            <a:r>
              <a:rPr lang="en-US" dirty="0" smtClean="0"/>
              <a:t>(students)</a:t>
            </a:r>
          </a:p>
          <a:p>
            <a:r>
              <a:rPr lang="en-US" dirty="0" err="1" smtClean="0"/>
              <a:t>Visitantes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ão </a:t>
            </a:r>
            <a:r>
              <a:rPr lang="en-US" dirty="0" err="1" smtClean="0"/>
              <a:t>capazes</a:t>
            </a:r>
            <a:r>
              <a:rPr lang="en-US" dirty="0" smtClean="0"/>
              <a:t> de se </a:t>
            </a:r>
            <a:r>
              <a:rPr lang="en-US" dirty="0" err="1" smtClean="0"/>
              <a:t>inscrever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plataforma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Estudantes</a:t>
            </a:r>
            <a:endParaRPr lang="en-US" dirty="0" smtClean="0"/>
          </a:p>
          <a:p>
            <a:pPr lvl="1"/>
            <a:r>
              <a:rPr lang="en-US" dirty="0" err="1" smtClean="0"/>
              <a:t>Visualização</a:t>
            </a:r>
            <a:r>
              <a:rPr lang="en-US" dirty="0" smtClean="0"/>
              <a:t> dos </a:t>
            </a:r>
            <a:r>
              <a:rPr lang="en-US" dirty="0" err="1" smtClean="0"/>
              <a:t>projetos</a:t>
            </a:r>
            <a:r>
              <a:rPr lang="en-US" dirty="0" smtClean="0"/>
              <a:t> dos </a:t>
            </a:r>
            <a:r>
              <a:rPr lang="en-US" dirty="0" err="1" smtClean="0"/>
              <a:t>professores</a:t>
            </a:r>
            <a:r>
              <a:rPr lang="en-US" dirty="0"/>
              <a:t> </a:t>
            </a:r>
            <a:r>
              <a:rPr lang="en-US" dirty="0" smtClean="0"/>
              <a:t>(view);</a:t>
            </a:r>
          </a:p>
          <a:p>
            <a:pPr lvl="1"/>
            <a:r>
              <a:rPr lang="en-US" dirty="0" err="1" smtClean="0"/>
              <a:t>Gerenciamento</a:t>
            </a:r>
            <a:r>
              <a:rPr lang="en-US" dirty="0" smtClean="0"/>
              <a:t> de </a:t>
            </a:r>
            <a:r>
              <a:rPr lang="en-US" dirty="0" err="1" smtClean="0"/>
              <a:t>recursos</a:t>
            </a:r>
            <a:r>
              <a:rPr lang="en-US" dirty="0" smtClean="0"/>
              <a:t> e </a:t>
            </a:r>
            <a:r>
              <a:rPr lang="en-US" dirty="0" err="1" smtClean="0"/>
              <a:t>tarefas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Professores</a:t>
            </a:r>
            <a:endParaRPr lang="en-US" dirty="0" smtClean="0"/>
          </a:p>
          <a:p>
            <a:pPr lvl="1"/>
            <a:r>
              <a:rPr lang="en-US" dirty="0" err="1" smtClean="0"/>
              <a:t>Gerencia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pertencente</a:t>
            </a:r>
            <a:r>
              <a:rPr lang="en-US" dirty="0" smtClean="0"/>
              <a:t> a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de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estudantes</a:t>
            </a:r>
            <a:r>
              <a:rPr lang="en-US" dirty="0" smtClean="0"/>
              <a:t> (</a:t>
            </a:r>
            <a:r>
              <a:rPr lang="en-US" dirty="0" err="1" smtClean="0"/>
              <a:t>exceto</a:t>
            </a:r>
            <a:r>
              <a:rPr lang="en-US" dirty="0" smtClean="0"/>
              <a:t> </a:t>
            </a:r>
            <a:r>
              <a:rPr lang="en-US" dirty="0" err="1" smtClean="0"/>
              <a:t>informaç</a:t>
            </a:r>
            <a:r>
              <a:rPr lang="en-US" dirty="0" err="1" smtClean="0"/>
              <a:t>ões</a:t>
            </a:r>
            <a:r>
              <a:rPr lang="en-US" dirty="0" smtClean="0"/>
              <a:t> </a:t>
            </a:r>
            <a:r>
              <a:rPr lang="en-US" dirty="0" err="1" smtClean="0"/>
              <a:t>pessoais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4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Criaç</a:t>
            </a:r>
            <a:r>
              <a:rPr lang="en-US" dirty="0" err="1" smtClean="0"/>
              <a:t>ão</a:t>
            </a:r>
            <a:r>
              <a:rPr lang="en-US" dirty="0" smtClean="0"/>
              <a:t> de </a:t>
            </a:r>
            <a:r>
              <a:rPr lang="en-US" dirty="0" err="1" smtClean="0"/>
              <a:t>papéis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pap</a:t>
            </a:r>
            <a:r>
              <a:rPr lang="en-US" dirty="0" err="1" smtClean="0"/>
              <a:t>éis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criados</a:t>
            </a:r>
            <a:r>
              <a:rPr lang="en-US" dirty="0" smtClean="0"/>
              <a:t> com o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comando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1280" y="3109909"/>
            <a:ext cx="8041440" cy="9588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CREATE ROLE guests WITH LOGIN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CREATE ROLE </a:t>
            </a:r>
            <a:r>
              <a:rPr lang="en-US" dirty="0" smtClean="0">
                <a:latin typeface="Consolas"/>
                <a:cs typeface="Consolas"/>
              </a:rPr>
              <a:t>students;</a:t>
            </a:r>
          </a:p>
          <a:p>
            <a:r>
              <a:rPr lang="en-US" dirty="0">
                <a:latin typeface="Consolas"/>
                <a:cs typeface="Consolas"/>
              </a:rPr>
              <a:t>CREATE ROLE </a:t>
            </a:r>
            <a:r>
              <a:rPr lang="en-US" dirty="0" smtClean="0">
                <a:latin typeface="Consolas"/>
                <a:cs typeface="Consolas"/>
              </a:rPr>
              <a:t>professors;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4227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Criaç</a:t>
            </a:r>
            <a:r>
              <a:rPr lang="en-US" dirty="0" err="1" smtClean="0"/>
              <a:t>ão</a:t>
            </a:r>
            <a:r>
              <a:rPr lang="en-US" dirty="0" smtClean="0"/>
              <a:t> de </a:t>
            </a:r>
            <a:r>
              <a:rPr lang="en-US" dirty="0" err="1" smtClean="0"/>
              <a:t>permissões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Algumas</a:t>
            </a:r>
            <a:r>
              <a:rPr lang="en-US" dirty="0" smtClean="0"/>
              <a:t> das </a:t>
            </a:r>
            <a:r>
              <a:rPr lang="en-US" dirty="0" err="1" smtClean="0"/>
              <a:t>permiss</a:t>
            </a:r>
            <a:r>
              <a:rPr lang="en-US" dirty="0" err="1" smtClean="0"/>
              <a:t>ões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1280" y="2565677"/>
            <a:ext cx="8041440" cy="3809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onsolas"/>
                <a:cs typeface="Consolas"/>
              </a:rPr>
              <a:t>GRANT SELECT, INSERT ON users TO guests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r>
              <a:rPr lang="en-US" sz="1400" dirty="0">
                <a:latin typeface="Consolas"/>
                <a:cs typeface="Consolas"/>
              </a:rPr>
              <a:t>GRANT USAGE, SELECT ON SEQUENCE </a:t>
            </a:r>
            <a:r>
              <a:rPr lang="en-US" sz="1400" dirty="0" err="1">
                <a:latin typeface="Consolas"/>
                <a:cs typeface="Consolas"/>
              </a:rPr>
              <a:t>users_id_seq</a:t>
            </a:r>
            <a:r>
              <a:rPr lang="en-US" sz="1400" dirty="0">
                <a:latin typeface="Consolas"/>
                <a:cs typeface="Consolas"/>
              </a:rPr>
              <a:t> TO guests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GRANT </a:t>
            </a:r>
            <a:r>
              <a:rPr lang="en-US" sz="1400" dirty="0">
                <a:latin typeface="Consolas"/>
                <a:cs typeface="Consolas"/>
              </a:rPr>
              <a:t>ALL ON users TO students;</a:t>
            </a:r>
          </a:p>
          <a:p>
            <a:r>
              <a:rPr lang="en-US" sz="1400" dirty="0" smtClean="0">
                <a:latin typeface="Consolas"/>
                <a:cs typeface="Consolas"/>
              </a:rPr>
              <a:t>GRANT </a:t>
            </a:r>
            <a:r>
              <a:rPr lang="en-US" sz="1400" dirty="0">
                <a:latin typeface="Consolas"/>
                <a:cs typeface="Consolas"/>
              </a:rPr>
              <a:t>SELECT, INSERT ON notifications TO students;</a:t>
            </a:r>
          </a:p>
          <a:p>
            <a:r>
              <a:rPr lang="en-US" sz="1400" dirty="0" smtClean="0">
                <a:latin typeface="Consolas"/>
                <a:cs typeface="Consolas"/>
              </a:rPr>
              <a:t>GRANT </a:t>
            </a:r>
            <a:r>
              <a:rPr lang="en-US" sz="1400" dirty="0">
                <a:latin typeface="Consolas"/>
                <a:cs typeface="Consolas"/>
              </a:rPr>
              <a:t>ALL ON tasks, resources, quotations, notes, authors, </a:t>
            </a:r>
            <a:r>
              <a:rPr lang="en-US" sz="1400" dirty="0" err="1">
                <a:latin typeface="Consolas"/>
                <a:cs typeface="Consolas"/>
              </a:rPr>
              <a:t>authors_resources</a:t>
            </a:r>
            <a:r>
              <a:rPr lang="en-US" sz="1400" dirty="0">
                <a:latin typeface="Consolas"/>
                <a:cs typeface="Consolas"/>
              </a:rPr>
              <a:t> TO </a:t>
            </a:r>
            <a:r>
              <a:rPr lang="en-US" sz="1400" dirty="0" smtClean="0">
                <a:latin typeface="Consolas"/>
                <a:cs typeface="Consolas"/>
              </a:rPr>
              <a:t>	students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r>
              <a:rPr lang="en-US" sz="1400" dirty="0" smtClean="0">
                <a:latin typeface="Consolas"/>
                <a:cs typeface="Consolas"/>
              </a:rPr>
              <a:t>GRANT </a:t>
            </a:r>
            <a:r>
              <a:rPr lang="en-US" sz="1400" dirty="0">
                <a:latin typeface="Consolas"/>
                <a:cs typeface="Consolas"/>
              </a:rPr>
              <a:t>SELECT ON </a:t>
            </a:r>
            <a:r>
              <a:rPr lang="en-US" sz="1400" dirty="0" err="1">
                <a:latin typeface="Consolas"/>
                <a:cs typeface="Consolas"/>
              </a:rPr>
              <a:t>professor_projects</a:t>
            </a:r>
            <a:r>
              <a:rPr lang="en-US" sz="1400" dirty="0">
                <a:latin typeface="Consolas"/>
                <a:cs typeface="Consolas"/>
              </a:rPr>
              <a:t> TO students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GRANT </a:t>
            </a:r>
            <a:r>
              <a:rPr lang="en-US" sz="1400" dirty="0">
                <a:latin typeface="Consolas"/>
                <a:cs typeface="Consolas"/>
              </a:rPr>
              <a:t>ALL ON users TO professors;</a:t>
            </a:r>
          </a:p>
          <a:p>
            <a:r>
              <a:rPr lang="en-US" sz="1400" dirty="0" smtClean="0">
                <a:latin typeface="Consolas"/>
                <a:cs typeface="Consolas"/>
              </a:rPr>
              <a:t>GRANT </a:t>
            </a:r>
            <a:r>
              <a:rPr lang="en-US" sz="1400" dirty="0">
                <a:latin typeface="Consolas"/>
                <a:cs typeface="Consolas"/>
              </a:rPr>
              <a:t>SELECT, INSERT ON notifications TO professors;</a:t>
            </a:r>
          </a:p>
          <a:p>
            <a:r>
              <a:rPr lang="en-US" sz="1400" dirty="0" smtClean="0">
                <a:latin typeface="Consolas"/>
                <a:cs typeface="Consolas"/>
              </a:rPr>
              <a:t>GRANT </a:t>
            </a:r>
            <a:r>
              <a:rPr lang="en-US" sz="1400" dirty="0">
                <a:latin typeface="Consolas"/>
                <a:cs typeface="Consolas"/>
              </a:rPr>
              <a:t>ALL ON projects, tasks, resources, quotations, notes, authors, </a:t>
            </a:r>
            <a:r>
              <a:rPr lang="en-US" sz="1400" dirty="0" smtClean="0">
                <a:latin typeface="Consolas"/>
                <a:cs typeface="Consolas"/>
              </a:rPr>
              <a:t>	</a:t>
            </a:r>
            <a:r>
              <a:rPr lang="en-US" sz="1400" dirty="0" err="1" smtClean="0">
                <a:latin typeface="Consolas"/>
                <a:cs typeface="Consolas"/>
              </a:rPr>
              <a:t>authors_resources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TO professors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GRANT </a:t>
            </a:r>
            <a:r>
              <a:rPr lang="en-US" sz="1400" dirty="0">
                <a:latin typeface="Consolas"/>
                <a:cs typeface="Consolas"/>
              </a:rPr>
              <a:t>USAGE, SELECT ON SEQUENCE </a:t>
            </a:r>
            <a:r>
              <a:rPr lang="en-US" sz="1400" dirty="0" err="1">
                <a:latin typeface="Consolas"/>
                <a:cs typeface="Consolas"/>
              </a:rPr>
              <a:t>users_id_seq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err="1">
                <a:latin typeface="Consolas"/>
                <a:cs typeface="Consolas"/>
              </a:rPr>
              <a:t>notifications_id_seq</a:t>
            </a:r>
            <a:r>
              <a:rPr lang="en-US" sz="1400" dirty="0">
                <a:latin typeface="Consolas"/>
                <a:cs typeface="Consolas"/>
              </a:rPr>
              <a:t>, </a:t>
            </a:r>
          </a:p>
          <a:p>
            <a:r>
              <a:rPr lang="en-US" sz="1400" dirty="0" smtClean="0">
                <a:latin typeface="Consolas"/>
                <a:cs typeface="Consolas"/>
              </a:rPr>
              <a:t>	</a:t>
            </a:r>
            <a:r>
              <a:rPr lang="en-US" sz="1400" dirty="0" err="1" smtClean="0">
                <a:latin typeface="Consolas"/>
                <a:cs typeface="Consolas"/>
              </a:rPr>
              <a:t>projects_id_seq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err="1">
                <a:latin typeface="Consolas"/>
                <a:cs typeface="Consolas"/>
              </a:rPr>
              <a:t>tasks_id_seq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err="1">
                <a:latin typeface="Consolas"/>
                <a:cs typeface="Consolas"/>
              </a:rPr>
              <a:t>resources_id_seq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err="1">
                <a:latin typeface="Consolas"/>
                <a:cs typeface="Consolas"/>
              </a:rPr>
              <a:t>quotations_id_seq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smtClean="0">
                <a:latin typeface="Consolas"/>
                <a:cs typeface="Consolas"/>
              </a:rPr>
              <a:t>	</a:t>
            </a:r>
            <a:r>
              <a:rPr lang="en-US" sz="1400" dirty="0" err="1" smtClean="0">
                <a:latin typeface="Consolas"/>
                <a:cs typeface="Consolas"/>
              </a:rPr>
              <a:t>notes_id_seq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err="1">
                <a:latin typeface="Consolas"/>
                <a:cs typeface="Consolas"/>
              </a:rPr>
              <a:t>authors_id_seq</a:t>
            </a:r>
            <a:r>
              <a:rPr lang="en-US" sz="1400" dirty="0">
                <a:latin typeface="Consolas"/>
                <a:cs typeface="Consolas"/>
              </a:rPr>
              <a:t> TO professors;</a:t>
            </a:r>
            <a:endParaRPr lang="en-US" sz="14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2849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Alteraç</a:t>
            </a:r>
            <a:r>
              <a:rPr lang="en-US" dirty="0" err="1" smtClean="0"/>
              <a:t>ões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Implementaç</a:t>
            </a:r>
            <a:r>
              <a:rPr lang="en-US" dirty="0" err="1" smtClean="0"/>
              <a:t>ão</a:t>
            </a:r>
            <a:r>
              <a:rPr lang="en-US" dirty="0" smtClean="0"/>
              <a:t> de um </a:t>
            </a:r>
            <a:r>
              <a:rPr lang="en-US" dirty="0" err="1" smtClean="0"/>
              <a:t>filtro</a:t>
            </a:r>
            <a:r>
              <a:rPr lang="en-US" dirty="0" smtClean="0"/>
              <a:t>;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1280" y="2526803"/>
            <a:ext cx="8041440" cy="39780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A6321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class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ApplicationController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&lt;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ActionController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::Base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 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before_filter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: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change_db_connection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...</a:t>
            </a: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  </a:t>
            </a:r>
            <a:r>
              <a:rPr lang="en-US" dirty="0" err="1" smtClean="0">
                <a:solidFill>
                  <a:srgbClr val="E68230"/>
                </a:solidFill>
                <a:latin typeface="Consolas"/>
                <a:cs typeface="Consolas"/>
              </a:rPr>
              <a:t>def</a:t>
            </a:r>
            <a:r>
              <a:rPr lang="en-US" dirty="0" smtClean="0">
                <a:solidFill>
                  <a:srgbClr val="E68230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change_db_connection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cs typeface="Consolas"/>
              </a:rPr>
              <a:t>db_connect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    </a:t>
            </a:r>
            <a:r>
              <a:rPr lang="en-US" dirty="0">
                <a:solidFill>
                  <a:srgbClr val="E68230"/>
                </a:solidFill>
                <a:latin typeface="Consolas"/>
                <a:cs typeface="Consolas"/>
              </a:rPr>
              <a:t>if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/>
                <a:cs typeface="Consolas"/>
              </a:rPr>
              <a:t>current_user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dirty="0" err="1">
                <a:solidFill>
                  <a:srgbClr val="FFFFFF"/>
                </a:solidFill>
                <a:latin typeface="Consolas"/>
                <a:cs typeface="Consolas"/>
              </a:rPr>
              <a:t>db_connect</a:t>
            </a: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username: </a:t>
            </a:r>
            <a:r>
              <a:rPr lang="en-US" dirty="0" err="1">
                <a:solidFill>
                  <a:srgbClr val="FFFFFF"/>
                </a:solidFill>
                <a:latin typeface="Consolas"/>
                <a:cs typeface="Consolas"/>
              </a:rPr>
              <a:t>current_user.db_username</a:t>
            </a: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, </a:t>
            </a:r>
            <a:endParaRPr lang="en-US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cs typeface="Consolas"/>
              </a:rPr>
              <a:t>               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password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rgbClr val="FFFFFF"/>
                </a:solidFill>
                <a:latin typeface="Consolas"/>
                <a:cs typeface="Consolas"/>
              </a:rPr>
              <a:t>current_user.encrypted_password</a:t>
            </a:r>
            <a:endParaRPr lang="en-US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    </a:t>
            </a:r>
            <a:r>
              <a:rPr lang="en-US" dirty="0">
                <a:solidFill>
                  <a:srgbClr val="E68230"/>
                </a:solidFill>
                <a:latin typeface="Consolas"/>
                <a:cs typeface="Consolas"/>
              </a:rPr>
              <a:t>else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US" dirty="0" err="1">
                <a:solidFill>
                  <a:srgbClr val="FFFFFF"/>
                </a:solidFill>
                <a:latin typeface="Consolas"/>
                <a:cs typeface="Consolas"/>
              </a:rPr>
              <a:t>db_connect</a:t>
            </a:r>
            <a:r>
              <a:rPr lang="en-US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username: </a:t>
            </a:r>
            <a:r>
              <a:rPr lang="en-US" dirty="0">
                <a:solidFill>
                  <a:schemeClr val="accent3"/>
                </a:solidFill>
                <a:latin typeface="Consolas"/>
                <a:cs typeface="Consolas"/>
              </a:rPr>
              <a:t>"guests"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    </a:t>
            </a:r>
            <a:r>
              <a:rPr lang="en-US" dirty="0" smtClean="0">
                <a:solidFill>
                  <a:srgbClr val="E68230"/>
                </a:solidFill>
                <a:latin typeface="Consolas"/>
                <a:cs typeface="Consolas"/>
              </a:rPr>
              <a:t>end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E68230"/>
                </a:solidFill>
                <a:latin typeface="Consolas"/>
                <a:cs typeface="Consolas"/>
              </a:rPr>
              <a:t>end</a:t>
            </a:r>
          </a:p>
          <a:p>
            <a:r>
              <a:rPr lang="en-US" dirty="0" smtClean="0">
                <a:solidFill>
                  <a:srgbClr val="E68230"/>
                </a:solidFill>
                <a:latin typeface="Consolas"/>
                <a:cs typeface="Consolas"/>
              </a:rPr>
              <a:t>end</a:t>
            </a:r>
            <a:endParaRPr lang="en-US" dirty="0">
              <a:solidFill>
                <a:srgbClr val="E6823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7390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de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 migration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o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comando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índices</a:t>
            </a:r>
            <a:r>
              <a:rPr lang="en-US" dirty="0" smtClean="0"/>
              <a:t> </a:t>
            </a:r>
            <a:r>
              <a:rPr lang="en-US" dirty="0" err="1" smtClean="0"/>
              <a:t>únicos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Ex.: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1280" y="2682296"/>
            <a:ext cx="8041440" cy="5571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nsolas"/>
                <a:cs typeface="Consolas"/>
              </a:rPr>
              <a:t>add_index</a:t>
            </a:r>
            <a:r>
              <a:rPr lang="en-US" dirty="0" smtClean="0">
                <a:latin typeface="Consolas"/>
                <a:cs typeface="Consolas"/>
              </a:rPr>
              <a:t> :table, :column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280" y="3923164"/>
            <a:ext cx="8041440" cy="5571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nsolas"/>
                <a:cs typeface="Consolas"/>
              </a:rPr>
              <a:t>add_index</a:t>
            </a:r>
            <a:r>
              <a:rPr lang="en-US" dirty="0" smtClean="0">
                <a:latin typeface="Consolas"/>
                <a:cs typeface="Consolas"/>
              </a:rPr>
              <a:t> :table, :column, unique: true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1280" y="5254739"/>
            <a:ext cx="8041440" cy="5571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nsolas"/>
                <a:cs typeface="Consolas"/>
              </a:rPr>
              <a:t>add_index</a:t>
            </a:r>
            <a:r>
              <a:rPr lang="en-US" dirty="0" smtClean="0">
                <a:latin typeface="Consolas"/>
                <a:cs typeface="Consolas"/>
              </a:rPr>
              <a:t> :users, :email, unique: true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543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Melhorando</a:t>
            </a:r>
            <a:r>
              <a:rPr lang="en-US" dirty="0" smtClean="0"/>
              <a:t> a </a:t>
            </a:r>
            <a:r>
              <a:rPr lang="en-US" dirty="0" err="1" smtClean="0"/>
              <a:t>velocidade</a:t>
            </a:r>
            <a:r>
              <a:rPr lang="en-US" dirty="0" smtClean="0"/>
              <a:t> das </a:t>
            </a:r>
            <a:r>
              <a:rPr lang="en-US" dirty="0" err="1" smtClean="0"/>
              <a:t>consultas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53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through indexes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testes;</a:t>
            </a:r>
          </a:p>
          <a:p>
            <a:r>
              <a:rPr lang="en-US" dirty="0" err="1" smtClean="0"/>
              <a:t>Parâmetros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índice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Tempo de </a:t>
            </a:r>
            <a:r>
              <a:rPr lang="en-US" dirty="0" err="1" smtClean="0"/>
              <a:t>resposta</a:t>
            </a:r>
            <a:r>
              <a:rPr lang="en-US" dirty="0" smtClean="0"/>
              <a:t> da </a:t>
            </a:r>
            <a:r>
              <a:rPr lang="en-US" dirty="0" err="1" smtClean="0"/>
              <a:t>consulta</a:t>
            </a:r>
            <a:r>
              <a:rPr lang="en-US" dirty="0" smtClean="0"/>
              <a:t>;</a:t>
            </a:r>
          </a:p>
          <a:p>
            <a:r>
              <a:rPr lang="en-US" dirty="0" smtClean="0"/>
              <a:t>Testes:</a:t>
            </a:r>
          </a:p>
          <a:p>
            <a:pPr lvl="1"/>
            <a:r>
              <a:rPr lang="en-US" dirty="0" smtClean="0"/>
              <a:t>SELECT * FROM...;</a:t>
            </a:r>
          </a:p>
          <a:p>
            <a:pPr lvl="1"/>
            <a:r>
              <a:rPr lang="en-US" dirty="0" smtClean="0"/>
              <a:t>SELECT * FROM... INNER JOIN;</a:t>
            </a:r>
          </a:p>
          <a:p>
            <a:pPr lvl="1"/>
            <a:r>
              <a:rPr lang="en-US" dirty="0" smtClean="0"/>
              <a:t>SELECT * FROM... INNER JOIN... INNER JOIN...;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0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</a:t>
            </a:r>
            <a:r>
              <a:rPr lang="en-US" dirty="0" smtClean="0"/>
              <a:t> 1: User logs 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164174"/>
              </p:ext>
            </p:extLst>
          </p:nvPr>
        </p:nvGraphicFramePr>
        <p:xfrm>
          <a:off x="928911" y="1879232"/>
          <a:ext cx="7467600" cy="4462728"/>
        </p:xfrm>
        <a:graphic>
          <a:graphicData uri="http://schemas.openxmlformats.org/drawingml/2006/table">
            <a:tbl>
              <a:tblPr firstRow="1" lastRow="1" bandRow="1">
                <a:tableStyleId>{8EC20E35-A176-4012-BC5E-935CFFF8708E}</a:tableStyleId>
              </a:tblPr>
              <a:tblGrid>
                <a:gridCol w="3733800"/>
                <a:gridCol w="3733800"/>
              </a:tblGrid>
              <a:tr h="402551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Com 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índice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:</a:t>
                      </a:r>
                      <a:r>
                        <a:rPr lang="en-US" sz="1500" b="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500" b="0" baseline="0" dirty="0" err="1" smtClean="0">
                          <a:latin typeface="Calibri"/>
                          <a:cs typeface="Calibri"/>
                        </a:rPr>
                        <a:t>users.name</a:t>
                      </a:r>
                      <a:r>
                        <a:rPr lang="en-US" sz="1500" b="0" baseline="0" dirty="0" smtClean="0">
                          <a:latin typeface="Calibri"/>
                          <a:cs typeface="Calibri"/>
                        </a:rPr>
                        <a:t> (</a:t>
                      </a:r>
                      <a:r>
                        <a:rPr lang="en-US" sz="1500" b="0" baseline="0" dirty="0" err="1" smtClean="0">
                          <a:latin typeface="Calibri"/>
                          <a:cs typeface="Calibri"/>
                        </a:rPr>
                        <a:t>ms</a:t>
                      </a:r>
                      <a:r>
                        <a:rPr lang="en-US" sz="1500" b="0" baseline="0" dirty="0" smtClean="0">
                          <a:latin typeface="Calibri"/>
                          <a:cs typeface="Calibri"/>
                        </a:rPr>
                        <a:t>)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Sem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índices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(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ms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)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0,525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1,152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0,703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0,903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0,558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1,183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0,826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1,211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0,905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0,926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0,832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0,995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0,653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1,234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0,727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1,153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0,819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1,252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0,427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1,202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0,6975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1,1211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28911" y="1658619"/>
            <a:ext cx="74676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latin typeface="Consolas"/>
                <a:cs typeface="Consolas"/>
              </a:rPr>
              <a:t> SELECT "</a:t>
            </a:r>
            <a:r>
              <a:rPr lang="tr-TR" dirty="0" err="1">
                <a:latin typeface="Consolas"/>
                <a:cs typeface="Consolas"/>
              </a:rPr>
              <a:t>users</a:t>
            </a:r>
            <a:r>
              <a:rPr lang="tr-TR" dirty="0">
                <a:latin typeface="Consolas"/>
                <a:cs typeface="Consolas"/>
              </a:rPr>
              <a:t>".* FROM "</a:t>
            </a:r>
            <a:r>
              <a:rPr lang="tr-TR" dirty="0" err="1">
                <a:latin typeface="Consolas"/>
                <a:cs typeface="Consolas"/>
              </a:rPr>
              <a:t>users</a:t>
            </a:r>
            <a:r>
              <a:rPr lang="tr-TR" dirty="0">
                <a:latin typeface="Consolas"/>
                <a:cs typeface="Consolas"/>
              </a:rPr>
              <a:t>" </a:t>
            </a:r>
          </a:p>
          <a:p>
            <a:r>
              <a:rPr lang="tr-TR" dirty="0">
                <a:latin typeface="Consolas"/>
                <a:cs typeface="Consolas"/>
              </a:rPr>
              <a:t>    WHERE "</a:t>
            </a:r>
            <a:r>
              <a:rPr lang="tr-TR" dirty="0" err="1">
                <a:latin typeface="Consolas"/>
                <a:cs typeface="Consolas"/>
              </a:rPr>
              <a:t>users</a:t>
            </a:r>
            <a:r>
              <a:rPr lang="tr-TR" dirty="0">
                <a:latin typeface="Consolas"/>
                <a:cs typeface="Consolas"/>
              </a:rPr>
              <a:t>"."</a:t>
            </a:r>
            <a:r>
              <a:rPr lang="tr-TR" dirty="0" err="1">
                <a:latin typeface="Consolas"/>
                <a:cs typeface="Consolas"/>
              </a:rPr>
              <a:t>email</a:t>
            </a:r>
            <a:r>
              <a:rPr lang="tr-TR" dirty="0">
                <a:latin typeface="Consolas"/>
                <a:cs typeface="Consolas"/>
              </a:rPr>
              <a:t>" = 'marco062@dcc.ufba.br'}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Explosion 1 5"/>
          <p:cNvSpPr/>
          <p:nvPr/>
        </p:nvSpPr>
        <p:spPr>
          <a:xfrm>
            <a:off x="2967790" y="2392947"/>
            <a:ext cx="2981158" cy="2219158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161%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63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</a:t>
            </a:r>
            <a:r>
              <a:rPr lang="en-US" dirty="0" smtClean="0"/>
              <a:t> 2: User resources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134792"/>
              </p:ext>
            </p:extLst>
          </p:nvPr>
        </p:nvGraphicFramePr>
        <p:xfrm>
          <a:off x="928911" y="1879232"/>
          <a:ext cx="7467600" cy="4093621"/>
        </p:xfrm>
        <a:graphic>
          <a:graphicData uri="http://schemas.openxmlformats.org/drawingml/2006/table">
            <a:tbl>
              <a:tblPr firstRow="1" lastRow="1" bandRow="1">
                <a:tableStyleId>{8EC20E35-A176-4012-BC5E-935CFFF8708E}</a:tableStyleId>
              </a:tblPr>
              <a:tblGrid>
                <a:gridCol w="2489200"/>
                <a:gridCol w="2489200"/>
                <a:gridCol w="2489200"/>
              </a:tblGrid>
              <a:tr h="402551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Com 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índice</a:t>
                      </a:r>
                      <a:r>
                        <a:rPr lang="en-US" sz="1500" b="0" baseline="0" dirty="0" smtClean="0">
                          <a:latin typeface="Calibri"/>
                          <a:cs typeface="Calibri"/>
                        </a:rPr>
                        <a:t> (</a:t>
                      </a:r>
                      <a:r>
                        <a:rPr lang="en-US" sz="1500" b="0" baseline="0" dirty="0" err="1" smtClean="0">
                          <a:latin typeface="Calibri"/>
                          <a:cs typeface="Calibri"/>
                        </a:rPr>
                        <a:t>ms</a:t>
                      </a:r>
                      <a:r>
                        <a:rPr lang="en-US" sz="1500" b="0" baseline="0" dirty="0" smtClean="0">
                          <a:latin typeface="Calibri"/>
                          <a:cs typeface="Calibri"/>
                        </a:rPr>
                        <a:t>)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Sem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índice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FK (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ms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)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Sem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índices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(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ms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0,9437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1,0122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2,3224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28911" y="1684421"/>
            <a:ext cx="7467600" cy="18706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>
                <a:latin typeface="Consolas"/>
                <a:cs typeface="Consolas"/>
              </a:rPr>
              <a:t> SELECT </a:t>
            </a:r>
            <a:r>
              <a:rPr lang="nl-NL" dirty="0" smtClean="0">
                <a:latin typeface="Consolas"/>
                <a:cs typeface="Consolas"/>
              </a:rPr>
              <a:t>"resources"</a:t>
            </a:r>
            <a:r>
              <a:rPr lang="nl-NL" dirty="0">
                <a:latin typeface="Consolas"/>
                <a:cs typeface="Consolas"/>
              </a:rPr>
              <a:t>.* FROM </a:t>
            </a:r>
            <a:r>
              <a:rPr lang="nl-NL" dirty="0" smtClean="0">
                <a:latin typeface="Consolas"/>
                <a:cs typeface="Consolas"/>
              </a:rPr>
              <a:t>"resources" </a:t>
            </a:r>
            <a:endParaRPr lang="nl-NL" dirty="0">
              <a:latin typeface="Consolas"/>
              <a:cs typeface="Consolas"/>
            </a:endParaRPr>
          </a:p>
          <a:p>
            <a:r>
              <a:rPr lang="nl-NL" dirty="0">
                <a:latin typeface="Consolas"/>
                <a:cs typeface="Consolas"/>
              </a:rPr>
              <a:t>    INNER JOIN "users" ON "users"."</a:t>
            </a:r>
            <a:r>
              <a:rPr lang="nl-NL" dirty="0" err="1">
                <a:latin typeface="Consolas"/>
                <a:cs typeface="Consolas"/>
              </a:rPr>
              <a:t>id</a:t>
            </a:r>
            <a:r>
              <a:rPr lang="nl-NL" dirty="0">
                <a:latin typeface="Consolas"/>
                <a:cs typeface="Consolas"/>
              </a:rPr>
              <a:t>" = </a:t>
            </a:r>
            <a:r>
              <a:rPr lang="nl-NL" dirty="0" smtClean="0">
                <a:latin typeface="Consolas"/>
                <a:cs typeface="Consolas"/>
              </a:rPr>
              <a:t>"resources"</a:t>
            </a:r>
            <a:r>
              <a:rPr lang="nl-NL" dirty="0">
                <a:latin typeface="Consolas"/>
                <a:cs typeface="Consolas"/>
              </a:rPr>
              <a:t>."</a:t>
            </a:r>
            <a:r>
              <a:rPr lang="nl-NL" dirty="0" err="1">
                <a:latin typeface="Consolas"/>
                <a:cs typeface="Consolas"/>
              </a:rPr>
              <a:t>user_id</a:t>
            </a:r>
            <a:r>
              <a:rPr lang="nl-NL" dirty="0">
                <a:latin typeface="Consolas"/>
                <a:cs typeface="Consolas"/>
              </a:rPr>
              <a:t>" </a:t>
            </a:r>
          </a:p>
          <a:p>
            <a:r>
              <a:rPr lang="nl-NL" dirty="0">
                <a:latin typeface="Consolas"/>
                <a:cs typeface="Consolas"/>
              </a:rPr>
              <a:t>    WHERE "users"."</a:t>
            </a:r>
            <a:r>
              <a:rPr lang="nl-NL" dirty="0" err="1">
                <a:latin typeface="Consolas"/>
                <a:cs typeface="Consolas"/>
              </a:rPr>
              <a:t>id</a:t>
            </a:r>
            <a:r>
              <a:rPr lang="nl-NL" dirty="0">
                <a:latin typeface="Consolas"/>
                <a:cs typeface="Consolas"/>
              </a:rPr>
              <a:t>" = 30 </a:t>
            </a:r>
          </a:p>
          <a:p>
            <a:r>
              <a:rPr lang="nl-NL" dirty="0">
                <a:latin typeface="Consolas"/>
                <a:cs typeface="Consolas"/>
              </a:rPr>
              <a:t>      AND </a:t>
            </a:r>
            <a:r>
              <a:rPr lang="nl-NL" dirty="0" smtClean="0">
                <a:latin typeface="Consolas"/>
                <a:cs typeface="Consolas"/>
              </a:rPr>
              <a:t>"</a:t>
            </a:r>
            <a:r>
              <a:rPr lang="nl-NL" dirty="0" err="1" smtClean="0">
                <a:latin typeface="Consolas"/>
                <a:cs typeface="Consolas"/>
              </a:rPr>
              <a:t>resoureces</a:t>
            </a:r>
            <a:r>
              <a:rPr lang="nl-NL" dirty="0" smtClean="0">
                <a:latin typeface="Consolas"/>
                <a:cs typeface="Consolas"/>
              </a:rPr>
              <a:t>"</a:t>
            </a:r>
            <a:r>
              <a:rPr lang="nl-NL" dirty="0">
                <a:latin typeface="Consolas"/>
                <a:cs typeface="Consolas"/>
              </a:rPr>
              <a:t>.</a:t>
            </a:r>
            <a:r>
              <a:rPr lang="nl-NL" dirty="0" err="1">
                <a:latin typeface="Consolas"/>
                <a:cs typeface="Consolas"/>
              </a:rPr>
              <a:t>title</a:t>
            </a:r>
            <a:r>
              <a:rPr lang="nl-NL" dirty="0">
                <a:latin typeface="Consolas"/>
                <a:cs typeface="Consolas"/>
              </a:rPr>
              <a:t> = 'Grass-</a:t>
            </a:r>
            <a:r>
              <a:rPr lang="nl-NL" dirty="0" err="1">
                <a:latin typeface="Consolas"/>
                <a:cs typeface="Consolas"/>
              </a:rPr>
              <a:t>roots</a:t>
            </a:r>
            <a:r>
              <a:rPr lang="nl-NL" dirty="0">
                <a:latin typeface="Consolas"/>
                <a:cs typeface="Consolas"/>
              </a:rPr>
              <a:t> </a:t>
            </a:r>
            <a:r>
              <a:rPr lang="nl-NL" dirty="0" err="1">
                <a:latin typeface="Consolas"/>
                <a:cs typeface="Consolas"/>
              </a:rPr>
              <a:t>tertiary</a:t>
            </a:r>
            <a:r>
              <a:rPr lang="nl-NL" dirty="0">
                <a:latin typeface="Consolas"/>
                <a:cs typeface="Consolas"/>
              </a:rPr>
              <a:t> </a:t>
            </a:r>
            <a:r>
              <a:rPr lang="nl-NL" dirty="0" err="1">
                <a:latin typeface="Consolas"/>
                <a:cs typeface="Consolas"/>
              </a:rPr>
              <a:t>utilisation</a:t>
            </a:r>
            <a:r>
              <a:rPr lang="nl-NL" dirty="0">
                <a:latin typeface="Consolas"/>
                <a:cs typeface="Consolas"/>
              </a:rPr>
              <a:t>'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Explosion 1 5"/>
          <p:cNvSpPr/>
          <p:nvPr/>
        </p:nvSpPr>
        <p:spPr>
          <a:xfrm>
            <a:off x="2967790" y="2392947"/>
            <a:ext cx="2981158" cy="2219158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246%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470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/>
              <a:t>3</a:t>
            </a:r>
            <a:r>
              <a:rPr lang="en-US" dirty="0" smtClean="0"/>
              <a:t>: User resources author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570753"/>
              </p:ext>
            </p:extLst>
          </p:nvPr>
        </p:nvGraphicFramePr>
        <p:xfrm>
          <a:off x="928911" y="1879232"/>
          <a:ext cx="7467600" cy="4093621"/>
        </p:xfrm>
        <a:graphic>
          <a:graphicData uri="http://schemas.openxmlformats.org/drawingml/2006/table">
            <a:tbl>
              <a:tblPr firstRow="1" lastRow="1" bandRow="1">
                <a:tableStyleId>{8EC20E35-A176-4012-BC5E-935CFFF8708E}</a:tableStyleId>
              </a:tblPr>
              <a:tblGrid>
                <a:gridCol w="2489200"/>
                <a:gridCol w="2489200"/>
                <a:gridCol w="2489200"/>
              </a:tblGrid>
              <a:tr h="402551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Com 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índices</a:t>
                      </a:r>
                      <a:r>
                        <a:rPr lang="en-US" sz="1500" b="0" baseline="0" dirty="0" smtClean="0">
                          <a:latin typeface="Calibri"/>
                          <a:cs typeface="Calibri"/>
                        </a:rPr>
                        <a:t> (</a:t>
                      </a:r>
                      <a:r>
                        <a:rPr lang="en-US" sz="1500" b="0" baseline="0" dirty="0" err="1" smtClean="0">
                          <a:latin typeface="Calibri"/>
                          <a:cs typeface="Calibri"/>
                        </a:rPr>
                        <a:t>ms</a:t>
                      </a:r>
                      <a:r>
                        <a:rPr lang="en-US" sz="1500" b="0" baseline="0" dirty="0" smtClean="0">
                          <a:latin typeface="Calibri"/>
                          <a:cs typeface="Calibri"/>
                        </a:rPr>
                        <a:t>)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Sem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índice</a:t>
                      </a:r>
                      <a:r>
                        <a:rPr lang="en-US" sz="1500" b="0" baseline="0" dirty="0" smtClean="0">
                          <a:latin typeface="Calibri"/>
                          <a:cs typeface="Calibri"/>
                        </a:rPr>
                        <a:t> FK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(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ms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)</a:t>
                      </a:r>
                      <a:endParaRPr lang="en-US" sz="1500" b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Sem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índices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 (</a:t>
                      </a:r>
                      <a:r>
                        <a:rPr lang="en-US" sz="1500" b="0" dirty="0" err="1" smtClean="0">
                          <a:latin typeface="Calibri"/>
                          <a:cs typeface="Calibri"/>
                        </a:rPr>
                        <a:t>ms</a:t>
                      </a:r>
                      <a:r>
                        <a:rPr lang="en-US" sz="1500" b="0" dirty="0" smtClean="0"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6,552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6,446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6,704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5,515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6,487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9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1,9567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6,4812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28911" y="1666264"/>
            <a:ext cx="7467600" cy="26727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 SELECT </a:t>
            </a:r>
            <a:r>
              <a:rPr lang="en-US" dirty="0" smtClean="0">
                <a:latin typeface="Consolas"/>
                <a:cs typeface="Consolas"/>
              </a:rPr>
              <a:t>"resources"</a:t>
            </a:r>
            <a:r>
              <a:rPr lang="en-US" dirty="0">
                <a:latin typeface="Consolas"/>
                <a:cs typeface="Consolas"/>
              </a:rPr>
              <a:t>.* FROM </a:t>
            </a:r>
            <a:r>
              <a:rPr lang="en-US" dirty="0" smtClean="0">
                <a:latin typeface="Consolas"/>
                <a:cs typeface="Consolas"/>
              </a:rPr>
              <a:t>"resources"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 INNER JOIN "users" </a:t>
            </a:r>
          </a:p>
          <a:p>
            <a:r>
              <a:rPr lang="en-US" dirty="0" smtClean="0">
                <a:latin typeface="Consolas"/>
                <a:cs typeface="Consolas"/>
              </a:rPr>
              <a:t>      ON "</a:t>
            </a:r>
            <a:r>
              <a:rPr lang="en-US" dirty="0" err="1" smtClean="0">
                <a:latin typeface="Consolas"/>
                <a:cs typeface="Consolas"/>
              </a:rPr>
              <a:t>users"."id</a:t>
            </a:r>
            <a:r>
              <a:rPr lang="en-US" dirty="0" smtClean="0">
                <a:latin typeface="Consolas"/>
                <a:cs typeface="Consolas"/>
              </a:rPr>
              <a:t>" = "resources"."</a:t>
            </a:r>
            <a:r>
              <a:rPr lang="en-US" dirty="0" err="1" smtClean="0">
                <a:latin typeface="Consolas"/>
                <a:cs typeface="Consolas"/>
              </a:rPr>
              <a:t>user_id</a:t>
            </a:r>
            <a:r>
              <a:rPr lang="en-US" dirty="0" smtClean="0">
                <a:latin typeface="Consolas"/>
                <a:cs typeface="Consolas"/>
              </a:rPr>
              <a:t>"</a:t>
            </a: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INNER JOIN "</a:t>
            </a:r>
            <a:r>
              <a:rPr lang="en-US" dirty="0" err="1">
                <a:latin typeface="Consolas"/>
                <a:cs typeface="Consolas"/>
              </a:rPr>
              <a:t>authors_resources</a:t>
            </a:r>
            <a:r>
              <a:rPr lang="en-US" dirty="0">
                <a:latin typeface="Consolas"/>
                <a:cs typeface="Consolas"/>
              </a:rPr>
              <a:t>" </a:t>
            </a:r>
          </a:p>
          <a:p>
            <a:r>
              <a:rPr lang="en-US" dirty="0">
                <a:latin typeface="Consolas"/>
                <a:cs typeface="Consolas"/>
              </a:rPr>
              <a:t>      ON "</a:t>
            </a:r>
            <a:r>
              <a:rPr lang="en-US" dirty="0" err="1">
                <a:latin typeface="Consolas"/>
                <a:cs typeface="Consolas"/>
              </a:rPr>
              <a:t>resources".id</a:t>
            </a:r>
            <a:r>
              <a:rPr lang="en-US" dirty="0">
                <a:latin typeface="Consolas"/>
                <a:cs typeface="Consolas"/>
              </a:rPr>
              <a:t> = "</a:t>
            </a:r>
            <a:r>
              <a:rPr lang="en-US" dirty="0" smtClean="0">
                <a:latin typeface="Consolas"/>
                <a:cs typeface="Consolas"/>
              </a:rPr>
              <a:t>authors_resources".</a:t>
            </a:r>
            <a:r>
              <a:rPr lang="en-US" dirty="0" err="1" smtClean="0">
                <a:latin typeface="Consolas"/>
                <a:cs typeface="Consolas"/>
              </a:rPr>
              <a:t>resource_id</a:t>
            </a:r>
            <a:r>
              <a:rPr lang="en-US" dirty="0" smtClean="0"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 INNER JOIN "authors" </a:t>
            </a:r>
          </a:p>
          <a:p>
            <a:r>
              <a:rPr lang="en-US" dirty="0">
                <a:latin typeface="Consolas"/>
                <a:cs typeface="Consolas"/>
              </a:rPr>
              <a:t>      ON "authors_resources".</a:t>
            </a:r>
            <a:r>
              <a:rPr lang="en-US" dirty="0" err="1">
                <a:latin typeface="Consolas"/>
                <a:cs typeface="Consolas"/>
              </a:rPr>
              <a:t>author_id</a:t>
            </a:r>
            <a:r>
              <a:rPr lang="en-US" dirty="0">
                <a:latin typeface="Consolas"/>
                <a:cs typeface="Consolas"/>
              </a:rPr>
              <a:t> = "</a:t>
            </a:r>
            <a:r>
              <a:rPr lang="en-US" dirty="0" err="1">
                <a:latin typeface="Consolas"/>
                <a:cs typeface="Consolas"/>
              </a:rPr>
              <a:t>authors".id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r>
              <a:rPr lang="en-US" dirty="0">
                <a:latin typeface="Consolas"/>
                <a:cs typeface="Consolas"/>
              </a:rPr>
              <a:t>    WHERE "</a:t>
            </a:r>
            <a:r>
              <a:rPr lang="en-US" dirty="0" err="1">
                <a:latin typeface="Consolas"/>
                <a:cs typeface="Consolas"/>
              </a:rPr>
              <a:t>users"."id</a:t>
            </a:r>
            <a:r>
              <a:rPr lang="en-US" dirty="0">
                <a:latin typeface="Consolas"/>
                <a:cs typeface="Consolas"/>
              </a:rPr>
              <a:t>" = 30 </a:t>
            </a:r>
          </a:p>
          <a:p>
            <a:r>
              <a:rPr lang="en-US" dirty="0">
                <a:latin typeface="Consolas"/>
                <a:cs typeface="Consolas"/>
              </a:rPr>
              <a:t>      AND "</a:t>
            </a:r>
            <a:r>
              <a:rPr lang="en-US" dirty="0" err="1">
                <a:latin typeface="Consolas"/>
                <a:cs typeface="Consolas"/>
              </a:rPr>
              <a:t>authors"."name</a:t>
            </a:r>
            <a:r>
              <a:rPr lang="en-US" dirty="0">
                <a:latin typeface="Consolas"/>
                <a:cs typeface="Consolas"/>
              </a:rPr>
              <a:t>"='</a:t>
            </a:r>
            <a:r>
              <a:rPr lang="en-US" dirty="0" err="1">
                <a:latin typeface="Consolas"/>
                <a:cs typeface="Consolas"/>
              </a:rPr>
              <a:t>Makayla</a:t>
            </a:r>
            <a:r>
              <a:rPr lang="en-US" dirty="0">
                <a:latin typeface="Consolas"/>
                <a:cs typeface="Consolas"/>
              </a:rPr>
              <a:t> Hahn';</a:t>
            </a:r>
          </a:p>
        </p:txBody>
      </p:sp>
      <p:sp>
        <p:nvSpPr>
          <p:cNvPr id="3" name="Explosion 1 2"/>
          <p:cNvSpPr/>
          <p:nvPr/>
        </p:nvSpPr>
        <p:spPr>
          <a:xfrm>
            <a:off x="3447685" y="2619725"/>
            <a:ext cx="2981158" cy="2219158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368%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8024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Mantendo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a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custo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82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Procedures and Triggers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Executando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e </a:t>
            </a:r>
            <a:r>
              <a:rPr lang="en-US" dirty="0" err="1" smtClean="0"/>
              <a:t>observando</a:t>
            </a:r>
            <a:r>
              <a:rPr lang="en-US" dirty="0" smtClean="0"/>
              <a:t> </a:t>
            </a:r>
            <a:r>
              <a:rPr lang="en-US" dirty="0" err="1" smtClean="0"/>
              <a:t>eventos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0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Uso</a:t>
            </a:r>
            <a:r>
              <a:rPr lang="en-US" dirty="0" smtClean="0"/>
              <a:t> de Stored Procedures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Notificações</a:t>
            </a:r>
            <a:r>
              <a:rPr lang="en-US" dirty="0" smtClean="0"/>
              <a:t> de </a:t>
            </a:r>
            <a:r>
              <a:rPr lang="en-US" dirty="0" err="1" smtClean="0"/>
              <a:t>sistema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Professores</a:t>
            </a:r>
            <a:r>
              <a:rPr lang="en-US" dirty="0" smtClean="0"/>
              <a:t> x </a:t>
            </a:r>
            <a:r>
              <a:rPr lang="en-US" dirty="0" err="1" smtClean="0"/>
              <a:t>Alunos</a:t>
            </a:r>
            <a:r>
              <a:rPr lang="en-US" dirty="0" smtClean="0"/>
              <a:t> </a:t>
            </a:r>
            <a:r>
              <a:rPr lang="en-US" dirty="0" err="1" smtClean="0"/>
              <a:t>inscritos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Estratégia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Aluno</a:t>
            </a:r>
            <a:r>
              <a:rPr lang="en-US" dirty="0" smtClean="0"/>
              <a:t> se </a:t>
            </a:r>
            <a:r>
              <a:rPr lang="en-US" dirty="0" err="1" smtClean="0"/>
              <a:t>inscreve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projeto</a:t>
            </a:r>
            <a:r>
              <a:rPr lang="en-US" dirty="0" smtClean="0"/>
              <a:t> (UPDATE SET </a:t>
            </a:r>
            <a:r>
              <a:rPr lang="en-US" dirty="0" err="1" smtClean="0"/>
              <a:t>project_id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Um trigger </a:t>
            </a:r>
            <a:r>
              <a:rPr lang="en-US" dirty="0" err="1" smtClean="0"/>
              <a:t>executa</a:t>
            </a:r>
            <a:r>
              <a:rPr lang="en-US" dirty="0" smtClean="0"/>
              <a:t> um </a:t>
            </a:r>
            <a:r>
              <a:rPr lang="en-US" dirty="0" err="1" smtClean="0"/>
              <a:t>procedimento</a:t>
            </a:r>
            <a:r>
              <a:rPr lang="en-US" dirty="0" smtClean="0"/>
              <a:t> de </a:t>
            </a:r>
            <a:r>
              <a:rPr lang="en-US" dirty="0" err="1" smtClean="0"/>
              <a:t>criação</a:t>
            </a:r>
            <a:r>
              <a:rPr lang="en-US" dirty="0" smtClean="0"/>
              <a:t> da </a:t>
            </a:r>
            <a:r>
              <a:rPr lang="en-US" dirty="0" err="1" smtClean="0"/>
              <a:t>notificação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7616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stored procedure: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1280" y="2727159"/>
            <a:ext cx="8041440" cy="2473158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CREATE FUNCTION </a:t>
            </a:r>
            <a:r>
              <a:rPr lang="en-US" dirty="0" err="1">
                <a:latin typeface="Consolas"/>
                <a:cs typeface="Consolas"/>
              </a:rPr>
              <a:t>notify_user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varchar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 RETURNS void AS </a:t>
            </a:r>
          </a:p>
          <a:p>
            <a:r>
              <a:rPr lang="en-US" dirty="0">
                <a:latin typeface="Consolas"/>
                <a:cs typeface="Consolas"/>
              </a:rPr>
              <a:t>    $$</a:t>
            </a:r>
          </a:p>
          <a:p>
            <a:r>
              <a:rPr lang="en-US" dirty="0">
                <a:latin typeface="Consolas"/>
                <a:cs typeface="Consolas"/>
              </a:rPr>
              <a:t>      INSERT INTO notifications (</a:t>
            </a:r>
            <a:r>
              <a:rPr lang="en-US" dirty="0" err="1">
                <a:latin typeface="Consolas"/>
                <a:cs typeface="Consolas"/>
              </a:rPr>
              <a:t>user_id</a:t>
            </a:r>
            <a:r>
              <a:rPr lang="en-US" dirty="0">
                <a:latin typeface="Consolas"/>
                <a:cs typeface="Consolas"/>
              </a:rPr>
              <a:t>, message, </a:t>
            </a:r>
            <a:r>
              <a:rPr lang="en-US" dirty="0" err="1">
                <a:latin typeface="Consolas"/>
                <a:cs typeface="Consolas"/>
              </a:rPr>
              <a:t>created_at</a:t>
            </a:r>
            <a:r>
              <a:rPr lang="en-US" dirty="0">
                <a:latin typeface="Consolas"/>
                <a:cs typeface="Consolas"/>
              </a:rPr>
              <a:t>) </a:t>
            </a:r>
          </a:p>
          <a:p>
            <a:r>
              <a:rPr lang="en-US" dirty="0">
                <a:latin typeface="Consolas"/>
                <a:cs typeface="Consolas"/>
              </a:rPr>
              <a:t>        VALUES ($1, $2, now());</a:t>
            </a:r>
          </a:p>
          <a:p>
            <a:r>
              <a:rPr lang="en-US" dirty="0">
                <a:latin typeface="Consolas"/>
                <a:cs typeface="Consolas"/>
              </a:rPr>
              <a:t>    $$</a:t>
            </a:r>
          </a:p>
          <a:p>
            <a:r>
              <a:rPr lang="en-US" dirty="0">
                <a:latin typeface="Consolas"/>
                <a:cs typeface="Consolas"/>
              </a:rPr>
              <a:t>  LANGUAGE SQL;</a:t>
            </a: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71930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 stored procedure: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1280" y="2713789"/>
            <a:ext cx="8041440" cy="3729790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/>
                <a:cs typeface="Consolas"/>
              </a:rPr>
              <a:t>CREATE OR REPLACE FUNCTION </a:t>
            </a:r>
            <a:r>
              <a:rPr lang="en-US" sz="1600" dirty="0" err="1">
                <a:latin typeface="Consolas"/>
                <a:cs typeface="Consolas"/>
              </a:rPr>
              <a:t>student_subscription_trigger</a:t>
            </a:r>
            <a:r>
              <a:rPr lang="en-US" sz="1600" dirty="0">
                <a:latin typeface="Consolas"/>
                <a:cs typeface="Consolas"/>
              </a:rPr>
              <a:t>() </a:t>
            </a:r>
          </a:p>
          <a:p>
            <a:r>
              <a:rPr lang="en-US" sz="1600" dirty="0">
                <a:latin typeface="Consolas"/>
                <a:cs typeface="Consolas"/>
              </a:rPr>
              <a:t>  RETURNS trigger AS</a:t>
            </a:r>
          </a:p>
          <a:p>
            <a:r>
              <a:rPr lang="en-US" sz="1600" dirty="0">
                <a:latin typeface="Consolas"/>
                <a:cs typeface="Consolas"/>
              </a:rPr>
              <a:t>    $$</a:t>
            </a:r>
          </a:p>
          <a:p>
            <a:r>
              <a:rPr lang="en-US" sz="1600" dirty="0">
                <a:latin typeface="Consolas"/>
                <a:cs typeface="Consolas"/>
              </a:rPr>
              <a:t>    DECLARE</a:t>
            </a:r>
          </a:p>
          <a:p>
            <a:r>
              <a:rPr lang="en-US" sz="1600" dirty="0">
                <a:latin typeface="Consolas"/>
                <a:cs typeface="Consolas"/>
              </a:rPr>
              <a:t>      </a:t>
            </a:r>
            <a:r>
              <a:rPr lang="en-US" sz="1600" dirty="0" err="1">
                <a:latin typeface="Consolas"/>
                <a:cs typeface="Consolas"/>
              </a:rPr>
              <a:t>user_id</a:t>
            </a:r>
            <a:r>
              <a:rPr lang="en-US" sz="1600" dirty="0">
                <a:latin typeface="Consolas"/>
                <a:cs typeface="Consolas"/>
              </a:rPr>
              <a:t> integer;</a:t>
            </a:r>
          </a:p>
          <a:p>
            <a:r>
              <a:rPr lang="en-US" sz="1600" dirty="0">
                <a:latin typeface="Consolas"/>
                <a:cs typeface="Consolas"/>
              </a:rPr>
              <a:t>      message </a:t>
            </a:r>
            <a:r>
              <a:rPr lang="en-US" sz="1600" dirty="0" err="1">
                <a:latin typeface="Consolas"/>
                <a:cs typeface="Consolas"/>
              </a:rPr>
              <a:t>varchar</a:t>
            </a:r>
            <a:r>
              <a:rPr lang="en-US" sz="1600" dirty="0">
                <a:latin typeface="Consolas"/>
                <a:cs typeface="Consolas"/>
              </a:rPr>
              <a:t> := '</a:t>
            </a:r>
            <a:r>
              <a:rPr lang="en-US" sz="1600" dirty="0" err="1">
                <a:latin typeface="Consolas"/>
                <a:cs typeface="Consolas"/>
              </a:rPr>
              <a:t>projects.subscription.professor.notification</a:t>
            </a:r>
            <a:r>
              <a:rPr lang="en-US" sz="1600" dirty="0">
                <a:latin typeface="Consolas"/>
                <a:cs typeface="Consolas"/>
              </a:rPr>
              <a:t>';</a:t>
            </a:r>
          </a:p>
          <a:p>
            <a:r>
              <a:rPr lang="en-US" sz="1600" dirty="0">
                <a:latin typeface="Consolas"/>
                <a:cs typeface="Consolas"/>
              </a:rPr>
              <a:t>    BEGIN</a:t>
            </a:r>
          </a:p>
          <a:p>
            <a:r>
              <a:rPr lang="en-US" sz="1600" dirty="0">
                <a:latin typeface="Consolas"/>
                <a:cs typeface="Consolas"/>
              </a:rPr>
              <a:t>      SELECT INTO </a:t>
            </a:r>
            <a:r>
              <a:rPr lang="en-US" sz="1600" dirty="0" err="1">
                <a:latin typeface="Consolas"/>
                <a:cs typeface="Consolas"/>
              </a:rPr>
              <a:t>user_id</a:t>
            </a:r>
            <a:r>
              <a:rPr lang="en-US" sz="1600" dirty="0">
                <a:latin typeface="Consolas"/>
                <a:cs typeface="Consolas"/>
              </a:rPr>
              <a:t> \"projects\".\"</a:t>
            </a:r>
            <a:r>
              <a:rPr lang="en-US" sz="1600" dirty="0" err="1">
                <a:latin typeface="Consolas"/>
                <a:cs typeface="Consolas"/>
              </a:rPr>
              <a:t>user_id</a:t>
            </a:r>
            <a:r>
              <a:rPr lang="en-US" sz="1600" dirty="0">
                <a:latin typeface="Consolas"/>
                <a:cs typeface="Consolas"/>
              </a:rPr>
              <a:t>\" FROM \"projects\" </a:t>
            </a:r>
          </a:p>
          <a:p>
            <a:r>
              <a:rPr lang="en-US" sz="1600" dirty="0">
                <a:latin typeface="Consolas"/>
                <a:cs typeface="Consolas"/>
              </a:rPr>
              <a:t>        WHERE \"projects\".\"id\" = NEW.\"</a:t>
            </a:r>
            <a:r>
              <a:rPr lang="en-US" sz="1600" dirty="0" err="1">
                <a:latin typeface="Consolas"/>
                <a:cs typeface="Consolas"/>
              </a:rPr>
              <a:t>project_id</a:t>
            </a:r>
            <a:r>
              <a:rPr lang="en-US" sz="1600" dirty="0">
                <a:latin typeface="Consolas"/>
                <a:cs typeface="Consolas"/>
              </a:rPr>
              <a:t>\";</a:t>
            </a:r>
          </a:p>
          <a:p>
            <a:r>
              <a:rPr lang="en-US" sz="1600" dirty="0">
                <a:latin typeface="Consolas"/>
                <a:cs typeface="Consolas"/>
              </a:rPr>
              <a:t>      SELECT INTO </a:t>
            </a:r>
            <a:r>
              <a:rPr lang="en-US" sz="1600" dirty="0" err="1">
                <a:latin typeface="Consolas"/>
                <a:cs typeface="Consolas"/>
              </a:rPr>
              <a:t>user_id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notify_user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user_id</a:t>
            </a:r>
            <a:r>
              <a:rPr lang="en-US" sz="1600" dirty="0">
                <a:latin typeface="Consolas"/>
                <a:cs typeface="Consolas"/>
              </a:rPr>
              <a:t>, message);</a:t>
            </a:r>
          </a:p>
          <a:p>
            <a:r>
              <a:rPr lang="en-US" sz="1600" dirty="0">
                <a:latin typeface="Consolas"/>
                <a:cs typeface="Consolas"/>
              </a:rPr>
              <a:t>      RETURN NEW;</a:t>
            </a:r>
          </a:p>
          <a:p>
            <a:r>
              <a:rPr lang="en-US" sz="1600" dirty="0">
                <a:latin typeface="Consolas"/>
                <a:cs typeface="Consolas"/>
              </a:rPr>
              <a:t>    END;</a:t>
            </a:r>
          </a:p>
          <a:p>
            <a:r>
              <a:rPr lang="en-US" sz="1600" dirty="0">
                <a:latin typeface="Consolas"/>
                <a:cs typeface="Consolas"/>
              </a:rPr>
              <a:t>    $$</a:t>
            </a:r>
          </a:p>
          <a:p>
            <a:r>
              <a:rPr lang="en-US" sz="1600" dirty="0">
                <a:latin typeface="Consolas"/>
                <a:cs typeface="Consolas"/>
              </a:rPr>
              <a:t>    LANGUAGE </a:t>
            </a:r>
            <a:r>
              <a:rPr lang="en-US" sz="1600" dirty="0" err="1">
                <a:latin typeface="Consolas"/>
                <a:cs typeface="Consolas"/>
              </a:rPr>
              <a:t>plpgsql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27705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Criação</a:t>
            </a:r>
            <a:r>
              <a:rPr lang="en-US" dirty="0" smtClean="0"/>
              <a:t> da trigger: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6210" y="2646946"/>
            <a:ext cx="7209589" cy="1350211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CREATE TRIGGER </a:t>
            </a:r>
            <a:r>
              <a:rPr lang="en-US" dirty="0" err="1">
                <a:latin typeface="Consolas"/>
                <a:cs typeface="Consolas"/>
              </a:rPr>
              <a:t>student_subscription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AFTER UPDATE OF </a:t>
            </a:r>
            <a:r>
              <a:rPr lang="en-US" dirty="0" err="1">
                <a:latin typeface="Consolas"/>
                <a:cs typeface="Consolas"/>
              </a:rPr>
              <a:t>project_id</a:t>
            </a:r>
            <a:r>
              <a:rPr lang="en-US" dirty="0">
                <a:latin typeface="Consolas"/>
                <a:cs typeface="Consolas"/>
              </a:rPr>
              <a:t> ON users</a:t>
            </a:r>
          </a:p>
          <a:p>
            <a:r>
              <a:rPr lang="en-US" dirty="0">
                <a:latin typeface="Consolas"/>
                <a:cs typeface="Consolas"/>
              </a:rPr>
              <a:t>  FOR EACH ROW</a:t>
            </a:r>
          </a:p>
          <a:p>
            <a:r>
              <a:rPr lang="en-US" dirty="0">
                <a:latin typeface="Consolas"/>
                <a:cs typeface="Consolas"/>
              </a:rPr>
              <a:t>    EXECUTE PROCEDURE </a:t>
            </a:r>
            <a:r>
              <a:rPr lang="en-US" dirty="0" err="1">
                <a:latin typeface="Consolas"/>
                <a:cs typeface="Consolas"/>
              </a:rPr>
              <a:t>student_subscription_trigger</a:t>
            </a:r>
            <a:r>
              <a:rPr lang="en-US" dirty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3880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Controlando</a:t>
            </a:r>
            <a:r>
              <a:rPr lang="en-US" dirty="0" smtClean="0"/>
              <a:t> a </a:t>
            </a:r>
            <a:r>
              <a:rPr lang="en-US" dirty="0" err="1" smtClean="0"/>
              <a:t>concorrência</a:t>
            </a:r>
            <a:r>
              <a:rPr lang="en-US" dirty="0" smtClean="0"/>
              <a:t> do </a:t>
            </a:r>
            <a:r>
              <a:rPr lang="en-US" dirty="0" err="1" smtClean="0"/>
              <a:t>banco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4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Uso</a:t>
            </a:r>
            <a:r>
              <a:rPr lang="en-US" dirty="0" smtClean="0"/>
              <a:t> de transactions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2038388"/>
            <a:ext cx="7583905" cy="3951337"/>
          </a:xfrm>
        </p:spPr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transações</a:t>
            </a:r>
            <a:r>
              <a:rPr lang="en-US" dirty="0" smtClean="0"/>
              <a:t> </a:t>
            </a:r>
            <a:r>
              <a:rPr lang="en-US" dirty="0" err="1" smtClean="0"/>
              <a:t>mantém</a:t>
            </a:r>
            <a:r>
              <a:rPr lang="en-US" dirty="0" smtClean="0"/>
              <a:t> a </a:t>
            </a:r>
            <a:r>
              <a:rPr lang="en-US" dirty="0" err="1" smtClean="0"/>
              <a:t>consistência</a:t>
            </a:r>
            <a:r>
              <a:rPr lang="en-US" dirty="0" smtClean="0"/>
              <a:t> dos dados;</a:t>
            </a:r>
          </a:p>
          <a:p>
            <a:r>
              <a:rPr lang="en-US" dirty="0" smtClean="0"/>
              <a:t>No Rails: </a:t>
            </a:r>
          </a:p>
          <a:p>
            <a:pPr lvl="1"/>
            <a:r>
              <a:rPr lang="en-US" dirty="0" err="1" smtClean="0"/>
              <a:t>Transações</a:t>
            </a:r>
            <a:r>
              <a:rPr lang="en-US" dirty="0" smtClean="0"/>
              <a:t> de </a:t>
            </a:r>
            <a:r>
              <a:rPr lang="en-US" dirty="0" err="1" smtClean="0"/>
              <a:t>escrita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envolvidas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transação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Estratégias</a:t>
            </a:r>
            <a:r>
              <a:rPr lang="en-US" dirty="0" smtClean="0"/>
              <a:t> de locking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realizadas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necessidade</a:t>
            </a:r>
            <a:r>
              <a:rPr lang="en-US" dirty="0" smtClean="0"/>
              <a:t> de se </a:t>
            </a:r>
            <a:r>
              <a:rPr lang="en-US" dirty="0" err="1" smtClean="0"/>
              <a:t>realizar</a:t>
            </a:r>
            <a:r>
              <a:rPr lang="en-US" dirty="0" smtClean="0"/>
              <a:t> um lock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registros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723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8843" y="-1"/>
            <a:ext cx="7098632" cy="6791158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onsolas"/>
                <a:cs typeface="Consolas"/>
              </a:rPr>
              <a:t>BEGIN</a:t>
            </a:r>
          </a:p>
          <a:p>
            <a:r>
              <a:rPr lang="en-US" sz="1400" dirty="0">
                <a:latin typeface="Consolas"/>
                <a:cs typeface="Consolas"/>
              </a:rPr>
              <a:t>  INSERT INTO "resources" ("</a:t>
            </a:r>
            <a:r>
              <a:rPr lang="en-US" sz="1400" dirty="0" err="1">
                <a:latin typeface="Consolas"/>
                <a:cs typeface="Consolas"/>
              </a:rPr>
              <a:t>accessed_at</a:t>
            </a:r>
            <a:r>
              <a:rPr lang="en-US" sz="1400" dirty="0">
                <a:latin typeface="Consolas"/>
                <a:cs typeface="Consolas"/>
              </a:rPr>
              <a:t>", "</a:t>
            </a:r>
            <a:r>
              <a:rPr lang="en-US" sz="1400" dirty="0" err="1">
                <a:latin typeface="Consolas"/>
                <a:cs typeface="Consolas"/>
              </a:rPr>
              <a:t>created_at</a:t>
            </a:r>
            <a:r>
              <a:rPr lang="en-US" sz="1400" dirty="0">
                <a:latin typeface="Consolas"/>
                <a:cs typeface="Consolas"/>
              </a:rPr>
              <a:t>", "file", </a:t>
            </a:r>
          </a:p>
          <a:p>
            <a:r>
              <a:rPr lang="en-US" sz="1400" dirty="0">
                <a:latin typeface="Consolas"/>
                <a:cs typeface="Consolas"/>
              </a:rPr>
              <a:t>    "</a:t>
            </a:r>
            <a:r>
              <a:rPr lang="en-US" sz="1400" dirty="0" err="1">
                <a:latin typeface="Consolas"/>
                <a:cs typeface="Consolas"/>
              </a:rPr>
              <a:t>isbn</a:t>
            </a:r>
            <a:r>
              <a:rPr lang="en-US" sz="1400" dirty="0">
                <a:latin typeface="Consolas"/>
                <a:cs typeface="Consolas"/>
              </a:rPr>
              <a:t>", "issue", "publisher", "</a:t>
            </a:r>
            <a:r>
              <a:rPr lang="en-US" sz="1400" dirty="0" err="1">
                <a:latin typeface="Consolas"/>
                <a:cs typeface="Consolas"/>
              </a:rPr>
              <a:t>read_at</a:t>
            </a:r>
            <a:r>
              <a:rPr lang="en-US" sz="1400" dirty="0">
                <a:latin typeface="Consolas"/>
                <a:cs typeface="Consolas"/>
              </a:rPr>
              <a:t>", "relevance", "title", </a:t>
            </a:r>
          </a:p>
          <a:p>
            <a:r>
              <a:rPr lang="en-US" sz="1400" dirty="0">
                <a:latin typeface="Consolas"/>
                <a:cs typeface="Consolas"/>
              </a:rPr>
              <a:t>    "type", "</a:t>
            </a:r>
            <a:r>
              <a:rPr lang="en-US" sz="1400" dirty="0" err="1">
                <a:latin typeface="Consolas"/>
                <a:cs typeface="Consolas"/>
              </a:rPr>
              <a:t>updated_at</a:t>
            </a:r>
            <a:r>
              <a:rPr lang="en-US" sz="1400" dirty="0">
                <a:latin typeface="Consolas"/>
                <a:cs typeface="Consolas"/>
              </a:rPr>
              <a:t>", "</a:t>
            </a:r>
            <a:r>
              <a:rPr lang="en-US" sz="1400" dirty="0" err="1">
                <a:latin typeface="Consolas"/>
                <a:cs typeface="Consolas"/>
              </a:rPr>
              <a:t>user_id</a:t>
            </a:r>
            <a:r>
              <a:rPr lang="en-US" sz="1400" dirty="0">
                <a:latin typeface="Consolas"/>
                <a:cs typeface="Consolas"/>
              </a:rPr>
              <a:t>", "volume", "year") </a:t>
            </a:r>
          </a:p>
          <a:p>
            <a:r>
              <a:rPr lang="en-US" sz="1400" dirty="0">
                <a:latin typeface="Consolas"/>
                <a:cs typeface="Consolas"/>
              </a:rPr>
              <a:t>    VALUES ($1, $2, $3, $4, $5, $6, $7, $8, $9, $10, $11, $12, </a:t>
            </a:r>
          </a:p>
          <a:p>
            <a:r>
              <a:rPr lang="en-US" sz="1400" dirty="0">
                <a:latin typeface="Consolas"/>
                <a:cs typeface="Consolas"/>
              </a:rPr>
              <a:t>      $13, $14) </a:t>
            </a:r>
          </a:p>
          <a:p>
            <a:r>
              <a:rPr lang="en-US" sz="1400" dirty="0">
                <a:latin typeface="Consolas"/>
                <a:cs typeface="Consolas"/>
              </a:rPr>
              <a:t>    RETURNING "id"  [["</a:t>
            </a:r>
            <a:r>
              <a:rPr lang="en-US" sz="1400" dirty="0" err="1">
                <a:latin typeface="Consolas"/>
                <a:cs typeface="Consolas"/>
              </a:rPr>
              <a:t>accessed_at</a:t>
            </a:r>
            <a:r>
              <a:rPr lang="en-US" sz="1400" dirty="0">
                <a:latin typeface="Consolas"/>
                <a:cs typeface="Consolas"/>
              </a:rPr>
              <a:t>", nil], ["file", nil], </a:t>
            </a:r>
          </a:p>
          <a:p>
            <a:r>
              <a:rPr lang="en-US" sz="1400" dirty="0">
                <a:latin typeface="Consolas"/>
                <a:cs typeface="Consolas"/>
              </a:rPr>
              <a:t>    ["</a:t>
            </a:r>
            <a:r>
              <a:rPr lang="en-US" sz="1400" dirty="0" err="1">
                <a:latin typeface="Consolas"/>
                <a:cs typeface="Consolas"/>
              </a:rPr>
              <a:t>isbn</a:t>
            </a:r>
            <a:r>
              <a:rPr lang="en-US" sz="1400" dirty="0">
                <a:latin typeface="Consolas"/>
                <a:cs typeface="Consolas"/>
              </a:rPr>
              <a:t>", nil], ["issue", ""], ["publisher", "Macmillan"], </a:t>
            </a:r>
          </a:p>
          <a:p>
            <a:r>
              <a:rPr lang="en-US" sz="1400" dirty="0">
                <a:latin typeface="Consolas"/>
                <a:cs typeface="Consolas"/>
              </a:rPr>
              <a:t>    ["</a:t>
            </a:r>
            <a:r>
              <a:rPr lang="en-US" sz="1400" dirty="0" err="1">
                <a:latin typeface="Consolas"/>
                <a:cs typeface="Consolas"/>
              </a:rPr>
              <a:t>read_at</a:t>
            </a:r>
            <a:r>
              <a:rPr lang="en-US" sz="1400" dirty="0">
                <a:latin typeface="Consolas"/>
                <a:cs typeface="Consolas"/>
              </a:rPr>
              <a:t>", nil], ["relevance", 5], ["</a:t>
            </a:r>
            <a:r>
              <a:rPr lang="en-US" sz="1400" dirty="0" err="1">
                <a:latin typeface="Consolas"/>
                <a:cs typeface="Consolas"/>
              </a:rPr>
              <a:t>user_id</a:t>
            </a:r>
            <a:r>
              <a:rPr lang="en-US" sz="1400" dirty="0">
                <a:latin typeface="Consolas"/>
                <a:cs typeface="Consolas"/>
              </a:rPr>
              <a:t>", 1],</a:t>
            </a:r>
          </a:p>
          <a:p>
            <a:r>
              <a:rPr lang="en-US" sz="1400" dirty="0">
                <a:latin typeface="Consolas"/>
                <a:cs typeface="Consolas"/>
              </a:rPr>
              <a:t>    ["title", "Alice's Adventures in Wonderland"],</a:t>
            </a:r>
          </a:p>
          <a:p>
            <a:r>
              <a:rPr lang="en-US" sz="1400" dirty="0">
                <a:latin typeface="Consolas"/>
                <a:cs typeface="Consolas"/>
              </a:rPr>
              <a:t>    ["year", "1865"]], ["volume", ""], ["type", "Article"], </a:t>
            </a:r>
          </a:p>
          <a:p>
            <a:r>
              <a:rPr lang="en-US" sz="1400" dirty="0">
                <a:latin typeface="Consolas"/>
                <a:cs typeface="Consolas"/>
              </a:rPr>
              <a:t>    ["</a:t>
            </a:r>
            <a:r>
              <a:rPr lang="en-US" sz="1400" dirty="0" err="1">
                <a:latin typeface="Consolas"/>
                <a:cs typeface="Consolas"/>
              </a:rPr>
              <a:t>created_at</a:t>
            </a:r>
            <a:r>
              <a:rPr lang="en-US" sz="1400" dirty="0">
                <a:latin typeface="Consolas"/>
                <a:cs typeface="Consolas"/>
              </a:rPr>
              <a:t>", Thu, 28 Feb 2013 16:20:52 UTC +00:00], </a:t>
            </a:r>
          </a:p>
          <a:p>
            <a:r>
              <a:rPr lang="en-US" sz="1400" dirty="0">
                <a:latin typeface="Consolas"/>
                <a:cs typeface="Consolas"/>
              </a:rPr>
              <a:t>    ["</a:t>
            </a:r>
            <a:r>
              <a:rPr lang="en-US" sz="1400" dirty="0" err="1">
                <a:latin typeface="Consolas"/>
                <a:cs typeface="Consolas"/>
              </a:rPr>
              <a:t>updated_at</a:t>
            </a:r>
            <a:r>
              <a:rPr lang="en-US" sz="1400" dirty="0">
                <a:latin typeface="Consolas"/>
                <a:cs typeface="Consolas"/>
              </a:rPr>
              <a:t>", Thu, 28 Feb 2013 16:20:52 UTC +00:00];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SELECT "authors".* FROM "authors" INNER JOIN "</a:t>
            </a:r>
            <a:r>
              <a:rPr lang="en-US" sz="1400" dirty="0" err="1">
                <a:latin typeface="Consolas"/>
                <a:cs typeface="Consolas"/>
              </a:rPr>
              <a:t>authors_resources</a:t>
            </a:r>
            <a:r>
              <a:rPr lang="en-US" sz="1400" dirty="0">
                <a:latin typeface="Consolas"/>
                <a:cs typeface="Consolas"/>
              </a:rPr>
              <a:t>" </a:t>
            </a:r>
          </a:p>
          <a:p>
            <a:r>
              <a:rPr lang="en-US" sz="1400" dirty="0">
                <a:latin typeface="Consolas"/>
                <a:cs typeface="Consolas"/>
              </a:rPr>
              <a:t>    ON "</a:t>
            </a:r>
            <a:r>
              <a:rPr lang="en-US" sz="1400" dirty="0" err="1">
                <a:latin typeface="Consolas"/>
                <a:cs typeface="Consolas"/>
              </a:rPr>
              <a:t>authors"."id</a:t>
            </a:r>
            <a:r>
              <a:rPr lang="en-US" sz="1400" dirty="0">
                <a:latin typeface="Consolas"/>
                <a:cs typeface="Consolas"/>
              </a:rPr>
              <a:t>" = "authors_resources"."</a:t>
            </a:r>
            <a:r>
              <a:rPr lang="en-US" sz="1400" dirty="0" err="1">
                <a:latin typeface="Consolas"/>
                <a:cs typeface="Consolas"/>
              </a:rPr>
              <a:t>author_id</a:t>
            </a:r>
            <a:r>
              <a:rPr lang="en-US" sz="1400" dirty="0">
                <a:latin typeface="Consolas"/>
                <a:cs typeface="Consolas"/>
              </a:rPr>
              <a:t>" </a:t>
            </a:r>
          </a:p>
          <a:p>
            <a:r>
              <a:rPr lang="en-US" sz="1400" dirty="0">
                <a:latin typeface="Consolas"/>
                <a:cs typeface="Consolas"/>
              </a:rPr>
              <a:t>    WHERE "authors_resources"."</a:t>
            </a:r>
            <a:r>
              <a:rPr lang="en-US" sz="1400" dirty="0" err="1">
                <a:latin typeface="Consolas"/>
                <a:cs typeface="Consolas"/>
              </a:rPr>
              <a:t>resource_id</a:t>
            </a:r>
            <a:r>
              <a:rPr lang="en-US" sz="1400" dirty="0">
                <a:latin typeface="Consolas"/>
                <a:cs typeface="Consolas"/>
              </a:rPr>
              <a:t>" IS NULL;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SELECT "authors".* FROM "authors" </a:t>
            </a:r>
          </a:p>
          <a:p>
            <a:r>
              <a:rPr lang="en-US" sz="1400" dirty="0">
                <a:latin typeface="Consolas"/>
                <a:cs typeface="Consolas"/>
              </a:rPr>
              <a:t>    WHERE "</a:t>
            </a:r>
            <a:r>
              <a:rPr lang="en-US" sz="1400" dirty="0" err="1">
                <a:latin typeface="Consolas"/>
                <a:cs typeface="Consolas"/>
              </a:rPr>
              <a:t>authors"."name</a:t>
            </a:r>
            <a:r>
              <a:rPr lang="en-US" sz="1400" dirty="0">
                <a:latin typeface="Consolas"/>
                <a:cs typeface="Consolas"/>
              </a:rPr>
              <a:t>" = 'Lewis </a:t>
            </a:r>
            <a:r>
              <a:rPr lang="en-US" sz="1400" dirty="0" err="1">
                <a:latin typeface="Consolas"/>
                <a:cs typeface="Consolas"/>
              </a:rPr>
              <a:t>Caroll</a:t>
            </a:r>
            <a:r>
              <a:rPr lang="en-US" sz="1400" dirty="0">
                <a:latin typeface="Consolas"/>
                <a:cs typeface="Consolas"/>
              </a:rPr>
              <a:t>' LIMIT 1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INSERT INTO "authors" </a:t>
            </a:r>
          </a:p>
          <a:p>
            <a:r>
              <a:rPr lang="en-US" sz="1400" dirty="0">
                <a:latin typeface="Consolas"/>
                <a:cs typeface="Consolas"/>
              </a:rPr>
              <a:t>    ("</a:t>
            </a:r>
            <a:r>
              <a:rPr lang="en-US" sz="1400" dirty="0" err="1">
                <a:latin typeface="Consolas"/>
                <a:cs typeface="Consolas"/>
              </a:rPr>
              <a:t>created_at</a:t>
            </a:r>
            <a:r>
              <a:rPr lang="en-US" sz="1400" dirty="0">
                <a:latin typeface="Consolas"/>
                <a:cs typeface="Consolas"/>
              </a:rPr>
              <a:t>", "name", "</a:t>
            </a:r>
            <a:r>
              <a:rPr lang="en-US" sz="1400" dirty="0" err="1">
                <a:latin typeface="Consolas"/>
                <a:cs typeface="Consolas"/>
              </a:rPr>
              <a:t>updated_at</a:t>
            </a:r>
            <a:r>
              <a:rPr lang="en-US" sz="1400" dirty="0">
                <a:latin typeface="Consolas"/>
                <a:cs typeface="Consolas"/>
              </a:rPr>
              <a:t>") VALUES ($1, $2, $3) </a:t>
            </a:r>
          </a:p>
          <a:p>
            <a:r>
              <a:rPr lang="en-US" sz="1400" dirty="0">
                <a:latin typeface="Consolas"/>
                <a:cs typeface="Consolas"/>
              </a:rPr>
              <a:t>    RETURNING "id"  [</a:t>
            </a:r>
          </a:p>
          <a:p>
            <a:r>
              <a:rPr lang="en-US" sz="1400" dirty="0">
                <a:latin typeface="Consolas"/>
                <a:cs typeface="Consolas"/>
              </a:rPr>
              <a:t>      ["</a:t>
            </a:r>
            <a:r>
              <a:rPr lang="en-US" sz="1400" dirty="0" err="1">
                <a:latin typeface="Consolas"/>
                <a:cs typeface="Consolas"/>
              </a:rPr>
              <a:t>created_at</a:t>
            </a:r>
            <a:r>
              <a:rPr lang="en-US" sz="1400" dirty="0">
                <a:latin typeface="Consolas"/>
                <a:cs typeface="Consolas"/>
              </a:rPr>
              <a:t>", Thu, 28 Feb 2013 16:20:53 UTC +00:00], </a:t>
            </a:r>
          </a:p>
          <a:p>
            <a:r>
              <a:rPr lang="en-US" sz="1400" dirty="0">
                <a:latin typeface="Consolas"/>
                <a:cs typeface="Consolas"/>
              </a:rPr>
              <a:t>      ["name", "Lewis </a:t>
            </a:r>
            <a:r>
              <a:rPr lang="en-US" sz="1400" dirty="0" err="1">
                <a:latin typeface="Consolas"/>
                <a:cs typeface="Consolas"/>
              </a:rPr>
              <a:t>Caroll</a:t>
            </a:r>
            <a:r>
              <a:rPr lang="en-US" sz="1400" dirty="0">
                <a:latin typeface="Consolas"/>
                <a:cs typeface="Consolas"/>
              </a:rPr>
              <a:t>"], </a:t>
            </a:r>
          </a:p>
          <a:p>
            <a:r>
              <a:rPr lang="en-US" sz="1400" dirty="0">
                <a:latin typeface="Consolas"/>
                <a:cs typeface="Consolas"/>
              </a:rPr>
              <a:t>      ["</a:t>
            </a:r>
            <a:r>
              <a:rPr lang="en-US" sz="1400" dirty="0" err="1">
                <a:latin typeface="Consolas"/>
                <a:cs typeface="Consolas"/>
              </a:rPr>
              <a:t>updated_at</a:t>
            </a:r>
            <a:r>
              <a:rPr lang="en-US" sz="1400" dirty="0">
                <a:latin typeface="Consolas"/>
                <a:cs typeface="Consolas"/>
              </a:rPr>
              <a:t>", Thu, 28 Feb 2013 16:20:53 UTC +00:00]]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INSERT INTO "</a:t>
            </a:r>
            <a:r>
              <a:rPr lang="en-US" sz="1400" dirty="0" err="1">
                <a:latin typeface="Consolas"/>
                <a:cs typeface="Consolas"/>
              </a:rPr>
              <a:t>authors_resources</a:t>
            </a:r>
            <a:r>
              <a:rPr lang="en-US" sz="1400" dirty="0">
                <a:latin typeface="Consolas"/>
                <a:cs typeface="Consolas"/>
              </a:rPr>
              <a:t>" ("</a:t>
            </a:r>
            <a:r>
              <a:rPr lang="en-US" sz="1400" dirty="0" err="1">
                <a:latin typeface="Consolas"/>
                <a:cs typeface="Consolas"/>
              </a:rPr>
              <a:t>resource_id</a:t>
            </a:r>
            <a:r>
              <a:rPr lang="en-US" sz="1400" dirty="0">
                <a:latin typeface="Consolas"/>
                <a:cs typeface="Consolas"/>
              </a:rPr>
              <a:t>", "</a:t>
            </a:r>
            <a:r>
              <a:rPr lang="en-US" sz="1400" dirty="0" err="1">
                <a:latin typeface="Consolas"/>
                <a:cs typeface="Consolas"/>
              </a:rPr>
              <a:t>author_id</a:t>
            </a:r>
            <a:r>
              <a:rPr lang="en-US" sz="1400" dirty="0">
                <a:latin typeface="Consolas"/>
                <a:cs typeface="Consolas"/>
              </a:rPr>
              <a:t>") </a:t>
            </a:r>
          </a:p>
          <a:p>
            <a:r>
              <a:rPr lang="en-US" sz="1400" dirty="0">
                <a:latin typeface="Consolas"/>
                <a:cs typeface="Consolas"/>
              </a:rPr>
              <a:t>    VALUES (6, 4) RETURNING "</a:t>
            </a:r>
            <a:r>
              <a:rPr lang="en-US" sz="1400" dirty="0" err="1">
                <a:latin typeface="Consolas"/>
                <a:cs typeface="Consolas"/>
              </a:rPr>
              <a:t>author_id</a:t>
            </a:r>
            <a:r>
              <a:rPr lang="en-US" sz="1400" dirty="0">
                <a:latin typeface="Consolas"/>
                <a:cs typeface="Consolas"/>
              </a:rPr>
              <a:t>"</a:t>
            </a:r>
          </a:p>
          <a:p>
            <a:r>
              <a:rPr lang="en-US" sz="1400" dirty="0">
                <a:latin typeface="Consolas"/>
                <a:cs typeface="Consolas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033379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Estratégia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Point in Time Recovery (</a:t>
            </a:r>
            <a:r>
              <a:rPr lang="en-US" dirty="0" err="1" smtClean="0"/>
              <a:t>PiTR</a:t>
            </a:r>
            <a:r>
              <a:rPr lang="en-US" dirty="0" smtClean="0"/>
              <a:t>) – Online backup;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2 </a:t>
            </a:r>
            <a:r>
              <a:rPr lang="en-US" dirty="0" err="1" smtClean="0"/>
              <a:t>fases</a:t>
            </a:r>
            <a:r>
              <a:rPr lang="en-US" dirty="0" smtClean="0"/>
              <a:t>: Backup base + WAL;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0368" y="4224296"/>
            <a:ext cx="6310899" cy="168453"/>
          </a:xfrm>
          <a:prstGeom prst="rect">
            <a:avLst/>
          </a:prstGeom>
          <a:pattFill prst="wdUpDiag">
            <a:fgClr>
              <a:schemeClr val="accent4">
                <a:lumMod val="60000"/>
                <a:lumOff val="40000"/>
              </a:schemeClr>
            </a:fgClr>
            <a:bgClr>
              <a:prstClr val="white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46797" y="5222058"/>
            <a:ext cx="1138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Timeline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16200000">
            <a:off x="4457431" y="1373689"/>
            <a:ext cx="531307" cy="7165430"/>
          </a:xfrm>
          <a:prstGeom prst="leftBrac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565817" y="3705977"/>
            <a:ext cx="659155" cy="764520"/>
            <a:chOff x="2980505" y="3369069"/>
            <a:chExt cx="659155" cy="764520"/>
          </a:xfrm>
        </p:grpSpPr>
        <p:sp>
          <p:nvSpPr>
            <p:cNvPr id="11" name="Oval 10"/>
            <p:cNvSpPr/>
            <p:nvPr/>
          </p:nvSpPr>
          <p:spPr>
            <a:xfrm>
              <a:off x="3155462" y="3770767"/>
              <a:ext cx="343393" cy="36282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57150" cmpd="sng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0505" y="3369069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F7F7F"/>
                  </a:solidFill>
                </a:rPr>
                <a:t>Base</a:t>
              </a:r>
              <a:endParaRPr lang="en-US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51450" y="3725415"/>
            <a:ext cx="723763" cy="764520"/>
            <a:chOff x="2980505" y="3369069"/>
            <a:chExt cx="723763" cy="764520"/>
          </a:xfrm>
        </p:grpSpPr>
        <p:sp>
          <p:nvSpPr>
            <p:cNvPr id="15" name="Oval 14"/>
            <p:cNvSpPr/>
            <p:nvPr/>
          </p:nvSpPr>
          <p:spPr>
            <a:xfrm>
              <a:off x="3155462" y="3770767"/>
              <a:ext cx="343393" cy="362822"/>
            </a:xfrm>
            <a:prstGeom prst="ellipse">
              <a:avLst/>
            </a:prstGeom>
            <a:solidFill>
              <a:srgbClr val="E68230"/>
            </a:solidFill>
            <a:ln w="57150" cmpd="sng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80505" y="3369069"/>
              <a:ext cx="723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F7F7F"/>
                  </a:solidFill>
                </a:rPr>
                <a:t>Log 1</a:t>
              </a:r>
              <a:endParaRPr lang="en-US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10960" y="3744853"/>
            <a:ext cx="723763" cy="764520"/>
            <a:chOff x="2980505" y="3369069"/>
            <a:chExt cx="723763" cy="764520"/>
          </a:xfrm>
        </p:grpSpPr>
        <p:sp>
          <p:nvSpPr>
            <p:cNvPr id="18" name="Oval 17"/>
            <p:cNvSpPr/>
            <p:nvPr/>
          </p:nvSpPr>
          <p:spPr>
            <a:xfrm>
              <a:off x="3155462" y="3770767"/>
              <a:ext cx="343393" cy="362822"/>
            </a:xfrm>
            <a:prstGeom prst="ellipse">
              <a:avLst/>
            </a:prstGeom>
            <a:solidFill>
              <a:schemeClr val="accent2"/>
            </a:solidFill>
            <a:ln w="57150" cmpd="sng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80505" y="3369069"/>
              <a:ext cx="723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F7F7F"/>
                  </a:solidFill>
                </a:rPr>
                <a:t>Log 2</a:t>
              </a:r>
              <a:endParaRPr lang="en-US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70470" y="3731923"/>
            <a:ext cx="723763" cy="764520"/>
            <a:chOff x="2980505" y="3369069"/>
            <a:chExt cx="723763" cy="764520"/>
          </a:xfrm>
        </p:grpSpPr>
        <p:sp>
          <p:nvSpPr>
            <p:cNvPr id="21" name="Oval 20"/>
            <p:cNvSpPr/>
            <p:nvPr/>
          </p:nvSpPr>
          <p:spPr>
            <a:xfrm>
              <a:off x="3155462" y="3770767"/>
              <a:ext cx="343393" cy="362822"/>
            </a:xfrm>
            <a:prstGeom prst="ellipse">
              <a:avLst/>
            </a:prstGeom>
            <a:solidFill>
              <a:srgbClr val="E68230"/>
            </a:solidFill>
            <a:ln w="57150" cmpd="sng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0505" y="3369069"/>
              <a:ext cx="723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F7F7F"/>
                  </a:solidFill>
                </a:rPr>
                <a:t>Log 3</a:t>
              </a:r>
              <a:endParaRPr lang="en-US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29981" y="3751361"/>
            <a:ext cx="723763" cy="764520"/>
            <a:chOff x="2980505" y="3369069"/>
            <a:chExt cx="723763" cy="764520"/>
          </a:xfrm>
        </p:grpSpPr>
        <p:sp>
          <p:nvSpPr>
            <p:cNvPr id="24" name="Oval 23"/>
            <p:cNvSpPr/>
            <p:nvPr/>
          </p:nvSpPr>
          <p:spPr>
            <a:xfrm>
              <a:off x="3155462" y="3770767"/>
              <a:ext cx="343393" cy="362822"/>
            </a:xfrm>
            <a:prstGeom prst="ellipse">
              <a:avLst/>
            </a:prstGeom>
            <a:solidFill>
              <a:schemeClr val="accent2"/>
            </a:solidFill>
            <a:ln w="57150" cmpd="sng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80505" y="3369069"/>
              <a:ext cx="723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F7F7F"/>
                  </a:solidFill>
                </a:rPr>
                <a:t>Log 4</a:t>
              </a:r>
              <a:endParaRPr lang="en-US" dirty="0">
                <a:solidFill>
                  <a:srgbClr val="7F7F7F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7619727" y="4224296"/>
            <a:ext cx="168464" cy="1684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878532" y="4224285"/>
            <a:ext cx="168464" cy="1684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137336" y="4230774"/>
            <a:ext cx="168464" cy="1684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05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Configuração</a:t>
            </a:r>
            <a:r>
              <a:rPr lang="en-US" dirty="0" smtClean="0"/>
              <a:t>: WAL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Habilitar</a:t>
            </a:r>
            <a:r>
              <a:rPr lang="en-US" dirty="0"/>
              <a:t> </a:t>
            </a:r>
            <a:r>
              <a:rPr lang="en-US" dirty="0" err="1" smtClean="0"/>
              <a:t>arquivamento</a:t>
            </a:r>
            <a:r>
              <a:rPr lang="en-US" dirty="0" smtClean="0"/>
              <a:t> </a:t>
            </a:r>
            <a:r>
              <a:rPr lang="en-US" dirty="0" err="1" smtClean="0"/>
              <a:t>contínuo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postgresql.conf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724319"/>
            <a:ext cx="7467600" cy="21769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smtClean="0">
                <a:latin typeface="Consolas"/>
                <a:cs typeface="Consolas"/>
              </a:rPr>
              <a:t># </a:t>
            </a:r>
            <a:r>
              <a:rPr lang="tr-TR" dirty="0" err="1" smtClean="0">
                <a:latin typeface="Consolas"/>
                <a:cs typeface="Consolas"/>
              </a:rPr>
              <a:t>postgresql.conf</a:t>
            </a:r>
            <a:endParaRPr lang="tr-TR" dirty="0" smtClean="0">
              <a:latin typeface="Consolas"/>
              <a:cs typeface="Consolas"/>
            </a:endParaRPr>
          </a:p>
          <a:p>
            <a:endParaRPr lang="tr-TR" dirty="0" smtClean="0">
              <a:latin typeface="Consolas"/>
              <a:cs typeface="Consolas"/>
            </a:endParaRPr>
          </a:p>
          <a:p>
            <a:r>
              <a:rPr lang="tr-TR" dirty="0" err="1" smtClean="0">
                <a:latin typeface="Consolas"/>
                <a:cs typeface="Consolas"/>
              </a:rPr>
              <a:t>wal_level</a:t>
            </a:r>
            <a:r>
              <a:rPr lang="tr-TR" dirty="0" smtClean="0">
                <a:latin typeface="Consolas"/>
                <a:cs typeface="Consolas"/>
              </a:rPr>
              <a:t> </a:t>
            </a:r>
            <a:r>
              <a:rPr lang="tr-TR" dirty="0">
                <a:latin typeface="Consolas"/>
                <a:cs typeface="Consolas"/>
              </a:rPr>
              <a:t>= </a:t>
            </a:r>
            <a:r>
              <a:rPr lang="tr-TR" dirty="0" err="1">
                <a:latin typeface="Consolas"/>
                <a:cs typeface="Consolas"/>
              </a:rPr>
              <a:t>archive</a:t>
            </a:r>
            <a:r>
              <a:rPr lang="tr-TR" dirty="0">
                <a:latin typeface="Consolas"/>
                <a:cs typeface="Consolas"/>
              </a:rPr>
              <a:t> # </a:t>
            </a:r>
            <a:r>
              <a:rPr lang="tr-TR" dirty="0" err="1">
                <a:latin typeface="Consolas"/>
                <a:cs typeface="Consolas"/>
              </a:rPr>
              <a:t>ou</a:t>
            </a:r>
            <a:r>
              <a:rPr lang="tr-TR" dirty="0">
                <a:latin typeface="Consolas"/>
                <a:cs typeface="Consolas"/>
              </a:rPr>
              <a:t> </a:t>
            </a:r>
            <a:r>
              <a:rPr lang="tr-TR" dirty="0" err="1">
                <a:latin typeface="Consolas"/>
                <a:cs typeface="Consolas"/>
              </a:rPr>
              <a:t>hot_standby</a:t>
            </a:r>
            <a:endParaRPr lang="tr-TR" dirty="0">
              <a:latin typeface="Consolas"/>
              <a:cs typeface="Consolas"/>
            </a:endParaRPr>
          </a:p>
          <a:p>
            <a:r>
              <a:rPr lang="tr-TR" dirty="0" err="1">
                <a:latin typeface="Consolas"/>
                <a:cs typeface="Consolas"/>
              </a:rPr>
              <a:t>archive_mode</a:t>
            </a:r>
            <a:r>
              <a:rPr lang="tr-TR" dirty="0">
                <a:latin typeface="Consolas"/>
                <a:cs typeface="Consolas"/>
              </a:rPr>
              <a:t> = on</a:t>
            </a:r>
          </a:p>
          <a:p>
            <a:r>
              <a:rPr lang="tr-TR" dirty="0" err="1">
                <a:latin typeface="Consolas"/>
                <a:cs typeface="Consolas"/>
              </a:rPr>
              <a:t>archive_command</a:t>
            </a:r>
            <a:r>
              <a:rPr lang="tr-TR" dirty="0">
                <a:latin typeface="Consolas"/>
                <a:cs typeface="Consolas"/>
              </a:rPr>
              <a:t> = \</a:t>
            </a:r>
          </a:p>
          <a:p>
            <a:r>
              <a:rPr lang="tr-TR" dirty="0">
                <a:latin typeface="Consolas"/>
                <a:cs typeface="Consolas"/>
              </a:rPr>
              <a:t>  'test ! -f /</a:t>
            </a:r>
            <a:r>
              <a:rPr lang="tr-TR" dirty="0" err="1">
                <a:latin typeface="Consolas"/>
                <a:cs typeface="Consolas"/>
              </a:rPr>
              <a:t>mnt</a:t>
            </a:r>
            <a:r>
              <a:rPr lang="tr-TR" dirty="0">
                <a:latin typeface="Consolas"/>
                <a:cs typeface="Consolas"/>
              </a:rPr>
              <a:t>/server/</a:t>
            </a:r>
            <a:r>
              <a:rPr lang="tr-TR" dirty="0" err="1">
                <a:latin typeface="Consolas"/>
                <a:cs typeface="Consolas"/>
              </a:rPr>
              <a:t>archivedir</a:t>
            </a:r>
            <a:r>
              <a:rPr lang="tr-TR" dirty="0">
                <a:latin typeface="Consolas"/>
                <a:cs typeface="Consolas"/>
              </a:rPr>
              <a:t>/%f &amp;&amp; </a:t>
            </a:r>
            <a:r>
              <a:rPr lang="tr-TR" dirty="0" smtClean="0">
                <a:latin typeface="Consolas"/>
                <a:cs typeface="Consolas"/>
              </a:rPr>
              <a:t>\</a:t>
            </a:r>
          </a:p>
          <a:p>
            <a:r>
              <a:rPr lang="tr-TR" dirty="0" smtClean="0">
                <a:latin typeface="Consolas"/>
                <a:cs typeface="Consolas"/>
              </a:rPr>
              <a:t>  </a:t>
            </a:r>
            <a:r>
              <a:rPr lang="tr-TR" dirty="0" err="1" smtClean="0">
                <a:latin typeface="Consolas"/>
                <a:cs typeface="Consolas"/>
              </a:rPr>
              <a:t>cp</a:t>
            </a:r>
            <a:r>
              <a:rPr lang="tr-TR" dirty="0" smtClean="0">
                <a:latin typeface="Consolas"/>
                <a:cs typeface="Consolas"/>
              </a:rPr>
              <a:t> </a:t>
            </a:r>
            <a:r>
              <a:rPr lang="tr-TR" dirty="0">
                <a:latin typeface="Consolas"/>
                <a:cs typeface="Consolas"/>
              </a:rPr>
              <a:t>%p /</a:t>
            </a:r>
            <a:r>
              <a:rPr lang="tr-TR" dirty="0" err="1">
                <a:latin typeface="Consolas"/>
                <a:cs typeface="Consolas"/>
              </a:rPr>
              <a:t>mnt</a:t>
            </a:r>
            <a:r>
              <a:rPr lang="tr-TR" dirty="0">
                <a:latin typeface="Consolas"/>
                <a:cs typeface="Consolas"/>
              </a:rPr>
              <a:t>/server/</a:t>
            </a:r>
            <a:r>
              <a:rPr lang="tr-TR" dirty="0" err="1">
                <a:latin typeface="Consolas"/>
                <a:cs typeface="Consolas"/>
              </a:rPr>
              <a:t>archivedir</a:t>
            </a:r>
            <a:r>
              <a:rPr lang="tr-TR" dirty="0">
                <a:latin typeface="Consolas"/>
                <a:cs typeface="Consolas"/>
              </a:rPr>
              <a:t>/%f'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05561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Configuração</a:t>
            </a:r>
            <a:r>
              <a:rPr lang="en-US" dirty="0"/>
              <a:t>: </a:t>
            </a:r>
            <a:r>
              <a:rPr lang="en-US" dirty="0" smtClean="0"/>
              <a:t>Backup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Entrar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backup no console </a:t>
            </a:r>
            <a:r>
              <a:rPr lang="en-US" dirty="0" err="1" smtClean="0"/>
              <a:t>PostgreSQL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Fazer</a:t>
            </a:r>
            <a:r>
              <a:rPr lang="en-US" dirty="0" smtClean="0"/>
              <a:t> o backup manual (console UNIX):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Sair</a:t>
            </a:r>
            <a:r>
              <a:rPr lang="en-US" dirty="0" smtClean="0"/>
              <a:t>  do </a:t>
            </a:r>
            <a:r>
              <a:rPr lang="en-US" dirty="0" err="1" smtClean="0"/>
              <a:t>modo</a:t>
            </a:r>
            <a:r>
              <a:rPr lang="en-US" dirty="0" smtClean="0"/>
              <a:t> backup no console </a:t>
            </a:r>
            <a:r>
              <a:rPr lang="en-US" dirty="0" err="1" smtClean="0"/>
              <a:t>PostgreSQL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620655"/>
            <a:ext cx="7467600" cy="5540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/>
                <a:cs typeface="Consolas"/>
              </a:rPr>
              <a:t>=# SELECT </a:t>
            </a:r>
            <a:r>
              <a:rPr lang="en-US" dirty="0" err="1" smtClean="0">
                <a:latin typeface="Consolas"/>
                <a:cs typeface="Consolas"/>
              </a:rPr>
              <a:t>pg_start_backup</a:t>
            </a:r>
            <a:r>
              <a:rPr lang="en-US" dirty="0" smtClean="0">
                <a:latin typeface="Consolas"/>
                <a:cs typeface="Consolas"/>
              </a:rPr>
              <a:t>('label');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874482"/>
            <a:ext cx="7467600" cy="5540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/>
                <a:cs typeface="Consolas"/>
              </a:rPr>
              <a:t>$ tar 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err="1" smtClean="0">
                <a:latin typeface="Consolas"/>
                <a:cs typeface="Consolas"/>
              </a:rPr>
              <a:t>zcf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/</a:t>
            </a:r>
            <a:r>
              <a:rPr lang="en-US" dirty="0" err="1">
                <a:latin typeface="Consolas"/>
                <a:cs typeface="Consolas"/>
              </a:rPr>
              <a:t>var</a:t>
            </a:r>
            <a:r>
              <a:rPr lang="en-US" dirty="0">
                <a:latin typeface="Consolas"/>
                <a:cs typeface="Consolas"/>
              </a:rPr>
              <a:t>/lib/</a:t>
            </a:r>
            <a:r>
              <a:rPr lang="en-US" dirty="0" err="1">
                <a:latin typeface="Consolas"/>
                <a:cs typeface="Consolas"/>
              </a:rPr>
              <a:t>pgsql</a:t>
            </a:r>
            <a:r>
              <a:rPr lang="en-US" dirty="0">
                <a:latin typeface="Consolas"/>
                <a:cs typeface="Consolas"/>
              </a:rPr>
              <a:t>/</a:t>
            </a:r>
            <a:r>
              <a:rPr lang="en-US" dirty="0" err="1">
                <a:latin typeface="Consolas"/>
                <a:cs typeface="Consolas"/>
              </a:rPr>
              <a:t>backup.tar</a:t>
            </a:r>
            <a:r>
              <a:rPr lang="en-US" dirty="0">
                <a:latin typeface="Consolas"/>
                <a:cs typeface="Consolas"/>
              </a:rPr>
              <a:t> /</a:t>
            </a:r>
            <a:r>
              <a:rPr lang="en-US" dirty="0" err="1">
                <a:latin typeface="Consolas"/>
                <a:cs typeface="Consolas"/>
              </a:rPr>
              <a:t>var</a:t>
            </a:r>
            <a:r>
              <a:rPr lang="en-US" dirty="0">
                <a:latin typeface="Consolas"/>
                <a:cs typeface="Consolas"/>
              </a:rPr>
              <a:t>/lib/</a:t>
            </a:r>
            <a:r>
              <a:rPr lang="en-US" dirty="0" err="1">
                <a:latin typeface="Consolas"/>
                <a:cs typeface="Consolas"/>
              </a:rPr>
              <a:t>pgsql</a:t>
            </a:r>
            <a:r>
              <a:rPr lang="en-US" dirty="0">
                <a:latin typeface="Consolas"/>
                <a:cs typeface="Consolas"/>
              </a:rPr>
              <a:t>/data/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5183236"/>
            <a:ext cx="7467600" cy="5540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/>
                <a:cs typeface="Consolas"/>
              </a:rPr>
              <a:t>=# SELECT </a:t>
            </a:r>
            <a:r>
              <a:rPr lang="en-US" dirty="0" err="1" smtClean="0">
                <a:latin typeface="Consolas"/>
                <a:cs typeface="Consolas"/>
              </a:rPr>
              <a:t>pg_stop_backup</a:t>
            </a:r>
            <a:r>
              <a:rPr lang="en-US" dirty="0" smtClean="0">
                <a:latin typeface="Consolas"/>
                <a:cs typeface="Consolas"/>
              </a:rPr>
              <a:t>();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0066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Recuperação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contavam</a:t>
            </a:r>
            <a:r>
              <a:rPr lang="en-US" dirty="0" smtClean="0"/>
              <a:t> com a </a:t>
            </a:r>
            <a:r>
              <a:rPr lang="en-US" dirty="0" err="1" smtClean="0"/>
              <a:t>minha</a:t>
            </a:r>
            <a:r>
              <a:rPr lang="en-US" dirty="0" smtClean="0"/>
              <a:t> </a:t>
            </a:r>
            <a:r>
              <a:rPr lang="en-US" dirty="0" err="1" smtClean="0"/>
              <a:t>astúcia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8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recuperaç</a:t>
            </a:r>
            <a:r>
              <a:rPr lang="en-US" dirty="0" err="1" smtClean="0"/>
              <a:t>ão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realizado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8 </a:t>
            </a:r>
            <a:r>
              <a:rPr lang="en-US" dirty="0" err="1" smtClean="0"/>
              <a:t>etapas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seguem</a:t>
            </a:r>
            <a:r>
              <a:rPr lang="en-US" dirty="0" smtClean="0"/>
              <a:t>:</a:t>
            </a:r>
          </a:p>
          <a:p>
            <a:pPr marL="786384" lvl="1" indent="-457200">
              <a:buFont typeface="+mj-lt"/>
              <a:buAutoNum type="arabicPeriod"/>
            </a:pPr>
            <a:r>
              <a:rPr lang="en-US" sz="2000" dirty="0" err="1" smtClean="0"/>
              <a:t>Parar</a:t>
            </a:r>
            <a:r>
              <a:rPr lang="en-US" sz="2000" dirty="0" smtClean="0"/>
              <a:t> a </a:t>
            </a:r>
            <a:r>
              <a:rPr lang="en-US" sz="2000" dirty="0" err="1" smtClean="0"/>
              <a:t>conex</a:t>
            </a:r>
            <a:r>
              <a:rPr lang="en-US" sz="2000" dirty="0" err="1" smtClean="0"/>
              <a:t>ão</a:t>
            </a:r>
            <a:r>
              <a:rPr lang="en-US" sz="2000" dirty="0" smtClean="0"/>
              <a:t> com o </a:t>
            </a:r>
            <a:r>
              <a:rPr lang="en-US" sz="2000" dirty="0" err="1" smtClean="0"/>
              <a:t>banco</a:t>
            </a:r>
            <a:r>
              <a:rPr lang="en-US" sz="2000" dirty="0" smtClean="0"/>
              <a:t>, </a:t>
            </a:r>
            <a:r>
              <a:rPr lang="en-US" sz="2000" dirty="0" err="1" smtClean="0"/>
              <a:t>caso</a:t>
            </a:r>
            <a:r>
              <a:rPr lang="en-US" sz="2000" dirty="0" smtClean="0"/>
              <a:t> </a:t>
            </a:r>
            <a:r>
              <a:rPr lang="en-US" sz="2000" dirty="0" err="1" smtClean="0"/>
              <a:t>esteja</a:t>
            </a:r>
            <a:r>
              <a:rPr lang="en-US" sz="2000" dirty="0" smtClean="0"/>
              <a:t> </a:t>
            </a:r>
            <a:r>
              <a:rPr lang="en-US" sz="2000" dirty="0" err="1" smtClean="0"/>
              <a:t>ativa</a:t>
            </a:r>
            <a:r>
              <a:rPr lang="en-US" sz="2000" dirty="0" smtClean="0"/>
              <a:t>;</a:t>
            </a:r>
          </a:p>
          <a:p>
            <a:pPr marL="786384" lvl="1" indent="-457200">
              <a:buFont typeface="+mj-lt"/>
              <a:buAutoNum type="arabicPeriod"/>
            </a:pPr>
            <a:r>
              <a:rPr lang="en-US" sz="2000" dirty="0" err="1" smtClean="0"/>
              <a:t>Verificar</a:t>
            </a:r>
            <a:r>
              <a:rPr lang="en-US" sz="2000" dirty="0" smtClean="0"/>
              <a:t> se </a:t>
            </a:r>
            <a:r>
              <a:rPr lang="en-US" sz="2000" dirty="0" err="1" smtClean="0"/>
              <a:t>existem</a:t>
            </a:r>
            <a:r>
              <a:rPr lang="en-US" sz="2000" dirty="0" smtClean="0"/>
              <a:t> </a:t>
            </a:r>
            <a:r>
              <a:rPr lang="en-US" sz="2000" dirty="0" err="1" smtClean="0"/>
              <a:t>arquivos</a:t>
            </a:r>
            <a:r>
              <a:rPr lang="en-US" sz="2000" dirty="0" smtClean="0"/>
              <a:t> de log </a:t>
            </a:r>
            <a:r>
              <a:rPr lang="en-US" sz="2000" dirty="0" err="1" smtClean="0"/>
              <a:t>n</a:t>
            </a:r>
            <a:r>
              <a:rPr lang="en-US" sz="2000" dirty="0" err="1" smtClean="0"/>
              <a:t>ão</a:t>
            </a:r>
            <a:r>
              <a:rPr lang="en-US" sz="2000" dirty="0" smtClean="0"/>
              <a:t> </a:t>
            </a:r>
            <a:r>
              <a:rPr lang="en-US" sz="2000" dirty="0" err="1" smtClean="0"/>
              <a:t>arquivados</a:t>
            </a:r>
            <a:r>
              <a:rPr lang="en-US" sz="2000" dirty="0" smtClean="0"/>
              <a:t>;</a:t>
            </a:r>
          </a:p>
          <a:p>
            <a:pPr marL="786384" lvl="1" indent="-457200">
              <a:buFont typeface="+mj-lt"/>
              <a:buAutoNum type="arabicPeriod"/>
            </a:pPr>
            <a:r>
              <a:rPr lang="en-US" sz="2000" dirty="0" err="1" smtClean="0"/>
              <a:t>Extrair</a:t>
            </a:r>
            <a:r>
              <a:rPr lang="en-US" sz="2000" dirty="0" smtClean="0"/>
              <a:t> o backup base </a:t>
            </a:r>
            <a:r>
              <a:rPr lang="en-US" sz="2000" dirty="0" err="1" smtClean="0"/>
              <a:t>para</a:t>
            </a:r>
            <a:r>
              <a:rPr lang="en-US" sz="2000" dirty="0" smtClean="0"/>
              <a:t> a pasta de dados;</a:t>
            </a:r>
          </a:p>
          <a:p>
            <a:pPr marL="786384" lvl="1" indent="-457200">
              <a:buFont typeface="+mj-lt"/>
              <a:buAutoNum type="arabicPeriod"/>
            </a:pPr>
            <a:r>
              <a:rPr lang="en-US" sz="2000" dirty="0" smtClean="0"/>
              <a:t>Remover </a:t>
            </a:r>
            <a:r>
              <a:rPr lang="en-US" sz="2000" dirty="0" err="1" smtClean="0"/>
              <a:t>arquivos</a:t>
            </a:r>
            <a:r>
              <a:rPr lang="en-US" sz="2000" dirty="0" smtClean="0"/>
              <a:t> da pasta </a:t>
            </a:r>
            <a:r>
              <a:rPr lang="en-US" sz="2000" dirty="0" err="1" smtClean="0"/>
              <a:t>pg_xlog</a:t>
            </a:r>
            <a:r>
              <a:rPr lang="en-US" sz="2000" dirty="0" smtClean="0"/>
              <a:t>;</a:t>
            </a:r>
          </a:p>
          <a:p>
            <a:pPr marL="786384" lvl="1" indent="-457200">
              <a:buFont typeface="+mj-lt"/>
              <a:buAutoNum type="arabicPeriod"/>
            </a:pPr>
            <a:r>
              <a:rPr lang="en-US" sz="2000" dirty="0" err="1" smtClean="0"/>
              <a:t>Caso</a:t>
            </a:r>
            <a:r>
              <a:rPr lang="en-US" sz="2000" dirty="0" smtClean="0"/>
              <a:t> </a:t>
            </a:r>
            <a:r>
              <a:rPr lang="en-US" sz="2000" dirty="0" err="1" smtClean="0"/>
              <a:t>existam</a:t>
            </a:r>
            <a:r>
              <a:rPr lang="en-US" sz="2000" dirty="0" smtClean="0"/>
              <a:t> logs </a:t>
            </a:r>
            <a:r>
              <a:rPr lang="en-US" sz="2000" dirty="0" err="1" smtClean="0"/>
              <a:t>n</a:t>
            </a:r>
            <a:r>
              <a:rPr lang="en-US" sz="2000" dirty="0" err="1" smtClean="0"/>
              <a:t>ão</a:t>
            </a:r>
            <a:r>
              <a:rPr lang="en-US" sz="2000" dirty="0" smtClean="0"/>
              <a:t> </a:t>
            </a:r>
            <a:r>
              <a:rPr lang="en-US" sz="2000" dirty="0" err="1" smtClean="0"/>
              <a:t>arquivados</a:t>
            </a:r>
            <a:r>
              <a:rPr lang="en-US" sz="2000" dirty="0" smtClean="0"/>
              <a:t> </a:t>
            </a:r>
            <a:r>
              <a:rPr lang="en-US" sz="2000" dirty="0" err="1" smtClean="0"/>
              <a:t>copiá</a:t>
            </a:r>
            <a:r>
              <a:rPr lang="en-US" sz="2000" dirty="0" smtClean="0"/>
              <a:t>-los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pg_xlog</a:t>
            </a:r>
            <a:r>
              <a:rPr lang="en-US" sz="2000" dirty="0" smtClean="0"/>
              <a:t>;</a:t>
            </a:r>
          </a:p>
          <a:p>
            <a:pPr marL="786384" lvl="1" indent="-457200">
              <a:buFont typeface="+mj-lt"/>
              <a:buAutoNum type="arabicPeriod"/>
            </a:pPr>
            <a:r>
              <a:rPr lang="en-US" sz="2000" dirty="0" err="1" smtClean="0"/>
              <a:t>Criar</a:t>
            </a:r>
            <a:r>
              <a:rPr lang="en-US" sz="2000" dirty="0" smtClean="0"/>
              <a:t> um </a:t>
            </a:r>
            <a:r>
              <a:rPr lang="en-US" sz="2000" dirty="0" err="1" smtClean="0"/>
              <a:t>arquivo</a:t>
            </a:r>
            <a:r>
              <a:rPr lang="en-US" sz="2000" dirty="0" smtClean="0"/>
              <a:t> de </a:t>
            </a:r>
            <a:r>
              <a:rPr lang="en-US" sz="2000" dirty="0" err="1" smtClean="0"/>
              <a:t>configuraç</a:t>
            </a:r>
            <a:r>
              <a:rPr lang="en-US" sz="2000" dirty="0" err="1" smtClean="0"/>
              <a:t>ão</a:t>
            </a:r>
            <a:r>
              <a:rPr lang="en-US" sz="2000" dirty="0" smtClean="0"/>
              <a:t> </a:t>
            </a:r>
            <a:r>
              <a:rPr lang="en-US" sz="2000" dirty="0" err="1" smtClean="0"/>
              <a:t>recovery.conf</a:t>
            </a:r>
            <a:r>
              <a:rPr lang="en-US" sz="2000" dirty="0" smtClean="0"/>
              <a:t>;</a:t>
            </a:r>
          </a:p>
          <a:p>
            <a:pPr marL="786384" lvl="1" indent="-457200">
              <a:buFont typeface="+mj-lt"/>
              <a:buAutoNum type="arabicPeriod"/>
            </a:pPr>
            <a:r>
              <a:rPr lang="en-US" sz="2000" dirty="0" err="1" smtClean="0"/>
              <a:t>Reiniciar</a:t>
            </a:r>
            <a:r>
              <a:rPr lang="en-US" sz="2000" dirty="0" smtClean="0"/>
              <a:t> o </a:t>
            </a:r>
            <a:r>
              <a:rPr lang="en-US" sz="2000" dirty="0" err="1" smtClean="0"/>
              <a:t>servidor</a:t>
            </a:r>
            <a:r>
              <a:rPr lang="en-US" sz="2000" dirty="0" smtClean="0"/>
              <a:t> de </a:t>
            </a:r>
            <a:r>
              <a:rPr lang="en-US" sz="2000" dirty="0" err="1" smtClean="0"/>
              <a:t>banco</a:t>
            </a:r>
            <a:r>
              <a:rPr lang="en-US" sz="2000" dirty="0" smtClean="0"/>
              <a:t> de dados;</a:t>
            </a:r>
          </a:p>
          <a:p>
            <a:pPr marL="786384" lvl="1" indent="-457200">
              <a:buFont typeface="+mj-lt"/>
              <a:buAutoNum type="arabicPeriod"/>
            </a:pPr>
            <a:r>
              <a:rPr lang="en-US" sz="2000" dirty="0" err="1" smtClean="0"/>
              <a:t>Verificar</a:t>
            </a:r>
            <a:r>
              <a:rPr lang="en-US" sz="2000" dirty="0" smtClean="0"/>
              <a:t> se o </a:t>
            </a:r>
            <a:r>
              <a:rPr lang="en-US" sz="2000" dirty="0" err="1" smtClean="0"/>
              <a:t>banco</a:t>
            </a:r>
            <a:r>
              <a:rPr lang="en-US" sz="2000" dirty="0" smtClean="0"/>
              <a:t> de dados </a:t>
            </a:r>
            <a:r>
              <a:rPr lang="en-US" sz="2000" dirty="0" err="1" smtClean="0"/>
              <a:t>est</a:t>
            </a:r>
            <a:r>
              <a:rPr lang="en-US" sz="2000" dirty="0" err="1" smtClean="0"/>
              <a:t>á</a:t>
            </a:r>
            <a:r>
              <a:rPr lang="en-US" sz="2000" dirty="0" smtClean="0"/>
              <a:t> no </a:t>
            </a:r>
            <a:r>
              <a:rPr lang="en-US" sz="2000" dirty="0" err="1" smtClean="0"/>
              <a:t>estado</a:t>
            </a:r>
            <a:r>
              <a:rPr lang="en-US" sz="2000" dirty="0" smtClean="0"/>
              <a:t> </a:t>
            </a:r>
            <a:r>
              <a:rPr lang="en-US" sz="2000" dirty="0" err="1" smtClean="0"/>
              <a:t>esperado</a:t>
            </a:r>
            <a:r>
              <a:rPr lang="en-US" sz="2000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recovery.conf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Uma </a:t>
            </a:r>
            <a:r>
              <a:rPr lang="en-US" dirty="0" err="1" smtClean="0"/>
              <a:t>poss</a:t>
            </a:r>
            <a:r>
              <a:rPr lang="en-US" dirty="0" err="1" smtClean="0"/>
              <a:t>ível</a:t>
            </a:r>
            <a:r>
              <a:rPr lang="en-US" dirty="0" smtClean="0"/>
              <a:t> </a:t>
            </a:r>
            <a:r>
              <a:rPr lang="en-US" dirty="0" err="1" smtClean="0"/>
              <a:t>configuração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1280" y="2617507"/>
            <a:ext cx="8041440" cy="9588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nsolas"/>
                <a:cs typeface="Consolas"/>
              </a:rPr>
              <a:t>restore_command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smtClean="0">
                <a:latin typeface="Consolas"/>
                <a:cs typeface="Consolas"/>
              </a:rPr>
              <a:t>'</a:t>
            </a:r>
            <a:r>
              <a:rPr lang="en-US" dirty="0" err="1">
                <a:latin typeface="Consolas"/>
                <a:cs typeface="Consolas"/>
              </a:rPr>
              <a:t>cp</a:t>
            </a:r>
            <a:r>
              <a:rPr lang="en-US" dirty="0">
                <a:latin typeface="Consolas"/>
                <a:cs typeface="Consolas"/>
              </a:rPr>
              <a:t> /</a:t>
            </a:r>
            <a:r>
              <a:rPr lang="en-US" dirty="0" err="1">
                <a:latin typeface="Consolas"/>
                <a:cs typeface="Consolas"/>
              </a:rPr>
              <a:t>mnt</a:t>
            </a:r>
            <a:r>
              <a:rPr lang="en-US" dirty="0">
                <a:latin typeface="Consolas"/>
                <a:cs typeface="Consolas"/>
              </a:rPr>
              <a:t>/server/</a:t>
            </a:r>
            <a:r>
              <a:rPr lang="en-US" dirty="0" err="1">
                <a:latin typeface="Consolas"/>
                <a:cs typeface="Consolas"/>
              </a:rPr>
              <a:t>archivedir</a:t>
            </a:r>
            <a:r>
              <a:rPr lang="en-US" dirty="0">
                <a:latin typeface="Consolas"/>
                <a:cs typeface="Consolas"/>
              </a:rPr>
              <a:t>/%f %</a:t>
            </a:r>
            <a:r>
              <a:rPr lang="en-US" dirty="0" smtClean="0">
                <a:latin typeface="Consolas"/>
                <a:cs typeface="Consolas"/>
              </a:rPr>
              <a:t>p'</a:t>
            </a:r>
          </a:p>
          <a:p>
            <a:r>
              <a:rPr lang="en-US" dirty="0" err="1">
                <a:latin typeface="Consolas"/>
                <a:cs typeface="Consolas"/>
              </a:rPr>
              <a:t>recovery_target_time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smtClean="0">
                <a:latin typeface="Consolas"/>
                <a:cs typeface="Consolas"/>
              </a:rPr>
              <a:t>'</a:t>
            </a:r>
            <a:r>
              <a:rPr lang="en-US" dirty="0">
                <a:latin typeface="Consolas"/>
                <a:cs typeface="Consolas"/>
              </a:rPr>
              <a:t>2004-07-14 22:39:00 EST'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3659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Autorizaç</a:t>
            </a:r>
            <a:r>
              <a:rPr lang="en-US" dirty="0" err="1" smtClean="0"/>
              <a:t>ão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entrar</a:t>
            </a:r>
            <a:r>
              <a:rPr lang="en-US" dirty="0" smtClean="0"/>
              <a:t> e </a:t>
            </a:r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7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Sketchbook.thmx</Template>
  <TotalTime>856</TotalTime>
  <Words>1702</Words>
  <Application>Microsoft Macintosh PowerPoint</Application>
  <PresentationFormat>On-screen Show (4:3)</PresentationFormat>
  <Paragraphs>318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Sketchbook</vt:lpstr>
      <vt:lpstr>My Last Project</vt:lpstr>
      <vt:lpstr>Backup</vt:lpstr>
      <vt:lpstr>Estratégia</vt:lpstr>
      <vt:lpstr>Configuração: WAL</vt:lpstr>
      <vt:lpstr>Configuração: Backup base</vt:lpstr>
      <vt:lpstr>Recuperação</vt:lpstr>
      <vt:lpstr>Processo de recuperação</vt:lpstr>
      <vt:lpstr>recovery.conf</vt:lpstr>
      <vt:lpstr>Autorização</vt:lpstr>
      <vt:lpstr>Análise da aplicação</vt:lpstr>
      <vt:lpstr>Criação de papéis;</vt:lpstr>
      <vt:lpstr>Criação de permissões;</vt:lpstr>
      <vt:lpstr>Alterações na aplicação</vt:lpstr>
      <vt:lpstr>Implementação de indexes</vt:lpstr>
      <vt:lpstr>Optimization</vt:lpstr>
      <vt:lpstr>Optimization through indexes</vt:lpstr>
      <vt:lpstr>Caso 1: User logs in</vt:lpstr>
      <vt:lpstr>Caso 2: User resources</vt:lpstr>
      <vt:lpstr>Caso 3: User resources author</vt:lpstr>
      <vt:lpstr>Stored Procedures and Triggers</vt:lpstr>
      <vt:lpstr>Uso de Stored Procedures</vt:lpstr>
      <vt:lpstr>Implementação</vt:lpstr>
      <vt:lpstr>Implementação</vt:lpstr>
      <vt:lpstr>Implementação</vt:lpstr>
      <vt:lpstr>Transactions</vt:lpstr>
      <vt:lpstr>Uso de transactions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Last Project</dc:title>
  <dc:creator>Marco Antonio Almeida Filho</dc:creator>
  <cp:lastModifiedBy>Marco Antonio Almeida Filho</cp:lastModifiedBy>
  <cp:revision>36</cp:revision>
  <dcterms:created xsi:type="dcterms:W3CDTF">2013-02-28T20:50:19Z</dcterms:created>
  <dcterms:modified xsi:type="dcterms:W3CDTF">2013-04-02T06:19:01Z</dcterms:modified>
</cp:coreProperties>
</file>