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8ACDB3CC-F982-40F9-8DD6-BCC9AFBF44BD}" type="datetime1">
              <a:rPr lang="en-US" smtClean="0"/>
              <a:pPr/>
              <a:t>2/28/13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1C1A-CAFA-43FD-A579-55B116A1448A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BC03-21BF-4F6B-A3BE-29C937D452B1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D5B8-D9C5-419F-913D-2186935717ED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52F-F888-4FB8-9CB7-51D5F02FA3C8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B32-6162-43C0-9325-230E0A9B0177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9B57-0E9E-4DE4-A7F5-9A169EF1CEE0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F86C-0F1B-4333-B99B-B3B2B1F87225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CD9-7699-43D6-8D62-436E2DD234FF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10FC3EB-42FB-4C38-8CAE-7A1293B83421}" type="datetime1">
              <a:rPr lang="en-US" smtClean="0"/>
              <a:pPr/>
              <a:t>2/28/13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Last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Views, Indexes, Stored Procedures, Triggers and Transactions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594214">
            <a:off x="823890" y="4541293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andwriting - Dakota"/>
                <a:cs typeface="Handwriting - Dakota"/>
              </a:rPr>
              <a:t>Por</a:t>
            </a:r>
            <a:endParaRPr lang="en-US" dirty="0" smtClean="0">
              <a:latin typeface="Handwriting - Dakota"/>
              <a:cs typeface="Handwriting - Dakota"/>
            </a:endParaRPr>
          </a:p>
          <a:p>
            <a:r>
              <a:rPr lang="en-US" dirty="0">
                <a:latin typeface="Handwriting - Dakota"/>
                <a:cs typeface="Handwriting - Dakota"/>
              </a:rPr>
              <a:t> </a:t>
            </a:r>
            <a:r>
              <a:rPr lang="en-US" dirty="0" smtClean="0">
                <a:latin typeface="Handwriting - Dakota"/>
                <a:cs typeface="Handwriting - Dakota"/>
              </a:rPr>
              <a:t> Marco Almeida</a:t>
            </a:r>
            <a:endParaRPr lang="en-US" dirty="0"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62837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1: User logs 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164174"/>
              </p:ext>
            </p:extLst>
          </p:nvPr>
        </p:nvGraphicFramePr>
        <p:xfrm>
          <a:off x="928911" y="1879232"/>
          <a:ext cx="7467600" cy="4462728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3733800"/>
                <a:gridCol w="3733800"/>
              </a:tblGrid>
              <a:tr h="402551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Com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: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baseline="0" dirty="0" err="1" smtClean="0">
                          <a:latin typeface="Calibri"/>
                          <a:cs typeface="Calibri"/>
                        </a:rPr>
                        <a:t>users.name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baseline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Sem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0,525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1,152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0,703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0,903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0,558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1,183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0,826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1,211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0,905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0,926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0,832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0,995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0,653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1,234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0,727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1,153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0,819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1,252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0,427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1,202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0,6975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1,1211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28911" y="1658619"/>
            <a:ext cx="74676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latin typeface="Consolas"/>
                <a:cs typeface="Consolas"/>
              </a:rPr>
              <a:t> SELECT "</a:t>
            </a:r>
            <a:r>
              <a:rPr lang="tr-TR" dirty="0" err="1">
                <a:latin typeface="Consolas"/>
                <a:cs typeface="Consolas"/>
              </a:rPr>
              <a:t>users</a:t>
            </a:r>
            <a:r>
              <a:rPr lang="tr-TR" dirty="0">
                <a:latin typeface="Consolas"/>
                <a:cs typeface="Consolas"/>
              </a:rPr>
              <a:t>".* FROM "</a:t>
            </a:r>
            <a:r>
              <a:rPr lang="tr-TR" dirty="0" err="1">
                <a:latin typeface="Consolas"/>
                <a:cs typeface="Consolas"/>
              </a:rPr>
              <a:t>users</a:t>
            </a:r>
            <a:r>
              <a:rPr lang="tr-TR" dirty="0">
                <a:latin typeface="Consolas"/>
                <a:cs typeface="Consolas"/>
              </a:rPr>
              <a:t>" </a:t>
            </a:r>
          </a:p>
          <a:p>
            <a:r>
              <a:rPr lang="tr-TR" dirty="0">
                <a:latin typeface="Consolas"/>
                <a:cs typeface="Consolas"/>
              </a:rPr>
              <a:t>    WHERE "</a:t>
            </a:r>
            <a:r>
              <a:rPr lang="tr-TR" dirty="0" err="1">
                <a:latin typeface="Consolas"/>
                <a:cs typeface="Consolas"/>
              </a:rPr>
              <a:t>users</a:t>
            </a:r>
            <a:r>
              <a:rPr lang="tr-TR" dirty="0">
                <a:latin typeface="Consolas"/>
                <a:cs typeface="Consolas"/>
              </a:rPr>
              <a:t>"."</a:t>
            </a:r>
            <a:r>
              <a:rPr lang="tr-TR" dirty="0" err="1">
                <a:latin typeface="Consolas"/>
                <a:cs typeface="Consolas"/>
              </a:rPr>
              <a:t>email</a:t>
            </a:r>
            <a:r>
              <a:rPr lang="tr-TR" dirty="0">
                <a:latin typeface="Consolas"/>
                <a:cs typeface="Consolas"/>
              </a:rPr>
              <a:t>" = 'marco062@dcc.ufba.br'}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2967790" y="2392947"/>
            <a:ext cx="2981158" cy="2219158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161%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63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smtClean="0"/>
              <a:t>2: </a:t>
            </a:r>
            <a:r>
              <a:rPr lang="en-US" dirty="0" smtClean="0"/>
              <a:t>User </a:t>
            </a:r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134792"/>
              </p:ext>
            </p:extLst>
          </p:nvPr>
        </p:nvGraphicFramePr>
        <p:xfrm>
          <a:off x="928911" y="1879232"/>
          <a:ext cx="7467600" cy="4093621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2489200"/>
                <a:gridCol w="2489200"/>
                <a:gridCol w="2489200"/>
              </a:tblGrid>
              <a:tr h="402551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Com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baseline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Sem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FK (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Sem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0,9437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1,0122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2,3224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28911" y="1684421"/>
            <a:ext cx="7467600" cy="18706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latin typeface="Consolas"/>
                <a:cs typeface="Consolas"/>
              </a:rPr>
              <a:t> SELECT "</a:t>
            </a:r>
            <a:r>
              <a:rPr lang="nl-NL" dirty="0" err="1">
                <a:latin typeface="Consolas"/>
                <a:cs typeface="Consolas"/>
              </a:rPr>
              <a:t>materials</a:t>
            </a:r>
            <a:r>
              <a:rPr lang="nl-NL" dirty="0">
                <a:latin typeface="Consolas"/>
                <a:cs typeface="Consolas"/>
              </a:rPr>
              <a:t>".* FROM "</a:t>
            </a:r>
            <a:r>
              <a:rPr lang="nl-NL" dirty="0" err="1">
                <a:latin typeface="Consolas"/>
                <a:cs typeface="Consolas"/>
              </a:rPr>
              <a:t>materials</a:t>
            </a:r>
            <a:r>
              <a:rPr lang="nl-NL" dirty="0">
                <a:latin typeface="Consolas"/>
                <a:cs typeface="Consolas"/>
              </a:rPr>
              <a:t>" </a:t>
            </a:r>
          </a:p>
          <a:p>
            <a:r>
              <a:rPr lang="nl-NL" dirty="0">
                <a:latin typeface="Consolas"/>
                <a:cs typeface="Consolas"/>
              </a:rPr>
              <a:t>    INNER JOIN "users" ON "users"."</a:t>
            </a:r>
            <a:r>
              <a:rPr lang="nl-NL" dirty="0" err="1">
                <a:latin typeface="Consolas"/>
                <a:cs typeface="Consolas"/>
              </a:rPr>
              <a:t>id</a:t>
            </a:r>
            <a:r>
              <a:rPr lang="nl-NL" dirty="0">
                <a:latin typeface="Consolas"/>
                <a:cs typeface="Consolas"/>
              </a:rPr>
              <a:t>" = "</a:t>
            </a:r>
            <a:r>
              <a:rPr lang="nl-NL" dirty="0" err="1">
                <a:latin typeface="Consolas"/>
                <a:cs typeface="Consolas"/>
              </a:rPr>
              <a:t>materials</a:t>
            </a:r>
            <a:r>
              <a:rPr lang="nl-NL" dirty="0">
                <a:latin typeface="Consolas"/>
                <a:cs typeface="Consolas"/>
              </a:rPr>
              <a:t>"."</a:t>
            </a:r>
            <a:r>
              <a:rPr lang="nl-NL" dirty="0" err="1">
                <a:latin typeface="Consolas"/>
                <a:cs typeface="Consolas"/>
              </a:rPr>
              <a:t>user_id</a:t>
            </a:r>
            <a:r>
              <a:rPr lang="nl-NL" dirty="0">
                <a:latin typeface="Consolas"/>
                <a:cs typeface="Consolas"/>
              </a:rPr>
              <a:t>" </a:t>
            </a:r>
          </a:p>
          <a:p>
            <a:r>
              <a:rPr lang="nl-NL" dirty="0">
                <a:latin typeface="Consolas"/>
                <a:cs typeface="Consolas"/>
              </a:rPr>
              <a:t>    WHERE "users"."</a:t>
            </a:r>
            <a:r>
              <a:rPr lang="nl-NL" dirty="0" err="1">
                <a:latin typeface="Consolas"/>
                <a:cs typeface="Consolas"/>
              </a:rPr>
              <a:t>id</a:t>
            </a:r>
            <a:r>
              <a:rPr lang="nl-NL" dirty="0">
                <a:latin typeface="Consolas"/>
                <a:cs typeface="Consolas"/>
              </a:rPr>
              <a:t>" = 30 </a:t>
            </a:r>
          </a:p>
          <a:p>
            <a:r>
              <a:rPr lang="nl-NL" dirty="0">
                <a:latin typeface="Consolas"/>
                <a:cs typeface="Consolas"/>
              </a:rPr>
              <a:t>      AND "</a:t>
            </a:r>
            <a:r>
              <a:rPr lang="nl-NL" dirty="0" err="1">
                <a:latin typeface="Consolas"/>
                <a:cs typeface="Consolas"/>
              </a:rPr>
              <a:t>materials</a:t>
            </a:r>
            <a:r>
              <a:rPr lang="nl-NL" dirty="0">
                <a:latin typeface="Consolas"/>
                <a:cs typeface="Consolas"/>
              </a:rPr>
              <a:t>".</a:t>
            </a:r>
            <a:r>
              <a:rPr lang="nl-NL" dirty="0" err="1">
                <a:latin typeface="Consolas"/>
                <a:cs typeface="Consolas"/>
              </a:rPr>
              <a:t>title</a:t>
            </a:r>
            <a:r>
              <a:rPr lang="nl-NL" dirty="0">
                <a:latin typeface="Consolas"/>
                <a:cs typeface="Consolas"/>
              </a:rPr>
              <a:t> = 'Grass-</a:t>
            </a:r>
            <a:r>
              <a:rPr lang="nl-NL" dirty="0" err="1">
                <a:latin typeface="Consolas"/>
                <a:cs typeface="Consolas"/>
              </a:rPr>
              <a:t>roots</a:t>
            </a:r>
            <a:r>
              <a:rPr lang="nl-NL" dirty="0">
                <a:latin typeface="Consolas"/>
                <a:cs typeface="Consolas"/>
              </a:rPr>
              <a:t> </a:t>
            </a:r>
            <a:r>
              <a:rPr lang="nl-NL" dirty="0" err="1">
                <a:latin typeface="Consolas"/>
                <a:cs typeface="Consolas"/>
              </a:rPr>
              <a:t>tertiary</a:t>
            </a:r>
            <a:r>
              <a:rPr lang="nl-NL" dirty="0">
                <a:latin typeface="Consolas"/>
                <a:cs typeface="Consolas"/>
              </a:rPr>
              <a:t> </a:t>
            </a:r>
            <a:r>
              <a:rPr lang="nl-NL" dirty="0" err="1">
                <a:latin typeface="Consolas"/>
                <a:cs typeface="Consolas"/>
              </a:rPr>
              <a:t>utilisation</a:t>
            </a:r>
            <a:r>
              <a:rPr lang="nl-NL" dirty="0">
                <a:latin typeface="Consolas"/>
                <a:cs typeface="Consolas"/>
              </a:rPr>
              <a:t>'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2967790" y="2392947"/>
            <a:ext cx="2981158" cy="2219158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246%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470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 smtClean="0"/>
              <a:t>User </a:t>
            </a:r>
            <a:r>
              <a:rPr lang="en-US" dirty="0" smtClean="0"/>
              <a:t>resources author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570753"/>
              </p:ext>
            </p:extLst>
          </p:nvPr>
        </p:nvGraphicFramePr>
        <p:xfrm>
          <a:off x="928911" y="1879232"/>
          <a:ext cx="7467600" cy="4093621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2489200"/>
                <a:gridCol w="2489200"/>
                <a:gridCol w="2489200"/>
              </a:tblGrid>
              <a:tr h="402551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Com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índices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baseline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Sem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 FK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Sem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6,552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6,704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5,515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6,4812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28911" y="1666264"/>
            <a:ext cx="7467600" cy="2672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 SELECT "materials".* FROM "materials" </a:t>
            </a:r>
          </a:p>
          <a:p>
            <a:r>
              <a:rPr lang="en-US" dirty="0">
                <a:latin typeface="Consolas"/>
                <a:cs typeface="Consolas"/>
              </a:rPr>
              <a:t>    INNER JOIN "users" </a:t>
            </a:r>
          </a:p>
          <a:p>
            <a:r>
              <a:rPr lang="en-US" dirty="0">
                <a:latin typeface="Consolas"/>
                <a:cs typeface="Consolas"/>
              </a:rPr>
              <a:t>      ON "</a:t>
            </a:r>
            <a:r>
              <a:rPr lang="en-US" dirty="0" err="1">
                <a:latin typeface="Consolas"/>
                <a:cs typeface="Consolas"/>
              </a:rPr>
              <a:t>users"."id</a:t>
            </a:r>
            <a:r>
              <a:rPr lang="en-US" dirty="0">
                <a:latin typeface="Consolas"/>
                <a:cs typeface="Consolas"/>
              </a:rPr>
              <a:t>" = "materials"."</a:t>
            </a:r>
            <a:r>
              <a:rPr lang="en-US" dirty="0" err="1">
                <a:latin typeface="Consolas"/>
                <a:cs typeface="Consolas"/>
              </a:rPr>
              <a:t>user_id</a:t>
            </a:r>
            <a:r>
              <a:rPr lang="en-US" dirty="0">
                <a:latin typeface="Consolas"/>
                <a:cs typeface="Consolas"/>
              </a:rPr>
              <a:t>"</a:t>
            </a:r>
          </a:p>
          <a:p>
            <a:r>
              <a:rPr lang="en-US" dirty="0">
                <a:latin typeface="Consolas"/>
                <a:cs typeface="Consolas"/>
              </a:rPr>
              <a:t>    INNER JOIN "</a:t>
            </a:r>
            <a:r>
              <a:rPr lang="en-US" dirty="0" err="1">
                <a:latin typeface="Consolas"/>
                <a:cs typeface="Consolas"/>
              </a:rPr>
              <a:t>authors_materials</a:t>
            </a:r>
            <a:r>
              <a:rPr lang="en-US" dirty="0">
                <a:latin typeface="Consolas"/>
                <a:cs typeface="Consolas"/>
              </a:rPr>
              <a:t>" </a:t>
            </a:r>
          </a:p>
          <a:p>
            <a:r>
              <a:rPr lang="en-US" dirty="0">
                <a:latin typeface="Consolas"/>
                <a:cs typeface="Consolas"/>
              </a:rPr>
              <a:t>      ON "</a:t>
            </a:r>
            <a:r>
              <a:rPr lang="en-US" dirty="0" err="1">
                <a:latin typeface="Consolas"/>
                <a:cs typeface="Consolas"/>
              </a:rPr>
              <a:t>materials".id</a:t>
            </a:r>
            <a:r>
              <a:rPr lang="en-US" dirty="0">
                <a:latin typeface="Consolas"/>
                <a:cs typeface="Consolas"/>
              </a:rPr>
              <a:t> = "authors_materials".</a:t>
            </a:r>
            <a:r>
              <a:rPr lang="en-US" dirty="0" err="1">
                <a:latin typeface="Consolas"/>
                <a:cs typeface="Consolas"/>
              </a:rPr>
              <a:t>materials_id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r>
              <a:rPr lang="en-US" dirty="0">
                <a:latin typeface="Consolas"/>
                <a:cs typeface="Consolas"/>
              </a:rPr>
              <a:t>    INNER JOIN "authors" </a:t>
            </a:r>
          </a:p>
          <a:p>
            <a:r>
              <a:rPr lang="en-US" dirty="0">
                <a:latin typeface="Consolas"/>
                <a:cs typeface="Consolas"/>
              </a:rPr>
              <a:t>      ON "authors_materials".</a:t>
            </a:r>
            <a:r>
              <a:rPr lang="en-US" dirty="0" err="1">
                <a:latin typeface="Consolas"/>
                <a:cs typeface="Consolas"/>
              </a:rPr>
              <a:t>author_id</a:t>
            </a:r>
            <a:r>
              <a:rPr lang="en-US" dirty="0">
                <a:latin typeface="Consolas"/>
                <a:cs typeface="Consolas"/>
              </a:rPr>
              <a:t> = "</a:t>
            </a:r>
            <a:r>
              <a:rPr lang="en-US" dirty="0" err="1">
                <a:latin typeface="Consolas"/>
                <a:cs typeface="Consolas"/>
              </a:rPr>
              <a:t>authors".id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r>
              <a:rPr lang="en-US" dirty="0">
                <a:latin typeface="Consolas"/>
                <a:cs typeface="Consolas"/>
              </a:rPr>
              <a:t>    WHERE "</a:t>
            </a:r>
            <a:r>
              <a:rPr lang="en-US" dirty="0" err="1">
                <a:latin typeface="Consolas"/>
                <a:cs typeface="Consolas"/>
              </a:rPr>
              <a:t>users"."id</a:t>
            </a:r>
            <a:r>
              <a:rPr lang="en-US" dirty="0">
                <a:latin typeface="Consolas"/>
                <a:cs typeface="Consolas"/>
              </a:rPr>
              <a:t>" = 30 </a:t>
            </a:r>
          </a:p>
          <a:p>
            <a:r>
              <a:rPr lang="en-US" dirty="0">
                <a:latin typeface="Consolas"/>
                <a:cs typeface="Consolas"/>
              </a:rPr>
              <a:t>      AND "</a:t>
            </a:r>
            <a:r>
              <a:rPr lang="en-US" dirty="0" err="1">
                <a:latin typeface="Consolas"/>
                <a:cs typeface="Consolas"/>
              </a:rPr>
              <a:t>authors"."name</a:t>
            </a:r>
            <a:r>
              <a:rPr lang="en-US" dirty="0">
                <a:latin typeface="Consolas"/>
                <a:cs typeface="Consolas"/>
              </a:rPr>
              <a:t>"='</a:t>
            </a:r>
            <a:r>
              <a:rPr lang="en-US" dirty="0" err="1">
                <a:latin typeface="Consolas"/>
                <a:cs typeface="Consolas"/>
              </a:rPr>
              <a:t>Makayla</a:t>
            </a:r>
            <a:r>
              <a:rPr lang="en-US" dirty="0">
                <a:latin typeface="Consolas"/>
                <a:cs typeface="Consolas"/>
              </a:rPr>
              <a:t> Hahn';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Explosion 1 2"/>
          <p:cNvSpPr/>
          <p:nvPr/>
        </p:nvSpPr>
        <p:spPr>
          <a:xfrm>
            <a:off x="2967790" y="2392947"/>
            <a:ext cx="2981158" cy="2219158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368%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024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 and Triggers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Executando</a:t>
            </a:r>
            <a:r>
              <a:rPr lang="en-US" dirty="0" smtClean="0"/>
              <a:t> </a:t>
            </a:r>
            <a:r>
              <a:rPr lang="en-US" dirty="0" err="1" smtClean="0"/>
              <a:t>fun</a:t>
            </a:r>
            <a:r>
              <a:rPr lang="en-US" dirty="0" err="1" smtClean="0"/>
              <a:t>ções</a:t>
            </a:r>
            <a:r>
              <a:rPr lang="en-US" dirty="0" smtClean="0"/>
              <a:t> e </a:t>
            </a:r>
            <a:r>
              <a:rPr lang="en-US" dirty="0" err="1" smtClean="0"/>
              <a:t>observando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0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</a:t>
            </a:r>
            <a:r>
              <a:rPr lang="en-US" dirty="0" smtClean="0"/>
              <a:t> de Stored Procedures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Notifica</a:t>
            </a:r>
            <a:r>
              <a:rPr lang="en-US" dirty="0" err="1" smtClean="0"/>
              <a:t>ções</a:t>
            </a:r>
            <a:r>
              <a:rPr lang="en-US" dirty="0" smtClean="0"/>
              <a:t> de </a:t>
            </a:r>
            <a:r>
              <a:rPr lang="en-US" dirty="0" err="1" smtClean="0"/>
              <a:t>sistema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Professores</a:t>
            </a:r>
            <a:r>
              <a:rPr lang="en-US" dirty="0" smtClean="0"/>
              <a:t> x </a:t>
            </a:r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inscritos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Estratégia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Aluno</a:t>
            </a:r>
            <a:r>
              <a:rPr lang="en-US" dirty="0" smtClean="0"/>
              <a:t> se </a:t>
            </a:r>
            <a:r>
              <a:rPr lang="en-US" dirty="0" err="1" smtClean="0"/>
              <a:t>inscreve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projeto</a:t>
            </a:r>
            <a:r>
              <a:rPr lang="en-US" dirty="0" smtClean="0"/>
              <a:t> (UPDATE SET </a:t>
            </a:r>
            <a:r>
              <a:rPr lang="en-US" dirty="0" err="1" smtClean="0"/>
              <a:t>project_id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Um trigger </a:t>
            </a:r>
            <a:r>
              <a:rPr lang="en-US" dirty="0" err="1" smtClean="0"/>
              <a:t>executa</a:t>
            </a:r>
            <a:r>
              <a:rPr lang="en-US" dirty="0" smtClean="0"/>
              <a:t> um </a:t>
            </a:r>
            <a:r>
              <a:rPr lang="en-US" dirty="0" err="1" smtClean="0"/>
              <a:t>procedimento</a:t>
            </a:r>
            <a:r>
              <a:rPr lang="en-US" dirty="0" smtClean="0"/>
              <a:t> de </a:t>
            </a:r>
            <a:r>
              <a:rPr lang="en-US" dirty="0" err="1" smtClean="0"/>
              <a:t>criação</a:t>
            </a:r>
            <a:r>
              <a:rPr lang="en-US" dirty="0" smtClean="0"/>
              <a:t> da </a:t>
            </a:r>
            <a:r>
              <a:rPr lang="en-US" dirty="0" err="1" smtClean="0"/>
              <a:t>notificação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616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stored procedure: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280" y="2727159"/>
            <a:ext cx="8041440" cy="2473158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CREATE FUNCTION </a:t>
            </a:r>
            <a:r>
              <a:rPr lang="en-US" dirty="0" err="1">
                <a:latin typeface="Consolas"/>
                <a:cs typeface="Consolas"/>
              </a:rPr>
              <a:t>notify_user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varchar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 RETURNS void AS </a:t>
            </a:r>
          </a:p>
          <a:p>
            <a:r>
              <a:rPr lang="en-US" dirty="0">
                <a:latin typeface="Consolas"/>
                <a:cs typeface="Consolas"/>
              </a:rPr>
              <a:t>    $$</a:t>
            </a:r>
          </a:p>
          <a:p>
            <a:r>
              <a:rPr lang="en-US" dirty="0">
                <a:latin typeface="Consolas"/>
                <a:cs typeface="Consolas"/>
              </a:rPr>
              <a:t>      INSERT INTO notifications (</a:t>
            </a:r>
            <a:r>
              <a:rPr lang="en-US" dirty="0" err="1">
                <a:latin typeface="Consolas"/>
                <a:cs typeface="Consolas"/>
              </a:rPr>
              <a:t>user_id</a:t>
            </a:r>
            <a:r>
              <a:rPr lang="en-US" dirty="0">
                <a:latin typeface="Consolas"/>
                <a:cs typeface="Consolas"/>
              </a:rPr>
              <a:t>, message, </a:t>
            </a:r>
            <a:r>
              <a:rPr lang="en-US" dirty="0" err="1">
                <a:latin typeface="Consolas"/>
                <a:cs typeface="Consolas"/>
              </a:rPr>
              <a:t>created_at</a:t>
            </a:r>
            <a:r>
              <a:rPr lang="en-US" dirty="0">
                <a:latin typeface="Consolas"/>
                <a:cs typeface="Consolas"/>
              </a:rPr>
              <a:t>) </a:t>
            </a:r>
          </a:p>
          <a:p>
            <a:r>
              <a:rPr lang="en-US" dirty="0">
                <a:latin typeface="Consolas"/>
                <a:cs typeface="Consolas"/>
              </a:rPr>
              <a:t>        VALUES ($1, $2, now());</a:t>
            </a:r>
          </a:p>
          <a:p>
            <a:r>
              <a:rPr lang="en-US" dirty="0">
                <a:latin typeface="Consolas"/>
                <a:cs typeface="Consolas"/>
              </a:rPr>
              <a:t>    $$</a:t>
            </a:r>
          </a:p>
          <a:p>
            <a:r>
              <a:rPr lang="en-US" dirty="0">
                <a:latin typeface="Consolas"/>
                <a:cs typeface="Consolas"/>
              </a:rPr>
              <a:t>  LANGUAGE SQL;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7193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 stored procedure: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280" y="2713789"/>
            <a:ext cx="8041440" cy="372979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/>
                <a:cs typeface="Consolas"/>
              </a:rPr>
              <a:t>CREATE OR REPLACE FUNCTION </a:t>
            </a:r>
            <a:r>
              <a:rPr lang="en-US" sz="1600" dirty="0" err="1">
                <a:latin typeface="Consolas"/>
                <a:cs typeface="Consolas"/>
              </a:rPr>
              <a:t>student_subscription_trigger</a:t>
            </a:r>
            <a:r>
              <a:rPr lang="en-US" sz="1600" dirty="0">
                <a:latin typeface="Consolas"/>
                <a:cs typeface="Consolas"/>
              </a:rPr>
              <a:t>() </a:t>
            </a:r>
          </a:p>
          <a:p>
            <a:r>
              <a:rPr lang="en-US" sz="1600" dirty="0">
                <a:latin typeface="Consolas"/>
                <a:cs typeface="Consolas"/>
              </a:rPr>
              <a:t>  RETURNS trigger AS</a:t>
            </a:r>
          </a:p>
          <a:p>
            <a:r>
              <a:rPr lang="en-US" sz="1600" dirty="0">
                <a:latin typeface="Consolas"/>
                <a:cs typeface="Consolas"/>
              </a:rPr>
              <a:t>    $$</a:t>
            </a:r>
          </a:p>
          <a:p>
            <a:r>
              <a:rPr lang="en-US" sz="1600" dirty="0">
                <a:latin typeface="Consolas"/>
                <a:cs typeface="Consolas"/>
              </a:rPr>
              <a:t>    DECLARE</a:t>
            </a:r>
          </a:p>
          <a:p>
            <a:r>
              <a:rPr lang="en-US" sz="1600" dirty="0">
                <a:latin typeface="Consolas"/>
                <a:cs typeface="Consolas"/>
              </a:rPr>
              <a:t>      </a:t>
            </a:r>
            <a:r>
              <a:rPr lang="en-US" sz="1600" dirty="0" err="1">
                <a:latin typeface="Consolas"/>
                <a:cs typeface="Consolas"/>
              </a:rPr>
              <a:t>user_id</a:t>
            </a:r>
            <a:r>
              <a:rPr lang="en-US" sz="1600" dirty="0">
                <a:latin typeface="Consolas"/>
                <a:cs typeface="Consolas"/>
              </a:rPr>
              <a:t> integer;</a:t>
            </a:r>
          </a:p>
          <a:p>
            <a:r>
              <a:rPr lang="en-US" sz="1600" dirty="0">
                <a:latin typeface="Consolas"/>
                <a:cs typeface="Consolas"/>
              </a:rPr>
              <a:t>      message </a:t>
            </a:r>
            <a:r>
              <a:rPr lang="en-US" sz="1600" dirty="0" err="1">
                <a:latin typeface="Consolas"/>
                <a:cs typeface="Consolas"/>
              </a:rPr>
              <a:t>varchar</a:t>
            </a:r>
            <a:r>
              <a:rPr lang="en-US" sz="1600" dirty="0">
                <a:latin typeface="Consolas"/>
                <a:cs typeface="Consolas"/>
              </a:rPr>
              <a:t> := '</a:t>
            </a:r>
            <a:r>
              <a:rPr lang="en-US" sz="1600" dirty="0" err="1">
                <a:latin typeface="Consolas"/>
                <a:cs typeface="Consolas"/>
              </a:rPr>
              <a:t>projects.subscription.professor.notification</a:t>
            </a:r>
            <a:r>
              <a:rPr lang="en-US" sz="1600" dirty="0">
                <a:latin typeface="Consolas"/>
                <a:cs typeface="Consolas"/>
              </a:rPr>
              <a:t>';</a:t>
            </a:r>
          </a:p>
          <a:p>
            <a:r>
              <a:rPr lang="en-US" sz="1600" dirty="0">
                <a:latin typeface="Consolas"/>
                <a:cs typeface="Consolas"/>
              </a:rPr>
              <a:t>    BEGIN</a:t>
            </a:r>
          </a:p>
          <a:p>
            <a:r>
              <a:rPr lang="en-US" sz="1600" dirty="0">
                <a:latin typeface="Consolas"/>
                <a:cs typeface="Consolas"/>
              </a:rPr>
              <a:t>      SELECT INTO </a:t>
            </a:r>
            <a:r>
              <a:rPr lang="en-US" sz="1600" dirty="0" err="1">
                <a:latin typeface="Consolas"/>
                <a:cs typeface="Consolas"/>
              </a:rPr>
              <a:t>user_id</a:t>
            </a:r>
            <a:r>
              <a:rPr lang="en-US" sz="1600" dirty="0">
                <a:latin typeface="Consolas"/>
                <a:cs typeface="Consolas"/>
              </a:rPr>
              <a:t> \"projects\".\"</a:t>
            </a:r>
            <a:r>
              <a:rPr lang="en-US" sz="1600" dirty="0" err="1">
                <a:latin typeface="Consolas"/>
                <a:cs typeface="Consolas"/>
              </a:rPr>
              <a:t>user_id</a:t>
            </a:r>
            <a:r>
              <a:rPr lang="en-US" sz="1600" dirty="0">
                <a:latin typeface="Consolas"/>
                <a:cs typeface="Consolas"/>
              </a:rPr>
              <a:t>\" FROM \"projects\" </a:t>
            </a:r>
          </a:p>
          <a:p>
            <a:r>
              <a:rPr lang="en-US" sz="1600" dirty="0">
                <a:latin typeface="Consolas"/>
                <a:cs typeface="Consolas"/>
              </a:rPr>
              <a:t>        WHERE \"projects\".\"id\" = NEW.\"</a:t>
            </a:r>
            <a:r>
              <a:rPr lang="en-US" sz="1600" dirty="0" err="1">
                <a:latin typeface="Consolas"/>
                <a:cs typeface="Consolas"/>
              </a:rPr>
              <a:t>project_id</a:t>
            </a:r>
            <a:r>
              <a:rPr lang="en-US" sz="1600" dirty="0">
                <a:latin typeface="Consolas"/>
                <a:cs typeface="Consolas"/>
              </a:rPr>
              <a:t>\";</a:t>
            </a:r>
          </a:p>
          <a:p>
            <a:r>
              <a:rPr lang="en-US" sz="1600" dirty="0">
                <a:latin typeface="Consolas"/>
                <a:cs typeface="Consolas"/>
              </a:rPr>
              <a:t>      SELECT INTO </a:t>
            </a:r>
            <a:r>
              <a:rPr lang="en-US" sz="1600" dirty="0" err="1">
                <a:latin typeface="Consolas"/>
                <a:cs typeface="Consolas"/>
              </a:rPr>
              <a:t>user_id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notify_user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user_id</a:t>
            </a:r>
            <a:r>
              <a:rPr lang="en-US" sz="1600" dirty="0">
                <a:latin typeface="Consolas"/>
                <a:cs typeface="Consolas"/>
              </a:rPr>
              <a:t>, message);</a:t>
            </a:r>
          </a:p>
          <a:p>
            <a:r>
              <a:rPr lang="en-US" sz="1600" dirty="0">
                <a:latin typeface="Consolas"/>
                <a:cs typeface="Consolas"/>
              </a:rPr>
              <a:t>      RETURN NEW;</a:t>
            </a:r>
          </a:p>
          <a:p>
            <a:r>
              <a:rPr lang="en-US" sz="1600" dirty="0">
                <a:latin typeface="Consolas"/>
                <a:cs typeface="Consolas"/>
              </a:rPr>
              <a:t>    END;</a:t>
            </a:r>
          </a:p>
          <a:p>
            <a:r>
              <a:rPr lang="en-US" sz="1600" dirty="0">
                <a:latin typeface="Consolas"/>
                <a:cs typeface="Consolas"/>
              </a:rPr>
              <a:t>    $$</a:t>
            </a:r>
          </a:p>
          <a:p>
            <a:r>
              <a:rPr lang="en-US" sz="1600" dirty="0">
                <a:latin typeface="Consolas"/>
                <a:cs typeface="Consolas"/>
              </a:rPr>
              <a:t>    LANGUAGE </a:t>
            </a:r>
            <a:r>
              <a:rPr lang="en-US" sz="1600" dirty="0" err="1">
                <a:latin typeface="Consolas"/>
                <a:cs typeface="Consolas"/>
              </a:rPr>
              <a:t>plpgsql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7705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Cria</a:t>
            </a:r>
            <a:r>
              <a:rPr lang="en-US" dirty="0" err="1" smtClean="0"/>
              <a:t>ção</a:t>
            </a:r>
            <a:r>
              <a:rPr lang="en-US" dirty="0" smtClean="0"/>
              <a:t> da trigger: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6210" y="2646946"/>
            <a:ext cx="7209589" cy="1350211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CREATE TRIGGER </a:t>
            </a:r>
            <a:r>
              <a:rPr lang="en-US" dirty="0" err="1">
                <a:latin typeface="Consolas"/>
                <a:cs typeface="Consolas"/>
              </a:rPr>
              <a:t>student_subscription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AFTER UPDATE OF </a:t>
            </a:r>
            <a:r>
              <a:rPr lang="en-US" dirty="0" err="1">
                <a:latin typeface="Consolas"/>
                <a:cs typeface="Consolas"/>
              </a:rPr>
              <a:t>project_id</a:t>
            </a:r>
            <a:r>
              <a:rPr lang="en-US" dirty="0">
                <a:latin typeface="Consolas"/>
                <a:cs typeface="Consolas"/>
              </a:rPr>
              <a:t> ON users</a:t>
            </a:r>
          </a:p>
          <a:p>
            <a:r>
              <a:rPr lang="en-US" dirty="0">
                <a:latin typeface="Consolas"/>
                <a:cs typeface="Consolas"/>
              </a:rPr>
              <a:t>  FOR EACH ROW</a:t>
            </a:r>
          </a:p>
          <a:p>
            <a:r>
              <a:rPr lang="en-US" dirty="0">
                <a:latin typeface="Consolas"/>
                <a:cs typeface="Consolas"/>
              </a:rPr>
              <a:t>    EXECUTE PROCEDURE </a:t>
            </a:r>
            <a:r>
              <a:rPr lang="en-US" dirty="0" err="1">
                <a:latin typeface="Consolas"/>
                <a:cs typeface="Consolas"/>
              </a:rPr>
              <a:t>student_subscription_trigger</a:t>
            </a:r>
            <a:r>
              <a:rPr lang="en-US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3880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Controlando</a:t>
            </a:r>
            <a:r>
              <a:rPr lang="en-US" dirty="0" smtClean="0"/>
              <a:t> a </a:t>
            </a:r>
            <a:r>
              <a:rPr lang="en-US" dirty="0" err="1" smtClean="0"/>
              <a:t>concorr</a:t>
            </a:r>
            <a:r>
              <a:rPr lang="en-US" dirty="0" err="1" smtClean="0"/>
              <a:t>ência</a:t>
            </a:r>
            <a:r>
              <a:rPr lang="en-US" dirty="0" smtClean="0"/>
              <a:t> do </a:t>
            </a:r>
            <a:r>
              <a:rPr lang="en-US" dirty="0" err="1" smtClean="0"/>
              <a:t>banco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42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</a:t>
            </a:r>
            <a:r>
              <a:rPr lang="en-US" dirty="0" smtClean="0"/>
              <a:t> de 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2038388"/>
            <a:ext cx="7583905" cy="3951337"/>
          </a:xfrm>
        </p:spPr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transa</a:t>
            </a:r>
            <a:r>
              <a:rPr lang="en-US" dirty="0" err="1" smtClean="0"/>
              <a:t>ções</a:t>
            </a:r>
            <a:r>
              <a:rPr lang="en-US" dirty="0" smtClean="0"/>
              <a:t> </a:t>
            </a:r>
            <a:r>
              <a:rPr lang="en-US" dirty="0" err="1" smtClean="0"/>
              <a:t>mantém</a:t>
            </a:r>
            <a:r>
              <a:rPr lang="en-US" dirty="0" smtClean="0"/>
              <a:t> a </a:t>
            </a:r>
            <a:r>
              <a:rPr lang="en-US" dirty="0" err="1" smtClean="0"/>
              <a:t>consistência</a:t>
            </a:r>
            <a:r>
              <a:rPr lang="en-US" dirty="0" smtClean="0"/>
              <a:t> dos dados;</a:t>
            </a:r>
          </a:p>
          <a:p>
            <a:r>
              <a:rPr lang="en-US" dirty="0" smtClean="0"/>
              <a:t>No Rails: </a:t>
            </a:r>
          </a:p>
          <a:p>
            <a:pPr lvl="1"/>
            <a:r>
              <a:rPr lang="en-US" dirty="0" err="1" smtClean="0"/>
              <a:t>Transações</a:t>
            </a:r>
            <a:r>
              <a:rPr lang="en-US" dirty="0" smtClean="0"/>
              <a:t> de </a:t>
            </a:r>
            <a:r>
              <a:rPr lang="en-US" dirty="0" err="1" smtClean="0"/>
              <a:t>escrita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envolvidas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Estratégias</a:t>
            </a:r>
            <a:r>
              <a:rPr lang="en-US" dirty="0" smtClean="0"/>
              <a:t> de locking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necessidade</a:t>
            </a:r>
            <a:r>
              <a:rPr lang="en-US" dirty="0" smtClean="0"/>
              <a:t> de se </a:t>
            </a:r>
            <a:r>
              <a:rPr lang="en-US" dirty="0" err="1" smtClean="0"/>
              <a:t>realizar</a:t>
            </a:r>
            <a:r>
              <a:rPr lang="en-US" dirty="0" smtClean="0"/>
              <a:t> um lock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registros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723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Uma nova </a:t>
            </a:r>
            <a:r>
              <a:rPr lang="en-US" dirty="0" err="1" smtClean="0"/>
              <a:t>perspectiva</a:t>
            </a:r>
            <a:r>
              <a:rPr lang="en-US" dirty="0" smtClean="0"/>
              <a:t> do </a:t>
            </a:r>
            <a:r>
              <a:rPr lang="en-US" dirty="0" err="1" smtClean="0"/>
              <a:t>banco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8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</a:t>
            </a:r>
            <a:r>
              <a:rPr lang="en-US" dirty="0" smtClean="0"/>
              <a:t> de views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Alunos</a:t>
            </a:r>
            <a:r>
              <a:rPr lang="en-US" dirty="0" smtClean="0"/>
              <a:t> se </a:t>
            </a:r>
            <a:r>
              <a:rPr lang="en-US" dirty="0" err="1" smtClean="0"/>
              <a:t>matriculam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Informações</a:t>
            </a:r>
            <a:r>
              <a:rPr lang="en-US" dirty="0" smtClean="0"/>
              <a:t> do professor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limitadas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alterar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próprios</a:t>
            </a:r>
            <a:r>
              <a:rPr lang="en-US" dirty="0" smtClean="0"/>
              <a:t> </a:t>
            </a:r>
            <a:r>
              <a:rPr lang="en-US" dirty="0" err="1" smtClean="0"/>
              <a:t>registros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professor_projects</a:t>
            </a:r>
            <a:r>
              <a:rPr lang="en-US" dirty="0" smtClean="0"/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280" y="4198378"/>
            <a:ext cx="8041440" cy="20991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CREATE VIEW </a:t>
            </a:r>
            <a:r>
              <a:rPr lang="en-US" dirty="0" err="1">
                <a:latin typeface="Consolas"/>
                <a:cs typeface="Consolas"/>
              </a:rPr>
              <a:t>professor_projects</a:t>
            </a:r>
            <a:r>
              <a:rPr lang="en-US" dirty="0">
                <a:latin typeface="Consolas"/>
                <a:cs typeface="Consolas"/>
              </a:rPr>
              <a:t> AS</a:t>
            </a:r>
          </a:p>
          <a:p>
            <a:r>
              <a:rPr lang="en-US" dirty="0">
                <a:latin typeface="Consolas"/>
                <a:cs typeface="Consolas"/>
              </a:rPr>
              <a:t>  SELECT </a:t>
            </a:r>
            <a:r>
              <a:rPr lang="en-US" dirty="0" err="1">
                <a:latin typeface="Consolas"/>
                <a:cs typeface="Consolas"/>
              </a:rPr>
              <a:t>professors.id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professors.name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professors.email</a:t>
            </a:r>
            <a:r>
              <a:rPr lang="en-US" dirty="0">
                <a:latin typeface="Consolas"/>
                <a:cs typeface="Consolas"/>
              </a:rPr>
              <a:t>, 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projects.id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projects.title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projects.summary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projects.due_at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FROM professors </a:t>
            </a:r>
          </a:p>
          <a:p>
            <a:r>
              <a:rPr lang="en-US" dirty="0">
                <a:latin typeface="Consolas"/>
                <a:cs typeface="Consolas"/>
              </a:rPr>
              <a:t>    INNER JOIN projects ON </a:t>
            </a:r>
            <a:r>
              <a:rPr lang="en-US" dirty="0" err="1">
                <a:latin typeface="Consolas"/>
                <a:cs typeface="Consolas"/>
              </a:rPr>
              <a:t>projects.professor_id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professors.id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010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Acesso</a:t>
            </a:r>
            <a:r>
              <a:rPr lang="en-US" dirty="0" smtClean="0"/>
              <a:t> a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 </a:t>
            </a:r>
            <a:r>
              <a:rPr lang="en-US" dirty="0" err="1" smtClean="0"/>
              <a:t>aplicação</a:t>
            </a:r>
            <a:r>
              <a:rPr lang="en-US" dirty="0" smtClean="0"/>
              <a:t> Web:</a:t>
            </a:r>
          </a:p>
          <a:p>
            <a:pPr lvl="1"/>
            <a:r>
              <a:rPr lang="en-US" dirty="0" err="1" smtClean="0"/>
              <a:t>Abstração</a:t>
            </a:r>
            <a:r>
              <a:rPr lang="en-US" dirty="0" smtClean="0"/>
              <a:t> da view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Exceção</a:t>
            </a:r>
            <a:r>
              <a:rPr lang="en-US" dirty="0" smtClean="0"/>
              <a:t> </a:t>
            </a:r>
            <a:r>
              <a:rPr lang="en-US" dirty="0" err="1" smtClean="0"/>
              <a:t>gerada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escrita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280" y="3641185"/>
            <a:ext cx="8041440" cy="5571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nsolas"/>
                <a:cs typeface="Consolas"/>
              </a:rPr>
              <a:t>ProfessorProject.all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6323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Uma nova </a:t>
            </a:r>
            <a:r>
              <a:rPr lang="en-US" dirty="0" err="1" smtClean="0"/>
              <a:t>estrutura</a:t>
            </a:r>
            <a:r>
              <a:rPr lang="en-US" dirty="0" smtClean="0"/>
              <a:t> no </a:t>
            </a:r>
            <a:r>
              <a:rPr lang="en-US" dirty="0" err="1" smtClean="0"/>
              <a:t>banco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7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</a:t>
            </a:r>
            <a:r>
              <a:rPr lang="en-US" dirty="0" smtClean="0"/>
              <a:t> de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Melhoria</a:t>
            </a:r>
            <a:r>
              <a:rPr lang="en-US" dirty="0" smtClean="0"/>
              <a:t> da performance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consultas</a:t>
            </a:r>
            <a:r>
              <a:rPr lang="en-US" dirty="0" smtClean="0"/>
              <a:t>;</a:t>
            </a:r>
          </a:p>
          <a:p>
            <a:r>
              <a:rPr lang="en-US" dirty="0" smtClean="0"/>
              <a:t>Chaves </a:t>
            </a:r>
            <a:r>
              <a:rPr lang="en-US" dirty="0" err="1" smtClean="0"/>
              <a:t>primárias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indexadas</a:t>
            </a:r>
            <a:r>
              <a:rPr lang="en-US" dirty="0" smtClean="0"/>
              <a:t>;</a:t>
            </a:r>
          </a:p>
          <a:p>
            <a:r>
              <a:rPr lang="en-US" dirty="0" smtClean="0"/>
              <a:t>Chaves </a:t>
            </a:r>
            <a:r>
              <a:rPr lang="en-US" dirty="0" err="1" smtClean="0"/>
              <a:t>estrangeiras</a:t>
            </a:r>
            <a:r>
              <a:rPr lang="en-US" dirty="0" smtClean="0"/>
              <a:t> </a:t>
            </a:r>
            <a:r>
              <a:rPr lang="en-US" dirty="0" err="1" smtClean="0"/>
              <a:t>necessitam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indexadas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consultas</a:t>
            </a:r>
            <a:r>
              <a:rPr lang="en-US" dirty="0" smtClean="0"/>
              <a:t> </a:t>
            </a:r>
            <a:r>
              <a:rPr lang="en-US" dirty="0" err="1" smtClean="0"/>
              <a:t>indexados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User.email</a:t>
            </a:r>
            <a:r>
              <a:rPr lang="en-US" dirty="0" smtClean="0"/>
              <a:t> e </a:t>
            </a:r>
            <a:r>
              <a:rPr lang="en-US" dirty="0" err="1" smtClean="0"/>
              <a:t>User.reset_password_token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Project.title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Resource.title</a:t>
            </a:r>
            <a:r>
              <a:rPr lang="en-US" dirty="0" smtClean="0"/>
              <a:t> e </a:t>
            </a:r>
            <a:r>
              <a:rPr lang="en-US" dirty="0" err="1" smtClean="0"/>
              <a:t>Resource.relevance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Author.name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Task.title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0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de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 migration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o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índices</a:t>
            </a:r>
            <a:r>
              <a:rPr lang="en-US" dirty="0" smtClean="0"/>
              <a:t> </a:t>
            </a:r>
            <a:r>
              <a:rPr lang="en-US" dirty="0" err="1" smtClean="0"/>
              <a:t>únicos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Ex.: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280" y="2682296"/>
            <a:ext cx="8041440" cy="5571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nsolas"/>
                <a:cs typeface="Consolas"/>
              </a:rPr>
              <a:t>add_index</a:t>
            </a:r>
            <a:r>
              <a:rPr lang="en-US" dirty="0" smtClean="0">
                <a:latin typeface="Consolas"/>
                <a:cs typeface="Consolas"/>
              </a:rPr>
              <a:t> :table, :column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280" y="3923164"/>
            <a:ext cx="8041440" cy="5571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nsolas"/>
                <a:cs typeface="Consolas"/>
              </a:rPr>
              <a:t>add_index</a:t>
            </a:r>
            <a:r>
              <a:rPr lang="en-US" dirty="0" smtClean="0">
                <a:latin typeface="Consolas"/>
                <a:cs typeface="Consolas"/>
              </a:rPr>
              <a:t> :table, :column, unique: true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280" y="5254739"/>
            <a:ext cx="8041440" cy="5571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nsolas"/>
                <a:cs typeface="Consolas"/>
              </a:rPr>
              <a:t>add_index</a:t>
            </a:r>
            <a:r>
              <a:rPr lang="en-US" dirty="0" smtClean="0">
                <a:latin typeface="Consolas"/>
                <a:cs typeface="Consolas"/>
              </a:rPr>
              <a:t> :users, :email, unique: true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543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Melhorando</a:t>
            </a:r>
            <a:r>
              <a:rPr lang="en-US" dirty="0" smtClean="0"/>
              <a:t> a </a:t>
            </a:r>
            <a:r>
              <a:rPr lang="en-US" dirty="0" err="1" smtClean="0"/>
              <a:t>velocidade</a:t>
            </a:r>
            <a:r>
              <a:rPr lang="en-US" dirty="0" smtClean="0"/>
              <a:t> das </a:t>
            </a:r>
            <a:r>
              <a:rPr lang="en-US" dirty="0" err="1" smtClean="0"/>
              <a:t>consultas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5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through indexes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testes;</a:t>
            </a:r>
          </a:p>
          <a:p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índice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Tempo de </a:t>
            </a:r>
            <a:r>
              <a:rPr lang="en-US" dirty="0" err="1" smtClean="0"/>
              <a:t>resposta</a:t>
            </a:r>
            <a:r>
              <a:rPr lang="en-US" dirty="0" smtClean="0"/>
              <a:t> da </a:t>
            </a:r>
            <a:r>
              <a:rPr lang="en-US" dirty="0" err="1" smtClean="0"/>
              <a:t>consulta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Testes:</a:t>
            </a:r>
          </a:p>
          <a:p>
            <a:pPr lvl="1"/>
            <a:r>
              <a:rPr lang="en-US" dirty="0" smtClean="0"/>
              <a:t>SELECT * FROM...;</a:t>
            </a:r>
          </a:p>
          <a:p>
            <a:pPr lvl="1"/>
            <a:r>
              <a:rPr lang="en-US" dirty="0" smtClean="0"/>
              <a:t>SELECT * FROM... INNER JOIN;</a:t>
            </a:r>
          </a:p>
          <a:p>
            <a:pPr lvl="1"/>
            <a:r>
              <a:rPr lang="en-US" dirty="0" smtClean="0"/>
              <a:t>SELECT * FROM... INNER JOIN... INNER JOIN...;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04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62</TotalTime>
  <Words>867</Words>
  <Application>Microsoft Macintosh PowerPoint</Application>
  <PresentationFormat>On-screen Show (4:3)</PresentationFormat>
  <Paragraphs>215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Sketchbook</vt:lpstr>
      <vt:lpstr>My Last Project</vt:lpstr>
      <vt:lpstr>Views</vt:lpstr>
      <vt:lpstr>Uso de views</vt:lpstr>
      <vt:lpstr>Acesso a views</vt:lpstr>
      <vt:lpstr>Indexes</vt:lpstr>
      <vt:lpstr>Uso de indexes</vt:lpstr>
      <vt:lpstr>Implementação de indexes</vt:lpstr>
      <vt:lpstr>Optimization</vt:lpstr>
      <vt:lpstr>Optimization through indexes</vt:lpstr>
      <vt:lpstr>Caso 1: User logs in</vt:lpstr>
      <vt:lpstr>Caso 2: User resources</vt:lpstr>
      <vt:lpstr>Caso 3: User resources author</vt:lpstr>
      <vt:lpstr>Stored Procedures and Triggers</vt:lpstr>
      <vt:lpstr>Uso de Stored Procedures</vt:lpstr>
      <vt:lpstr>Implementação</vt:lpstr>
      <vt:lpstr>Implementação</vt:lpstr>
      <vt:lpstr>Implementação</vt:lpstr>
      <vt:lpstr>Transactions</vt:lpstr>
      <vt:lpstr>Uso de transactions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Last Project</dc:title>
  <dc:creator>Marco Antonio Almeida Filho</dc:creator>
  <cp:lastModifiedBy>Marco Antonio Almeida Filho</cp:lastModifiedBy>
  <cp:revision>13</cp:revision>
  <dcterms:created xsi:type="dcterms:W3CDTF">2013-02-28T20:50:19Z</dcterms:created>
  <dcterms:modified xsi:type="dcterms:W3CDTF">2013-02-28T21:57:36Z</dcterms:modified>
</cp:coreProperties>
</file>