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7" name="Holder 7"/>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5" name="Holder 5"/>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4" name="Holder 4"/>
          <p:cNvSpPr>
            <a:spLocks noGrp="1"/>
          </p:cNvSpPr>
          <p:nvPr>
            <p:ph type="sldNum" sz="quarter" idx="7"/>
          </p:nvPr>
        </p:nvSpPr>
        <p:spPr/>
        <p:txBody>
          <a:bodyPr lIns="0" tIns="0" rIns="0" bIns="0"/>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3300"/>
          </a:solidFill>
        </p:spPr>
        <p:txBody>
          <a:bodyPr wrap="square" lIns="0" tIns="0" rIns="0" bIns="0" rtlCol="0"/>
          <a:lstStyle/>
          <a:p>
            <a:endParaRPr/>
          </a:p>
        </p:txBody>
      </p:sp>
      <p:sp>
        <p:nvSpPr>
          <p:cNvPr id="17" name="bg object 17"/>
          <p:cNvSpPr/>
          <p:nvPr/>
        </p:nvSpPr>
        <p:spPr>
          <a:xfrm>
            <a:off x="0" y="6705596"/>
            <a:ext cx="9144000" cy="152400"/>
          </a:xfrm>
          <a:custGeom>
            <a:avLst/>
            <a:gdLst/>
            <a:ahLst/>
            <a:cxnLst/>
            <a:rect l="l" t="t" r="r" b="b"/>
            <a:pathLst>
              <a:path w="9144000" h="152400">
                <a:moveTo>
                  <a:pt x="9144000" y="0"/>
                </a:moveTo>
                <a:lnTo>
                  <a:pt x="0" y="0"/>
                </a:lnTo>
                <a:lnTo>
                  <a:pt x="0" y="152403"/>
                </a:lnTo>
                <a:lnTo>
                  <a:pt x="9144000" y="152403"/>
                </a:lnTo>
                <a:lnTo>
                  <a:pt x="9144000" y="0"/>
                </a:lnTo>
                <a:close/>
              </a:path>
            </a:pathLst>
          </a:custGeom>
          <a:solidFill>
            <a:srgbClr val="FF0000"/>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6553200" y="228600"/>
            <a:ext cx="2057400" cy="635000"/>
          </a:xfrm>
          <a:prstGeom prst="rect">
            <a:avLst/>
          </a:prstGeom>
        </p:spPr>
      </p:pic>
      <p:sp>
        <p:nvSpPr>
          <p:cNvPr id="19" name="bg object 19"/>
          <p:cNvSpPr/>
          <p:nvPr/>
        </p:nvSpPr>
        <p:spPr>
          <a:xfrm>
            <a:off x="6146800" y="0"/>
            <a:ext cx="2997200" cy="838200"/>
          </a:xfrm>
          <a:custGeom>
            <a:avLst/>
            <a:gdLst/>
            <a:ahLst/>
            <a:cxnLst/>
            <a:rect l="l" t="t" r="r" b="b"/>
            <a:pathLst>
              <a:path w="2997200" h="838200">
                <a:moveTo>
                  <a:pt x="2997200" y="0"/>
                </a:moveTo>
                <a:lnTo>
                  <a:pt x="0" y="0"/>
                </a:lnTo>
                <a:lnTo>
                  <a:pt x="0" y="838200"/>
                </a:lnTo>
                <a:lnTo>
                  <a:pt x="2997200" y="838200"/>
                </a:lnTo>
                <a:lnTo>
                  <a:pt x="2997200" y="0"/>
                </a:lnTo>
                <a:close/>
              </a:path>
            </a:pathLst>
          </a:custGeom>
          <a:solidFill>
            <a:srgbClr val="FF3300"/>
          </a:solidFill>
        </p:spPr>
        <p:txBody>
          <a:bodyPr wrap="square" lIns="0" tIns="0" rIns="0" bIns="0" rtlCol="0"/>
          <a:lstStyle/>
          <a:p>
            <a:endParaRPr/>
          </a:p>
        </p:txBody>
      </p:sp>
      <p:pic>
        <p:nvPicPr>
          <p:cNvPr id="20" name="bg object 20"/>
          <p:cNvPicPr/>
          <p:nvPr/>
        </p:nvPicPr>
        <p:blipFill>
          <a:blip r:embed="rId8" cstate="print"/>
          <a:stretch>
            <a:fillRect/>
          </a:stretch>
        </p:blipFill>
        <p:spPr>
          <a:xfrm>
            <a:off x="6553200" y="228600"/>
            <a:ext cx="2057400" cy="635000"/>
          </a:xfrm>
          <a:prstGeom prst="rect">
            <a:avLst/>
          </a:prstGeom>
        </p:spPr>
      </p:pic>
      <p:sp>
        <p:nvSpPr>
          <p:cNvPr id="21" name="bg object 21"/>
          <p:cNvSpPr/>
          <p:nvPr/>
        </p:nvSpPr>
        <p:spPr>
          <a:xfrm>
            <a:off x="6527800" y="190500"/>
            <a:ext cx="2076450" cy="685800"/>
          </a:xfrm>
          <a:custGeom>
            <a:avLst/>
            <a:gdLst/>
            <a:ahLst/>
            <a:cxnLst/>
            <a:rect l="l" t="t" r="r" b="b"/>
            <a:pathLst>
              <a:path w="2076450" h="685800">
                <a:moveTo>
                  <a:pt x="2076450" y="0"/>
                </a:moveTo>
                <a:lnTo>
                  <a:pt x="0" y="0"/>
                </a:lnTo>
                <a:lnTo>
                  <a:pt x="0" y="685800"/>
                </a:lnTo>
                <a:lnTo>
                  <a:pt x="2076450" y="685800"/>
                </a:lnTo>
                <a:lnTo>
                  <a:pt x="2076450" y="0"/>
                </a:lnTo>
                <a:close/>
              </a:path>
            </a:pathLst>
          </a:custGeom>
          <a:solidFill>
            <a:srgbClr val="FFFFFF"/>
          </a:solidFill>
        </p:spPr>
        <p:txBody>
          <a:bodyPr wrap="square" lIns="0" tIns="0" rIns="0" bIns="0" rtlCol="0"/>
          <a:lstStyle/>
          <a:p>
            <a:endParaRPr/>
          </a:p>
        </p:txBody>
      </p:sp>
      <p:pic>
        <p:nvPicPr>
          <p:cNvPr id="22" name="bg object 22"/>
          <p:cNvPicPr/>
          <p:nvPr/>
        </p:nvPicPr>
        <p:blipFill>
          <a:blip r:embed="rId9" cstate="print"/>
          <a:stretch>
            <a:fillRect/>
          </a:stretch>
        </p:blipFill>
        <p:spPr>
          <a:xfrm>
            <a:off x="6553200" y="228600"/>
            <a:ext cx="1920240" cy="609600"/>
          </a:xfrm>
          <a:prstGeom prst="rect">
            <a:avLst/>
          </a:prstGeom>
        </p:spPr>
      </p:pic>
      <p:sp>
        <p:nvSpPr>
          <p:cNvPr id="2" name="Holder 2"/>
          <p:cNvSpPr>
            <a:spLocks noGrp="1"/>
          </p:cNvSpPr>
          <p:nvPr>
            <p:ph type="title"/>
          </p:nvPr>
        </p:nvSpPr>
        <p:spPr>
          <a:xfrm>
            <a:off x="355803" y="61925"/>
            <a:ext cx="4366158" cy="639064"/>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638048" y="1474978"/>
            <a:ext cx="7969250" cy="2845435"/>
          </a:xfrm>
          <a:prstGeom prst="rect">
            <a:avLst/>
          </a:prstGeom>
        </p:spPr>
        <p:txBody>
          <a:bodyPr wrap="square" lIns="0" tIns="0" rIns="0" bIns="0">
            <a:spAutoFit/>
          </a:bodyPr>
          <a:lstStyle>
            <a:lvl1pPr>
              <a:defRPr sz="1600" b="1" i="0">
                <a:solidFill>
                  <a:srgbClr val="2D2D2D"/>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9/24/2025</a:t>
            </a:fld>
            <a:endParaRPr lang="en-US"/>
          </a:p>
        </p:txBody>
      </p:sp>
      <p:sp>
        <p:nvSpPr>
          <p:cNvPr id="6" name="Holder 6"/>
          <p:cNvSpPr>
            <a:spLocks noGrp="1"/>
          </p:cNvSpPr>
          <p:nvPr>
            <p:ph type="sldNum" sz="quarter" idx="7"/>
          </p:nvPr>
        </p:nvSpPr>
        <p:spPr>
          <a:xfrm>
            <a:off x="8430006" y="6447704"/>
            <a:ext cx="215900" cy="194945"/>
          </a:xfrm>
          <a:prstGeom prst="rect">
            <a:avLst/>
          </a:prstGeom>
        </p:spPr>
        <p:txBody>
          <a:bodyPr wrap="square" lIns="0" tIns="0" rIns="0" bIns="0">
            <a:spAutoFit/>
          </a:bodyPr>
          <a:lstStyle>
            <a:lvl1pPr>
              <a:defRPr sz="1200" b="1" i="0">
                <a:solidFill>
                  <a:srgbClr val="006FC0"/>
                </a:solidFill>
                <a:latin typeface="Times New Roman"/>
                <a:cs typeface="Times New Roman"/>
              </a:defRPr>
            </a:lvl1pPr>
          </a:lstStyle>
          <a:p>
            <a:pPr marL="12700">
              <a:lnSpc>
                <a:spcPts val="141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7485" y="1150365"/>
            <a:ext cx="3380104"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Presentation</a:t>
            </a:r>
            <a:r>
              <a:rPr sz="1800" b="1" spc="-25" dirty="0">
                <a:latin typeface="Times New Roman"/>
                <a:cs typeface="Times New Roman"/>
              </a:rPr>
              <a:t> </a:t>
            </a:r>
            <a:r>
              <a:rPr sz="1800" b="1" dirty="0">
                <a:latin typeface="Times New Roman"/>
                <a:cs typeface="Times New Roman"/>
              </a:rPr>
              <a:t>on</a:t>
            </a:r>
            <a:r>
              <a:rPr sz="1800" b="1" spc="-5" dirty="0">
                <a:latin typeface="Times New Roman"/>
                <a:cs typeface="Times New Roman"/>
              </a:rPr>
              <a:t> </a:t>
            </a:r>
            <a:r>
              <a:rPr sz="1800" b="1" dirty="0">
                <a:latin typeface="Times New Roman"/>
                <a:cs typeface="Times New Roman"/>
              </a:rPr>
              <a:t>Full</a:t>
            </a:r>
            <a:r>
              <a:rPr sz="1800" b="1" spc="-10" dirty="0">
                <a:latin typeface="Times New Roman"/>
                <a:cs typeface="Times New Roman"/>
              </a:rPr>
              <a:t> </a:t>
            </a:r>
            <a:r>
              <a:rPr sz="1800" b="1" dirty="0">
                <a:latin typeface="Times New Roman"/>
                <a:cs typeface="Times New Roman"/>
              </a:rPr>
              <a:t>Stack</a:t>
            </a:r>
            <a:r>
              <a:rPr sz="1800" b="1" spc="-25" dirty="0">
                <a:latin typeface="Times New Roman"/>
                <a:cs typeface="Times New Roman"/>
              </a:rPr>
              <a:t> </a:t>
            </a:r>
            <a:r>
              <a:rPr sz="1800" b="1" spc="-10" dirty="0">
                <a:latin typeface="Times New Roman"/>
                <a:cs typeface="Times New Roman"/>
              </a:rPr>
              <a:t>Project</a:t>
            </a:r>
            <a:endParaRPr sz="1800">
              <a:latin typeface="Times New Roman"/>
              <a:cs typeface="Times New Roman"/>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a:t>
            </a:fld>
            <a:endParaRPr spc="-25" dirty="0"/>
          </a:p>
        </p:txBody>
      </p:sp>
      <p:sp>
        <p:nvSpPr>
          <p:cNvPr id="3" name="object 3"/>
          <p:cNvSpPr txBox="1">
            <a:spLocks noGrp="1"/>
          </p:cNvSpPr>
          <p:nvPr>
            <p:ph type="title"/>
          </p:nvPr>
        </p:nvSpPr>
        <p:spPr>
          <a:xfrm>
            <a:off x="3776853" y="1412189"/>
            <a:ext cx="1300480" cy="697230"/>
          </a:xfrm>
          <a:prstGeom prst="rect">
            <a:avLst/>
          </a:prstGeom>
        </p:spPr>
        <p:txBody>
          <a:bodyPr vert="horz" wrap="square" lIns="0" tIns="13335" rIns="0" bIns="0" rtlCol="0">
            <a:spAutoFit/>
          </a:bodyPr>
          <a:lstStyle/>
          <a:p>
            <a:pPr marL="12700">
              <a:lnSpc>
                <a:spcPct val="100000"/>
              </a:lnSpc>
              <a:spcBef>
                <a:spcPts val="105"/>
              </a:spcBef>
            </a:pPr>
            <a:r>
              <a:rPr sz="4400" b="0" i="1" spc="-10" dirty="0">
                <a:latin typeface="Times New Roman"/>
                <a:cs typeface="Times New Roman"/>
              </a:rPr>
              <a:t>Topic</a:t>
            </a:r>
            <a:endParaRPr sz="4400">
              <a:latin typeface="Times New Roman"/>
              <a:cs typeface="Times New Roman"/>
            </a:endParaRPr>
          </a:p>
        </p:txBody>
      </p:sp>
      <p:sp>
        <p:nvSpPr>
          <p:cNvPr id="4" name="object 4"/>
          <p:cNvSpPr txBox="1"/>
          <p:nvPr/>
        </p:nvSpPr>
        <p:spPr>
          <a:xfrm>
            <a:off x="1322958" y="2093188"/>
            <a:ext cx="6209030" cy="3749681"/>
          </a:xfrm>
          <a:prstGeom prst="rect">
            <a:avLst/>
          </a:prstGeom>
        </p:spPr>
        <p:txBody>
          <a:bodyPr vert="horz" wrap="square" lIns="0" tIns="12700" rIns="0" bIns="0" rtlCol="0">
            <a:spAutoFit/>
          </a:bodyPr>
          <a:lstStyle/>
          <a:p>
            <a:pPr marL="12065" marR="5080" algn="ctr">
              <a:lnSpc>
                <a:spcPct val="117000"/>
              </a:lnSpc>
              <a:spcBef>
                <a:spcPts val="100"/>
              </a:spcBef>
            </a:pPr>
            <a:r>
              <a:rPr lang="en-IN" sz="2000" spc="-10" dirty="0">
                <a:latin typeface="Times New Roman"/>
                <a:cs typeface="Times New Roman"/>
              </a:rPr>
              <a:t>Book Inventory System </a:t>
            </a:r>
          </a:p>
          <a:p>
            <a:pPr marL="12065" marR="5080" algn="ctr">
              <a:lnSpc>
                <a:spcPct val="117000"/>
              </a:lnSpc>
              <a:spcBef>
                <a:spcPts val="100"/>
              </a:spcBef>
            </a:pPr>
            <a:r>
              <a:rPr sz="2000" spc="-10" dirty="0">
                <a:latin typeface="Times New Roman"/>
                <a:cs typeface="Times New Roman"/>
              </a:rPr>
              <a:t> </a:t>
            </a:r>
            <a:r>
              <a:rPr sz="2000" spc="-25" dirty="0">
                <a:latin typeface="Times New Roman"/>
                <a:cs typeface="Times New Roman"/>
              </a:rPr>
              <a:t>by</a:t>
            </a:r>
            <a:endParaRPr sz="2000" dirty="0">
              <a:latin typeface="Times New Roman"/>
              <a:cs typeface="Times New Roman"/>
            </a:endParaRPr>
          </a:p>
          <a:p>
            <a:pPr marL="1905" algn="ctr">
              <a:lnSpc>
                <a:spcPct val="100000"/>
              </a:lnSpc>
              <a:spcBef>
                <a:spcPts val="400"/>
              </a:spcBef>
            </a:pPr>
            <a:r>
              <a:rPr sz="1800" spc="-20" dirty="0">
                <a:latin typeface="Times New Roman"/>
                <a:cs typeface="Times New Roman"/>
              </a:rPr>
              <a:t>G-</a:t>
            </a:r>
            <a:r>
              <a:rPr sz="1800" spc="-25" dirty="0">
                <a:latin typeface="Times New Roman"/>
                <a:cs typeface="Times New Roman"/>
              </a:rPr>
              <a:t>4</a:t>
            </a:r>
            <a:endParaRPr sz="1800" dirty="0">
              <a:latin typeface="Times New Roman"/>
              <a:cs typeface="Times New Roman"/>
            </a:endParaRPr>
          </a:p>
          <a:p>
            <a:pPr marL="1270" algn="ctr">
              <a:lnSpc>
                <a:spcPct val="100000"/>
              </a:lnSpc>
              <a:spcBef>
                <a:spcPts val="400"/>
              </a:spcBef>
            </a:pPr>
            <a:r>
              <a:rPr lang="en-IN" dirty="0">
                <a:latin typeface="Times New Roman"/>
                <a:cs typeface="Times New Roman"/>
              </a:rPr>
              <a:t>Ayush Kumar(2310990309)</a:t>
            </a:r>
          </a:p>
          <a:p>
            <a:pPr marL="1270" algn="ctr">
              <a:lnSpc>
                <a:spcPct val="100000"/>
              </a:lnSpc>
              <a:spcBef>
                <a:spcPts val="400"/>
              </a:spcBef>
            </a:pPr>
            <a:r>
              <a:rPr lang="en-IN" dirty="0">
                <a:latin typeface="Times New Roman"/>
                <a:cs typeface="Times New Roman"/>
              </a:rPr>
              <a:t>Ansh Mehta(2310990287)</a:t>
            </a:r>
          </a:p>
          <a:p>
            <a:pPr marL="1270" algn="ctr">
              <a:lnSpc>
                <a:spcPct val="100000"/>
              </a:lnSpc>
              <a:spcBef>
                <a:spcPts val="400"/>
              </a:spcBef>
            </a:pPr>
            <a:r>
              <a:rPr lang="en-IN" sz="1800" dirty="0">
                <a:latin typeface="Times New Roman"/>
                <a:cs typeface="Times New Roman"/>
              </a:rPr>
              <a:t>Aditya Mor</a:t>
            </a:r>
            <a:r>
              <a:rPr lang="en-IN" dirty="0">
                <a:latin typeface="Times New Roman"/>
                <a:cs typeface="Times New Roman"/>
              </a:rPr>
              <a:t>(2310990267)</a:t>
            </a:r>
            <a:endParaRPr sz="1800" dirty="0">
              <a:latin typeface="Times New Roman"/>
              <a:cs typeface="Times New Roman"/>
            </a:endParaRPr>
          </a:p>
          <a:p>
            <a:pPr>
              <a:lnSpc>
                <a:spcPct val="100000"/>
              </a:lnSpc>
              <a:spcBef>
                <a:spcPts val="490"/>
              </a:spcBef>
            </a:pPr>
            <a:endParaRPr sz="1800" dirty="0">
              <a:latin typeface="Times New Roman"/>
              <a:cs typeface="Times New Roman"/>
            </a:endParaRPr>
          </a:p>
          <a:p>
            <a:pPr marL="2420620" marR="2412365" algn="ctr">
              <a:lnSpc>
                <a:spcPct val="118500"/>
              </a:lnSpc>
              <a:spcBef>
                <a:spcPts val="5"/>
              </a:spcBef>
            </a:pPr>
            <a:r>
              <a:rPr sz="1800" dirty="0">
                <a:latin typeface="Times New Roman"/>
                <a:cs typeface="Times New Roman"/>
              </a:rPr>
              <a:t>Supervised</a:t>
            </a:r>
            <a:r>
              <a:rPr sz="1800" spc="-90" dirty="0">
                <a:latin typeface="Times New Roman"/>
                <a:cs typeface="Times New Roman"/>
              </a:rPr>
              <a:t> </a:t>
            </a:r>
            <a:r>
              <a:rPr sz="1800" spc="-25" dirty="0">
                <a:latin typeface="Times New Roman"/>
                <a:cs typeface="Times New Roman"/>
              </a:rPr>
              <a:t>by: </a:t>
            </a:r>
            <a:r>
              <a:rPr sz="1800" dirty="0">
                <a:latin typeface="Times New Roman"/>
                <a:cs typeface="Times New Roman"/>
              </a:rPr>
              <a:t>Rahul</a:t>
            </a:r>
            <a:r>
              <a:rPr sz="1800" spc="-50" dirty="0">
                <a:latin typeface="Times New Roman"/>
                <a:cs typeface="Times New Roman"/>
              </a:rPr>
              <a:t> </a:t>
            </a:r>
            <a:r>
              <a:rPr sz="1800" spc="-25" dirty="0">
                <a:latin typeface="Times New Roman"/>
                <a:cs typeface="Times New Roman"/>
              </a:rPr>
              <a:t>Sir</a:t>
            </a:r>
            <a:endParaRPr sz="1800" dirty="0">
              <a:latin typeface="Times New Roman"/>
              <a:cs typeface="Times New Roman"/>
            </a:endParaRPr>
          </a:p>
          <a:p>
            <a:pPr marL="502920" marR="495934" algn="ctr">
              <a:lnSpc>
                <a:spcPct val="116500"/>
              </a:lnSpc>
            </a:pPr>
            <a:r>
              <a:rPr sz="2000" dirty="0">
                <a:latin typeface="Times New Roman"/>
                <a:cs typeface="Times New Roman"/>
              </a:rPr>
              <a:t>Department</a:t>
            </a:r>
            <a:r>
              <a:rPr sz="2000" spc="-40" dirty="0">
                <a:latin typeface="Times New Roman"/>
                <a:cs typeface="Times New Roman"/>
              </a:rPr>
              <a:t> </a:t>
            </a:r>
            <a:r>
              <a:rPr sz="2000" dirty="0">
                <a:latin typeface="Times New Roman"/>
                <a:cs typeface="Times New Roman"/>
              </a:rPr>
              <a:t>of</a:t>
            </a:r>
            <a:r>
              <a:rPr sz="2000" spc="-25" dirty="0">
                <a:latin typeface="Times New Roman"/>
                <a:cs typeface="Times New Roman"/>
              </a:rPr>
              <a:t> </a:t>
            </a:r>
            <a:r>
              <a:rPr sz="2000" dirty="0">
                <a:latin typeface="Times New Roman"/>
                <a:cs typeface="Times New Roman"/>
              </a:rPr>
              <a:t>Computer</a:t>
            </a:r>
            <a:r>
              <a:rPr sz="2000" spc="-15" dirty="0">
                <a:latin typeface="Times New Roman"/>
                <a:cs typeface="Times New Roman"/>
              </a:rPr>
              <a:t> </a:t>
            </a:r>
            <a:r>
              <a:rPr sz="2000" dirty="0">
                <a:latin typeface="Times New Roman"/>
                <a:cs typeface="Times New Roman"/>
              </a:rPr>
              <a:t>Science</a:t>
            </a:r>
            <a:r>
              <a:rPr sz="2000" spc="-30" dirty="0">
                <a:latin typeface="Times New Roman"/>
                <a:cs typeface="Times New Roman"/>
              </a:rPr>
              <a:t> </a:t>
            </a:r>
            <a:r>
              <a:rPr sz="2000" dirty="0">
                <a:latin typeface="Times New Roman"/>
                <a:cs typeface="Times New Roman"/>
              </a:rPr>
              <a:t>and</a:t>
            </a:r>
            <a:r>
              <a:rPr sz="2000" spc="-25" dirty="0">
                <a:latin typeface="Times New Roman"/>
                <a:cs typeface="Times New Roman"/>
              </a:rPr>
              <a:t> </a:t>
            </a:r>
            <a:r>
              <a:rPr sz="2000" spc="-10" dirty="0">
                <a:latin typeface="Times New Roman"/>
                <a:cs typeface="Times New Roman"/>
              </a:rPr>
              <a:t>Engineering, </a:t>
            </a:r>
            <a:r>
              <a:rPr sz="2000" dirty="0">
                <a:latin typeface="Times New Roman"/>
                <a:cs typeface="Times New Roman"/>
              </a:rPr>
              <a:t>Chitkara</a:t>
            </a:r>
            <a:r>
              <a:rPr sz="2000" spc="-50" dirty="0">
                <a:latin typeface="Times New Roman"/>
                <a:cs typeface="Times New Roman"/>
              </a:rPr>
              <a:t> </a:t>
            </a:r>
            <a:r>
              <a:rPr sz="2000" dirty="0">
                <a:latin typeface="Times New Roman"/>
                <a:cs typeface="Times New Roman"/>
              </a:rPr>
              <a:t>University,</a:t>
            </a:r>
            <a:r>
              <a:rPr sz="2000" spc="-55" dirty="0">
                <a:latin typeface="Times New Roman"/>
                <a:cs typeface="Times New Roman"/>
              </a:rPr>
              <a:t> </a:t>
            </a:r>
            <a:r>
              <a:rPr sz="2000" spc="-10" dirty="0">
                <a:latin typeface="Times New Roman"/>
                <a:cs typeface="Times New Roman"/>
              </a:rPr>
              <a:t>Punjab</a:t>
            </a:r>
            <a:endParaRPr sz="2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14145">
              <a:lnSpc>
                <a:spcPct val="100000"/>
              </a:lnSpc>
              <a:spcBef>
                <a:spcPts val="105"/>
              </a:spcBef>
            </a:pPr>
            <a:r>
              <a:rPr spc="-10" dirty="0"/>
              <a:t>Conclusion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10</a:t>
            </a:fld>
            <a:endParaRPr spc="-25" dirty="0"/>
          </a:p>
        </p:txBody>
      </p:sp>
      <p:sp>
        <p:nvSpPr>
          <p:cNvPr id="3" name="object 3"/>
          <p:cNvSpPr txBox="1"/>
          <p:nvPr/>
        </p:nvSpPr>
        <p:spPr>
          <a:xfrm>
            <a:off x="500887" y="1401825"/>
            <a:ext cx="7970520" cy="4703211"/>
          </a:xfrm>
          <a:prstGeom prst="rect">
            <a:avLst/>
          </a:prstGeom>
        </p:spPr>
        <p:txBody>
          <a:bodyPr vert="horz" wrap="square" lIns="0" tIns="12065" rIns="0" bIns="0" rtlCol="0">
            <a:spAutoFit/>
          </a:bodyPr>
          <a:lstStyle/>
          <a:p>
            <a:r>
              <a:rPr lang="en-US" dirty="0"/>
              <a:t>The implementation of a robust Book Inventory Management System is critical</a:t>
            </a:r>
          </a:p>
          <a:p>
            <a:endParaRPr lang="en-US" dirty="0"/>
          </a:p>
          <a:p>
            <a:r>
              <a:rPr lang="en-US" dirty="0"/>
              <a:t> for any organization dealing with tangible book assets, including libraries,</a:t>
            </a:r>
          </a:p>
          <a:p>
            <a:endParaRPr lang="en-US" dirty="0"/>
          </a:p>
          <a:p>
            <a:r>
              <a:rPr lang="en-US" dirty="0"/>
              <a:t> bookstores, and educational institutions. This system offers a transformative</a:t>
            </a:r>
          </a:p>
          <a:p>
            <a:endParaRPr lang="en-US" dirty="0"/>
          </a:p>
          <a:p>
            <a:r>
              <a:rPr lang="en-US" dirty="0"/>
              <a:t> shift from error-prone manual inventory practices to streamlined, efficient, and</a:t>
            </a:r>
          </a:p>
          <a:p>
            <a:endParaRPr lang="en-US" dirty="0"/>
          </a:p>
          <a:p>
            <a:r>
              <a:rPr lang="en-US" dirty="0"/>
              <a:t> data-driven management processes. By automating key workflows such as</a:t>
            </a:r>
          </a:p>
          <a:p>
            <a:endParaRPr lang="en-US" dirty="0"/>
          </a:p>
          <a:p>
            <a:r>
              <a:rPr lang="en-US" dirty="0"/>
              <a:t> book registration, circulation tracking, loss and damage reporting, and real</a:t>
            </a:r>
          </a:p>
          <a:p>
            <a:endParaRPr lang="en-US" dirty="0"/>
          </a:p>
          <a:p>
            <a:r>
              <a:rPr lang="en-US" dirty="0"/>
              <a:t>-time stock auditing, the system not only minimizes the risks of overstocking</a:t>
            </a:r>
          </a:p>
          <a:p>
            <a:endParaRPr lang="en-US" dirty="0"/>
          </a:p>
          <a:p>
            <a:r>
              <a:rPr lang="en-US" dirty="0"/>
              <a:t> and stockouts but also optimizes storage utilization and operational costs.</a:t>
            </a:r>
          </a:p>
          <a:p>
            <a:endParaRPr lang="en-US" dirty="0"/>
          </a:p>
          <a:p>
            <a:pPr marL="214629" indent="-201930">
              <a:lnSpc>
                <a:spcPct val="100000"/>
              </a:lnSpc>
              <a:spcBef>
                <a:spcPts val="95"/>
              </a:spcBef>
              <a:buAutoNum type="arabicPeriod"/>
              <a:tabLst>
                <a:tab pos="214629" algn="l"/>
              </a:tabLst>
            </a:pPr>
            <a:endParaRPr sz="1600" dirty="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435735">
              <a:lnSpc>
                <a:spcPct val="100000"/>
              </a:lnSpc>
              <a:spcBef>
                <a:spcPts val="105"/>
              </a:spcBef>
            </a:pPr>
            <a:r>
              <a:rPr spc="-10" dirty="0"/>
              <a:t>References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11</a:t>
            </a:fld>
            <a:endParaRPr spc="-25" dirty="0"/>
          </a:p>
        </p:txBody>
      </p:sp>
      <p:sp>
        <p:nvSpPr>
          <p:cNvPr id="3" name="object 3"/>
          <p:cNvSpPr txBox="1"/>
          <p:nvPr/>
        </p:nvSpPr>
        <p:spPr>
          <a:xfrm>
            <a:off x="455472" y="1484756"/>
            <a:ext cx="7969250" cy="4444165"/>
          </a:xfrm>
          <a:prstGeom prst="rect">
            <a:avLst/>
          </a:prstGeom>
        </p:spPr>
        <p:txBody>
          <a:bodyPr vert="horz" wrap="square" lIns="0" tIns="12065" rIns="0" bIns="0" rtlCol="0">
            <a:spAutoFit/>
          </a:bodyPr>
          <a:lstStyle/>
          <a:p>
            <a:r>
              <a:rPr lang="en-US" sz="1600" b="1" dirty="0"/>
              <a:t>Patel, U. V., &amp; Solanki, P. (2025). </a:t>
            </a:r>
            <a:r>
              <a:rPr lang="en-US" sz="1600" dirty="0"/>
              <a:t>Book Store Application with Inventory Management. </a:t>
            </a:r>
            <a:r>
              <a:rPr lang="en-US" sz="1600" i="1" dirty="0"/>
              <a:t>International Journal of Research Publication and Reviews</a:t>
            </a:r>
            <a:r>
              <a:rPr lang="en-US" sz="1600" dirty="0"/>
              <a:t>, 6(3), 9094-9098. This study explores architecture, features, and AI integration in modern bookstore inventory systems, emphasizing operational efficiency and customer satisfaction.</a:t>
            </a:r>
          </a:p>
          <a:p>
            <a:endParaRPr lang="en-US" sz="1600" dirty="0"/>
          </a:p>
          <a:p>
            <a:r>
              <a:rPr lang="en-US" sz="1600" b="1" dirty="0" err="1"/>
              <a:t>Irmawan</a:t>
            </a:r>
            <a:r>
              <a:rPr lang="en-US" sz="1600" b="1" dirty="0"/>
              <a:t> </a:t>
            </a:r>
            <a:r>
              <a:rPr lang="en-US" sz="1600" b="1" dirty="0" err="1"/>
              <a:t>Rahyadi</a:t>
            </a:r>
            <a:r>
              <a:rPr lang="en-US" sz="1600" b="1" dirty="0"/>
              <a:t> et al.</a:t>
            </a:r>
            <a:r>
              <a:rPr lang="en-US" sz="1600" dirty="0"/>
              <a:t> Evaluating A Library Automation System Application in </a:t>
            </a:r>
            <a:r>
              <a:rPr lang="en-US" sz="1600" dirty="0" err="1"/>
              <a:t>Senayan</a:t>
            </a:r>
            <a:r>
              <a:rPr lang="en-US" sz="1600" dirty="0"/>
              <a:t> Library Management System (</a:t>
            </a:r>
            <a:r>
              <a:rPr lang="en-US" sz="1600" dirty="0" err="1"/>
              <a:t>SLiMS</a:t>
            </a:r>
            <a:r>
              <a:rPr lang="en-US" sz="1600" dirty="0"/>
              <a:t>): The Human Organization Technology (HOT) FIT Model in Indonesia. The paper discusses best practices for library automation and inventory control.</a:t>
            </a:r>
          </a:p>
          <a:p>
            <a:endParaRPr lang="en-US" sz="1600" dirty="0"/>
          </a:p>
          <a:p>
            <a:r>
              <a:rPr lang="en-US" sz="1600" b="1" dirty="0"/>
              <a:t>Research on Inventory Management Systems (2021). </a:t>
            </a:r>
            <a:r>
              <a:rPr lang="en-US" sz="1600" i="1" dirty="0"/>
              <a:t>IJSRET Journal</a:t>
            </a:r>
            <a:r>
              <a:rPr lang="en-US" sz="1600" dirty="0"/>
              <a:t>. Focus on efficient tracking of purchase orders and inventory records to optimize stock levels.</a:t>
            </a:r>
          </a:p>
          <a:p>
            <a:endParaRPr lang="en-US" sz="1600" dirty="0"/>
          </a:p>
          <a:p>
            <a:r>
              <a:rPr lang="en-US" sz="1600" b="1" dirty="0" err="1"/>
              <a:t>Mabeifam</a:t>
            </a:r>
            <a:r>
              <a:rPr lang="en-US" sz="1600" b="1" dirty="0"/>
              <a:t>, M. U., et al. (2023). </a:t>
            </a:r>
            <a:r>
              <a:rPr lang="en-US" sz="1600" dirty="0"/>
              <a:t>A Proposed Multi-Channel System for Public Libraries in Bangladesh. Highlights inventory control challenges and solutions in large-scale library networks.</a:t>
            </a:r>
          </a:p>
          <a:p>
            <a:br>
              <a:rPr lang="en-US" sz="1600" dirty="0"/>
            </a:br>
            <a:endParaRPr sz="16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12</a:t>
            </a:fld>
            <a:endParaRPr spc="-25" dirty="0"/>
          </a:p>
        </p:txBody>
      </p:sp>
      <p:sp>
        <p:nvSpPr>
          <p:cNvPr id="3" name="object 3"/>
          <p:cNvSpPr txBox="1"/>
          <p:nvPr/>
        </p:nvSpPr>
        <p:spPr>
          <a:xfrm>
            <a:off x="427431" y="1346961"/>
            <a:ext cx="7971155" cy="3595215"/>
          </a:xfrm>
          <a:prstGeom prst="rect">
            <a:avLst/>
          </a:prstGeom>
        </p:spPr>
        <p:txBody>
          <a:bodyPr vert="horz" wrap="square" lIns="0" tIns="12065" rIns="0" bIns="0" rtlCol="0">
            <a:spAutoFit/>
          </a:bodyPr>
          <a:lstStyle/>
          <a:p>
            <a:r>
              <a:rPr lang="en-US" b="1" dirty="0"/>
              <a:t>Ensuring Data Consistency:</a:t>
            </a:r>
          </a:p>
          <a:p>
            <a:br>
              <a:rPr lang="en-US" b="1" dirty="0"/>
            </a:br>
            <a:r>
              <a:rPr lang="en-US" sz="1600" b="1" i="1" dirty="0"/>
              <a:t>Challenge:</a:t>
            </a:r>
            <a:r>
              <a:rPr lang="en-US" sz="1600" dirty="0"/>
              <a:t> Avoiding duplicate entries and ensuring accurate location tracking.</a:t>
            </a:r>
          </a:p>
          <a:p>
            <a:br>
              <a:rPr lang="en-US" sz="1600" dirty="0"/>
            </a:br>
            <a:r>
              <a:rPr lang="en-US" sz="1600" b="1" i="1" dirty="0"/>
              <a:t>Solution:</a:t>
            </a:r>
            <a:r>
              <a:rPr lang="en-US" sz="1600" b="1" dirty="0"/>
              <a:t> </a:t>
            </a:r>
            <a:r>
              <a:rPr lang="en-US" sz="1600" dirty="0"/>
              <a:t>Used unique constraints and validation in the backend and indexed book/location data for speed and accuracy.</a:t>
            </a:r>
          </a:p>
          <a:p>
            <a:endParaRPr lang="en-US" sz="1600" dirty="0"/>
          </a:p>
          <a:p>
            <a:r>
              <a:rPr lang="en-US" b="1" dirty="0"/>
              <a:t>Bulk Operations:</a:t>
            </a:r>
          </a:p>
          <a:p>
            <a:br>
              <a:rPr lang="en-US" b="1" dirty="0"/>
            </a:br>
            <a:r>
              <a:rPr lang="en-US" sz="1600" b="1" i="1" dirty="0"/>
              <a:t>Challenge</a:t>
            </a:r>
            <a:r>
              <a:rPr lang="en-US" sz="1600" i="1" dirty="0"/>
              <a:t>:</a:t>
            </a:r>
            <a:r>
              <a:rPr lang="en-US" sz="1600" dirty="0"/>
              <a:t> Handling large-scale imports/exports and data migration.</a:t>
            </a:r>
          </a:p>
          <a:p>
            <a:br>
              <a:rPr lang="en-US" sz="1600" dirty="0"/>
            </a:br>
            <a:r>
              <a:rPr lang="en-US" sz="1600" b="1" i="1" dirty="0"/>
              <a:t>Solution:</a:t>
            </a:r>
            <a:r>
              <a:rPr lang="en-US" sz="1600" b="1" dirty="0"/>
              <a:t> </a:t>
            </a:r>
            <a:r>
              <a:rPr lang="en-US" sz="1600" dirty="0"/>
              <a:t>Added robust CSV parsers, transaction rollbacks, and pre-insertion verification functions.</a:t>
            </a:r>
          </a:p>
          <a:p>
            <a:pPr marL="214629" indent="-201930">
              <a:lnSpc>
                <a:spcPct val="100000"/>
              </a:lnSpc>
              <a:spcBef>
                <a:spcPts val="95"/>
              </a:spcBef>
              <a:buAutoNum type="arabicPeriod"/>
              <a:tabLst>
                <a:tab pos="214629" algn="l"/>
              </a:tabLst>
            </a:pPr>
            <a:endParaRPr sz="16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839469">
              <a:lnSpc>
                <a:spcPct val="100000"/>
              </a:lnSpc>
              <a:spcBef>
                <a:spcPts val="105"/>
              </a:spcBef>
            </a:pPr>
            <a:r>
              <a:rPr dirty="0"/>
              <a:t>Q&amp;A</a:t>
            </a:r>
            <a:r>
              <a:rPr spc="-15" dirty="0"/>
              <a:t> </a:t>
            </a:r>
            <a:r>
              <a:rPr dirty="0"/>
              <a:t>/</a:t>
            </a:r>
            <a:r>
              <a:rPr spc="-15" dirty="0"/>
              <a:t> </a:t>
            </a:r>
            <a:r>
              <a:rPr spc="-10" dirty="0"/>
              <a:t>Discussion</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13</a:t>
            </a:fld>
            <a:endParaRPr spc="-25" dirty="0"/>
          </a:p>
        </p:txBody>
      </p:sp>
      <p:sp>
        <p:nvSpPr>
          <p:cNvPr id="3" name="object 3"/>
          <p:cNvSpPr txBox="1">
            <a:spLocks noGrp="1"/>
          </p:cNvSpPr>
          <p:nvPr>
            <p:ph type="body" idx="1"/>
          </p:nvPr>
        </p:nvSpPr>
        <p:spPr>
          <a:xfrm>
            <a:off x="638048" y="1474978"/>
            <a:ext cx="7969250" cy="3041217"/>
          </a:xfrm>
          <a:prstGeom prst="rect">
            <a:avLst/>
          </a:prstGeom>
        </p:spPr>
        <p:txBody>
          <a:bodyPr vert="horz" wrap="square" lIns="0" tIns="12065" rIns="0" bIns="0" rtlCol="0">
            <a:spAutoFit/>
          </a:bodyPr>
          <a:lstStyle/>
          <a:p>
            <a:r>
              <a:rPr lang="en-US" sz="1800" dirty="0"/>
              <a:t>Security and Access Control:</a:t>
            </a:r>
          </a:p>
          <a:p>
            <a:br>
              <a:rPr lang="en-US" b="0" dirty="0"/>
            </a:br>
            <a:r>
              <a:rPr lang="en-US" i="1" dirty="0"/>
              <a:t>Challenge:</a:t>
            </a:r>
            <a:r>
              <a:rPr lang="en-US" dirty="0"/>
              <a:t> </a:t>
            </a:r>
            <a:r>
              <a:rPr lang="en-US" b="0" dirty="0"/>
              <a:t>Preventing unauthorized actions or data manipulation.</a:t>
            </a:r>
          </a:p>
          <a:p>
            <a:br>
              <a:rPr lang="en-US" b="0" dirty="0"/>
            </a:br>
            <a:r>
              <a:rPr lang="en-US" i="1" dirty="0"/>
              <a:t>Solution:</a:t>
            </a:r>
            <a:r>
              <a:rPr lang="en-US" b="0" dirty="0"/>
              <a:t> Deployed JWT authentication and role-based permissions for all critical operations.</a:t>
            </a:r>
          </a:p>
          <a:p>
            <a:endParaRPr lang="en-US" b="0" dirty="0"/>
          </a:p>
          <a:p>
            <a:r>
              <a:rPr lang="en-US" sz="1800" dirty="0"/>
              <a:t>Inventory Loss/Fraud Detection:</a:t>
            </a:r>
          </a:p>
          <a:p>
            <a:br>
              <a:rPr lang="en-US" b="0" dirty="0"/>
            </a:br>
            <a:r>
              <a:rPr lang="en-US" i="1" dirty="0"/>
              <a:t>Challenge:</a:t>
            </a:r>
            <a:r>
              <a:rPr lang="en-US" dirty="0"/>
              <a:t> </a:t>
            </a:r>
            <a:r>
              <a:rPr lang="en-US" b="0" dirty="0"/>
              <a:t>Quickly identifying lost or misplaced inventory.</a:t>
            </a:r>
          </a:p>
          <a:p>
            <a:br>
              <a:rPr lang="en-US" b="0" dirty="0"/>
            </a:br>
            <a:r>
              <a:rPr lang="en-US" i="1" dirty="0"/>
              <a:t>Solution:</a:t>
            </a:r>
            <a:r>
              <a:rPr lang="en-US" b="0" dirty="0"/>
              <a:t> Used status tracking, alerts, and automated discrepancy reports.</a:t>
            </a:r>
          </a:p>
          <a:p>
            <a:pPr marL="12699">
              <a:lnSpc>
                <a:spcPct val="100000"/>
              </a:lnSpc>
              <a:spcBef>
                <a:spcPts val="95"/>
              </a:spcBef>
              <a:tabLst>
                <a:tab pos="214629" algn="l"/>
              </a:tabLst>
            </a:pPr>
            <a:endParaRPr sz="16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8833" rIns="0" bIns="0" rtlCol="0">
            <a:spAutoFit/>
          </a:bodyPr>
          <a:lstStyle/>
          <a:p>
            <a:pPr marL="89535">
              <a:lnSpc>
                <a:spcPct val="100000"/>
              </a:lnSpc>
              <a:spcBef>
                <a:spcPts val="95"/>
              </a:spcBef>
            </a:pPr>
            <a:r>
              <a:rPr sz="2800" dirty="0">
                <a:solidFill>
                  <a:srgbClr val="002C44"/>
                </a:solidFill>
              </a:rPr>
              <a:t>Table</a:t>
            </a:r>
            <a:r>
              <a:rPr sz="2800" spc="-50" dirty="0">
                <a:solidFill>
                  <a:srgbClr val="002C44"/>
                </a:solidFill>
              </a:rPr>
              <a:t> </a:t>
            </a:r>
            <a:r>
              <a:rPr sz="2800" dirty="0">
                <a:solidFill>
                  <a:srgbClr val="002C44"/>
                </a:solidFill>
              </a:rPr>
              <a:t>of</a:t>
            </a:r>
            <a:r>
              <a:rPr sz="2800" spc="-30" dirty="0">
                <a:solidFill>
                  <a:srgbClr val="002C44"/>
                </a:solidFill>
              </a:rPr>
              <a:t> </a:t>
            </a:r>
            <a:r>
              <a:rPr sz="2800" spc="-10" dirty="0">
                <a:solidFill>
                  <a:srgbClr val="002C44"/>
                </a:solidFill>
              </a:rPr>
              <a:t>Contents</a:t>
            </a:r>
            <a:endParaRPr sz="28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2</a:t>
            </a:fld>
            <a:endParaRPr spc="-25" dirty="0"/>
          </a:p>
        </p:txBody>
      </p:sp>
      <p:sp>
        <p:nvSpPr>
          <p:cNvPr id="3" name="object 3"/>
          <p:cNvSpPr txBox="1"/>
          <p:nvPr/>
        </p:nvSpPr>
        <p:spPr>
          <a:xfrm>
            <a:off x="433222" y="1511655"/>
            <a:ext cx="5318125" cy="3227070"/>
          </a:xfrm>
          <a:prstGeom prst="rect">
            <a:avLst/>
          </a:prstGeom>
        </p:spPr>
        <p:txBody>
          <a:bodyPr vert="horz" wrap="square" lIns="0" tIns="165100" rIns="0" bIns="0" rtlCol="0">
            <a:spAutoFit/>
          </a:bodyPr>
          <a:lstStyle/>
          <a:p>
            <a:pPr marL="354965" indent="-342265">
              <a:lnSpc>
                <a:spcPct val="100000"/>
              </a:lnSpc>
              <a:spcBef>
                <a:spcPts val="1300"/>
              </a:spcBef>
              <a:buAutoNum type="arabicPeriod"/>
              <a:tabLst>
                <a:tab pos="354965" algn="l"/>
              </a:tabLst>
            </a:pPr>
            <a:r>
              <a:rPr sz="2000" dirty="0">
                <a:latin typeface="Times New Roman"/>
                <a:cs typeface="Times New Roman"/>
              </a:rPr>
              <a:t>Problem</a:t>
            </a:r>
            <a:r>
              <a:rPr sz="2000" spc="-45" dirty="0">
                <a:latin typeface="Times New Roman"/>
                <a:cs typeface="Times New Roman"/>
              </a:rPr>
              <a:t> </a:t>
            </a:r>
            <a:r>
              <a:rPr sz="2000" spc="-10" dirty="0">
                <a:latin typeface="Times New Roman"/>
                <a:cs typeface="Times New Roman"/>
              </a:rPr>
              <a:t>Statement</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Objective</a:t>
            </a:r>
            <a:r>
              <a:rPr sz="2000" spc="-45" dirty="0">
                <a:latin typeface="Times New Roman"/>
                <a:cs typeface="Times New Roman"/>
              </a:rPr>
              <a:t> </a:t>
            </a:r>
            <a:r>
              <a:rPr sz="2000" dirty="0">
                <a:latin typeface="Times New Roman"/>
                <a:cs typeface="Times New Roman"/>
              </a:rPr>
              <a:t>/</a:t>
            </a:r>
            <a:r>
              <a:rPr sz="2000" spc="-20" dirty="0">
                <a:latin typeface="Times New Roman"/>
                <a:cs typeface="Times New Roman"/>
              </a:rPr>
              <a:t> </a:t>
            </a:r>
            <a:r>
              <a:rPr sz="2000" spc="-10" dirty="0">
                <a:latin typeface="Times New Roman"/>
                <a:cs typeface="Times New Roman"/>
              </a:rPr>
              <a:t>Purpose</a:t>
            </a:r>
            <a:endParaRPr sz="2000">
              <a:latin typeface="Times New Roman"/>
              <a:cs typeface="Times New Roman"/>
            </a:endParaRPr>
          </a:p>
          <a:p>
            <a:pPr marL="354965" indent="-342265">
              <a:lnSpc>
                <a:spcPct val="100000"/>
              </a:lnSpc>
              <a:spcBef>
                <a:spcPts val="1200"/>
              </a:spcBef>
              <a:buAutoNum type="arabicPeriod"/>
              <a:tabLst>
                <a:tab pos="354965" algn="l"/>
                <a:tab pos="4711700" algn="l"/>
              </a:tabLst>
            </a:pPr>
            <a:r>
              <a:rPr sz="2000" dirty="0">
                <a:latin typeface="Times New Roman"/>
                <a:cs typeface="Times New Roman"/>
              </a:rPr>
              <a:t>Main</a:t>
            </a:r>
            <a:r>
              <a:rPr sz="2000" spc="-15" dirty="0">
                <a:latin typeface="Times New Roman"/>
                <a:cs typeface="Times New Roman"/>
              </a:rPr>
              <a:t> </a:t>
            </a:r>
            <a:r>
              <a:rPr sz="2000" dirty="0">
                <a:latin typeface="Times New Roman"/>
                <a:cs typeface="Times New Roman"/>
              </a:rPr>
              <a:t>Topics</a:t>
            </a:r>
            <a:r>
              <a:rPr sz="2000" spc="-35" dirty="0">
                <a:latin typeface="Times New Roman"/>
                <a:cs typeface="Times New Roman"/>
              </a:rPr>
              <a:t> </a:t>
            </a:r>
            <a:r>
              <a:rPr sz="2000" dirty="0">
                <a:latin typeface="Times New Roman"/>
                <a:cs typeface="Times New Roman"/>
              </a:rPr>
              <a:t>/ Sections</a:t>
            </a:r>
            <a:r>
              <a:rPr sz="2000" spc="-35" dirty="0">
                <a:latin typeface="Times New Roman"/>
                <a:cs typeface="Times New Roman"/>
              </a:rPr>
              <a:t> </a:t>
            </a:r>
            <a:r>
              <a:rPr sz="2000" dirty="0">
                <a:latin typeface="Times New Roman"/>
                <a:cs typeface="Times New Roman"/>
              </a:rPr>
              <a:t>(Depends</a:t>
            </a:r>
            <a:r>
              <a:rPr sz="2000" spc="-40" dirty="0">
                <a:latin typeface="Times New Roman"/>
                <a:cs typeface="Times New Roman"/>
              </a:rPr>
              <a:t> </a:t>
            </a:r>
            <a:r>
              <a:rPr sz="2000" dirty="0">
                <a:latin typeface="Times New Roman"/>
                <a:cs typeface="Times New Roman"/>
              </a:rPr>
              <a:t>on </a:t>
            </a:r>
            <a:r>
              <a:rPr sz="2000" spc="-20" dirty="0">
                <a:latin typeface="Times New Roman"/>
                <a:cs typeface="Times New Roman"/>
              </a:rPr>
              <a:t>your</a:t>
            </a:r>
            <a:r>
              <a:rPr sz="2000" dirty="0">
                <a:latin typeface="Times New Roman"/>
                <a:cs typeface="Times New Roman"/>
              </a:rPr>
              <a:t>	</a:t>
            </a:r>
            <a:r>
              <a:rPr sz="2000" spc="-10" dirty="0">
                <a:latin typeface="Times New Roman"/>
                <a:cs typeface="Times New Roman"/>
              </a:rPr>
              <a:t>topic)</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Future</a:t>
            </a:r>
            <a:r>
              <a:rPr sz="2000" spc="-25" dirty="0">
                <a:latin typeface="Times New Roman"/>
                <a:cs typeface="Times New Roman"/>
              </a:rPr>
              <a:t> </a:t>
            </a:r>
            <a:r>
              <a:rPr sz="2000" spc="-20" dirty="0">
                <a:latin typeface="Times New Roman"/>
                <a:cs typeface="Times New Roman"/>
              </a:rPr>
              <a:t>Scope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spc="-10" dirty="0">
                <a:latin typeface="Times New Roman"/>
                <a:cs typeface="Times New Roman"/>
              </a:rPr>
              <a:t>Conclusion</a:t>
            </a:r>
            <a:endParaRPr sz="2000">
              <a:latin typeface="Times New Roman"/>
              <a:cs typeface="Times New Roman"/>
            </a:endParaRPr>
          </a:p>
          <a:p>
            <a:pPr marL="354965" indent="-342265">
              <a:lnSpc>
                <a:spcPct val="100000"/>
              </a:lnSpc>
              <a:spcBef>
                <a:spcPts val="1205"/>
              </a:spcBef>
              <a:buAutoNum type="arabicPeriod"/>
              <a:tabLst>
                <a:tab pos="354965" algn="l"/>
              </a:tabLst>
            </a:pPr>
            <a:r>
              <a:rPr sz="2000" dirty="0">
                <a:latin typeface="Times New Roman"/>
                <a:cs typeface="Times New Roman"/>
              </a:rPr>
              <a:t>References</a:t>
            </a:r>
            <a:r>
              <a:rPr sz="2000" spc="-40" dirty="0">
                <a:latin typeface="Times New Roman"/>
                <a:cs typeface="Times New Roman"/>
              </a:rPr>
              <a:t> </a:t>
            </a:r>
            <a:r>
              <a:rPr sz="2000" dirty="0">
                <a:latin typeface="Times New Roman"/>
                <a:cs typeface="Times New Roman"/>
              </a:rPr>
              <a:t>(if</a:t>
            </a:r>
            <a:r>
              <a:rPr sz="2000" spc="-15" dirty="0">
                <a:latin typeface="Times New Roman"/>
                <a:cs typeface="Times New Roman"/>
              </a:rPr>
              <a:t> </a:t>
            </a:r>
            <a:r>
              <a:rPr sz="2000" spc="-10" dirty="0">
                <a:latin typeface="Times New Roman"/>
                <a:cs typeface="Times New Roman"/>
              </a:rPr>
              <a:t>applicable)</a:t>
            </a:r>
            <a:endParaRPr sz="2000">
              <a:latin typeface="Times New Roman"/>
              <a:cs typeface="Times New Roman"/>
            </a:endParaRPr>
          </a:p>
          <a:p>
            <a:pPr marL="354965" indent="-342265">
              <a:lnSpc>
                <a:spcPct val="100000"/>
              </a:lnSpc>
              <a:spcBef>
                <a:spcPts val="1200"/>
              </a:spcBef>
              <a:buAutoNum type="arabicPeriod"/>
              <a:tabLst>
                <a:tab pos="354965" algn="l"/>
              </a:tabLst>
            </a:pPr>
            <a:r>
              <a:rPr sz="2000" dirty="0">
                <a:latin typeface="Times New Roman"/>
                <a:cs typeface="Times New Roman"/>
              </a:rPr>
              <a:t>Q&amp;A</a:t>
            </a:r>
            <a:r>
              <a:rPr sz="2000" spc="-10" dirty="0">
                <a:latin typeface="Times New Roman"/>
                <a:cs typeface="Times New Roman"/>
              </a:rPr>
              <a:t> </a:t>
            </a:r>
            <a:r>
              <a:rPr sz="2000" dirty="0">
                <a:latin typeface="Times New Roman"/>
                <a:cs typeface="Times New Roman"/>
              </a:rPr>
              <a:t>/</a:t>
            </a:r>
            <a:r>
              <a:rPr sz="2000" spc="5" dirty="0">
                <a:latin typeface="Times New Roman"/>
                <a:cs typeface="Times New Roman"/>
              </a:rPr>
              <a:t> </a:t>
            </a:r>
            <a:r>
              <a:rPr sz="2000" spc="-10" dirty="0">
                <a:latin typeface="Times New Roman"/>
                <a:cs typeface="Times New Roman"/>
              </a:rPr>
              <a:t>Discussion</a:t>
            </a:r>
            <a:endParaRPr sz="20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30" dirty="0"/>
              <a:t> </a:t>
            </a:r>
            <a:r>
              <a:rPr spc="-10" dirty="0"/>
              <a:t>Statement</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3</a:t>
            </a:fld>
            <a:endParaRPr spc="-25" dirty="0"/>
          </a:p>
        </p:txBody>
      </p:sp>
      <p:sp>
        <p:nvSpPr>
          <p:cNvPr id="6" name="TextBox 5">
            <a:extLst>
              <a:ext uri="{FF2B5EF4-FFF2-40B4-BE49-F238E27FC236}">
                <a16:creationId xmlns:a16="http://schemas.microsoft.com/office/drawing/2014/main" id="{5F2FA857-76C2-3F8A-B913-1427ACFC9333}"/>
              </a:ext>
            </a:extLst>
          </p:cNvPr>
          <p:cNvSpPr txBox="1"/>
          <p:nvPr/>
        </p:nvSpPr>
        <p:spPr>
          <a:xfrm>
            <a:off x="167742" y="1936816"/>
            <a:ext cx="8915400" cy="3785652"/>
          </a:xfrm>
          <a:prstGeom prst="rect">
            <a:avLst/>
          </a:prstGeom>
          <a:noFill/>
        </p:spPr>
        <p:txBody>
          <a:bodyPr wrap="square">
            <a:spAutoFit/>
          </a:bodyPr>
          <a:lstStyle/>
          <a:p>
            <a:r>
              <a:rPr lang="en-US" sz="2400" b="0" i="0" dirty="0">
                <a:effectLst/>
                <a:latin typeface="fkGroteskNeue"/>
              </a:rPr>
              <a:t>With the expanding scale of libraries and bookstores, keeping manual records of book</a:t>
            </a:r>
          </a:p>
          <a:p>
            <a:r>
              <a:rPr lang="en-US" sz="2400" b="0" i="0" dirty="0">
                <a:effectLst/>
                <a:latin typeface="fkGroteskNeue"/>
              </a:rPr>
              <a:t> stocks, issues, returns, and losses has become increasingly complex and error-prone.</a:t>
            </a:r>
          </a:p>
          <a:p>
            <a:r>
              <a:rPr lang="en-US" sz="2400" b="0" i="0" dirty="0">
                <a:effectLst/>
                <a:latin typeface="fkGroteskNeue"/>
              </a:rPr>
              <a:t> Institutions face difficulties such as inaccurate book tracking, delayed identification of shortages or losses, inefficiency in stock audits, and poor data synchronization. The Book Inventory Management System transforms inventory operations by automating registration, circulation, reporting, and analytics, resulting in more precise, reliable, and effortless book management.</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555">
              <a:lnSpc>
                <a:spcPct val="100000"/>
              </a:lnSpc>
              <a:spcBef>
                <a:spcPts val="105"/>
              </a:spcBef>
            </a:pPr>
            <a:r>
              <a:rPr dirty="0"/>
              <a:t>Objective</a:t>
            </a:r>
            <a:r>
              <a:rPr spc="-25" dirty="0"/>
              <a:t> </a:t>
            </a:r>
            <a:r>
              <a:rPr dirty="0"/>
              <a:t>/</a:t>
            </a:r>
            <a:r>
              <a:rPr spc="-15" dirty="0"/>
              <a:t> </a:t>
            </a:r>
            <a:r>
              <a:rPr spc="-10" dirty="0"/>
              <a:t>Purpose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4</a:t>
            </a:fld>
            <a:endParaRPr spc="-25" dirty="0"/>
          </a:p>
        </p:txBody>
      </p:sp>
      <p:sp>
        <p:nvSpPr>
          <p:cNvPr id="3" name="object 3"/>
          <p:cNvSpPr txBox="1"/>
          <p:nvPr/>
        </p:nvSpPr>
        <p:spPr>
          <a:xfrm>
            <a:off x="297967" y="1360333"/>
            <a:ext cx="8652256" cy="3719608"/>
          </a:xfrm>
          <a:prstGeom prst="rect">
            <a:avLst/>
          </a:prstGeom>
        </p:spPr>
        <p:txBody>
          <a:bodyPr vert="horz" wrap="square" lIns="0" tIns="13335" rIns="0" bIns="0" rtlCol="0">
            <a:spAutoFit/>
          </a:bodyPr>
          <a:lstStyle/>
          <a:p>
            <a:r>
              <a:rPr lang="en-US" sz="1600" b="1" dirty="0"/>
              <a:t>Enhance Operational Efficiency</a:t>
            </a:r>
            <a:r>
              <a:rPr lang="en-US" sz="1600" dirty="0"/>
              <a:t>: Digitize inventory processes to eliminate errors, ensure accurate records, and speed up book registration and circulation.</a:t>
            </a:r>
          </a:p>
          <a:p>
            <a:endParaRPr lang="en-US" sz="1600" dirty="0"/>
          </a:p>
          <a:p>
            <a:r>
              <a:rPr lang="en-US" sz="1600" b="1" dirty="0"/>
              <a:t>Empower Staff and Users</a:t>
            </a:r>
            <a:r>
              <a:rPr lang="en-US" sz="1600" dirty="0"/>
              <a:t>: Provide real-time access to book status, streamline check-in/check-out, and automate notifications for dues and losses.</a:t>
            </a:r>
          </a:p>
          <a:p>
            <a:endParaRPr lang="en-US" sz="1600" dirty="0"/>
          </a:p>
          <a:p>
            <a:r>
              <a:rPr lang="en-US" sz="1600" b="1" dirty="0"/>
              <a:t>Improve Decision-Making: </a:t>
            </a:r>
            <a:r>
              <a:rPr lang="en-US" sz="1600" dirty="0"/>
              <a:t>Enable data-driven forecasting, reduce overstock/loss, and improve acquisition planning with actionable analytics.</a:t>
            </a:r>
          </a:p>
          <a:p>
            <a:endParaRPr lang="en-US" sz="1600" dirty="0"/>
          </a:p>
          <a:p>
            <a:r>
              <a:rPr lang="en-US" sz="1600" b="1" dirty="0"/>
              <a:t>Strengthen Security and Compliance: </a:t>
            </a:r>
            <a:r>
              <a:rPr lang="en-US" sz="1600" dirty="0"/>
              <a:t>Control access, audit every action, and assure the safety of valuable book collections.</a:t>
            </a:r>
          </a:p>
          <a:p>
            <a:endParaRPr lang="en-US" sz="1600" dirty="0"/>
          </a:p>
          <a:p>
            <a:r>
              <a:rPr lang="en-US" sz="1600" b="1" dirty="0"/>
              <a:t>Facilitate Growth: </a:t>
            </a:r>
            <a:r>
              <a:rPr lang="en-US" sz="1600" dirty="0"/>
              <a:t>Ensure the system can scale and integrate with digital content systems, cross-branch networks, and e-book solutions.</a:t>
            </a:r>
          </a:p>
          <a:p>
            <a:pPr marL="354965" indent="-342265">
              <a:lnSpc>
                <a:spcPct val="100000"/>
              </a:lnSpc>
              <a:spcBef>
                <a:spcPts val="105"/>
              </a:spcBef>
              <a:buClr>
                <a:srgbClr val="878787"/>
              </a:buClr>
              <a:buSzPct val="160000"/>
              <a:buFont typeface="Arial MT"/>
              <a:buChar char="•"/>
              <a:tabLst>
                <a:tab pos="354965" algn="l"/>
              </a:tabLst>
            </a:pPr>
            <a:endParaRPr sz="1600" dirty="0">
              <a:latin typeface="Times New Roman"/>
              <a:cs typeface="Times New Roman"/>
            </a:endParaRPr>
          </a:p>
        </p:txBody>
      </p:sp>
      <p:sp>
        <p:nvSpPr>
          <p:cNvPr id="4" name="object 4"/>
          <p:cNvSpPr txBox="1"/>
          <p:nvPr/>
        </p:nvSpPr>
        <p:spPr>
          <a:xfrm>
            <a:off x="6867525" y="1365249"/>
            <a:ext cx="842644"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2D2D2D"/>
                </a:solidFill>
                <a:latin typeface="Times New Roman"/>
                <a:cs typeface="Times New Roman"/>
              </a:rPr>
              <a:t>,</a:t>
            </a:r>
            <a:endParaRPr sz="16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5</a:t>
            </a:fld>
            <a:endParaRPr spc="-25" dirty="0"/>
          </a:p>
        </p:txBody>
      </p:sp>
      <p:sp>
        <p:nvSpPr>
          <p:cNvPr id="8" name="TextBox 7">
            <a:extLst>
              <a:ext uri="{FF2B5EF4-FFF2-40B4-BE49-F238E27FC236}">
                <a16:creationId xmlns:a16="http://schemas.microsoft.com/office/drawing/2014/main" id="{8B1C87BD-B609-145E-E822-AEDBB81E8BBA}"/>
              </a:ext>
            </a:extLst>
          </p:cNvPr>
          <p:cNvSpPr txBox="1"/>
          <p:nvPr/>
        </p:nvSpPr>
        <p:spPr>
          <a:xfrm>
            <a:off x="152400" y="990600"/>
            <a:ext cx="8839200" cy="4524315"/>
          </a:xfrm>
          <a:prstGeom prst="rect">
            <a:avLst/>
          </a:prstGeom>
          <a:noFill/>
        </p:spPr>
        <p:txBody>
          <a:bodyPr wrap="square">
            <a:spAutoFit/>
          </a:bodyPr>
          <a:lstStyle/>
          <a:p>
            <a:pPr marL="342900" indent="-342900" algn="l">
              <a:buAutoNum type="arabicPeriod"/>
            </a:pPr>
            <a:r>
              <a:rPr lang="en-US" b="1" i="0" dirty="0">
                <a:effectLst/>
                <a:latin typeface="fkGrotesk"/>
              </a:rPr>
              <a:t>User Centric Design</a:t>
            </a:r>
          </a:p>
          <a:p>
            <a:pPr marL="342900" indent="-342900" algn="l">
              <a:buAutoNum type="arabicPeriod"/>
            </a:pPr>
            <a:endParaRPr lang="en-US" b="0" i="0" dirty="0">
              <a:effectLst/>
              <a:latin typeface="fkGrotesk"/>
            </a:endParaRPr>
          </a:p>
          <a:p>
            <a:pPr algn="l">
              <a:buNone/>
            </a:pPr>
            <a:r>
              <a:rPr lang="en-US" b="0" i="0" dirty="0">
                <a:effectLst/>
                <a:latin typeface="fkGroteskNeue"/>
              </a:rPr>
              <a:t>Responsive web interfaces allow staff and users to navigate the inventory system on any device. Profiles for books and users are cleanly organized, searchable, and editable for efficient operations.</a:t>
            </a:r>
          </a:p>
          <a:p>
            <a:pPr algn="l">
              <a:buNone/>
            </a:pPr>
            <a:endParaRPr lang="en-US" b="0" i="0" dirty="0">
              <a:effectLst/>
              <a:latin typeface="fkGroteskNeue"/>
            </a:endParaRPr>
          </a:p>
          <a:p>
            <a:pPr algn="l">
              <a:buNone/>
            </a:pPr>
            <a:r>
              <a:rPr lang="en-US" b="1" i="0" dirty="0">
                <a:effectLst/>
                <a:latin typeface="fkGrotesk"/>
              </a:rPr>
              <a:t>2. Efficient Backend Architecture</a:t>
            </a:r>
          </a:p>
          <a:p>
            <a:pPr algn="l">
              <a:buNone/>
            </a:pPr>
            <a:endParaRPr lang="en-US" b="0" i="0" dirty="0">
              <a:effectLst/>
              <a:latin typeface="fkGrotesk"/>
            </a:endParaRPr>
          </a:p>
          <a:p>
            <a:pPr algn="l">
              <a:buNone/>
            </a:pPr>
            <a:r>
              <a:rPr lang="en-US" b="0" i="0" dirty="0">
                <a:effectLst/>
                <a:latin typeface="fkGroteskNeue"/>
              </a:rPr>
              <a:t>A Node.js/Express.js-powered backend handles business logic, inventory transactions, permission checks, and API endpoints. Architectural decisions focus on performance, reliability, and scalable session management.</a:t>
            </a:r>
          </a:p>
          <a:p>
            <a:pPr algn="l">
              <a:buNone/>
            </a:pPr>
            <a:endParaRPr lang="en-US" b="0" i="0" dirty="0">
              <a:effectLst/>
              <a:latin typeface="fkGroteskNeue"/>
            </a:endParaRPr>
          </a:p>
          <a:p>
            <a:pPr algn="l">
              <a:buNone/>
            </a:pPr>
            <a:r>
              <a:rPr lang="en-US" b="0" i="0" dirty="0">
                <a:effectLst/>
                <a:latin typeface="fkGrotesk"/>
              </a:rPr>
              <a:t>3. </a:t>
            </a:r>
            <a:r>
              <a:rPr lang="en-US" b="1" i="0" dirty="0">
                <a:effectLst/>
                <a:latin typeface="fkGrotesk"/>
              </a:rPr>
              <a:t>Secure and Scalable Database</a:t>
            </a:r>
          </a:p>
          <a:p>
            <a:pPr algn="l">
              <a:buNone/>
            </a:pPr>
            <a:endParaRPr lang="en-US" b="0" i="0" dirty="0">
              <a:effectLst/>
              <a:latin typeface="fkGrotesk"/>
            </a:endParaRPr>
          </a:p>
          <a:p>
            <a:pPr algn="l">
              <a:buNone/>
            </a:pPr>
            <a:r>
              <a:rPr lang="en-US" b="0" i="0" dirty="0">
                <a:effectLst/>
                <a:latin typeface="fkGroteskNeue"/>
              </a:rPr>
              <a:t>All inventory, user, and transaction data are stored in a MongoDB (or similar) database. Data structures are optimized for speedy search, bulk imports, and secure multi-user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426084">
              <a:lnSpc>
                <a:spcPct val="100000"/>
              </a:lnSpc>
              <a:spcBef>
                <a:spcPts val="105"/>
              </a:spcBef>
            </a:pPr>
            <a:r>
              <a:rPr dirty="0"/>
              <a:t>Main Topics / </a:t>
            </a:r>
            <a:r>
              <a:rPr spc="-10" dirty="0"/>
              <a:t>Sections</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6</a:t>
            </a:fld>
            <a:endParaRPr spc="-25" dirty="0"/>
          </a:p>
        </p:txBody>
      </p:sp>
      <p:sp>
        <p:nvSpPr>
          <p:cNvPr id="6" name="TextBox 5">
            <a:extLst>
              <a:ext uri="{FF2B5EF4-FFF2-40B4-BE49-F238E27FC236}">
                <a16:creationId xmlns:a16="http://schemas.microsoft.com/office/drawing/2014/main" id="{BD02F45F-928B-5AEA-8B76-FAE45BE6108A}"/>
              </a:ext>
            </a:extLst>
          </p:cNvPr>
          <p:cNvSpPr txBox="1"/>
          <p:nvPr/>
        </p:nvSpPr>
        <p:spPr>
          <a:xfrm>
            <a:off x="76200" y="990600"/>
            <a:ext cx="9067800" cy="3970318"/>
          </a:xfrm>
          <a:prstGeom prst="rect">
            <a:avLst/>
          </a:prstGeom>
          <a:noFill/>
        </p:spPr>
        <p:txBody>
          <a:bodyPr wrap="square">
            <a:spAutoFit/>
          </a:bodyPr>
          <a:lstStyle/>
          <a:p>
            <a:pPr algn="l">
              <a:buNone/>
            </a:pPr>
            <a:r>
              <a:rPr lang="en-US" b="0" i="0" dirty="0">
                <a:effectLst/>
                <a:latin typeface="fkGrotesk"/>
              </a:rPr>
              <a:t>4</a:t>
            </a:r>
            <a:r>
              <a:rPr lang="en-US" b="1" i="0" dirty="0">
                <a:effectLst/>
                <a:latin typeface="fkGrotesk"/>
              </a:rPr>
              <a:t>. Advanced Features Implementation</a:t>
            </a:r>
          </a:p>
          <a:p>
            <a:pPr algn="l">
              <a:buNone/>
            </a:pPr>
            <a:endParaRPr lang="en-US" b="1" i="0" dirty="0">
              <a:effectLst/>
              <a:latin typeface="fkGrotesk"/>
            </a:endParaRPr>
          </a:p>
          <a:p>
            <a:pPr algn="l">
              <a:buNone/>
            </a:pPr>
            <a:r>
              <a:rPr lang="en-US" b="0" i="0" dirty="0">
                <a:effectLst/>
                <a:latin typeface="fkGroteskNeue"/>
              </a:rPr>
              <a:t>Includes dynamic search/filtering of books, transaction logs, loss/damage reporting, barcode integration, and real-time alerts for inventory changes or overdue returns.</a:t>
            </a:r>
          </a:p>
          <a:p>
            <a:pPr algn="l">
              <a:buNone/>
            </a:pPr>
            <a:endParaRPr lang="en-US" b="0" i="0" dirty="0">
              <a:effectLst/>
              <a:latin typeface="fkGroteskNeue"/>
            </a:endParaRPr>
          </a:p>
          <a:p>
            <a:pPr algn="l">
              <a:buNone/>
            </a:pPr>
            <a:r>
              <a:rPr lang="en-US" b="0" i="0" dirty="0">
                <a:effectLst/>
                <a:latin typeface="fkGrotesk"/>
              </a:rPr>
              <a:t>5. </a:t>
            </a:r>
            <a:r>
              <a:rPr lang="en-US" b="1" i="0" dirty="0">
                <a:effectLst/>
                <a:latin typeface="fkGrotesk"/>
              </a:rPr>
              <a:t>Role-Based Administration &amp; Analytics</a:t>
            </a:r>
          </a:p>
          <a:p>
            <a:pPr algn="l">
              <a:buNone/>
            </a:pPr>
            <a:endParaRPr lang="en-US" b="0" i="0" dirty="0">
              <a:effectLst/>
              <a:latin typeface="fkGrotesk"/>
            </a:endParaRPr>
          </a:p>
          <a:p>
            <a:pPr algn="l">
              <a:buNone/>
            </a:pPr>
            <a:r>
              <a:rPr lang="en-US" b="0" i="0" dirty="0">
                <a:effectLst/>
                <a:latin typeface="fkGroteskNeue"/>
              </a:rPr>
              <a:t>Admins can manage users, generate in-depth usage/stats reports, and resolve book/location mismatches. Integrated dashboards support actionable decisions.</a:t>
            </a:r>
          </a:p>
          <a:p>
            <a:pPr algn="l">
              <a:buNone/>
            </a:pPr>
            <a:endParaRPr lang="en-US" b="0" i="0" dirty="0">
              <a:effectLst/>
              <a:latin typeface="fkGroteskNeue"/>
            </a:endParaRPr>
          </a:p>
          <a:p>
            <a:pPr algn="l">
              <a:buNone/>
            </a:pPr>
            <a:r>
              <a:rPr lang="en-US" b="0" i="0" dirty="0">
                <a:effectLst/>
                <a:latin typeface="fkGrotesk"/>
              </a:rPr>
              <a:t>6</a:t>
            </a:r>
            <a:r>
              <a:rPr lang="en-US" b="1" i="0" dirty="0">
                <a:effectLst/>
                <a:latin typeface="fkGrotesk"/>
              </a:rPr>
              <a:t>. Robust Testing and Deployment</a:t>
            </a:r>
          </a:p>
          <a:p>
            <a:pPr algn="l">
              <a:buNone/>
            </a:pPr>
            <a:endParaRPr lang="en-US" b="0" i="0" dirty="0">
              <a:effectLst/>
              <a:latin typeface="fkGrotesk"/>
            </a:endParaRPr>
          </a:p>
          <a:p>
            <a:pPr algn="l">
              <a:buNone/>
            </a:pPr>
            <a:r>
              <a:rPr lang="en-US" b="0" i="0" dirty="0">
                <a:effectLst/>
                <a:latin typeface="fkGroteskNeue"/>
              </a:rPr>
              <a:t>Thorough system testing ensures smooth operations, security, and scalability. Automated deployments and cloud hosting enable high availability.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229995">
              <a:lnSpc>
                <a:spcPct val="100000"/>
              </a:lnSpc>
              <a:spcBef>
                <a:spcPts val="105"/>
              </a:spcBef>
            </a:pPr>
            <a:r>
              <a:rPr dirty="0"/>
              <a:t>Future</a:t>
            </a:r>
            <a:r>
              <a:rPr spc="-30" dirty="0"/>
              <a:t> </a:t>
            </a:r>
            <a:r>
              <a:rPr spc="-10" dirty="0"/>
              <a:t>Scope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7</a:t>
            </a:fld>
            <a:endParaRPr spc="-25" dirty="0"/>
          </a:p>
        </p:txBody>
      </p:sp>
      <p:sp>
        <p:nvSpPr>
          <p:cNvPr id="3" name="object 3"/>
          <p:cNvSpPr txBox="1"/>
          <p:nvPr/>
        </p:nvSpPr>
        <p:spPr>
          <a:xfrm>
            <a:off x="535940" y="1270761"/>
            <a:ext cx="7969884" cy="4628831"/>
          </a:xfrm>
          <a:prstGeom prst="rect">
            <a:avLst/>
          </a:prstGeom>
        </p:spPr>
        <p:txBody>
          <a:bodyPr vert="horz" wrap="square" lIns="0" tIns="12065" rIns="0" bIns="0" rtlCol="0">
            <a:spAutoFit/>
          </a:bodyPr>
          <a:lstStyle/>
          <a:p>
            <a:r>
              <a:rPr lang="en-IN" sz="2000" dirty="0"/>
              <a:t>1</a:t>
            </a:r>
            <a:r>
              <a:rPr lang="en-IN" sz="2000" b="1" dirty="0"/>
              <a:t>.Integration with E-Book Lending for hybrid libraries.</a:t>
            </a:r>
          </a:p>
          <a:p>
            <a:endParaRPr lang="en-IN" sz="2000" b="1" dirty="0"/>
          </a:p>
          <a:p>
            <a:endParaRPr lang="en-IN" sz="2000" b="1" dirty="0"/>
          </a:p>
          <a:p>
            <a:r>
              <a:rPr lang="en-IN" sz="2000" b="1" dirty="0"/>
              <a:t>2.AI Analytics: Automated demand forecasting and anomaly detection.</a:t>
            </a:r>
          </a:p>
          <a:p>
            <a:endParaRPr lang="en-IN" sz="2000" b="1" dirty="0"/>
          </a:p>
          <a:p>
            <a:endParaRPr lang="en-IN" sz="2000" b="1" dirty="0"/>
          </a:p>
          <a:p>
            <a:r>
              <a:rPr lang="en-IN" sz="2000" b="1" dirty="0"/>
              <a:t>3. Mobile Access &amp; Barcode Scanning: Inventory management from shelf to system using handheld devices.</a:t>
            </a:r>
          </a:p>
          <a:p>
            <a:endParaRPr lang="en-IN" sz="2000" b="1" dirty="0"/>
          </a:p>
          <a:p>
            <a:endParaRPr lang="en-IN" sz="2000" b="1" dirty="0"/>
          </a:p>
          <a:p>
            <a:r>
              <a:rPr lang="en-IN" sz="2000" b="1" dirty="0"/>
              <a:t>4.Inter-Branch Networking: Seamless sharing and management of book data across locations.</a:t>
            </a:r>
          </a:p>
          <a:p>
            <a:br>
              <a:rPr lang="en-IN" sz="2000" b="1" dirty="0"/>
            </a:br>
            <a:endParaRPr sz="2000" b="1"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958215">
              <a:lnSpc>
                <a:spcPct val="100000"/>
              </a:lnSpc>
              <a:spcBef>
                <a:spcPts val="105"/>
              </a:spcBef>
            </a:pPr>
            <a:r>
              <a:rPr dirty="0"/>
              <a:t>Project</a:t>
            </a:r>
            <a:r>
              <a:rPr spc="-25" dirty="0"/>
              <a:t> </a:t>
            </a:r>
            <a:r>
              <a:rPr spc="-10" dirty="0"/>
              <a:t>Snippets</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8</a:t>
            </a:fld>
            <a:endParaRPr spc="-25" dirty="0"/>
          </a:p>
        </p:txBody>
      </p:sp>
      <p:pic>
        <p:nvPicPr>
          <p:cNvPr id="8" name="Picture 7">
            <a:extLst>
              <a:ext uri="{FF2B5EF4-FFF2-40B4-BE49-F238E27FC236}">
                <a16:creationId xmlns:a16="http://schemas.microsoft.com/office/drawing/2014/main" id="{D20D114C-88E3-C2BD-2880-D9CA4390A909}"/>
              </a:ext>
            </a:extLst>
          </p:cNvPr>
          <p:cNvPicPr>
            <a:picLocks noChangeAspect="1"/>
          </p:cNvPicPr>
          <p:nvPr/>
        </p:nvPicPr>
        <p:blipFill>
          <a:blip r:embed="rId2" cstate="print">
            <a:extLst>
              <a:ext uri="{28A0092B-C50C-407E-A947-70E740481C1C}">
                <a14:useLocalDpi xmlns:a14="http://schemas.microsoft.com/office/drawing/2010/main" val="0"/>
              </a:ext>
            </a:extLst>
          </a:blip>
          <a:srcRect t="16850" b="8632"/>
          <a:stretch>
            <a:fillRect/>
          </a:stretch>
        </p:blipFill>
        <p:spPr>
          <a:xfrm>
            <a:off x="2110843" y="1367603"/>
            <a:ext cx="4876801" cy="2044191"/>
          </a:xfrm>
          <a:prstGeom prst="rect">
            <a:avLst/>
          </a:prstGeom>
        </p:spPr>
      </p:pic>
      <p:pic>
        <p:nvPicPr>
          <p:cNvPr id="10" name="Picture 9">
            <a:extLst>
              <a:ext uri="{FF2B5EF4-FFF2-40B4-BE49-F238E27FC236}">
                <a16:creationId xmlns:a16="http://schemas.microsoft.com/office/drawing/2014/main" id="{0EF7F330-D00E-A979-FFB4-F4D3212DB7B9}"/>
              </a:ext>
            </a:extLst>
          </p:cNvPr>
          <p:cNvPicPr>
            <a:picLocks noChangeAspect="1"/>
          </p:cNvPicPr>
          <p:nvPr/>
        </p:nvPicPr>
        <p:blipFill>
          <a:blip r:embed="rId3" cstate="print">
            <a:extLst>
              <a:ext uri="{28A0092B-C50C-407E-A947-70E740481C1C}">
                <a14:useLocalDpi xmlns:a14="http://schemas.microsoft.com/office/drawing/2010/main" val="0"/>
              </a:ext>
            </a:extLst>
          </a:blip>
          <a:srcRect t="10556" b="7893"/>
          <a:stretch>
            <a:fillRect/>
          </a:stretch>
        </p:blipFill>
        <p:spPr>
          <a:xfrm>
            <a:off x="217042" y="4078409"/>
            <a:ext cx="3733800" cy="1712792"/>
          </a:xfrm>
          <a:prstGeom prst="rect">
            <a:avLst/>
          </a:prstGeom>
        </p:spPr>
      </p:pic>
      <p:pic>
        <p:nvPicPr>
          <p:cNvPr id="12" name="Picture 11">
            <a:extLst>
              <a:ext uri="{FF2B5EF4-FFF2-40B4-BE49-F238E27FC236}">
                <a16:creationId xmlns:a16="http://schemas.microsoft.com/office/drawing/2014/main" id="{3FE2B9D5-4A7B-2523-C9C4-B0C268804481}"/>
              </a:ext>
            </a:extLst>
          </p:cNvPr>
          <p:cNvPicPr>
            <a:picLocks noChangeAspect="1"/>
          </p:cNvPicPr>
          <p:nvPr/>
        </p:nvPicPr>
        <p:blipFill>
          <a:blip r:embed="rId4" cstate="print">
            <a:extLst>
              <a:ext uri="{28A0092B-C50C-407E-A947-70E740481C1C}">
                <a14:useLocalDpi xmlns:a14="http://schemas.microsoft.com/office/drawing/2010/main" val="0"/>
              </a:ext>
            </a:extLst>
          </a:blip>
          <a:srcRect t="18449" b="9977"/>
          <a:stretch>
            <a:fillRect/>
          </a:stretch>
        </p:blipFill>
        <p:spPr>
          <a:xfrm>
            <a:off x="4419600" y="4287957"/>
            <a:ext cx="3733800" cy="15032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8049" rIns="0" bIns="0" rtlCol="0">
            <a:spAutoFit/>
          </a:bodyPr>
          <a:lstStyle/>
          <a:p>
            <a:pPr marL="1139825">
              <a:lnSpc>
                <a:spcPct val="100000"/>
              </a:lnSpc>
              <a:spcBef>
                <a:spcPts val="105"/>
              </a:spcBef>
            </a:pPr>
            <a:r>
              <a:rPr dirty="0"/>
              <a:t>Code</a:t>
            </a:r>
            <a:r>
              <a:rPr spc="-20" dirty="0"/>
              <a:t> </a:t>
            </a:r>
            <a:r>
              <a:rPr spc="-10" dirty="0"/>
              <a:t>Snippets</a:t>
            </a:r>
          </a:p>
        </p:txBody>
      </p:sp>
      <p:pic>
        <p:nvPicPr>
          <p:cNvPr id="3" name="object 3"/>
          <p:cNvPicPr/>
          <p:nvPr/>
        </p:nvPicPr>
        <p:blipFill>
          <a:blip r:embed="rId2" cstate="print"/>
          <a:stretch>
            <a:fillRect/>
          </a:stretch>
        </p:blipFill>
        <p:spPr>
          <a:xfrm>
            <a:off x="886688" y="1515617"/>
            <a:ext cx="7047357" cy="2312923"/>
          </a:xfrm>
          <a:prstGeom prst="rect">
            <a:avLst/>
          </a:prstGeom>
        </p:spPr>
      </p:pic>
      <p:pic>
        <p:nvPicPr>
          <p:cNvPr id="4" name="object 4"/>
          <p:cNvPicPr/>
          <p:nvPr/>
        </p:nvPicPr>
        <p:blipFill>
          <a:blip r:embed="rId3" cstate="print"/>
          <a:stretch>
            <a:fillRect/>
          </a:stretch>
        </p:blipFill>
        <p:spPr>
          <a:xfrm>
            <a:off x="674255" y="4088853"/>
            <a:ext cx="3821557" cy="1751330"/>
          </a:xfrm>
          <a:prstGeom prst="rect">
            <a:avLst/>
          </a:prstGeom>
        </p:spPr>
      </p:pic>
      <p:pic>
        <p:nvPicPr>
          <p:cNvPr id="5" name="object 5"/>
          <p:cNvPicPr/>
          <p:nvPr/>
        </p:nvPicPr>
        <p:blipFill>
          <a:blip r:embed="rId4" cstate="print"/>
          <a:stretch>
            <a:fillRect/>
          </a:stretch>
        </p:blipFill>
        <p:spPr>
          <a:xfrm>
            <a:off x="4920615" y="4078935"/>
            <a:ext cx="3567557" cy="1771269"/>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410"/>
              </a:lnSpc>
            </a:pPr>
            <a:fld id="{81D60167-4931-47E6-BA6A-407CBD079E47}" type="slidenum">
              <a:rPr spc="-25" dirty="0"/>
              <a:t>9</a:t>
            </a:fld>
            <a:endParaRPr spc="-2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TotalTime>
  <Words>972</Words>
  <Application>Microsoft Office PowerPoint</Application>
  <PresentationFormat>On-screen Show (4:3)</PresentationFormat>
  <Paragraphs>126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MT</vt:lpstr>
      <vt:lpstr>fkGrotesk</vt:lpstr>
      <vt:lpstr>fkGroteskNeue</vt:lpstr>
      <vt:lpstr>Times New Roman</vt:lpstr>
      <vt:lpstr>Office Theme</vt:lpstr>
      <vt:lpstr>Topic</vt:lpstr>
      <vt:lpstr>Table of Contents</vt:lpstr>
      <vt:lpstr>Problem Statement</vt:lpstr>
      <vt:lpstr>Objective / Purpose</vt:lpstr>
      <vt:lpstr>Main Topics / Sections</vt:lpstr>
      <vt:lpstr>Main Topics / Sections</vt:lpstr>
      <vt:lpstr>Future Scope</vt:lpstr>
      <vt:lpstr>Project Snippets</vt:lpstr>
      <vt:lpstr>Code Snippets</vt:lpstr>
      <vt:lpstr>Conclusion</vt:lpstr>
      <vt:lpstr>References</vt:lpstr>
      <vt:lpstr>Q&amp;A / Discussion</vt:lpstr>
      <vt:lpstr>Q&amp;A /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Arushi Gupta</dc:creator>
  <cp:lastModifiedBy>Ansh Mehta</cp:lastModifiedBy>
  <cp:revision>1</cp:revision>
  <dcterms:created xsi:type="dcterms:W3CDTF">2025-09-24T13:03:35Z</dcterms:created>
  <dcterms:modified xsi:type="dcterms:W3CDTF">2025-09-24T13:22:27Z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2025-03-11T00:00:00Z</vt:filetime>
  </property>
  <property fmtid="{D5CDD505-2E9C-101B-9397-08002B2CF9AE}" pid="3" name="Creator">
    <vt:lpwstr>Microsoft® PowerPoint® 2021</vt:lpwstr>
  </property>
  <property fmtid="{D5CDD505-2E9C-101B-9397-08002B2CF9AE}" pid="4" name="LastSaved">
    <vt:filetime>2025-09-24T00:00:00Z</vt:filetime>
  </property>
  <property fmtid="{D5CDD505-2E9C-101B-9397-08002B2CF9AE}" pid="5" name="Producer">
    <vt:lpwstr>Microsoft® PowerPoint® 2021</vt:lpwstr>
  </property>
</Properties>
</file>