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6" r:id="rId13"/>
    <p:sldId id="257" r:id="rId14"/>
    <p:sldId id="258" r:id="rId15"/>
    <p:sldId id="259" r:id="rId16"/>
    <p:sldId id="260" r:id="rId17"/>
    <p:sldId id="262" r:id="rId18"/>
    <p:sldId id="26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A4FF3-CB2E-4376-62C8-F798CC3B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3ADAAF-6835-15A8-6330-705688866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3FFB4-86B6-A112-8C4D-F5ABB621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A3A9F-F8E5-5884-F8A7-D27FBC3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1AB186-2528-D3AB-8F44-CAF5AAEF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1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A9522-4435-4A0C-5736-E4B2ED9F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BCC5A4-342E-1D5A-D783-CD07CF3C6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BC17B-6BE8-583B-AA0B-C4A7038C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5E678-61BA-EF65-B333-EC9846A1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3A317E-EF3E-D4E4-F149-52A65AC2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38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6BCE5-9A03-8FC2-F363-48444B43B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03FD92-9C8C-2DB2-2241-EE5A89E9A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4EB2F-24F4-5D3C-FF2E-FFF7B498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7CCB8-DF1E-FA63-5AB1-83B6CB1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B2A7E-23ED-35AE-BAA0-C93AB2C9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66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0C729-1683-DAD3-0AFD-12C1B8F4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843CB-AEB1-BA70-FFEA-0E860B76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652FF-8602-3067-7667-3C6F2C5D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2C53C-0B9D-3D9A-F585-EDE6FFD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47381-9E99-C50A-AA30-033F38B8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9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5F83D-83DC-1E30-8EAE-73F00CD6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925243-3296-E2A4-9E63-C5B9D336E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E329F-2C71-CD04-D71A-D369B818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360AA-348E-8CAE-0CAF-805D1F85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EA454-CF9A-55AC-903B-EE60F6AF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9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15846-363D-5D5A-AFA7-44579DD0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8D471-FBFF-3D54-D75C-D1A72A0E4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E5EB74-9334-D8B9-B66E-0CD0669AC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91393F-4761-331F-FF98-E56167F0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FD1169-7D53-1CA3-E6DD-5022806C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6ECE6-E858-5C84-57ED-06BED601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9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8B515-82BB-B466-10F9-CFF7A762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971233-688C-7230-E020-E5402642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0169D8-E3A3-0157-B48E-80D06BFCF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F7B65F-4E00-F012-BE8F-C3F142A7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C929E5-01A6-ED41-D472-4F29F274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25CBD5-496E-0F2E-5129-EBA668A3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23E6B9-EF64-B90B-0D98-7CBB081B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D281D2-8A2D-E22F-0917-EC78F19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37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8CF1A-1BDC-F487-96B2-80FFAF26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88CDC4-11CF-7807-7E90-B0D9A1D4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5930DF-9E71-1568-B5A0-F8F3DD5A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F45DB-AD4F-100C-6E31-78071D98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1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F14667-72BC-0944-9DC9-1C337767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D2E145-460C-6DCC-9395-E2BD10E8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F0BA85-4DA9-D64B-472D-70F89FA6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44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FB646-78EE-3350-E6A3-5A2D5EE3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7E228-8E1B-96FE-F67A-B8CA370C2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14C069-C313-BC8B-C88C-BCDDF7D4E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174092-C5A8-D987-467E-AD0D114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87198-653A-A303-55C6-6DB8A853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B4F6B6-2F2E-525E-D477-B84ABA9C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0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F3087-804C-86B9-86B5-A9EBBF0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B87B4B-E1E3-48DC-3476-5521DF0C3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ED7DBC-DD45-2A7E-81A2-F91B2729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40675-F981-35FF-B6FA-0288F71F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7E1649-49AE-04BE-4FB0-DA6AD7D4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2AE90-3C44-A6E8-7244-CF1E45C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77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45E40C-BA7B-E025-3D0F-5C33B95C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F99E0C-B161-6FA7-4351-A9CA63AC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2F96C-1477-AE84-DDED-D27441453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78625-6E08-4342-BC6C-05142FEB964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8F914-F1C2-F18B-F3F2-5120B37E9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E5B02A-7AB3-EFA2-0025-745F7C319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7DDACE-DBBC-4F12-B0F8-ADEE5E6BE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17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394E-D341-2456-DBA7-A624C3A07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030" y="331950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Array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Listas</a:t>
            </a:r>
            <a:r>
              <a:rPr lang="pt-BR" dirty="0"/>
              <a:t> em JAVA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7DDD11-7AFD-FCBB-6BE5-7E6733BF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31" y="1699896"/>
            <a:ext cx="8523444" cy="31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39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D98F095-0E9E-768C-30A7-D80D1177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68" y="378734"/>
            <a:ext cx="11104222" cy="54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5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2E2ED4-F902-625F-01DE-2BCF644A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5" y="610593"/>
            <a:ext cx="11316710" cy="53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7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B58A337-C169-C0CF-64E8-F8FCBEEF9C51}"/>
              </a:ext>
            </a:extLst>
          </p:cNvPr>
          <p:cNvSpPr txBox="1"/>
          <p:nvPr/>
        </p:nvSpPr>
        <p:spPr>
          <a:xfrm>
            <a:off x="648326" y="338237"/>
            <a:ext cx="1063926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Overpass"/>
              </a:rPr>
              <a:t>L</a:t>
            </a:r>
            <a:r>
              <a:rPr lang="pt-BR" sz="3200" b="1" i="0" dirty="0">
                <a:solidFill>
                  <a:srgbClr val="FF0000"/>
                </a:solidFill>
                <a:effectLst/>
                <a:latin typeface="Overpass"/>
              </a:rPr>
              <a:t>istas em Java</a:t>
            </a:r>
          </a:p>
          <a:p>
            <a:pPr algn="l"/>
            <a:endParaRPr lang="pt-BR" sz="2400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</a:rPr>
              <a:t>Listas em Java são particularmente adequadas a cenários em que o </a:t>
            </a:r>
            <a:r>
              <a:rPr lang="pt-BR" sz="2400" b="1" i="0" dirty="0">
                <a:effectLst/>
                <a:latin typeface="Open Sans" panose="020B0606030504020204" pitchFamily="34" charset="0"/>
              </a:rPr>
              <a:t>tamanho de um conjunto de dados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 não é claro desde o princípio ou se o tamanho esperado mudar com o tempo. </a:t>
            </a:r>
          </a:p>
          <a:p>
            <a:pPr algn="just"/>
            <a:endParaRPr lang="pt-BR" sz="2400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</a:rPr>
              <a:t>Listas são uma das estruturas de dados mais fundamentais da programação em Java, podendo ser usadas de diferentes formas. </a:t>
            </a:r>
          </a:p>
          <a:p>
            <a:pPr algn="just"/>
            <a:endParaRPr lang="pt-BR" sz="2400" dirty="0">
              <a:latin typeface="Open Sans" panose="020B0606030504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</a:rPr>
              <a:t>Elas contêm elementos organizados em uma </a:t>
            </a:r>
            <a:r>
              <a:rPr lang="pt-BR" sz="2400" b="1" i="0" dirty="0">
                <a:effectLst/>
                <a:latin typeface="Open Sans" panose="020B0606030504020204" pitchFamily="34" charset="0"/>
              </a:rPr>
              <a:t>sequência ordenada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, que podem ser adicionados, modificados, excluídos e consultados em uma lista. Listas em Java podem conter objetos que pertencem a diferentes classes. Elas também são capazes de armazenar elementos duplicados e nulos. </a:t>
            </a:r>
          </a:p>
        </p:txBody>
      </p:sp>
    </p:spTree>
    <p:extLst>
      <p:ext uri="{BB962C8B-B14F-4D97-AF65-F5344CB8AC3E}">
        <p14:creationId xmlns:p14="http://schemas.microsoft.com/office/powerpoint/2010/main" val="419244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52B704-2F34-7C28-660D-CC9575811169}"/>
              </a:ext>
            </a:extLst>
          </p:cNvPr>
          <p:cNvSpPr txBox="1"/>
          <p:nvPr/>
        </p:nvSpPr>
        <p:spPr>
          <a:xfrm>
            <a:off x="1038694" y="502889"/>
            <a:ext cx="1011461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</a:rPr>
              <a:t>Listas são bastante usadas em aplicativos de banco de dados para armazenar e acessar </a:t>
            </a:r>
            <a:r>
              <a:rPr lang="pt-BR" sz="2400" b="1" i="0" dirty="0">
                <a:effectLst/>
                <a:latin typeface="Open Sans" panose="020B0606030504020204" pitchFamily="34" charset="0"/>
              </a:rPr>
              <a:t>grandes conjuntos de dados a partir de consultas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. </a:t>
            </a:r>
          </a:p>
          <a:p>
            <a:pPr algn="l"/>
            <a:endParaRPr lang="pt-BR" sz="2400" dirty="0">
              <a:latin typeface="Open Sans" panose="020B0606030504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</a:rPr>
              <a:t>Em interfaces gráficas de usuário (GUI), listas em Java são frequentemente usadas para exibir listas de elementos, como opções em um menu suspenso ou itens de uma loja virtual.</a:t>
            </a:r>
          </a:p>
          <a:p>
            <a:pPr algn="just"/>
            <a:endParaRPr lang="pt-BR" sz="2400" b="0" i="0" dirty="0">
              <a:effectLst/>
              <a:latin typeface="Open Sans" panose="020B0606030504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</a:rPr>
              <a:t>Listas em Java também são indispensáveis em algoritmos e estruturas de dados. Elas são usadas em </a:t>
            </a:r>
            <a:r>
              <a:rPr lang="pt-BR" sz="2400" b="1" i="0" dirty="0">
                <a:effectLst/>
                <a:latin typeface="Open Sans" panose="020B0606030504020204" pitchFamily="34" charset="0"/>
              </a:rPr>
              <a:t>algoritmos de ordenação, algoritmos de busca e em estruturas de pilha e fila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, por exemplo. Em aplicativos de rede, listas podem ajudar a facilitar a gestão de conexões e sockets.</a:t>
            </a:r>
          </a:p>
        </p:txBody>
      </p:sp>
    </p:spTree>
    <p:extLst>
      <p:ext uri="{BB962C8B-B14F-4D97-AF65-F5344CB8AC3E}">
        <p14:creationId xmlns:p14="http://schemas.microsoft.com/office/powerpoint/2010/main" val="344024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952B704-2F34-7C28-660D-CC9575811169}"/>
              </a:ext>
            </a:extLst>
          </p:cNvPr>
          <p:cNvSpPr txBox="1"/>
          <p:nvPr/>
        </p:nvSpPr>
        <p:spPr>
          <a:xfrm>
            <a:off x="663939" y="397958"/>
            <a:ext cx="1095343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dirty="0">
                <a:effectLst/>
                <a:latin typeface="Overpass"/>
              </a:rPr>
              <a:t>Quais métodos de listas em Java existem?</a:t>
            </a:r>
          </a:p>
          <a:p>
            <a:pPr algn="l"/>
            <a:endParaRPr lang="pt-BR" sz="3200" b="0" i="0" dirty="0">
              <a:effectLst/>
              <a:latin typeface="Overpass"/>
            </a:endParaRPr>
          </a:p>
          <a:p>
            <a:pPr algn="l"/>
            <a:r>
              <a:rPr lang="pt-BR" sz="2400" b="0" i="0" dirty="0">
                <a:effectLst/>
                <a:latin typeface="Open Sans" panose="020B0606030504020204" pitchFamily="34" charset="0"/>
              </a:rPr>
              <a:t>Listas em Java implementam a interface </a:t>
            </a:r>
            <a:r>
              <a:rPr lang="pt-BR" sz="2400" b="0" i="0" dirty="0" err="1">
                <a:effectLst/>
                <a:latin typeface="Open Sans" panose="020B0606030504020204" pitchFamily="34" charset="0"/>
              </a:rPr>
              <a:t>Collection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 e devem ser importadas do pacote </a:t>
            </a:r>
            <a:r>
              <a:rPr lang="pt-BR" sz="2400" b="1" i="1" dirty="0" err="1">
                <a:effectLst/>
                <a:latin typeface="Open Sans" panose="020B0606030504020204" pitchFamily="34" charset="0"/>
              </a:rPr>
              <a:t>java.util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. </a:t>
            </a:r>
          </a:p>
          <a:p>
            <a:pPr algn="l"/>
            <a:endParaRPr lang="pt-BR" sz="2400" dirty="0">
              <a:latin typeface="Open Sans" panose="020B0606030504020204" pitchFamily="34" charset="0"/>
            </a:endParaRPr>
          </a:p>
          <a:p>
            <a:pPr algn="just"/>
            <a:r>
              <a:rPr lang="pt-BR" sz="2400" b="0" i="0" dirty="0">
                <a:effectLst/>
                <a:latin typeface="Open Sans" panose="020B0606030504020204" pitchFamily="34" charset="0"/>
              </a:rPr>
              <a:t>Já as classes de implementação podem ser escolhidas com </a:t>
            </a:r>
            <a:r>
              <a:rPr lang="pt-BR" sz="2400" b="1" i="0" u="sng" dirty="0">
                <a:effectLst/>
                <a:latin typeface="Open Sans" panose="020B0606030504020204" pitchFamily="34" charset="0"/>
              </a:rPr>
              <a:t>Java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 </a:t>
            </a:r>
            <a:r>
              <a:rPr lang="pt-BR" sz="2400" b="1" i="0" u="sng" dirty="0" err="1">
                <a:effectLst/>
                <a:latin typeface="Open Sans" panose="020B0606030504020204" pitchFamily="34" charset="0"/>
              </a:rPr>
              <a:t>ArrayList</a:t>
            </a:r>
            <a:r>
              <a:rPr lang="pt-BR" sz="2400" b="1" i="0" dirty="0">
                <a:effectLst/>
                <a:latin typeface="Open Sans" panose="020B0606030504020204" pitchFamily="34" charset="0"/>
              </a:rPr>
              <a:t>, </a:t>
            </a:r>
            <a:r>
              <a:rPr lang="pt-BR" sz="2400" b="0" i="0" dirty="0" err="1">
                <a:effectLst/>
                <a:latin typeface="Open Sans" panose="020B0606030504020204" pitchFamily="34" charset="0"/>
              </a:rPr>
              <a:t>LinkedList</a:t>
            </a:r>
            <a:r>
              <a:rPr lang="pt-BR" sz="2400" b="0" i="0" dirty="0">
                <a:effectLst/>
                <a:latin typeface="Open Sans" panose="020B0606030504020204" pitchFamily="34" charset="0"/>
              </a:rPr>
              <a:t>, Vector e Stack. É possível declarar diferentes instâncias de listas com o seguinte código: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C3DD98-3EAC-A7FE-F4DA-56B80723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41" y="3802642"/>
            <a:ext cx="7970627" cy="24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86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A227A59-12E5-88FD-2A88-9C947F688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9" y="296607"/>
            <a:ext cx="11313762" cy="6047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Aqui estão alguns dos métodos mais importantes que você pode usar em Java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lists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Determina o número de elementos em uma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index, E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Adiciona um elemento em uma posição específica.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Verifica se uma lista está vazia.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Remove todos os elementos de uma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o): Retorna o valor 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 o objeto o estiver na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Adiciona um elemento ao final de uma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remove(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o): Remove a primeira ocorrência de um elemento.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index): Retorna o elemento em um índice especificado.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set(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index, E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Substitui ou insere um elemento em um índice especificado.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[]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toArray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Retorna um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contendo os elementos de uma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&lt;E&gt;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fromIndex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toIndex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Captura todos os elementos dentro do intervalo especificado.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replaceAll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UnaryOperator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&lt;E&gt;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Método padrão no Java 8 que aplica </a:t>
            </a:r>
            <a:r>
              <a:rPr kumimoji="0" lang="pt-BR" altLang="pt-BR" sz="2200" b="0" i="0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operadores em Java 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unários a cada elemento e depois substitui cada elemento com o resultado da operação.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2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932438-1972-2E3B-B50D-B8D54A749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28"/>
            <a:ext cx="9039191" cy="62541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C980C9-84C4-54B2-06B9-B1BB4124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49" y="4376028"/>
            <a:ext cx="5047753" cy="2180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75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A4FFCEC-28A6-1387-632A-FB7FFECA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74" y="124709"/>
            <a:ext cx="1184722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Overpass"/>
              </a:rPr>
              <a:t>Chamar e alterar elementos de uma lista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Com o método 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var(--bs-font-monospace)"/>
                <a:cs typeface="Open Sans" panose="020B0606030504020204" pitchFamily="34" charset="0"/>
              </a:rPr>
              <a:t>get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bs-font-monospace)"/>
                <a:cs typeface="Open Sans" panose="020B0606030504020204" pitchFamily="34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você pode acessar um elemento em um índice específico. O método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bs-font-monospace)"/>
                <a:cs typeface="Open Sans" panose="020B0606030504020204" pitchFamily="34" charset="0"/>
              </a:rPr>
              <a:t>set()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por sua vez, permite 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substituir um elemento por outro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em uma posição especificada da lista: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114D26-F9F6-D6DC-53F9-F360B8AD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8" y="1366125"/>
            <a:ext cx="6885482" cy="53671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A153AC-19E7-1ECD-8ADD-482A9FAE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20" y="2091128"/>
            <a:ext cx="5275342" cy="1866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42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4F181E-CDA7-0DB5-2DF0-E59E44A0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" y="205133"/>
            <a:ext cx="9868525" cy="1077218"/>
          </a:xfrm>
          <a:prstGeom prst="rect">
            <a:avLst/>
          </a:prstGeom>
          <a:solidFill>
            <a:srgbClr val="F2F5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Overpass"/>
              </a:rPr>
              <a:t>Ordenar lista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Você pode ordenar uma lista Java usando o método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bs-font-monospace)"/>
                <a:cs typeface="Open Sans" panose="020B0606030504020204" pitchFamily="34" charset="0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  <a:latin typeface="var(--bs-font-monospace)"/>
                <a:cs typeface="Open Sans" panose="020B0606030504020204" pitchFamily="34" charset="0"/>
              </a:rPr>
              <a:t>sort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bs-font-monospace)"/>
                <a:cs typeface="Open Sans" panose="020B0606030504020204" pitchFamily="34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da classe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Collections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Você pode iterar sobre a lista usando um loop e imprimir os elementos no terminal, um a um: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74C9EA-99D4-7434-F143-BDA7DF1E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8" y="1474276"/>
            <a:ext cx="6150964" cy="51785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47C20AD-FE40-24BA-3F6F-3B7793A4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19" y="3816056"/>
            <a:ext cx="5604914" cy="2355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55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CC92811-B5E9-598E-5E70-B7FE1C8C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1" y="113391"/>
            <a:ext cx="8092233" cy="59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2C8946-D619-EE1B-2322-3B94FAEF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85" y="306302"/>
            <a:ext cx="8076402" cy="58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8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AD4A456-5246-3193-1DA3-B4F162E0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0" y="319191"/>
            <a:ext cx="8368079" cy="60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3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6C564B-6E6D-0D69-F54B-F23968A8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3" y="166198"/>
            <a:ext cx="7880270" cy="277474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E47B50-C968-CB99-D5F1-1717184F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2" y="3091687"/>
            <a:ext cx="8045161" cy="36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2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61DA7EB-9289-3FB8-1799-7BEBE0C6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43" y="282346"/>
            <a:ext cx="9343000" cy="62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F2C9D6-B053-14DC-99F9-8A5B95AD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41" y="412770"/>
            <a:ext cx="8259227" cy="49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053960-03EF-F351-B672-19957DF3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34" y="351996"/>
            <a:ext cx="8588027" cy="609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EEFFDE-83E8-D072-DF8C-41483948E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4" y="338102"/>
            <a:ext cx="9335575" cy="60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2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567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Open Sans</vt:lpstr>
      <vt:lpstr>Overpass</vt:lpstr>
      <vt:lpstr>var(--bs-font-monospace)</vt:lpstr>
      <vt:lpstr>Tema do Office</vt:lpstr>
      <vt:lpstr>Array e Listas em 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Cristiane Pavei Fernandes</cp:lastModifiedBy>
  <cp:revision>20</cp:revision>
  <dcterms:created xsi:type="dcterms:W3CDTF">2025-06-03T16:13:29Z</dcterms:created>
  <dcterms:modified xsi:type="dcterms:W3CDTF">2025-06-04T16:16:29Z</dcterms:modified>
</cp:coreProperties>
</file>