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70" r:id="rId8"/>
    <p:sldId id="271" r:id="rId9"/>
    <p:sldId id="268" r:id="rId10"/>
    <p:sldId id="273" r:id="rId11"/>
    <p:sldId id="274" r:id="rId12"/>
    <p:sldId id="275"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FEF2B-6083-7273-9DA8-0EF5480722EF}"/>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pt-BR"/>
          </a:p>
        </p:txBody>
      </p:sp>
      <p:sp>
        <p:nvSpPr>
          <p:cNvPr id="3" name="Subtítulo 2">
            <a:extLst>
              <a:ext uri="{FF2B5EF4-FFF2-40B4-BE49-F238E27FC236}">
                <a16:creationId xmlns:a16="http://schemas.microsoft.com/office/drawing/2014/main" id="{3B935F9D-50E5-3B20-1C69-0558F8758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pt-BR"/>
          </a:p>
        </p:txBody>
      </p:sp>
      <p:sp>
        <p:nvSpPr>
          <p:cNvPr id="4" name="Marcador de Posição da Data 3">
            <a:extLst>
              <a:ext uri="{FF2B5EF4-FFF2-40B4-BE49-F238E27FC236}">
                <a16:creationId xmlns:a16="http://schemas.microsoft.com/office/drawing/2014/main" id="{6024C5D3-A35F-0E35-ED0B-F554A23F32E5}"/>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5" name="Marcador de Posição do Rodapé 4">
            <a:extLst>
              <a:ext uri="{FF2B5EF4-FFF2-40B4-BE49-F238E27FC236}">
                <a16:creationId xmlns:a16="http://schemas.microsoft.com/office/drawing/2014/main" id="{1FCAA5BC-8E52-5C8A-ADFA-97605AD42DCF}"/>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B3B9EE9-F057-78C2-75E1-AB9F2403268D}"/>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6110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7506C-1CD2-3E70-8318-D32E2C68908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B8EE62DE-80BA-9907-C58A-132E20750639}"/>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955A4AAE-331A-69FF-DC07-11639E8B3960}"/>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5" name="Marcador de Posição do Rodapé 4">
            <a:extLst>
              <a:ext uri="{FF2B5EF4-FFF2-40B4-BE49-F238E27FC236}">
                <a16:creationId xmlns:a16="http://schemas.microsoft.com/office/drawing/2014/main" id="{3A464733-70A7-211B-8E65-50A0FE9D08A4}"/>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016011-A230-B15A-BDE9-5F42041C329E}"/>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99693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4A555B-09B7-159A-3430-9E2AAB164F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F769E782-A91F-1F2B-D89F-C2BCBFDCB346}"/>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F3DA45CB-FE49-E3AE-C92E-2D796BA09AAD}"/>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5" name="Marcador de Posição do Rodapé 4">
            <a:extLst>
              <a:ext uri="{FF2B5EF4-FFF2-40B4-BE49-F238E27FC236}">
                <a16:creationId xmlns:a16="http://schemas.microsoft.com/office/drawing/2014/main" id="{6BB17004-9754-7FD2-F21E-F399E90AEA80}"/>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699672EA-C8A5-8FB9-4C80-C956A4C21A4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38612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F1833-270B-E3F6-9C48-93ACAAED4F1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61AB12F-3EE9-704B-359D-1FD02169D13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7FE8F437-958D-B233-1492-9418607D84F8}"/>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5" name="Marcador de Posição do Rodapé 4">
            <a:extLst>
              <a:ext uri="{FF2B5EF4-FFF2-40B4-BE49-F238E27FC236}">
                <a16:creationId xmlns:a16="http://schemas.microsoft.com/office/drawing/2014/main" id="{F7670BFB-34F0-6911-7D9F-D56571B3D50D}"/>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682009-3471-A425-DA9D-7F7EBB4181C6}"/>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14797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36606-1C7A-20EB-A1F8-57C4AF53B704}"/>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5BB0F252-7AFF-71C9-16A1-899D996013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FAF7EF7-DE91-8B94-9EE8-D532E98EC52B}"/>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5" name="Marcador de Posição do Rodapé 4">
            <a:extLst>
              <a:ext uri="{FF2B5EF4-FFF2-40B4-BE49-F238E27FC236}">
                <a16:creationId xmlns:a16="http://schemas.microsoft.com/office/drawing/2014/main" id="{B8AD2215-60EE-1F0A-1BE7-9ADF68EF049C}"/>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A40ED948-D246-9E72-193F-1D2D8DFECF51}"/>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14897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4ABED-FD4B-5B9E-2A67-867A4F109EF7}"/>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529E980-A686-5379-30E3-AA1D606374E4}"/>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e Conteúdo 3">
            <a:extLst>
              <a:ext uri="{FF2B5EF4-FFF2-40B4-BE49-F238E27FC236}">
                <a16:creationId xmlns:a16="http://schemas.microsoft.com/office/drawing/2014/main" id="{7C844F54-5E10-E5EA-29FF-21F5986B84C7}"/>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a Data 4">
            <a:extLst>
              <a:ext uri="{FF2B5EF4-FFF2-40B4-BE49-F238E27FC236}">
                <a16:creationId xmlns:a16="http://schemas.microsoft.com/office/drawing/2014/main" id="{93A00922-51A9-49A2-05CB-A28FB2A02EAE}"/>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6" name="Marcador de Posição do Rodapé 5">
            <a:extLst>
              <a:ext uri="{FF2B5EF4-FFF2-40B4-BE49-F238E27FC236}">
                <a16:creationId xmlns:a16="http://schemas.microsoft.com/office/drawing/2014/main" id="{4659D18E-75C7-0CE4-013E-AC5DDE862C04}"/>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A76A1BE4-CCDB-E928-A561-21EB7683B648}"/>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49943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58B31-82BB-6FF5-A88E-94000222A5CE}"/>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DB8E4334-60C8-C6EF-8FD9-C8C29F92C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EE2F23A-6C97-0B87-4090-1BCC4E89B88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o Texto 4">
            <a:extLst>
              <a:ext uri="{FF2B5EF4-FFF2-40B4-BE49-F238E27FC236}">
                <a16:creationId xmlns:a16="http://schemas.microsoft.com/office/drawing/2014/main" id="{59AA41B6-FA40-AB2F-5F80-EA2266589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F4024FF5-D18A-27D5-9664-09EF3E91B4B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7" name="Marcador de Posição da Data 6">
            <a:extLst>
              <a:ext uri="{FF2B5EF4-FFF2-40B4-BE49-F238E27FC236}">
                <a16:creationId xmlns:a16="http://schemas.microsoft.com/office/drawing/2014/main" id="{63334501-F6A5-BABD-A5F0-C1C19E080182}"/>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8" name="Marcador de Posição do Rodapé 7">
            <a:extLst>
              <a:ext uri="{FF2B5EF4-FFF2-40B4-BE49-F238E27FC236}">
                <a16:creationId xmlns:a16="http://schemas.microsoft.com/office/drawing/2014/main" id="{84DC7FC0-914E-978C-4AE9-BE6C547B9843}"/>
              </a:ext>
            </a:extLst>
          </p:cNvPr>
          <p:cNvSpPr>
            <a:spLocks noGrp="1"/>
          </p:cNvSpPr>
          <p:nvPr>
            <p:ph type="ftr" sz="quarter" idx="11"/>
          </p:nvPr>
        </p:nvSpPr>
        <p:spPr/>
        <p:txBody>
          <a:bodyPr/>
          <a:lstStyle/>
          <a:p>
            <a:endParaRPr lang="pt-BR"/>
          </a:p>
        </p:txBody>
      </p:sp>
      <p:sp>
        <p:nvSpPr>
          <p:cNvPr id="9" name="Marcador de Posição do Número do Diapositivo 8">
            <a:extLst>
              <a:ext uri="{FF2B5EF4-FFF2-40B4-BE49-F238E27FC236}">
                <a16:creationId xmlns:a16="http://schemas.microsoft.com/office/drawing/2014/main" id="{DE6B9C23-5897-23D6-94FB-32B7CD28474B}"/>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63357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E8439-8DC9-6B36-5CB5-B2C9CB27B21C}"/>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a Data 2">
            <a:extLst>
              <a:ext uri="{FF2B5EF4-FFF2-40B4-BE49-F238E27FC236}">
                <a16:creationId xmlns:a16="http://schemas.microsoft.com/office/drawing/2014/main" id="{F88ECF7F-4C96-A67C-2DE9-3867B345E2E2}"/>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4" name="Marcador de Posição do Rodapé 3">
            <a:extLst>
              <a:ext uri="{FF2B5EF4-FFF2-40B4-BE49-F238E27FC236}">
                <a16:creationId xmlns:a16="http://schemas.microsoft.com/office/drawing/2014/main" id="{B2F0B861-82CA-9F5B-F563-22F3830969DA}"/>
              </a:ext>
            </a:extLst>
          </p:cNvPr>
          <p:cNvSpPr>
            <a:spLocks noGrp="1"/>
          </p:cNvSpPr>
          <p:nvPr>
            <p:ph type="ftr" sz="quarter" idx="11"/>
          </p:nvPr>
        </p:nvSpPr>
        <p:spPr/>
        <p:txBody>
          <a:bodyPr/>
          <a:lstStyle/>
          <a:p>
            <a:endParaRPr lang="pt-BR"/>
          </a:p>
        </p:txBody>
      </p:sp>
      <p:sp>
        <p:nvSpPr>
          <p:cNvPr id="5" name="Marcador de Posição do Número do Diapositivo 4">
            <a:extLst>
              <a:ext uri="{FF2B5EF4-FFF2-40B4-BE49-F238E27FC236}">
                <a16:creationId xmlns:a16="http://schemas.microsoft.com/office/drawing/2014/main" id="{F20CFD72-04FE-82E0-BAB5-95F17B4C8C9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02056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4C92FD0-1B5B-F368-0131-D01579A41812}"/>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3" name="Marcador de Posição do Rodapé 2">
            <a:extLst>
              <a:ext uri="{FF2B5EF4-FFF2-40B4-BE49-F238E27FC236}">
                <a16:creationId xmlns:a16="http://schemas.microsoft.com/office/drawing/2014/main" id="{EC1E1FB1-39F8-8F82-C2DC-FC1233055307}"/>
              </a:ext>
            </a:extLst>
          </p:cNvPr>
          <p:cNvSpPr>
            <a:spLocks noGrp="1"/>
          </p:cNvSpPr>
          <p:nvPr>
            <p:ph type="ftr" sz="quarter" idx="11"/>
          </p:nvPr>
        </p:nvSpPr>
        <p:spPr/>
        <p:txBody>
          <a:bodyPr/>
          <a:lstStyle/>
          <a:p>
            <a:endParaRPr lang="pt-BR"/>
          </a:p>
        </p:txBody>
      </p:sp>
      <p:sp>
        <p:nvSpPr>
          <p:cNvPr id="4" name="Marcador de Posição do Número do Diapositivo 3">
            <a:extLst>
              <a:ext uri="{FF2B5EF4-FFF2-40B4-BE49-F238E27FC236}">
                <a16:creationId xmlns:a16="http://schemas.microsoft.com/office/drawing/2014/main" id="{4E61D160-0570-9706-AD54-03D8167E4657}"/>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5777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8D7CA-9D1B-225D-B17C-C280A514C7E8}"/>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D4DA6AAD-01A6-DE32-B44F-BCA1C143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o Texto 3">
            <a:extLst>
              <a:ext uri="{FF2B5EF4-FFF2-40B4-BE49-F238E27FC236}">
                <a16:creationId xmlns:a16="http://schemas.microsoft.com/office/drawing/2014/main" id="{81AA55D4-CA88-C61F-93D2-D1F6C2DA7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CA9324B-89FE-8AE1-21B0-655C09BBF464}"/>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6" name="Marcador de Posição do Rodapé 5">
            <a:extLst>
              <a:ext uri="{FF2B5EF4-FFF2-40B4-BE49-F238E27FC236}">
                <a16:creationId xmlns:a16="http://schemas.microsoft.com/office/drawing/2014/main" id="{82C4B252-6966-E029-310B-564ED13D2321}"/>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24550B5A-AA40-D37C-42DA-2421B817B23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82740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1D0C6-B7C2-35CD-9855-5C38920D2356}"/>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a Imagem 2">
            <a:extLst>
              <a:ext uri="{FF2B5EF4-FFF2-40B4-BE49-F238E27FC236}">
                <a16:creationId xmlns:a16="http://schemas.microsoft.com/office/drawing/2014/main" id="{3AEB513B-3E45-4779-3118-D3A82B8F2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Marcador de Posição do Texto 3">
            <a:extLst>
              <a:ext uri="{FF2B5EF4-FFF2-40B4-BE49-F238E27FC236}">
                <a16:creationId xmlns:a16="http://schemas.microsoft.com/office/drawing/2014/main" id="{740F783C-F328-828E-180E-754A5E591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4FDE1F68-C9DD-6863-CB51-8C6BF6B7868C}"/>
              </a:ext>
            </a:extLst>
          </p:cNvPr>
          <p:cNvSpPr>
            <a:spLocks noGrp="1"/>
          </p:cNvSpPr>
          <p:nvPr>
            <p:ph type="dt" sz="half" idx="10"/>
          </p:nvPr>
        </p:nvSpPr>
        <p:spPr/>
        <p:txBody>
          <a:bodyPr/>
          <a:lstStyle/>
          <a:p>
            <a:fld id="{83FE97E7-7993-4CFB-8EF3-4A6E9CB46BCA}" type="datetimeFigureOut">
              <a:rPr lang="pt-BR" smtClean="0"/>
              <a:t>07/05/2025</a:t>
            </a:fld>
            <a:endParaRPr lang="pt-BR"/>
          </a:p>
        </p:txBody>
      </p:sp>
      <p:sp>
        <p:nvSpPr>
          <p:cNvPr id="6" name="Marcador de Posição do Rodapé 5">
            <a:extLst>
              <a:ext uri="{FF2B5EF4-FFF2-40B4-BE49-F238E27FC236}">
                <a16:creationId xmlns:a16="http://schemas.microsoft.com/office/drawing/2014/main" id="{3E908C60-4CEC-B6C6-E8C4-B2AC81253C4B}"/>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1ADB812E-4C7A-3FB2-3F04-B7BD528E2C7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41612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7684C92-CEC4-1F54-836E-75FA9C335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EE10BCC7-AE2A-D557-4E15-56955EBCD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4E0AD86F-0540-9EB3-2220-F4B754028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FE97E7-7993-4CFB-8EF3-4A6E9CB46BCA}" type="datetimeFigureOut">
              <a:rPr lang="pt-BR" smtClean="0"/>
              <a:t>07/05/2025</a:t>
            </a:fld>
            <a:endParaRPr lang="pt-BR"/>
          </a:p>
        </p:txBody>
      </p:sp>
      <p:sp>
        <p:nvSpPr>
          <p:cNvPr id="5" name="Marcador de Posição do Rodapé 4">
            <a:extLst>
              <a:ext uri="{FF2B5EF4-FFF2-40B4-BE49-F238E27FC236}">
                <a16:creationId xmlns:a16="http://schemas.microsoft.com/office/drawing/2014/main" id="{CD383ADF-FE7E-4D18-2C44-AB3223A51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Marcador de Posição do Número do Diapositivo 5">
            <a:extLst>
              <a:ext uri="{FF2B5EF4-FFF2-40B4-BE49-F238E27FC236}">
                <a16:creationId xmlns:a16="http://schemas.microsoft.com/office/drawing/2014/main" id="{BC6ADFA3-76D6-4281-0F89-D0E4954E8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2CF539-7F18-4786-A080-ED94DE9E5C8A}" type="slidenum">
              <a:rPr lang="pt-BR" smtClean="0"/>
              <a:t>‹nº›</a:t>
            </a:fld>
            <a:endParaRPr lang="pt-BR"/>
          </a:p>
        </p:txBody>
      </p:sp>
    </p:spTree>
    <p:extLst>
      <p:ext uri="{BB962C8B-B14F-4D97-AF65-F5344CB8AC3E}">
        <p14:creationId xmlns:p14="http://schemas.microsoft.com/office/powerpoint/2010/main" val="395684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01B9A-8E9E-2A15-56D3-8469688A896F}"/>
              </a:ext>
            </a:extLst>
          </p:cNvPr>
          <p:cNvSpPr>
            <a:spLocks noGrp="1"/>
          </p:cNvSpPr>
          <p:nvPr>
            <p:ph type="ctrTitle"/>
          </p:nvPr>
        </p:nvSpPr>
        <p:spPr>
          <a:xfrm>
            <a:off x="1524000" y="2435701"/>
            <a:ext cx="9144000" cy="1986597"/>
          </a:xfrm>
        </p:spPr>
        <p:txBody>
          <a:bodyPr>
            <a:normAutofit fontScale="90000"/>
          </a:bodyPr>
          <a:lstStyle/>
          <a:p>
            <a:r>
              <a:rPr lang="pt-BR" b="1" i="0" dirty="0">
                <a:effectLst/>
                <a:latin typeface="Montserrat" panose="00000500000000000000" pitchFamily="2" charset="0"/>
              </a:rPr>
              <a:t>Polimorfismo e</a:t>
            </a:r>
            <a:br>
              <a:rPr lang="pt-BR" b="1" i="0" dirty="0">
                <a:effectLst/>
                <a:latin typeface="Montserrat" panose="00000500000000000000" pitchFamily="2" charset="0"/>
              </a:rPr>
            </a:br>
            <a:r>
              <a:rPr lang="pt-BR" b="1" i="0" dirty="0">
                <a:effectLst/>
                <a:latin typeface="Montserrat" panose="00000500000000000000" pitchFamily="2" charset="0"/>
              </a:rPr>
              <a:t> Herança em Java</a:t>
            </a:r>
            <a:br>
              <a:rPr lang="pt-BR" b="1" i="0" dirty="0">
                <a:effectLst/>
                <a:latin typeface="Montserrat" panose="00000500000000000000" pitchFamily="2" charset="0"/>
              </a:rPr>
            </a:br>
            <a:endParaRPr lang="pt-BR" dirty="0"/>
          </a:p>
        </p:txBody>
      </p:sp>
    </p:spTree>
    <p:extLst>
      <p:ext uri="{BB962C8B-B14F-4D97-AF65-F5344CB8AC3E}">
        <p14:creationId xmlns:p14="http://schemas.microsoft.com/office/powerpoint/2010/main" val="210685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38C7F203-7157-E4BA-B168-26E38014D661}"/>
              </a:ext>
            </a:extLst>
          </p:cNvPr>
          <p:cNvSpPr>
            <a:spLocks noChangeArrowheads="1"/>
          </p:cNvSpPr>
          <p:nvPr/>
        </p:nvSpPr>
        <p:spPr bwMode="auto">
          <a:xfrm>
            <a:off x="329784" y="68614"/>
            <a:ext cx="11452485"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Exercícios: Vamos praticar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Considere uma classe pai </a:t>
            </a:r>
            <a:r>
              <a:rPr kumimoji="0" lang="pt-BR" altLang="pt-BR" sz="2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Veículo</a:t>
            </a:r>
            <a:r>
              <a:rPr kumimoji="0" lang="pt-BR" altLang="pt-BR" sz="2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com quatro classes derivadas</a:t>
            </a:r>
            <a:r>
              <a:rPr lang="pt-BR" altLang="pt-BR" sz="2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kumimoji="0" lang="pt-BR" altLang="pt-BR" sz="2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(filhos): </a:t>
            </a:r>
            <a:r>
              <a:rPr kumimoji="0" lang="pt-BR" altLang="pt-BR" sz="2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Automóvel</a:t>
            </a:r>
            <a:r>
              <a:rPr lang="pt-BR" altLang="pt-BR" sz="2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kumimoji="0" lang="pt-BR" altLang="pt-BR" sz="2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Bicicleta</a:t>
            </a:r>
            <a:r>
              <a:rPr lang="pt-BR" altLang="pt-BR" sz="2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pt-BR" altLang="pt-BR" sz="2600" b="1" dirty="0">
                <a:solidFill>
                  <a:srgbClr val="000000"/>
                </a:solidFill>
                <a:latin typeface="Calibri" panose="020F0502020204030204" pitchFamily="34" charset="0"/>
                <a:ea typeface="Calibri" panose="020F0502020204030204" pitchFamily="34" charset="0"/>
                <a:cs typeface="Calibri" panose="020F0502020204030204" pitchFamily="34" charset="0"/>
              </a:rPr>
              <a:t>Caminhão</a:t>
            </a:r>
            <a:r>
              <a:rPr lang="pt-BR" altLang="pt-BR" sz="2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pt-BR" altLang="pt-BR" sz="2600" b="1" dirty="0">
                <a:solidFill>
                  <a:srgbClr val="000000"/>
                </a:solidFill>
                <a:latin typeface="Calibri" panose="020F0502020204030204" pitchFamily="34" charset="0"/>
                <a:ea typeface="Calibri" panose="020F0502020204030204" pitchFamily="34" charset="0"/>
                <a:cs typeface="Calibri" panose="020F0502020204030204" pitchFamily="34" charset="0"/>
              </a:rPr>
              <a:t>Ônibus</a:t>
            </a:r>
            <a:r>
              <a:rPr lang="pt-BR" altLang="pt-BR" sz="26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kumimoji="0" lang="pt-BR" altLang="pt-BR" sz="2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Imagem 8">
            <a:extLst>
              <a:ext uri="{FF2B5EF4-FFF2-40B4-BE49-F238E27FC236}">
                <a16:creationId xmlns:a16="http://schemas.microsoft.com/office/drawing/2014/main" id="{6394E809-FA14-209B-F72B-01C1FFC283D2}"/>
              </a:ext>
            </a:extLst>
          </p:cNvPr>
          <p:cNvPicPr>
            <a:picLocks noChangeAspect="1"/>
          </p:cNvPicPr>
          <p:nvPr/>
        </p:nvPicPr>
        <p:blipFill>
          <a:blip r:embed="rId2"/>
          <a:stretch>
            <a:fillRect/>
          </a:stretch>
        </p:blipFill>
        <p:spPr>
          <a:xfrm>
            <a:off x="1633311" y="1761385"/>
            <a:ext cx="8263850" cy="3744356"/>
          </a:xfrm>
          <a:prstGeom prst="rect">
            <a:avLst/>
          </a:prstGeom>
        </p:spPr>
      </p:pic>
      <p:sp>
        <p:nvSpPr>
          <p:cNvPr id="11" name="CaixaDeTexto 10">
            <a:extLst>
              <a:ext uri="{FF2B5EF4-FFF2-40B4-BE49-F238E27FC236}">
                <a16:creationId xmlns:a16="http://schemas.microsoft.com/office/drawing/2014/main" id="{1C7DA494-AAB5-D548-C87C-D13653756812}"/>
              </a:ext>
            </a:extLst>
          </p:cNvPr>
          <p:cNvSpPr txBox="1"/>
          <p:nvPr/>
        </p:nvSpPr>
        <p:spPr>
          <a:xfrm>
            <a:off x="513412" y="5755346"/>
            <a:ext cx="11014023" cy="707886"/>
          </a:xfrm>
          <a:prstGeom prst="rect">
            <a:avLst/>
          </a:prstGeom>
          <a:noFill/>
        </p:spPr>
        <p:txBody>
          <a:bodyPr wrap="square">
            <a:spAutoFit/>
          </a:bodyPr>
          <a:lstStyle/>
          <a:p>
            <a:pPr eaLnBrk="0" fontAlgn="base" hangingPunct="0">
              <a:spcBef>
                <a:spcPct val="0"/>
              </a:spcBef>
              <a:spcAft>
                <a:spcPct val="0"/>
              </a:spcAft>
            </a:pPr>
            <a:r>
              <a:rPr lang="pt-BR" altLang="pt-BR" sz="2000" dirty="0">
                <a:solidFill>
                  <a:srgbClr val="000000"/>
                </a:solidFill>
                <a:latin typeface="Calibri" panose="020F0502020204030204" pitchFamily="34" charset="0"/>
                <a:ea typeface="Calibri" panose="020F0502020204030204" pitchFamily="34" charset="0"/>
                <a:cs typeface="Calibri" panose="020F0502020204030204" pitchFamily="34" charset="0"/>
              </a:rPr>
              <a:t>Para classe pai </a:t>
            </a:r>
            <a:r>
              <a:rPr lang="pt-BR" altLang="pt-BR" sz="2000" b="1" dirty="0">
                <a:solidFill>
                  <a:srgbClr val="000000"/>
                </a:solidFill>
                <a:latin typeface="Calibri" panose="020F0502020204030204" pitchFamily="34" charset="0"/>
                <a:ea typeface="Calibri" panose="020F0502020204030204" pitchFamily="34" charset="0"/>
                <a:cs typeface="Calibri" panose="020F0502020204030204" pitchFamily="34" charset="0"/>
              </a:rPr>
              <a:t>veiculo</a:t>
            </a:r>
            <a:r>
              <a:rPr lang="pt-BR" altLang="pt-BR" sz="2000" dirty="0">
                <a:solidFill>
                  <a:srgbClr val="000000"/>
                </a:solidFill>
                <a:latin typeface="Calibri" panose="020F0502020204030204" pitchFamily="34" charset="0"/>
                <a:ea typeface="Calibri" panose="020F0502020204030204" pitchFamily="34" charset="0"/>
                <a:cs typeface="Calibri" panose="020F0502020204030204" pitchFamily="34" charset="0"/>
              </a:rPr>
              <a:t>, deve-se informar os dados: codigo, marca, modelo, ano, cor, peso, tamanho</a:t>
            </a:r>
          </a:p>
          <a:p>
            <a:pPr eaLnBrk="0" fontAlgn="base" hangingPunct="0">
              <a:spcBef>
                <a:spcPct val="0"/>
              </a:spcBef>
              <a:spcAft>
                <a:spcPct val="0"/>
              </a:spcAft>
            </a:pPr>
            <a:r>
              <a:rPr kumimoji="0" lang="pt-BR" altLang="pt-BR"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Nas classes </a:t>
            </a:r>
            <a:r>
              <a:rPr kumimoji="0" lang="pt-BR" altLang="pt-BR"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filhos</a:t>
            </a:r>
            <a:r>
              <a:rPr kumimoji="0" lang="pt-BR" altLang="pt-BR"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os demais dados de cada tipo:   placa, nr rodas, combustível, </a:t>
            </a:r>
            <a:r>
              <a:rPr lang="pt-BR" altLang="pt-BR" sz="2000" dirty="0">
                <a:solidFill>
                  <a:srgbClr val="000000"/>
                </a:solidFill>
                <a:latin typeface="Calibri" panose="020F0502020204030204" pitchFamily="34" charset="0"/>
                <a:ea typeface="Calibri" panose="020F0502020204030204" pitchFamily="34" charset="0"/>
                <a:cs typeface="Calibri" panose="020F0502020204030204" pitchFamily="34" charset="0"/>
              </a:rPr>
              <a:t>tipo categoria, </a:t>
            </a:r>
            <a:r>
              <a:rPr kumimoji="0" lang="pt-BR" altLang="pt-BR"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etc</a:t>
            </a:r>
            <a:r>
              <a:rPr lang="pt-BR" altLang="pt-BR" sz="20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kumimoji="0" lang="pt-BR" altLang="pt-BR"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347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2AF91B29-F02F-712A-4E01-CF2B262EEC9A}"/>
              </a:ext>
            </a:extLst>
          </p:cNvPr>
          <p:cNvSpPr txBox="1"/>
          <p:nvPr/>
        </p:nvSpPr>
        <p:spPr>
          <a:xfrm>
            <a:off x="615589" y="370289"/>
            <a:ext cx="10642023" cy="2308324"/>
          </a:xfrm>
          <a:prstGeom prst="rect">
            <a:avLst/>
          </a:prstGeom>
          <a:noFill/>
        </p:spPr>
        <p:txBody>
          <a:bodyPr wrap="square">
            <a:spAutoFit/>
          </a:bodyPr>
          <a:lstStyle/>
          <a:p>
            <a:r>
              <a:rPr lang="pt-BR" sz="2400" dirty="0"/>
              <a:t>O método </a:t>
            </a:r>
            <a:r>
              <a:rPr lang="pt-BR" sz="2400" b="1" dirty="0"/>
              <a:t>Oficina</a:t>
            </a:r>
            <a:r>
              <a:rPr lang="pt-BR" sz="2400" dirty="0"/>
              <a:t> define um processo que recebe objetos da classe Veículo e mostra as opções de serviços.</a:t>
            </a:r>
          </a:p>
          <a:p>
            <a:endParaRPr lang="pt-BR" sz="2400" dirty="0"/>
          </a:p>
          <a:p>
            <a:r>
              <a:rPr lang="pt-BR" sz="2400" dirty="0"/>
              <a:t> Para cada veículo recebido, a oficina executa os métodos:</a:t>
            </a:r>
          </a:p>
          <a:p>
            <a:endParaRPr lang="pt-BR" sz="2400" dirty="0"/>
          </a:p>
          <a:p>
            <a:endParaRPr lang="pt-BR" sz="2400" dirty="0"/>
          </a:p>
        </p:txBody>
      </p:sp>
      <p:sp>
        <p:nvSpPr>
          <p:cNvPr id="2" name="Rectangle 1">
            <a:extLst>
              <a:ext uri="{FF2B5EF4-FFF2-40B4-BE49-F238E27FC236}">
                <a16:creationId xmlns:a16="http://schemas.microsoft.com/office/drawing/2014/main" id="{A84748EB-8165-EAED-CDB4-6A7DE7DF2881}"/>
              </a:ext>
            </a:extLst>
          </p:cNvPr>
          <p:cNvSpPr>
            <a:spLocks noChangeArrowheads="1"/>
          </p:cNvSpPr>
          <p:nvPr/>
        </p:nvSpPr>
        <p:spPr bwMode="auto">
          <a:xfrm>
            <a:off x="615589" y="2101896"/>
            <a:ext cx="1124762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Essas classes têm quatro métodos, definidos para veículos de forma geral e redefinidos mais especificamente para cada tipo: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sz="2200" b="1"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Revisao</a:t>
            </a:r>
            <a:r>
              <a:rPr kumimoji="0" lang="pt-BR" altLang="pt-BR"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para verificar o que precisa ser analisado no veículo;</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pt-BR" altLang="pt-BR" sz="2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Manutencao</a:t>
            </a:r>
            <a:r>
              <a:rPr kumimoji="0" lang="pt-BR" altLang="pt-BR"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para realizar os reparos e a manutenção necessária;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pt-BR" altLang="pt-BR" sz="2200" b="1" dirty="0">
                <a:solidFill>
                  <a:srgbClr val="000000"/>
                </a:solidFill>
                <a:latin typeface="Calibri" panose="020F0502020204030204" pitchFamily="34" charset="0"/>
                <a:ea typeface="Calibri" panose="020F0502020204030204" pitchFamily="34" charset="0"/>
                <a:cs typeface="Calibri" panose="020F0502020204030204" pitchFamily="34" charset="0"/>
              </a:rPr>
              <a:t>Limpeza</a:t>
            </a:r>
            <a:r>
              <a:rPr kumimoji="0" lang="pt-BR" altLang="pt-BR"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para realizar procedimentos de limpeza do veículo.</a:t>
            </a:r>
          </a:p>
          <a:p>
            <a:pPr eaLnBrk="0" fontAlgn="base" hangingPunct="0">
              <a:spcBef>
                <a:spcPct val="0"/>
              </a:spcBef>
              <a:spcAft>
                <a:spcPct val="0"/>
              </a:spcAft>
              <a:buFontTx/>
              <a:buAutoNum type="arabicPeriod" startAt="3"/>
            </a:pPr>
            <a:r>
              <a:rPr lang="pt-BR" altLang="pt-BR" sz="2200" b="1" dirty="0">
                <a:solidFill>
                  <a:srgbClr val="000000"/>
                </a:solidFill>
                <a:latin typeface="Calibri" panose="020F0502020204030204" pitchFamily="34" charset="0"/>
                <a:ea typeface="Calibri" panose="020F0502020204030204" pitchFamily="34" charset="0"/>
                <a:cs typeface="Calibri" panose="020F0502020204030204" pitchFamily="34" charset="0"/>
              </a:rPr>
              <a:t>Abastecimento</a:t>
            </a:r>
            <a:r>
              <a:rPr kumimoji="0" lang="pt-BR" altLang="pt-BR"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para realizar procedimentos de abastecimento do veículo.</a:t>
            </a:r>
          </a:p>
          <a:p>
            <a:pPr eaLnBrk="0" fontAlgn="base" hangingPunct="0">
              <a:spcBef>
                <a:spcPct val="0"/>
              </a:spcBef>
              <a:spcAft>
                <a:spcPct val="0"/>
              </a:spcAft>
              <a:buFontTx/>
              <a:buAutoNum type="arabicPeriod" startAt="3"/>
            </a:pPr>
            <a:endParaRPr lang="pt-BR" altLang="pt-BR"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pt-BR" altLang="pt-BR" sz="2200" dirty="0">
                <a:solidFill>
                  <a:srgbClr val="000000"/>
                </a:solidFill>
                <a:latin typeface="Calibri" panose="020F0502020204030204" pitchFamily="34" charset="0"/>
                <a:ea typeface="Calibri" panose="020F0502020204030204" pitchFamily="34" charset="0"/>
                <a:cs typeface="Calibri" panose="020F0502020204030204" pitchFamily="34" charset="0"/>
              </a:rPr>
              <a:t>Para cada tipo, deve-se informar os dados: data, hora, descricao serviço, valor, tipo combustível, qtde, preço, etc.</a:t>
            </a:r>
            <a:endParaRPr kumimoji="0" lang="pt-BR" altLang="pt-BR"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pt-BR" altLang="pt-BR"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813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E3E756C-D969-055B-026F-2D3062DB87E2}"/>
              </a:ext>
            </a:extLst>
          </p:cNvPr>
          <p:cNvPicPr>
            <a:picLocks noChangeAspect="1"/>
          </p:cNvPicPr>
          <p:nvPr/>
        </p:nvPicPr>
        <p:blipFill>
          <a:blip r:embed="rId2"/>
          <a:stretch>
            <a:fillRect/>
          </a:stretch>
        </p:blipFill>
        <p:spPr>
          <a:xfrm>
            <a:off x="423163" y="249003"/>
            <a:ext cx="6429072" cy="4322997"/>
          </a:xfrm>
          <a:prstGeom prst="rect">
            <a:avLst/>
          </a:prstGeom>
        </p:spPr>
      </p:pic>
      <p:pic>
        <p:nvPicPr>
          <p:cNvPr id="7" name="Imagem 6">
            <a:extLst>
              <a:ext uri="{FF2B5EF4-FFF2-40B4-BE49-F238E27FC236}">
                <a16:creationId xmlns:a16="http://schemas.microsoft.com/office/drawing/2014/main" id="{F082F0A5-4E42-64E8-DA34-DADC35DAF944}"/>
              </a:ext>
            </a:extLst>
          </p:cNvPr>
          <p:cNvPicPr>
            <a:picLocks noChangeAspect="1"/>
          </p:cNvPicPr>
          <p:nvPr/>
        </p:nvPicPr>
        <p:blipFill>
          <a:blip r:embed="rId3"/>
          <a:stretch>
            <a:fillRect/>
          </a:stretch>
        </p:blipFill>
        <p:spPr>
          <a:xfrm>
            <a:off x="5391071" y="2752924"/>
            <a:ext cx="6151355" cy="3856073"/>
          </a:xfrm>
          <a:prstGeom prst="rect">
            <a:avLst/>
          </a:prstGeom>
        </p:spPr>
      </p:pic>
      <p:sp>
        <p:nvSpPr>
          <p:cNvPr id="8" name="Seta: Curva para Baixo 7">
            <a:extLst>
              <a:ext uri="{FF2B5EF4-FFF2-40B4-BE49-F238E27FC236}">
                <a16:creationId xmlns:a16="http://schemas.microsoft.com/office/drawing/2014/main" id="{CD2B2132-B170-D797-2DC9-1C0A0CBA7091}"/>
              </a:ext>
            </a:extLst>
          </p:cNvPr>
          <p:cNvSpPr/>
          <p:nvPr/>
        </p:nvSpPr>
        <p:spPr>
          <a:xfrm rot="1840468">
            <a:off x="6300822" y="823928"/>
            <a:ext cx="2684148" cy="1568701"/>
          </a:xfrm>
          <a:prstGeom prst="curved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46377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B3E2AB78-F7BA-8605-1323-5E9141BADB9F}"/>
              </a:ext>
            </a:extLst>
          </p:cNvPr>
          <p:cNvSpPr txBox="1"/>
          <p:nvPr/>
        </p:nvSpPr>
        <p:spPr>
          <a:xfrm>
            <a:off x="603504" y="482382"/>
            <a:ext cx="11100816" cy="4893647"/>
          </a:xfrm>
          <a:prstGeom prst="rect">
            <a:avLst/>
          </a:prstGeom>
          <a:noFill/>
        </p:spPr>
        <p:txBody>
          <a:bodyPr wrap="square">
            <a:spAutoFit/>
          </a:bodyPr>
          <a:lstStyle/>
          <a:p>
            <a:r>
              <a:rPr lang="pt-BR" sz="2400" b="0" i="0" dirty="0">
                <a:solidFill>
                  <a:srgbClr val="253A44"/>
                </a:solidFill>
                <a:effectLst/>
                <a:latin typeface="Source Serif Pro" panose="02040603050405020204" pitchFamily="18" charset="0"/>
              </a:rPr>
              <a:t>Em orientação a objeto, uma classe é uma estrutura que abstrai um conjunto de objetos com características similares. Uma classe define o comportamento de seus objetos através de métodos e os estados possíveis destes objetos através de atributos. Em outros termos, uma classe descreve os serviços providos por seus objetos e quais informações eles podem armazenar.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Classes não são diretamente suportadas em todas as linguagens, e são necessárias para que uma linguagem seja orientada a objetos.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A programação orientada a objeto tem três pilares, </a:t>
            </a:r>
            <a:r>
              <a:rPr lang="pt-BR" sz="2400" b="1" i="0" u="none" strike="noStrike" dirty="0">
                <a:solidFill>
                  <a:srgbClr val="253A44"/>
                </a:solidFill>
                <a:effectLst/>
                <a:latin typeface="Montserrat" panose="00000500000000000000" pitchFamily="2" charset="0"/>
              </a:rPr>
              <a:t>encapsulamento</a:t>
            </a:r>
            <a:r>
              <a:rPr lang="pt-BR" sz="2400" b="0" i="0" dirty="0">
                <a:solidFill>
                  <a:srgbClr val="253A44"/>
                </a:solidFill>
                <a:effectLst/>
                <a:latin typeface="Source Serif Pro" panose="02040603050405020204" pitchFamily="18" charset="0"/>
              </a:rPr>
              <a:t>, </a:t>
            </a:r>
            <a:r>
              <a:rPr lang="pt-BR" sz="2400" b="1" i="0" dirty="0">
                <a:solidFill>
                  <a:srgbClr val="253A44"/>
                </a:solidFill>
                <a:effectLst/>
                <a:latin typeface="Source Serif Pro" panose="02040603050405020204" pitchFamily="18" charset="0"/>
              </a:rPr>
              <a:t>herança</a:t>
            </a:r>
            <a:r>
              <a:rPr lang="pt-BR" sz="2400" b="0" i="0" dirty="0">
                <a:solidFill>
                  <a:srgbClr val="253A44"/>
                </a:solidFill>
                <a:effectLst/>
                <a:latin typeface="Source Serif Pro" panose="02040603050405020204" pitchFamily="18" charset="0"/>
              </a:rPr>
              <a:t> e </a:t>
            </a:r>
            <a:r>
              <a:rPr lang="pt-BR" sz="2400" b="1" i="0" u="none" strike="noStrike" dirty="0">
                <a:solidFill>
                  <a:srgbClr val="253A44"/>
                </a:solidFill>
                <a:effectLst/>
                <a:latin typeface="Montserrat" panose="00000500000000000000" pitchFamily="2" charset="0"/>
              </a:rPr>
              <a:t>Polimorfismo</a:t>
            </a:r>
            <a:r>
              <a:rPr lang="pt-BR" sz="2400" b="0" i="0" dirty="0">
                <a:solidFill>
                  <a:srgbClr val="253A44"/>
                </a:solidFill>
                <a:effectLst/>
                <a:latin typeface="Source Serif Pro" panose="02040603050405020204" pitchFamily="18" charset="0"/>
              </a:rPr>
              <a:t>, mas antes de tratarmos destes assuntos se faz necessário o entendimento de alguns conceitos iniciais para que tudo possa ficar claro à medida que a aula for dando andamento. </a:t>
            </a:r>
            <a:endParaRPr lang="pt-BR" sz="2400" dirty="0"/>
          </a:p>
        </p:txBody>
      </p:sp>
    </p:spTree>
    <p:extLst>
      <p:ext uri="{BB962C8B-B14F-4D97-AF65-F5344CB8AC3E}">
        <p14:creationId xmlns:p14="http://schemas.microsoft.com/office/powerpoint/2010/main" val="325380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D2AF8-E20F-7CF5-D950-CEF9D020DE3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DB81CD53-C021-40F8-9B3D-5B3DD5AA9664}"/>
              </a:ext>
            </a:extLst>
          </p:cNvPr>
          <p:cNvSpPr txBox="1"/>
          <p:nvPr/>
        </p:nvSpPr>
        <p:spPr>
          <a:xfrm>
            <a:off x="621792" y="372190"/>
            <a:ext cx="10826496" cy="6001643"/>
          </a:xfrm>
          <a:prstGeom prst="rect">
            <a:avLst/>
          </a:prstGeom>
          <a:noFill/>
        </p:spPr>
        <p:txBody>
          <a:bodyPr wrap="square">
            <a:spAutoFit/>
          </a:bodyPr>
          <a:lstStyle/>
          <a:p>
            <a:r>
              <a:rPr lang="pt-BR" sz="2400" b="1" i="0" dirty="0">
                <a:solidFill>
                  <a:srgbClr val="253A44"/>
                </a:solidFill>
                <a:effectLst/>
                <a:latin typeface="Source Serif Pro" panose="02040603050405020204" pitchFamily="18" charset="0"/>
              </a:rPr>
              <a:t>Herança</a:t>
            </a:r>
            <a:r>
              <a:rPr lang="pt-BR" sz="2000" b="1" i="0" dirty="0">
                <a:solidFill>
                  <a:srgbClr val="253A44"/>
                </a:solidFill>
                <a:effectLst/>
                <a:latin typeface="Source Serif Pro" panose="02040603050405020204" pitchFamily="18" charset="0"/>
              </a:rPr>
              <a:t>:   </a:t>
            </a:r>
          </a:p>
          <a:p>
            <a:endParaRPr lang="pt-BR" sz="2000" b="1"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 herança permite vários níveis na hierarquia de classes, podendo criar tantos subtipos  quanto necessário, até se chegar ao nível de especialização desejado.  Essas características em comum podem ser reunidas em um tipo de classe em comum, e cada nível da hierarquia ser tratado como um novo tipo, mas aproveitando-se dos tipos já criados, através da herança. </a:t>
            </a:r>
          </a:p>
          <a:p>
            <a:endParaRPr lang="pt-BR" sz="2000" b="0" i="0" dirty="0">
              <a:solidFill>
                <a:srgbClr val="253A44"/>
              </a:solidFill>
              <a:effectLst/>
              <a:latin typeface="Source Serif Pro" panose="02040603050405020204" pitchFamily="18" charset="0"/>
            </a:endParaRPr>
          </a:p>
          <a:p>
            <a:pPr algn="just"/>
            <a:r>
              <a:rPr lang="pt-BR" sz="2000" b="1" i="0" dirty="0">
                <a:solidFill>
                  <a:srgbClr val="253A44"/>
                </a:solidFill>
                <a:effectLst/>
                <a:latin typeface="Source Serif Pro" panose="02040603050405020204" pitchFamily="18" charset="0"/>
              </a:rPr>
              <a:t>Os subtipos, além de herdarem todas as características de seus supertipos, também podem adicionar mais características, seja na forma de variáveis e/ou métodos adicionais, bem como reescrever métodos já existentes na superclasse, polimorfismo</a:t>
            </a:r>
            <a:r>
              <a:rPr lang="pt-BR" sz="2000" b="0" i="0" dirty="0">
                <a:solidFill>
                  <a:srgbClr val="253A44"/>
                </a:solidFill>
                <a:effectLst/>
                <a:latin typeface="Source Serif Pro" panose="02040603050405020204" pitchFamily="18" charset="0"/>
              </a:rPr>
              <a:t>.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Algumas linguagens de programação permitem herança múltipla, ou seja, uma classe pode estender características de várias classes ao mesmo tempo. É o caso do C++. Outras linguagens não permitem herança múltipla, por se tratar de algo </a:t>
            </a:r>
            <a:r>
              <a:rPr lang="pt-BR" sz="2000" dirty="0">
                <a:solidFill>
                  <a:srgbClr val="253A44"/>
                </a:solidFill>
                <a:latin typeface="Source Serif Pro" panose="02040603050405020204" pitchFamily="18" charset="0"/>
              </a:rPr>
              <a:t>problemático</a:t>
            </a:r>
            <a:r>
              <a:rPr lang="pt-BR" sz="2000" b="0" i="0" dirty="0">
                <a:solidFill>
                  <a:srgbClr val="253A44"/>
                </a:solidFill>
                <a:effectLst/>
                <a:latin typeface="Source Serif Pro" panose="02040603050405020204" pitchFamily="18" charset="0"/>
              </a:rPr>
              <a:t> se não usada corretamente. É o caso do Java.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Na Orientação a Objetos as palavras classe base, supertipo, superclasse, classe pai e classe mãe são sinônimos, bem como as palavras classe derivada, subtipo, subclasse e classe filha também são sinônimos.</a:t>
            </a:r>
            <a:endParaRPr lang="pt-BR" sz="2000" dirty="0"/>
          </a:p>
        </p:txBody>
      </p:sp>
    </p:spTree>
    <p:extLst>
      <p:ext uri="{BB962C8B-B14F-4D97-AF65-F5344CB8AC3E}">
        <p14:creationId xmlns:p14="http://schemas.microsoft.com/office/powerpoint/2010/main" val="274124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3F9D8-F4FA-0751-EDC8-DF6B119B8560}"/>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ED2B3729-0C32-0548-7E45-AC726F54E89B}"/>
              </a:ext>
            </a:extLst>
          </p:cNvPr>
          <p:cNvSpPr txBox="1"/>
          <p:nvPr/>
        </p:nvSpPr>
        <p:spPr>
          <a:xfrm>
            <a:off x="625602" y="528402"/>
            <a:ext cx="10940796" cy="4465325"/>
          </a:xfrm>
          <a:prstGeom prst="rect">
            <a:avLst/>
          </a:prstGeom>
          <a:noFill/>
        </p:spPr>
        <p:txBody>
          <a:bodyPr wrap="square">
            <a:spAutoFit/>
          </a:bodyPr>
          <a:lstStyle/>
          <a:p>
            <a:pPr algn="l">
              <a:lnSpc>
                <a:spcPts val="3000"/>
              </a:lnSpc>
              <a:spcBef>
                <a:spcPts val="2250"/>
              </a:spcBef>
              <a:spcAft>
                <a:spcPts val="2250"/>
              </a:spcAft>
              <a:buNone/>
            </a:pPr>
            <a:r>
              <a:rPr lang="pt-BR" sz="2400" b="1" i="0" dirty="0">
                <a:solidFill>
                  <a:srgbClr val="253A44"/>
                </a:solidFill>
                <a:effectLst/>
                <a:latin typeface="Montserrat" panose="00000500000000000000" pitchFamily="2" charset="0"/>
              </a:rPr>
              <a:t>Polimorfismo</a:t>
            </a:r>
          </a:p>
          <a:p>
            <a:pPr algn="just">
              <a:buNone/>
            </a:pPr>
            <a:r>
              <a:rPr lang="pt-BR" sz="2400" b="1" i="0" dirty="0">
                <a:solidFill>
                  <a:srgbClr val="253A44"/>
                </a:solidFill>
                <a:effectLst/>
                <a:latin typeface="Source Serif Pro" panose="02040603050405020204" pitchFamily="18" charset="0"/>
              </a:rPr>
              <a:t>Polimorfismo</a:t>
            </a:r>
            <a:r>
              <a:rPr lang="pt-BR" sz="2400" i="0" dirty="0">
                <a:solidFill>
                  <a:srgbClr val="253A44"/>
                </a:solidFill>
                <a:effectLst/>
                <a:latin typeface="Source Serif Pro" panose="02040603050405020204" pitchFamily="18" charset="0"/>
              </a:rPr>
              <a:t> é o princípio pelo qual duas ou mais classes derivadas de uma mesma superclasse podem invocar métodos que têm a mesma identificação, assinatura, mas comportamentos distintos, especializados para cada classe derivada, usando para tanto uma referência a um objeto do tipo da superclasse. </a:t>
            </a:r>
          </a:p>
          <a:p>
            <a:pPr algn="l">
              <a:buNone/>
            </a:pPr>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De forma genérica, </a:t>
            </a:r>
            <a:r>
              <a:rPr lang="pt-BR" sz="2400" b="1" i="0" dirty="0">
                <a:solidFill>
                  <a:srgbClr val="253A44"/>
                </a:solidFill>
                <a:effectLst/>
                <a:latin typeface="Source Serif Pro" panose="02040603050405020204" pitchFamily="18" charset="0"/>
              </a:rPr>
              <a:t>polimorfismo significa várias formas</a:t>
            </a:r>
            <a:r>
              <a:rPr lang="pt-BR" sz="2400" b="0" i="0" dirty="0">
                <a:solidFill>
                  <a:srgbClr val="253A44"/>
                </a:solidFill>
                <a:effectLst/>
                <a:latin typeface="Source Serif Pro" panose="02040603050405020204" pitchFamily="18" charset="0"/>
              </a:rPr>
              <a:t>. No caso da Orientação a Objetos, polimorfismo denota uma situação na qual um objeto pode se comportar de maneiras diferentes da origem, ao receber uma mensagem dependendo do seu tipo de criação.</a:t>
            </a:r>
          </a:p>
        </p:txBody>
      </p:sp>
    </p:spTree>
    <p:extLst>
      <p:ext uri="{BB962C8B-B14F-4D97-AF65-F5344CB8AC3E}">
        <p14:creationId xmlns:p14="http://schemas.microsoft.com/office/powerpoint/2010/main" val="175081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D8E1-C8EE-6F49-1407-3C157ECBAE0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B494F97-62F3-08CE-8506-CA38A2DB8B71}"/>
              </a:ext>
            </a:extLst>
          </p:cNvPr>
          <p:cNvSpPr txBox="1"/>
          <p:nvPr/>
        </p:nvSpPr>
        <p:spPr>
          <a:xfrm>
            <a:off x="497299" y="636499"/>
            <a:ext cx="10885932" cy="4693593"/>
          </a:xfrm>
          <a:prstGeom prst="rect">
            <a:avLst/>
          </a:prstGeom>
          <a:noFill/>
        </p:spPr>
        <p:txBody>
          <a:bodyPr wrap="square">
            <a:spAutoFit/>
          </a:bodyPr>
          <a:lstStyle/>
          <a:p>
            <a:r>
              <a:rPr lang="pt-BR" sz="2300" b="0" i="0" dirty="0">
                <a:solidFill>
                  <a:srgbClr val="253A44"/>
                </a:solidFill>
                <a:effectLst/>
                <a:latin typeface="Source Serif Pro" panose="02040603050405020204" pitchFamily="18" charset="0"/>
              </a:rPr>
              <a:t>Polimorfismo também implica que uma operação de uma mesma classe pode ser implementada por mais de um método.</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 O usuário não precisa saber quantas implementações existem para uma operação, ou explicitar qual método deve ser utilizado: a linguagem de programação deve ser capaz de selecionar o método correto a partir do nome da operação, classe do objeto e argumentos para a operação. </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Desta forma, novas classes podem ser adicionadas sem necessidade de modificação de código já existente, pois cada classe apenas define os seus métodos e atributos.  </a:t>
            </a:r>
          </a:p>
          <a:p>
            <a:pPr algn="just"/>
            <a:endParaRPr lang="pt-BR" sz="2300" dirty="0">
              <a:solidFill>
                <a:srgbClr val="253A44"/>
              </a:solidFill>
              <a:latin typeface="Source Serif Pro" panose="02040603050405020204" pitchFamily="18" charset="0"/>
            </a:endParaRPr>
          </a:p>
          <a:p>
            <a:pPr algn="just"/>
            <a:r>
              <a:rPr lang="pt-BR" sz="2300" b="1" i="0" dirty="0">
                <a:solidFill>
                  <a:srgbClr val="253A44"/>
                </a:solidFill>
                <a:effectLst/>
                <a:latin typeface="Source Serif Pro" panose="02040603050405020204" pitchFamily="18" charset="0"/>
              </a:rPr>
              <a:t>Em Java, o polimorfismo se manifesta apenas em chamadas de métodos</a:t>
            </a:r>
            <a:r>
              <a:rPr lang="pt-BR" sz="2300" b="0" i="0" dirty="0">
                <a:solidFill>
                  <a:srgbClr val="253A44"/>
                </a:solidFill>
                <a:effectLst/>
                <a:latin typeface="Source Serif Pro" panose="02040603050405020204" pitchFamily="18" charset="0"/>
              </a:rPr>
              <a:t>.</a:t>
            </a:r>
            <a:endParaRPr lang="pt-BR" sz="2300" dirty="0"/>
          </a:p>
        </p:txBody>
      </p:sp>
    </p:spTree>
    <p:extLst>
      <p:ext uri="{BB962C8B-B14F-4D97-AF65-F5344CB8AC3E}">
        <p14:creationId xmlns:p14="http://schemas.microsoft.com/office/powerpoint/2010/main" val="23010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37290-FB24-69D0-D799-80CF3B2F2132}"/>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CF7A3C2A-2275-2F28-9F37-ECBA2FEC13EB}"/>
              </a:ext>
            </a:extLst>
          </p:cNvPr>
          <p:cNvSpPr txBox="1"/>
          <p:nvPr/>
        </p:nvSpPr>
        <p:spPr>
          <a:xfrm>
            <a:off x="347472" y="335845"/>
            <a:ext cx="11155680" cy="4154984"/>
          </a:xfrm>
          <a:prstGeom prst="rect">
            <a:avLst/>
          </a:prstGeom>
          <a:noFill/>
        </p:spPr>
        <p:txBody>
          <a:bodyPr wrap="square">
            <a:spAutoFit/>
          </a:bodyPr>
          <a:lstStyle/>
          <a:p>
            <a:pPr algn="l">
              <a:buNone/>
            </a:pPr>
            <a:r>
              <a:rPr lang="pt-BR" sz="2200" b="0" i="0" dirty="0">
                <a:solidFill>
                  <a:srgbClr val="253A44"/>
                </a:solidFill>
                <a:effectLst/>
                <a:latin typeface="Source Serif Pro" panose="02040603050405020204" pitchFamily="18" charset="0"/>
              </a:rPr>
              <a:t>A decisão sobre qual o método que deve ser selecionado, de acordo com o tipo da classe derivada, é tomada em tempo de execução, através do mecanismo de ligação tardia. A ligação tardia ocorre quando o método a ser invocado é definido durante a execução do programa.</a:t>
            </a:r>
          </a:p>
          <a:p>
            <a:pPr algn="l">
              <a:buNone/>
            </a:pPr>
            <a:endParaRPr lang="pt-BR" sz="2200" dirty="0">
              <a:solidFill>
                <a:srgbClr val="253A44"/>
              </a:solidFill>
              <a:latin typeface="Source Serif Pro" panose="02040603050405020204" pitchFamily="18" charset="0"/>
            </a:endParaRPr>
          </a:p>
          <a:p>
            <a:pPr algn="l">
              <a:buNone/>
            </a:pPr>
            <a:r>
              <a:rPr lang="pt-BR" sz="2200" b="0" i="0" dirty="0">
                <a:solidFill>
                  <a:srgbClr val="253A44"/>
                </a:solidFill>
                <a:effectLst/>
                <a:latin typeface="Source Serif Pro" panose="02040603050405020204" pitchFamily="18" charset="0"/>
              </a:rPr>
              <a:t>Em Java, todas as determinações de métodos a executar ocorrem através de ligação tardia exceto em dois casos:</a:t>
            </a:r>
          </a:p>
          <a:p>
            <a:pPr algn="l">
              <a:buNone/>
            </a:pPr>
            <a:endParaRPr lang="pt-BR" sz="2200" b="0" i="0" dirty="0">
              <a:solidFill>
                <a:srgbClr val="253A44"/>
              </a:solidFill>
              <a:effectLst/>
              <a:latin typeface="Source Serif Pro" panose="02040603050405020204" pitchFamily="18" charset="0"/>
            </a:endParaRPr>
          </a:p>
          <a:p>
            <a:pPr algn="just">
              <a:buFont typeface="+mj-lt"/>
              <a:buAutoNum type="arabicPeriod"/>
            </a:pPr>
            <a:r>
              <a:rPr lang="pt-BR" sz="2200" b="0" i="0" dirty="0">
                <a:solidFill>
                  <a:srgbClr val="253A44"/>
                </a:solidFill>
                <a:effectLst/>
                <a:latin typeface="Source Serif Pro" panose="02040603050405020204" pitchFamily="18" charset="0"/>
              </a:rPr>
              <a:t> Métodos declarados como final não podem ser redefinidos e, portanto não são passíveis de invocação polimórfica da parte de seus descendentes; e</a:t>
            </a:r>
          </a:p>
          <a:p>
            <a:pPr algn="l">
              <a:buFont typeface="+mj-lt"/>
              <a:buAutoNum type="arabicPeriod"/>
            </a:pPr>
            <a:endParaRPr lang="pt-BR" sz="2200" b="0" i="0" dirty="0">
              <a:solidFill>
                <a:srgbClr val="253A44"/>
              </a:solidFill>
              <a:effectLst/>
              <a:latin typeface="Source Serif Pro" panose="02040603050405020204" pitchFamily="18" charset="0"/>
            </a:endParaRPr>
          </a:p>
          <a:p>
            <a:pPr algn="l">
              <a:buFont typeface="+mj-lt"/>
              <a:buAutoNum type="arabicPeriod"/>
            </a:pPr>
            <a:r>
              <a:rPr lang="pt-BR" sz="2200" b="0" i="0" dirty="0">
                <a:solidFill>
                  <a:srgbClr val="253A44"/>
                </a:solidFill>
                <a:effectLst/>
                <a:latin typeface="Source Serif Pro" panose="02040603050405020204" pitchFamily="18" charset="0"/>
              </a:rPr>
              <a:t>Métodos declarados como private são implicitamente finais. </a:t>
            </a:r>
          </a:p>
        </p:txBody>
      </p:sp>
    </p:spTree>
    <p:extLst>
      <p:ext uri="{BB962C8B-B14F-4D97-AF65-F5344CB8AC3E}">
        <p14:creationId xmlns:p14="http://schemas.microsoft.com/office/powerpoint/2010/main" val="282649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96B5-3A31-E797-4A11-2389DDD0939B}"/>
              </a:ext>
            </a:extLst>
          </p:cNvPr>
          <p:cNvSpPr>
            <a:spLocks noGrp="1"/>
          </p:cNvSpPr>
          <p:nvPr>
            <p:ph type="title"/>
          </p:nvPr>
        </p:nvSpPr>
        <p:spPr>
          <a:xfrm>
            <a:off x="216408" y="200533"/>
            <a:ext cx="10515600" cy="677291"/>
          </a:xfrm>
        </p:spPr>
        <p:txBody>
          <a:bodyPr>
            <a:normAutofit fontScale="90000"/>
          </a:bodyPr>
          <a:lstStyle/>
          <a:p>
            <a:r>
              <a:rPr lang="pt-BR" dirty="0"/>
              <a:t>Exemplos:</a:t>
            </a:r>
          </a:p>
        </p:txBody>
      </p:sp>
      <p:sp>
        <p:nvSpPr>
          <p:cNvPr id="5" name="CaixaDeTexto 4">
            <a:extLst>
              <a:ext uri="{FF2B5EF4-FFF2-40B4-BE49-F238E27FC236}">
                <a16:creationId xmlns:a16="http://schemas.microsoft.com/office/drawing/2014/main" id="{5E54F8B9-07EF-878A-CAB0-8CC76F2B56E7}"/>
              </a:ext>
            </a:extLst>
          </p:cNvPr>
          <p:cNvSpPr txBox="1"/>
          <p:nvPr/>
        </p:nvSpPr>
        <p:spPr>
          <a:xfrm>
            <a:off x="216408" y="1536174"/>
            <a:ext cx="4168330" cy="3170099"/>
          </a:xfrm>
          <a:prstGeom prst="rect">
            <a:avLst/>
          </a:prstGeom>
          <a:noFill/>
        </p:spPr>
        <p:txBody>
          <a:bodyPr wrap="square">
            <a:spAutoFit/>
          </a:bodyPr>
          <a:lstStyle/>
          <a:p>
            <a:r>
              <a:rPr lang="pt-BR" sz="2000" b="0" i="0" dirty="0">
                <a:solidFill>
                  <a:srgbClr val="222222"/>
                </a:solidFill>
                <a:effectLst/>
                <a:latin typeface="Arial" panose="020B0604020202020204" pitchFamily="34" charset="0"/>
              </a:rPr>
              <a:t>Por exemplo se você tem uma class </a:t>
            </a:r>
            <a:r>
              <a:rPr lang="pt-BR" sz="2000" b="1" i="0" dirty="0">
                <a:solidFill>
                  <a:srgbClr val="222222"/>
                </a:solidFill>
                <a:effectLst/>
                <a:latin typeface="Arial" panose="020B0604020202020204" pitchFamily="34" charset="0"/>
              </a:rPr>
              <a:t>Animal</a:t>
            </a:r>
            <a:r>
              <a:rPr lang="pt-BR" sz="2000" b="0" i="0" dirty="0">
                <a:solidFill>
                  <a:srgbClr val="222222"/>
                </a:solidFill>
                <a:effectLst/>
                <a:latin typeface="Arial" panose="020B0604020202020204" pitchFamily="34" charset="0"/>
              </a:rPr>
              <a:t> sabe que todo animal come, sendo que Cães por exemplo comem ração e Tigres carne.</a:t>
            </a:r>
          </a:p>
          <a:p>
            <a:endParaRPr lang="pt-BR" sz="2000" dirty="0">
              <a:solidFill>
                <a:srgbClr val="222222"/>
              </a:solidFill>
              <a:latin typeface="Arial" panose="020B0604020202020204" pitchFamily="34" charset="0"/>
            </a:endParaRPr>
          </a:p>
          <a:p>
            <a:r>
              <a:rPr lang="pt-BR" sz="2000" b="0" i="0" dirty="0">
                <a:solidFill>
                  <a:srgbClr val="222222"/>
                </a:solidFill>
                <a:effectLst/>
                <a:latin typeface="Arial" panose="020B0604020202020204" pitchFamily="34" charset="0"/>
              </a:rPr>
              <a:t>Você pode chamar o método comer nessas outras classes mesmo sabendo que elas se comportam diferentemente.</a:t>
            </a:r>
            <a:endParaRPr lang="pt-BR" sz="2000" dirty="0"/>
          </a:p>
        </p:txBody>
      </p:sp>
      <p:pic>
        <p:nvPicPr>
          <p:cNvPr id="9" name="Imagem 8">
            <a:extLst>
              <a:ext uri="{FF2B5EF4-FFF2-40B4-BE49-F238E27FC236}">
                <a16:creationId xmlns:a16="http://schemas.microsoft.com/office/drawing/2014/main" id="{A18B4363-E684-DB31-AF83-9676D1521D2A}"/>
              </a:ext>
            </a:extLst>
          </p:cNvPr>
          <p:cNvPicPr>
            <a:picLocks noChangeAspect="1"/>
          </p:cNvPicPr>
          <p:nvPr/>
        </p:nvPicPr>
        <p:blipFill>
          <a:blip r:embed="rId2"/>
          <a:stretch>
            <a:fillRect/>
          </a:stretch>
        </p:blipFill>
        <p:spPr>
          <a:xfrm>
            <a:off x="4998529" y="539178"/>
            <a:ext cx="6629169" cy="5889371"/>
          </a:xfrm>
          <a:prstGeom prst="rect">
            <a:avLst/>
          </a:prstGeom>
        </p:spPr>
      </p:pic>
      <p:sp>
        <p:nvSpPr>
          <p:cNvPr id="3" name="Estrela: 12 Pontas 2">
            <a:extLst>
              <a:ext uri="{FF2B5EF4-FFF2-40B4-BE49-F238E27FC236}">
                <a16:creationId xmlns:a16="http://schemas.microsoft.com/office/drawing/2014/main" id="{9368C9F8-5853-39A7-1C5F-E1FCD5E0D5FF}"/>
              </a:ext>
            </a:extLst>
          </p:cNvPr>
          <p:cNvSpPr/>
          <p:nvPr/>
        </p:nvSpPr>
        <p:spPr>
          <a:xfrm>
            <a:off x="4384738" y="0"/>
            <a:ext cx="7242960" cy="2443397"/>
          </a:xfrm>
          <a:prstGeom prst="star12">
            <a:avLst/>
          </a:prstGeom>
          <a:noFill/>
          <a:ln w="381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Seta: Curva para a Esquerda 3">
            <a:extLst>
              <a:ext uri="{FF2B5EF4-FFF2-40B4-BE49-F238E27FC236}">
                <a16:creationId xmlns:a16="http://schemas.microsoft.com/office/drawing/2014/main" id="{6C8DB900-C3E5-4D9F-10F1-7731F67D19FD}"/>
              </a:ext>
            </a:extLst>
          </p:cNvPr>
          <p:cNvSpPr/>
          <p:nvPr/>
        </p:nvSpPr>
        <p:spPr>
          <a:xfrm>
            <a:off x="11200150" y="1828800"/>
            <a:ext cx="775441" cy="3998743"/>
          </a:xfrm>
          <a:prstGeom prst="curved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6" name="Seta: Curva para a Esquerda 5">
            <a:extLst>
              <a:ext uri="{FF2B5EF4-FFF2-40B4-BE49-F238E27FC236}">
                <a16:creationId xmlns:a16="http://schemas.microsoft.com/office/drawing/2014/main" id="{9294FD7A-6753-85B7-55D5-2636D2FD9C0C}"/>
              </a:ext>
            </a:extLst>
          </p:cNvPr>
          <p:cNvSpPr/>
          <p:nvPr/>
        </p:nvSpPr>
        <p:spPr>
          <a:xfrm>
            <a:off x="10917837" y="2188565"/>
            <a:ext cx="539646" cy="2226040"/>
          </a:xfrm>
          <a:prstGeom prst="curved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42386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23621-B097-16D6-C2E1-07B5C540A465}"/>
            </a:ext>
          </a:extLst>
        </p:cNvPr>
        <p:cNvGrpSpPr/>
        <p:nvPr/>
      </p:nvGrpSpPr>
      <p:grpSpPr>
        <a:xfrm>
          <a:off x="0" y="0"/>
          <a:ext cx="0" cy="0"/>
          <a:chOff x="0" y="0"/>
          <a:chExt cx="0" cy="0"/>
        </a:xfrm>
      </p:grpSpPr>
      <p:sp>
        <p:nvSpPr>
          <p:cNvPr id="10" name="CaixaDeTexto 9">
            <a:extLst>
              <a:ext uri="{FF2B5EF4-FFF2-40B4-BE49-F238E27FC236}">
                <a16:creationId xmlns:a16="http://schemas.microsoft.com/office/drawing/2014/main" id="{C515B313-953D-BBA3-660F-1671BEDBCBAA}"/>
              </a:ext>
            </a:extLst>
          </p:cNvPr>
          <p:cNvSpPr txBox="1"/>
          <p:nvPr/>
        </p:nvSpPr>
        <p:spPr>
          <a:xfrm>
            <a:off x="7874890" y="659759"/>
            <a:ext cx="3681602" cy="3477875"/>
          </a:xfrm>
          <a:prstGeom prst="rect">
            <a:avLst/>
          </a:prstGeom>
          <a:noFill/>
        </p:spPr>
        <p:txBody>
          <a:bodyPr wrap="square">
            <a:spAutoFit/>
          </a:bodyPr>
          <a:lstStyle/>
          <a:p>
            <a:pPr algn="ctr"/>
            <a:r>
              <a:rPr lang="pt-BR" sz="2000" b="0" i="0" dirty="0">
                <a:solidFill>
                  <a:srgbClr val="222222"/>
                </a:solidFill>
                <a:effectLst/>
                <a:latin typeface="Arial" panose="020B0604020202020204" pitchFamily="34" charset="0"/>
              </a:rPr>
              <a:t>Nota-se que cada chamada vai fazer uma coisa diferente, porém como existe herança entre as classes todos os método vao funcionar, porque são do tipo do mais genérico.</a:t>
            </a:r>
          </a:p>
          <a:p>
            <a:pPr algn="ctr"/>
            <a:endParaRPr lang="pt-BR" sz="2000" dirty="0">
              <a:solidFill>
                <a:srgbClr val="222222"/>
              </a:solidFill>
              <a:latin typeface="Arial" panose="020B0604020202020204" pitchFamily="34" charset="0"/>
            </a:endParaRPr>
          </a:p>
          <a:p>
            <a:pPr algn="ctr"/>
            <a:r>
              <a:rPr lang="pt-BR" sz="2000" b="0" i="0" dirty="0">
                <a:solidFill>
                  <a:srgbClr val="222222"/>
                </a:solidFill>
                <a:effectLst/>
                <a:latin typeface="Arial" panose="020B0604020202020204" pitchFamily="34" charset="0"/>
              </a:rPr>
              <a:t>Criamos um método genérico e usamos ele em várias outras ações.</a:t>
            </a:r>
          </a:p>
          <a:p>
            <a:pPr algn="ctr"/>
            <a:endParaRPr lang="pt-BR" sz="2000" dirty="0"/>
          </a:p>
        </p:txBody>
      </p:sp>
      <p:sp>
        <p:nvSpPr>
          <p:cNvPr id="12" name="CaixaDeTexto 11">
            <a:extLst>
              <a:ext uri="{FF2B5EF4-FFF2-40B4-BE49-F238E27FC236}">
                <a16:creationId xmlns:a16="http://schemas.microsoft.com/office/drawing/2014/main" id="{A4C4C85E-E0BA-4690-75EE-599EE704AE34}"/>
              </a:ext>
            </a:extLst>
          </p:cNvPr>
          <p:cNvSpPr txBox="1"/>
          <p:nvPr/>
        </p:nvSpPr>
        <p:spPr>
          <a:xfrm>
            <a:off x="498327" y="1068721"/>
            <a:ext cx="6899148" cy="3970318"/>
          </a:xfrm>
          <a:prstGeom prst="rect">
            <a:avLst/>
          </a:prstGeom>
          <a:noFill/>
        </p:spPr>
        <p:txBody>
          <a:bodyPr wrap="square">
            <a:spAutoFit/>
          </a:bodyPr>
          <a:lstStyle/>
          <a:p>
            <a:r>
              <a:rPr lang="pt-BR" b="0" i="0" dirty="0">
                <a:solidFill>
                  <a:srgbClr val="434343"/>
                </a:solidFill>
                <a:effectLst/>
                <a:latin typeface="Consolas" panose="020B0609020204030204" pitchFamily="49" charset="0"/>
              </a:rPr>
              <a:t>public </a:t>
            </a:r>
            <a:r>
              <a:rPr lang="pt-BR" b="1" i="0" dirty="0">
                <a:solidFill>
                  <a:srgbClr val="434343"/>
                </a:solidFill>
                <a:effectLst/>
                <a:latin typeface="Consolas" panose="020B0609020204030204" pitchFamily="49" charset="0"/>
              </a:rPr>
              <a:t>class</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Animal animal ) { </a:t>
            </a:r>
          </a:p>
          <a:p>
            <a:r>
              <a:rPr lang="pt-BR" b="0" i="0" dirty="0">
                <a:solidFill>
                  <a:srgbClr val="434343"/>
                </a:solidFill>
                <a:effectLst/>
                <a:latin typeface="Consolas" panose="020B0609020204030204" pitchFamily="49" charset="0"/>
              </a:rPr>
              <a:t>	animal.</a:t>
            </a:r>
            <a:r>
              <a:rPr lang="pt-BR" b="1" i="0" dirty="0">
                <a:solidFill>
                  <a:srgbClr val="DD1144"/>
                </a:solidFill>
                <a:effectLst/>
                <a:latin typeface="Consolas" panose="020B0609020204030204" pitchFamily="49" charset="0"/>
              </a:rPr>
              <a:t>comer</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static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main</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String</a:t>
            </a:r>
            <a:r>
              <a:rPr lang="pt-BR" b="0" i="0" dirty="0">
                <a:solidFill>
                  <a:srgbClr val="434343"/>
                </a:solidFill>
                <a:effectLst/>
                <a:latin typeface="Consolas" panose="020B0609020204030204" pitchFamily="49" charset="0"/>
              </a:rPr>
              <a:t>[] args ) { </a:t>
            </a:r>
          </a:p>
          <a:p>
            <a:r>
              <a:rPr lang="pt-BR" b="1" i="0" dirty="0">
                <a:solidFill>
                  <a:srgbClr val="DD1144"/>
                </a:solidFill>
                <a:effectLst/>
                <a:latin typeface="Consolas" panose="020B0609020204030204" pitchFamily="49" charset="0"/>
              </a:rPr>
              <a:t>	Test</a:t>
            </a:r>
            <a:r>
              <a:rPr lang="pt-BR" b="0" i="0" dirty="0">
                <a:solidFill>
                  <a:srgbClr val="434343"/>
                </a:solidFill>
                <a:effectLst/>
                <a:latin typeface="Consolas" panose="020B0609020204030204" pitchFamily="49" charset="0"/>
              </a:rPr>
              <a:t> t =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Animal</a:t>
            </a:r>
            <a:r>
              <a:rPr lang="pt-BR" b="0" i="0" dirty="0">
                <a:solidFill>
                  <a:srgbClr val="434343"/>
                </a:solidFill>
                <a:effectLst/>
                <a:latin typeface="Consolas" panose="020B0609020204030204" pitchFamily="49" charset="0"/>
              </a:rPr>
              <a:t>() );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Cao</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Trigre</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a:t>
            </a:r>
          </a:p>
          <a:p>
            <a:endParaRPr lang="pt-BR" b="0" i="0" dirty="0">
              <a:solidFill>
                <a:srgbClr val="434343"/>
              </a:solidFill>
              <a:effectLst/>
              <a:latin typeface="Consolas" panose="020B0609020204030204" pitchFamily="49" charset="0"/>
            </a:endParaRPr>
          </a:p>
          <a:p>
            <a:r>
              <a:rPr lang="pt-BR" b="0" i="0" dirty="0">
                <a:solidFill>
                  <a:srgbClr val="434343"/>
                </a:solidFill>
                <a:effectLst/>
                <a:latin typeface="Consolas" panose="020B0609020204030204" pitchFamily="49" charset="0"/>
              </a:rPr>
              <a:t>}</a:t>
            </a:r>
            <a:endParaRPr lang="pt-BR" dirty="0"/>
          </a:p>
        </p:txBody>
      </p:sp>
      <p:sp>
        <p:nvSpPr>
          <p:cNvPr id="14" name="CaixaDeTexto 13">
            <a:extLst>
              <a:ext uri="{FF2B5EF4-FFF2-40B4-BE49-F238E27FC236}">
                <a16:creationId xmlns:a16="http://schemas.microsoft.com/office/drawing/2014/main" id="{9274F162-B8FC-5680-8EF4-59B198701F40}"/>
              </a:ext>
            </a:extLst>
          </p:cNvPr>
          <p:cNvSpPr txBox="1"/>
          <p:nvPr/>
        </p:nvSpPr>
        <p:spPr>
          <a:xfrm>
            <a:off x="468630" y="5583643"/>
            <a:ext cx="10760202" cy="830997"/>
          </a:xfrm>
          <a:prstGeom prst="rect">
            <a:avLst/>
          </a:prstGeom>
          <a:noFill/>
        </p:spPr>
        <p:txBody>
          <a:bodyPr wrap="square">
            <a:spAutoFit/>
          </a:bodyPr>
          <a:lstStyle/>
          <a:p>
            <a:r>
              <a:rPr lang="pt-BR" sz="2400" b="1" i="0" dirty="0">
                <a:solidFill>
                  <a:srgbClr val="222222"/>
                </a:solidFill>
                <a:effectLst/>
                <a:latin typeface="Arial" panose="020B0604020202020204" pitchFamily="34" charset="0"/>
              </a:rPr>
              <a:t>Na realidade polimorfismo é a capacidade de uma referencia de um tipo generico referenciar um objeto de um tipo mais especifico.</a:t>
            </a:r>
            <a:endParaRPr lang="pt-BR" sz="2400" b="1" dirty="0"/>
          </a:p>
        </p:txBody>
      </p:sp>
      <p:sp>
        <p:nvSpPr>
          <p:cNvPr id="2" name="Seta: Curva para a Direita 1">
            <a:extLst>
              <a:ext uri="{FF2B5EF4-FFF2-40B4-BE49-F238E27FC236}">
                <a16:creationId xmlns:a16="http://schemas.microsoft.com/office/drawing/2014/main" id="{1CA7463A-FD0B-61C2-99E5-3CA8EC4FCE94}"/>
              </a:ext>
            </a:extLst>
          </p:cNvPr>
          <p:cNvSpPr/>
          <p:nvPr/>
        </p:nvSpPr>
        <p:spPr>
          <a:xfrm rot="10800000">
            <a:off x="6348164" y="2140922"/>
            <a:ext cx="614596" cy="1711550"/>
          </a:xfrm>
          <a:prstGeom prst="curv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81175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0B636-652A-2129-5B51-21036482D7D4}"/>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925C495A-3FA2-C42A-D869-53643FA9B1F1}"/>
              </a:ext>
            </a:extLst>
          </p:cNvPr>
          <p:cNvSpPr txBox="1"/>
          <p:nvPr/>
        </p:nvSpPr>
        <p:spPr>
          <a:xfrm>
            <a:off x="470916" y="419713"/>
            <a:ext cx="11196828" cy="5632311"/>
          </a:xfrm>
          <a:prstGeom prst="rect">
            <a:avLst/>
          </a:prstGeom>
          <a:noFill/>
        </p:spPr>
        <p:txBody>
          <a:bodyPr wrap="square">
            <a:spAutoFit/>
          </a:bodyPr>
          <a:lstStyle/>
          <a:p>
            <a:pPr algn="just"/>
            <a:r>
              <a:rPr lang="pt-BR" sz="2400" b="0" i="0" dirty="0">
                <a:solidFill>
                  <a:srgbClr val="253A44"/>
                </a:solidFill>
                <a:effectLst/>
                <a:latin typeface="Source Serif Pro" panose="02040603050405020204" pitchFamily="18" charset="0"/>
              </a:rPr>
              <a:t>No caso de polimorfismo, é necessário que os métodos tenham exatamente a mesma identificação, sendo utilizado o mecanismo de redefinição de métodos, que é o mesmo que sobrescrita de métodos em classes derivadas.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A redefinição ocorre quando um método cuja assinatura já tenha sido especificada recebe uma nova definição, ou seja, um novo corpo, em uma classe derivada.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É importante observar que, quando polimorfismo está sendo utilizado, o comportamento que será adotado por um método só será definido durante a execução.</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 Embora em geral esse seja um mecanismo que facilite o desenvolvimento e a compreensão do código orientado a objetos, há algumas situações onde o resultado da execução pode ser não-intuitivo. </a:t>
            </a:r>
            <a:endParaRPr lang="pt-BR" sz="2400" dirty="0"/>
          </a:p>
        </p:txBody>
      </p:sp>
    </p:spTree>
    <p:extLst>
      <p:ext uri="{BB962C8B-B14F-4D97-AF65-F5344CB8AC3E}">
        <p14:creationId xmlns:p14="http://schemas.microsoft.com/office/powerpoint/2010/main" val="31010376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1131</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12</vt:i4>
      </vt:variant>
    </vt:vector>
  </HeadingPairs>
  <TitlesOfParts>
    <vt:vector size="20" baseType="lpstr">
      <vt:lpstr>Aptos</vt:lpstr>
      <vt:lpstr>Aptos Display</vt:lpstr>
      <vt:lpstr>Arial</vt:lpstr>
      <vt:lpstr>Calibri</vt:lpstr>
      <vt:lpstr>Consolas</vt:lpstr>
      <vt:lpstr>Montserrat</vt:lpstr>
      <vt:lpstr>Source Serif Pro</vt:lpstr>
      <vt:lpstr>Tema do Office</vt:lpstr>
      <vt:lpstr>Polimorfismo e  Herança em Java </vt:lpstr>
      <vt:lpstr>Apresentação do PowerPoint</vt:lpstr>
      <vt:lpstr>Apresentação do PowerPoint</vt:lpstr>
      <vt:lpstr>Apresentação do PowerPoint</vt:lpstr>
      <vt:lpstr>Apresentação do PowerPoint</vt:lpstr>
      <vt:lpstr>Apresentação do PowerPoint</vt:lpstr>
      <vt:lpstr>Exemplos: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Cristiane Pavei Fernandes</dc:creator>
  <cp:lastModifiedBy>Cristiane Pavei Fernandes</cp:lastModifiedBy>
  <cp:revision>55</cp:revision>
  <dcterms:created xsi:type="dcterms:W3CDTF">2025-04-22T13:41:57Z</dcterms:created>
  <dcterms:modified xsi:type="dcterms:W3CDTF">2025-05-07T16:10:06Z</dcterms:modified>
</cp:coreProperties>
</file>