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  <p:sldId id="282" r:id="rId7"/>
    <p:sldId id="283" r:id="rId8"/>
    <p:sldId id="260" r:id="rId9"/>
    <p:sldId id="261" r:id="rId10"/>
    <p:sldId id="262" r:id="rId11"/>
    <p:sldId id="263" r:id="rId12"/>
    <p:sldId id="264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2" r:id="rId23"/>
    <p:sldId id="275" r:id="rId24"/>
    <p:sldId id="276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FEF2B-6083-7273-9DA8-0EF54807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35F9D-50E5-3B20-1C69-0558F8758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24C5D3-A35F-0E35-ED0B-F554A23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CAA5BC-8E52-5C8A-ADFA-97605AD4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3B9EE9-F057-78C2-75E1-AB9F2403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06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7506C-1CD2-3E70-8318-D32E2C6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EE62DE-80BA-9907-C58A-132E20750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5A4AAE-331A-69FF-DC07-11639E8B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464733-70A7-211B-8E65-50A0FE9D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016011-A230-B15A-BDE9-5F42041C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9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A555B-09B7-159A-3430-9E2AAB164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69E782-A91F-1F2B-D89F-C2BCBFDCB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DA45CB-FE49-E3AE-C92E-2D796BA0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B17004-9754-7FD2-F21E-F399E90A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9672EA-C8A5-8FB9-4C80-C956A4C2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12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F1833-270B-E3F6-9C48-93ACAAE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1AB12F-3EE9-704B-359D-1FD02169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E8F437-958D-B233-1492-9418607D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670BFB-34F0-6911-7D9F-D56571B3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682009-3471-A425-DA9D-7F7EBB4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7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6606-1C7A-20EB-A1F8-57C4AF53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B0F252-7AFF-71C9-16A1-899D9960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AF7EF7-DE91-8B94-9EE8-D532E98E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AD2215-60EE-1F0A-1BE7-9ADF68EF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ED948-D246-9E72-193F-1D2D8DFE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97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4ABED-FD4B-5B9E-2A67-867A4F10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29E980-A686-5379-30E3-AA1D60637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844F54-5E10-E5EA-29FF-21F5986B8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A00922-51A9-49A2-05CB-A28FB2A0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659D18E-75C7-0CE4-013E-AC5DDE8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6A1BE4-CCDB-E928-A561-21EB768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43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58B31-82BB-6FF5-A88E-94000222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8E4334-60C8-C6EF-8FD9-C8C29F92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EE2F23A-6C97-0B87-4090-1BCC4E89B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9AA41B6-FA40-AB2F-5F80-EA2266589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4024FF5-D18A-27D5-9664-09EF3E91B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3334501-F6A5-BABD-A5F0-C1C19E08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4DC7FC0-914E-978C-4AE9-BE6C547B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E6B9C23-5897-23D6-94FB-32B7CD2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5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E8439-8DC9-6B36-5CB5-B2C9CB27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88ECF7F-4C96-A67C-2DE9-3867B345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2F0B861-82CA-9F5B-F563-22F38309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0CFD72-04FE-82E0-BAB5-95F17B4C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4C92FD0-1B5B-F368-0131-D01579A4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C1E1FB1-39F8-8F82-C2DC-FC123305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61D160-0570-9706-AD54-03D8167E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7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D7CA-9D1B-225D-B17C-C280A514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DA6AAD-01A6-DE32-B44F-BCA1C143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1AA55D4-CA88-C61F-93D2-D1F6C2DA7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A9324B-89FE-8AE1-21B0-655C09B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2C4B252-6966-E029-310B-564ED13D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550B5A-AA40-D37C-42DA-2421B817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0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D0C6-B7C2-35CD-9855-5C38920D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AEB513B-3E45-4779-3118-D3A82B8F2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40F783C-F328-828E-180E-754A5E591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DE1F68-C9DD-6863-CB51-8C6BF6B7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908C60-4CEC-B6C6-E8C4-B2AC8125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DB812E-4C7A-3FB2-3F04-B7BD528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26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7684C92-CEC4-1F54-836E-75FA9C33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10BCC7-AE2A-D557-4E15-56955EBC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0AD86F-0540-9EB3-2220-F4B754028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E97E7-7993-4CFB-8EF3-4A6E9CB46BCA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383ADF-FE7E-4D18-2C44-AB3223A51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6ADFA3-76D6-4281-0F89-D0E4954E8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CF539-7F18-4786-A080-ED94DE9E5C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84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01B9A-8E9E-2A15-56D3-8469688A8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5701"/>
            <a:ext cx="9144000" cy="1986597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Montserrat" panose="00000500000000000000" pitchFamily="2" charset="0"/>
              </a:rPr>
              <a:t>Herança em Java</a:t>
            </a:r>
            <a:br>
              <a:rPr lang="pt-BR" b="1" i="0" dirty="0">
                <a:effectLst/>
                <a:latin typeface="Montserrat" panose="00000500000000000000" pitchFamily="2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685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E9FFD-F163-9C8A-7473-98017F64C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5F2D61-DF42-5EB7-7DFD-31670B51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" y="233934"/>
            <a:ext cx="6666971" cy="637097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F35559E-5E1B-DF50-5C93-35FC7C45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861" y="510829"/>
            <a:ext cx="4562674" cy="461664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pt-BR" sz="2000" b="0" i="0" dirty="0">
                <a:effectLst/>
                <a:latin typeface="Inter"/>
              </a:rPr>
              <a:t>Se tivéssemos um outro tipo de funcionário que tem características diferentes do funcionário comum, precisaríamos criar uma outra classe e copiar o código novamente.</a:t>
            </a:r>
          </a:p>
          <a:p>
            <a:pPr algn="l">
              <a:buNone/>
            </a:pPr>
            <a:endParaRPr lang="pt-BR" sz="2000" b="0" i="0" dirty="0">
              <a:effectLst/>
              <a:latin typeface="Inter"/>
            </a:endParaRPr>
          </a:p>
          <a:p>
            <a:pPr algn="l"/>
            <a:r>
              <a:rPr lang="pt-BR" sz="2000" b="0" i="0" dirty="0">
                <a:effectLst/>
                <a:latin typeface="Inter"/>
              </a:rPr>
              <a:t>Além disso, se um dia precisarmos adicionar uma nova informação a todos os funcionários, precisaremos passar por todas as classes de funcionário e adicionar esse atributo. </a:t>
            </a:r>
          </a:p>
          <a:p>
            <a:pPr algn="l"/>
            <a:endParaRPr lang="pt-BR" sz="2000" dirty="0">
              <a:latin typeface="Inter"/>
            </a:endParaRPr>
          </a:p>
          <a:p>
            <a:pPr algn="l"/>
            <a:r>
              <a:rPr lang="pt-BR" sz="2000" b="0" i="0" dirty="0">
                <a:effectLst/>
                <a:latin typeface="Inter"/>
              </a:rPr>
              <a:t>O problema acontece novamente por não centralizarmos os dados principais do funcionário em um único lugar.</a:t>
            </a:r>
          </a:p>
        </p:txBody>
      </p:sp>
    </p:spTree>
    <p:extLst>
      <p:ext uri="{BB962C8B-B14F-4D97-AF65-F5344CB8AC3E}">
        <p14:creationId xmlns:p14="http://schemas.microsoft.com/office/powerpoint/2010/main" val="132708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5EA1D-1347-112B-5324-B65B22773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FE392C-FFC0-18C5-8240-C9527431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" y="494312"/>
            <a:ext cx="4773168" cy="440120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Existe um jeito, em Java, de relacionarmos uma classe de tal maneira que uma delas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herda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tudo que a outra tem. Isso é uma relação de classe mãe e classe filha.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nosso caso, gostaríamos de fazer com que o Gerente tivesse tudo que um Funcionario tem, gostaríamos que ela fosse uma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extensão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de Funcionario.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Fazemos isso por meio da palavra-chave extends.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DBF107-7212-F965-1E17-2BADE0EF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54" y="494312"/>
            <a:ext cx="6410016" cy="618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6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3BDB0-242E-0FBB-51A0-E587FF391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2B37C34-A88A-8506-BA48-85A7B241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754" y="494312"/>
            <a:ext cx="6410016" cy="618640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2CD31D5-8B6B-37D4-559A-592A0F72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36" y="494312"/>
            <a:ext cx="4901184" cy="123110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 todo momento que criarmos um objeto do tipo 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Gerente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este terá também os atributos definidos na classe  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Funcionario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pois um Gerente 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um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Funcionario: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312309-9017-C102-D8D8-4C279815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1" y="2521588"/>
            <a:ext cx="5315254" cy="38421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629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DC5D80-E2B4-0214-EEED-AE936523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1" y="83280"/>
            <a:ext cx="5465968" cy="37392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2D6556-638F-620C-E84D-98BE3D3F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88" y="68289"/>
            <a:ext cx="5372850" cy="37542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63FA9E-0374-D64F-7AA6-F3A4BE9A0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684" y="4079389"/>
            <a:ext cx="5054673" cy="2575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E1F65E33-400B-B988-3EB6-682575170677}"/>
              </a:ext>
            </a:extLst>
          </p:cNvPr>
          <p:cNvSpPr/>
          <p:nvPr/>
        </p:nvSpPr>
        <p:spPr>
          <a:xfrm>
            <a:off x="1882774" y="3822492"/>
            <a:ext cx="569626" cy="1454046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Seta: Curva para a Direita 14">
            <a:extLst>
              <a:ext uri="{FF2B5EF4-FFF2-40B4-BE49-F238E27FC236}">
                <a16:creationId xmlns:a16="http://schemas.microsoft.com/office/drawing/2014/main" id="{7ABC95F1-F670-1C80-CE1D-B1872D1933A4}"/>
              </a:ext>
            </a:extLst>
          </p:cNvPr>
          <p:cNvSpPr/>
          <p:nvPr/>
        </p:nvSpPr>
        <p:spPr>
          <a:xfrm flipH="1">
            <a:off x="8464587" y="4050021"/>
            <a:ext cx="569626" cy="1454046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7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6A170-17B9-F13A-16A9-635CC04D5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B42CE-BC5A-16B1-52D3-24C5AAD5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4683"/>
          </a:xfrm>
        </p:spPr>
        <p:txBody>
          <a:bodyPr>
            <a:normAutofit fontScale="90000"/>
          </a:bodyPr>
          <a:lstStyle/>
          <a:p>
            <a:r>
              <a:rPr lang="pt-BR" dirty="0"/>
              <a:t>Herança: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E63055-98E3-0F44-E49A-1941C567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" y="1039537"/>
            <a:ext cx="4425696" cy="541686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 se precisamos acessar os atributos que herdamos?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Não gostaríamos de deixar os atributos de Funcionario, public, pois, dessa maneira, qualquer um poderia alterar os atributos dos objetos desse tipo.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Existe um outro modificador de acesso, o protected, o qual fica entre o private e o public. Um atributo protected só pode ser acessado (visível) pela própria classe, suas subclasses e classes encontradas no mesmo pacote.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62A0A4-07A4-A4FE-2EB6-F8C2A6DE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915" y="1039537"/>
            <a:ext cx="5572885" cy="29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5376-DE82-4E01-D354-3E8AB0D39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296EF-5AA9-C84F-C880-CBD2789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4683"/>
          </a:xfrm>
        </p:spPr>
        <p:txBody>
          <a:bodyPr>
            <a:normAutofit fontScale="90000"/>
          </a:bodyPr>
          <a:lstStyle/>
          <a:p>
            <a:r>
              <a:rPr lang="pt-BR" dirty="0"/>
              <a:t>Herança: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EAC610-8872-E778-CDAE-32C4C5F2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979" y="1228397"/>
            <a:ext cx="5572885" cy="291913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428B00F-E609-51FF-2FB2-10361629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50" y="1228397"/>
            <a:ext cx="5475350" cy="440120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Sempre usar protected?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Então por que usar private? Depois de um tempo programando orientado a objetos, você começará a sentir que nem sempre é uma boa ideia deixar a classe filha acessar os atributos da classe mãe, pois isso quebra um pouco a percepção de que só aquela classe deveria manipular seus atributos.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Essa é uma discussão um tanto mais avançada.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Além disso, não só as subclasses, mas também as outras classes que se encontram no mesmo pacote podem acessar os atributos protected. </a:t>
            </a:r>
          </a:p>
        </p:txBody>
      </p:sp>
    </p:spTree>
    <p:extLst>
      <p:ext uri="{BB962C8B-B14F-4D97-AF65-F5344CB8AC3E}">
        <p14:creationId xmlns:p14="http://schemas.microsoft.com/office/powerpoint/2010/main" val="338769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D25A6-3FA2-427E-A1BC-41F00440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1BCFB-344D-04FA-2218-69B439B7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4683"/>
          </a:xfrm>
        </p:spPr>
        <p:txBody>
          <a:bodyPr>
            <a:normAutofit fontScale="90000"/>
          </a:bodyPr>
          <a:lstStyle/>
          <a:p>
            <a:r>
              <a:rPr lang="pt-BR" dirty="0"/>
              <a:t>Herança: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00E15-83D5-23E2-249A-384524E58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77766"/>
            <a:ext cx="10773156" cy="304698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Da mesma maneira, podemos ter uma classe Diretor que estenda Gerente, e a classe  Presidente  pode estender diretamente de Funcionario.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Fique claro que essa é uma decisão de negócio. Se Diretor estenderá de Gerente ou não, dependerá se, para você, Diretor </a:t>
            </a:r>
            <a:r>
              <a:rPr kumimoji="0" lang="pt-BR" altLang="pt-BR" sz="2200" b="0" i="1" u="none" strike="noStrike" cap="none" normalizeH="0" baseline="0" dirty="0">
                <a:ln>
                  <a:noFill/>
                </a:ln>
                <a:effectLst/>
                <a:latin typeface="Inter"/>
              </a:rPr>
              <a:t>é um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Gerente.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Uma classe pode ter várias filhas, mas apenas uma mãe.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É a chamada herança simples do Java.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D8D0DC-FB41-F84B-C8EE-010850E2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1" y="3862873"/>
            <a:ext cx="5658425" cy="27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4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D4732D1-10F5-E5F7-3783-8919FDA8B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29" y="346962"/>
            <a:ext cx="10767528" cy="150810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Reescrita de método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Todo fim de ano, os funcionários do nosso banco recebem uma bonificação. Os funcionários comuns recebem 10% do valor do salário e os gerentes, 15%.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Vejamos como fica a classe Funcionario: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1A948C-3099-8E14-12BF-07D4D776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9" y="2281237"/>
            <a:ext cx="5367828" cy="364407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251D5C9-CCC6-EBBF-3D4F-312B501FF18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57645" y="2451330"/>
            <a:ext cx="5084064" cy="61555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Se deixarmos a classe 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Gerente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 como está, ela herdará o método 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getBonificacao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.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B8DF5BD-E5A1-0196-A1E3-E90782548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83" y="3372788"/>
            <a:ext cx="5731245" cy="108792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1373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27C6A-EA2A-E383-7579-5C0C4E56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F4A43-9C23-2879-C800-C10321441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18" y="236267"/>
            <a:ext cx="10838205" cy="2708434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O resultado aqui será 500. Não queremos essa resposta, pois o gerente deveria ter 750 de bônus nesse caso. Para consertar isso, uma das opções seria criar um novo método na classe Gerente chamado, por exemplo, getBonificacaoDoGerente. O problema é que teríamos dois métodos em Gerente, confundindo bastante quem for usar essa classe, além disso, cada um dá uma resposta diferente.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No Java, quando herdamos um método, podemos alterar seu comportamento. Podemos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reescrever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(reescrever, sobrescrever, </a:t>
            </a:r>
            <a:r>
              <a:rPr kumimoji="0" lang="pt-BR" altLang="pt-BR" sz="2200" b="0" i="1" u="none" strike="noStrike" cap="none" normalizeH="0" baseline="0" dirty="0">
                <a:ln>
                  <a:noFill/>
                </a:ln>
                <a:effectLst/>
                <a:latin typeface="Inter"/>
              </a:rPr>
              <a:t>override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) esse método: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B94212-6CC2-6F40-D007-B2B92D51F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18" y="3242388"/>
            <a:ext cx="6171667" cy="319273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8E11476-3F6B-FD94-5D1C-A95723FC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191" y="3429000"/>
            <a:ext cx="4077932" cy="92333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Agora o método está correto para o 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Gerente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. Refaça o teste e veja que o valor impresso é o correto (750):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pt-BR" altLang="pt-BR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81B49B6-9E49-45DE-483E-B9176214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191" y="4657066"/>
            <a:ext cx="4795876" cy="10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2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22DE6-D21B-AA04-E3A3-0D446A717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F2D1B21-E575-A88B-A4BC-7C19EE46B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24" y="550864"/>
            <a:ext cx="10242804" cy="1692771"/>
          </a:xfrm>
          <a:prstGeom prst="rect">
            <a:avLst/>
          </a:prstGeom>
          <a:solidFill>
            <a:srgbClr val="F7FA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A anotação @Override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Há como deixar explícito no seu código que determinado método é a reescrita de um método da classe mãe dele. Podemos fazê-lo colocando @Override em cima do método. Isso é chamado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anotação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. Existem diversas anotações, e cada uma terá um efeito diferente sobre seu código.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4688E1-4668-88AC-6264-9A801F40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5" y="2768040"/>
            <a:ext cx="5179101" cy="18463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465B8D5-34EB-9C32-158B-266430C76438}"/>
              </a:ext>
            </a:extLst>
          </p:cNvPr>
          <p:cNvSpPr txBox="1"/>
          <p:nvPr/>
        </p:nvSpPr>
        <p:spPr>
          <a:xfrm>
            <a:off x="6633212" y="2629374"/>
            <a:ext cx="477676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b="0" i="0" dirty="0">
                <a:solidFill>
                  <a:srgbClr val="FF0000"/>
                </a:solidFill>
                <a:effectLst/>
                <a:latin typeface="Inter"/>
              </a:rPr>
              <a:t>Repare que, por questões de compatibilidade, isso não é obrigatório.</a:t>
            </a:r>
          </a:p>
          <a:p>
            <a:pPr algn="just"/>
            <a:endParaRPr lang="pt-BR" sz="2200" dirty="0">
              <a:solidFill>
                <a:srgbClr val="FF0000"/>
              </a:solidFill>
              <a:latin typeface="Inter"/>
            </a:endParaRPr>
          </a:p>
          <a:p>
            <a:pPr algn="just"/>
            <a:r>
              <a:rPr lang="pt-BR" sz="2200" b="0" i="0" dirty="0">
                <a:solidFill>
                  <a:srgbClr val="FF0000"/>
                </a:solidFill>
                <a:effectLst/>
                <a:latin typeface="Inter"/>
              </a:rPr>
              <a:t>Mas caso um método esteja anotado com @Override, ele necessariamente precisa estar reescrevendo um método da classe mãe.</a:t>
            </a:r>
            <a:endParaRPr 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68F0E-50CA-9D8A-7C8B-83924218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269821"/>
            <a:ext cx="10515600" cy="676656"/>
          </a:xfrm>
        </p:spPr>
        <p:txBody>
          <a:bodyPr>
            <a:normAutofit fontScale="90000"/>
          </a:bodyPr>
          <a:lstStyle/>
          <a:p>
            <a:r>
              <a:rPr lang="pt-BR" dirty="0"/>
              <a:t>Conceitos de OO em JAVA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AC5D9C-DD92-EC2F-D221-15F552B3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Na Orientação a Objetos </a:t>
            </a:r>
            <a:r>
              <a:rPr lang="pt-BR" dirty="0">
                <a:latin typeface="Source Serif Pro" panose="02040603050405020204" pitchFamily="18" charset="0"/>
              </a:rPr>
              <a:t>u</a:t>
            </a:r>
            <a:r>
              <a:rPr lang="pt-BR" b="0" i="0" dirty="0">
                <a:effectLst/>
                <a:latin typeface="Source Serif Pro" panose="02040603050405020204" pitchFamily="18" charset="0"/>
              </a:rPr>
              <a:t>m objeto é uma entidade do mundo real que tem uma identidade. 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ource Serif Pro" panose="02040603050405020204" pitchFamily="18" charset="0"/>
              </a:rPr>
              <a:t>Objetos podem representar entidades concretas, um arquivo no meu computador, uma bicicleta ou entidades conceituais, uma estratégia de jogo, uma política de escalonamento em um sistema operacional. 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ource Serif Pro" panose="02040603050405020204" pitchFamily="18" charset="0"/>
              </a:rPr>
              <a:t>Cada objeto ter sua identidade significa que, dois objetos são distintos mesmo que eles apresentem exatamente as mesmas características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b="1" i="0" dirty="0">
                <a:effectLst/>
                <a:latin typeface="Source Serif Pro" panose="02040603050405020204" pitchFamily="18" charset="0"/>
              </a:rPr>
              <a:t>Objetos</a:t>
            </a:r>
            <a:r>
              <a:rPr lang="pt-BR" b="0" i="0" dirty="0">
                <a:effectLst/>
                <a:latin typeface="Source Serif Pro" panose="02040603050405020204" pitchFamily="18" charset="0"/>
              </a:rPr>
              <a:t> são instâncias de classes, que determinam qual informação um objeto contém e como ele pode manipulá-la. 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57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45FFCE-E34F-485A-B859-1A62F7B3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84" y="662817"/>
            <a:ext cx="10771632" cy="169277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Depois de reescrito, não podemos mais chamar o método antigo que fora herdado da classe mãe: realmente alteramos o seu comportamento. Mas podemos invocá-lo no caso de estarmos dentro da classe.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Imagine que, para calcular a bonificação de um Gerente, devamos fazer igual ao cálculo de um Funcionario, porém adicionando R$ 1000. Poderíamos fazer assim: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78C251-5ED4-36B3-5DF7-A85DDC92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3" y="2879788"/>
            <a:ext cx="6268315" cy="309180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EA0627F-FF27-36A7-FF18-D98D56582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498" y="3979192"/>
            <a:ext cx="4901184" cy="221599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Aqui teríamos um problema: o dia que 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getBonificacao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 do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Funcionario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 mudar, precisaremos mudar o método do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Gerente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 a fim de acompanhar a nova bonificação.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FF0000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Para evitar isso, 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getBonificacao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 do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Gerente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 pode chamar o do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Funcionario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 utilizando a palavra-chave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super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"/>
              </a:rPr>
              <a:t>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3301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C4368-A750-F1DF-D0CB-70BA8CD57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F78DD3-6F2F-1674-1A88-9A621305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33" y="542162"/>
            <a:ext cx="6509068" cy="329831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8DA94D4-6E20-89D8-D56A-60C07D80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33" y="4010490"/>
            <a:ext cx="10914507" cy="20313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Essa invocação procurará o método com o nome getBonificacao de uma super classe de Gerente. No caso, ele logo encontrará esse método em Funcionario.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2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Essa é uma prática comum, pois, em muitos casos, o método reescrito geralmente faz algo a mais que o método da classe mãe. Chamar ou não o método de cima é uma decisão sua e depende do seu problema. Algumas vezes, não faz sentido invocar o método que reescrevemos.</a:t>
            </a:r>
          </a:p>
        </p:txBody>
      </p:sp>
    </p:spTree>
    <p:extLst>
      <p:ext uri="{BB962C8B-B14F-4D97-AF65-F5344CB8AC3E}">
        <p14:creationId xmlns:p14="http://schemas.microsoft.com/office/powerpoint/2010/main" val="381632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4615-33BA-AC62-815F-40F833EA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2030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pt-BR" dirty="0"/>
              <a:t>Vamos praticar (Exercícios):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869AF9-6C37-5A64-F805-E3DBBAC73019}"/>
              </a:ext>
            </a:extLst>
          </p:cNvPr>
          <p:cNvSpPr txBox="1"/>
          <p:nvPr/>
        </p:nvSpPr>
        <p:spPr>
          <a:xfrm>
            <a:off x="640080" y="1083438"/>
            <a:ext cx="10881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/>
              <a:t>1) </a:t>
            </a:r>
            <a:r>
              <a:rPr lang="pt-BR" sz="2400" b="1" dirty="0"/>
              <a:t>Crie uma aplicação JAVA que contenha classe Animal que obedeça à seguinte descrição: </a:t>
            </a:r>
            <a:endParaRPr lang="pt-BR" sz="2200" b="1" dirty="0"/>
          </a:p>
          <a:p>
            <a:r>
              <a:rPr lang="pt-BR" sz="2200" dirty="0"/>
              <a:t>possua os atributos nome (String), comprimento (float), número de patas (int), cor (String), ambiente (String) e velocidade média (float) </a:t>
            </a:r>
          </a:p>
          <a:p>
            <a:endParaRPr lang="pt-BR" sz="2200" dirty="0"/>
          </a:p>
          <a:p>
            <a:r>
              <a:rPr lang="pt-BR" sz="2200" dirty="0"/>
              <a:t>* Receba por parâmetro os valores iniciais de cada um dos atributos e atribua-os aos seus respectivos atributos,  chamando os métodos e imprime na tela uma espécie de relatório informando os dados do animal.</a:t>
            </a:r>
          </a:p>
        </p:txBody>
      </p:sp>
    </p:spTree>
    <p:extLst>
      <p:ext uri="{BB962C8B-B14F-4D97-AF65-F5344CB8AC3E}">
        <p14:creationId xmlns:p14="http://schemas.microsoft.com/office/powerpoint/2010/main" val="70863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A66FB-B109-533B-9D09-30A8A0C6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7D737E-990E-89F4-A591-E6D07D3A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2" y="569626"/>
            <a:ext cx="10398332" cy="52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1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0596-2314-4A96-9377-359B91B7C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812463-3CA1-A028-CE3F-6C31C348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1" y="659566"/>
            <a:ext cx="10771054" cy="49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8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28053-EA3A-A644-9912-4223B799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85" y="1683712"/>
            <a:ext cx="11004029" cy="1325563"/>
          </a:xfrm>
        </p:spPr>
        <p:txBody>
          <a:bodyPr>
            <a:noAutofit/>
          </a:bodyPr>
          <a:lstStyle/>
          <a:p>
            <a:r>
              <a:rPr lang="pt-BR" sz="3600" dirty="0"/>
              <a:t>4) Criar uma classe </a:t>
            </a:r>
            <a:r>
              <a:rPr lang="pt-BR" sz="3600" b="1" dirty="0" err="1"/>
              <a:t>cadastrarAnimais</a:t>
            </a:r>
            <a:r>
              <a:rPr lang="pt-BR" sz="3600" dirty="0"/>
              <a:t> para inserir os dados e testar os objetos criados: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Conter um menu onde usuário pode escolher opções (peixe, mamífero, aves, ...)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pode ser criada como programa principal (</a:t>
            </a:r>
            <a:r>
              <a:rPr lang="pt-BR" sz="3600" dirty="0" err="1"/>
              <a:t>void</a:t>
            </a:r>
            <a:r>
              <a:rPr lang="pt-BR" sz="3600" dirty="0"/>
              <a:t> </a:t>
            </a:r>
            <a:r>
              <a:rPr lang="pt-BR" sz="3600" dirty="0" err="1"/>
              <a:t>main</a:t>
            </a:r>
            <a:r>
              <a:rPr lang="pt-BR" sz="3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2015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B716-4FFE-2836-96AC-0EDC2050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19" y="619957"/>
            <a:ext cx="10515600" cy="759137"/>
          </a:xfrm>
        </p:spPr>
        <p:txBody>
          <a:bodyPr>
            <a:normAutofit fontScale="90000"/>
          </a:bodyPr>
          <a:lstStyle/>
          <a:p>
            <a:r>
              <a:rPr lang="pt-BR" sz="3200" b="1" dirty="0"/>
              <a:t>Exercício 02: </a:t>
            </a:r>
            <a:r>
              <a:rPr lang="pt-BR" sz="3200" dirty="0"/>
              <a:t>Vamos construir uma nova aplicação JAVA, agora para gerenciar os tipos de transporte:</a:t>
            </a:r>
            <a:br>
              <a:rPr lang="pt-BR" sz="3200" dirty="0"/>
            </a:br>
            <a:r>
              <a:rPr lang="pt-BR" sz="2700" dirty="0"/>
              <a:t>Classe PAI: transporte (descricao, tamanho, peso)       </a:t>
            </a:r>
            <a:br>
              <a:rPr lang="pt-BR" sz="2700" dirty="0"/>
            </a:br>
            <a:r>
              <a:rPr lang="pt-BR" sz="2700" dirty="0"/>
              <a:t>Classes Filhos: aquático (altura), terrestre (nr rodas) e aéreo (nr passageiros)</a:t>
            </a:r>
            <a:endParaRPr lang="pt-BR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312F83-207F-13C5-9F93-5AEB6E2C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62" y="2210424"/>
            <a:ext cx="8145513" cy="40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8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D2452-DE0A-B82B-5138-CC9A7D87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FE1CB-4C29-8107-0579-B169466D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pt-BR" dirty="0"/>
              <a:t>Conceitos de OO em JAVA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DF28FC-C8D8-F956-A962-BA2052EDD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80160"/>
            <a:ext cx="10515600" cy="561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0" i="0" dirty="0">
                <a:effectLst/>
                <a:latin typeface="Source Serif Pro" panose="02040603050405020204" pitchFamily="18" charset="0"/>
              </a:rPr>
              <a:t>Um programa em OO manipula estruturas de dados através dos objetos da mesma forma que um programa em linguagem tradicional utiliza variáveis.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ource Serif Pro" panose="02040603050405020204" pitchFamily="18" charset="0"/>
              </a:rPr>
              <a:t>Em orientação a objeto, uma </a:t>
            </a:r>
            <a:r>
              <a:rPr lang="pt-BR" b="1" i="0" dirty="0">
                <a:effectLst/>
                <a:latin typeface="Source Serif Pro" panose="02040603050405020204" pitchFamily="18" charset="0"/>
              </a:rPr>
              <a:t>classe</a:t>
            </a:r>
            <a:r>
              <a:rPr lang="pt-BR" b="0" i="0" dirty="0">
                <a:effectLst/>
                <a:latin typeface="Source Serif Pro" panose="02040603050405020204" pitchFamily="18" charset="0"/>
              </a:rPr>
              <a:t> é uma estrutura que abstrai um conjunto de objetos com características similares. </a:t>
            </a:r>
          </a:p>
          <a:p>
            <a:pPr marL="0" indent="0" algn="just">
              <a:buNone/>
            </a:pPr>
            <a:r>
              <a:rPr lang="pt-BR" b="0" i="0" dirty="0">
                <a:effectLst/>
                <a:latin typeface="Source Serif Pro" panose="02040603050405020204" pitchFamily="18" charset="0"/>
              </a:rPr>
              <a:t>Uma classe define o comportamento de seus objetos através de métodos e os estados possíveis destes objetos através de atributos. Em outros termos, uma classe descreve os serviços providos por seus objetos e quais informações eles podem armazenar. Classes não são diretamente suportadas em todas as linguagens, e são necessárias para que uma linguagem seja orientada a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49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E07DC-1E7A-7C59-A2A3-BD53F143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9" y="72246"/>
            <a:ext cx="10515600" cy="1046111"/>
          </a:xfrm>
        </p:spPr>
        <p:txBody>
          <a:bodyPr/>
          <a:lstStyle/>
          <a:p>
            <a:r>
              <a:rPr lang="pt-BR" dirty="0"/>
              <a:t>Herança em OO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E3CC77-5065-B2F0-979B-07688A81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18357"/>
            <a:ext cx="10914089" cy="5472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Em POO (Programação Orientada a Objetos), herança é um conceito que permite que uma classe (classe filha ou subclasse) herde atributos e métodos de outra classe (classe pai ou superclasse), promovendo reutilização de código e a criação de hierarquias de classes. Isso significa que a classe filha automaticamente obtém todas as características da classe pai e pode adicionar ou modificar comportamentos específicos.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Em resumo, herança em POO 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Reutilização de código: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A classe filha pode usar o código da classe pai sem precisar reescrevê-lo.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Hierarquia de classes: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Classes podem ser organizadas em uma estrutura hierárquica, com classes mais específicas herdando de classes mais genéricas.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Extensibilidade: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Classes filhas podem estender e/ou modificar o comportamento da classe pai. 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55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C251A3-372F-8449-EE71-0F5FEA8E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" y="291676"/>
            <a:ext cx="6976082" cy="6274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5599BF1-9FA1-62EC-1DA0-5657F608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964" y="894952"/>
            <a:ext cx="3597639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Neste exemplo, 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class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  <a:cs typeface="Courier New" panose="02070309020205020404" pitchFamily="49" charset="0"/>
              </a:rPr>
              <a:t>Cachorro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 herda de 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class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  <a:cs typeface="Courier New" panose="02070309020205020404" pitchFamily="49" charset="0"/>
              </a:rPr>
              <a:t>Animal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solidFill>
                <a:srgbClr val="001D35"/>
              </a:solidFill>
              <a:latin typeface="Inter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O objeto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  <a:cs typeface="Courier New" panose="02070309020205020404" pitchFamily="49" charset="0"/>
              </a:rPr>
              <a:t>cachorro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 pode acessar tanto os atributos quanto os métodos de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  <a:cs typeface="Courier New" panose="02070309020205020404" pitchFamily="49" charset="0"/>
              </a:rPr>
              <a:t>Animal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 (como 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  <a:cs typeface="Courier New" panose="02070309020205020404" pitchFamily="49" charset="0"/>
              </a:rPr>
              <a:t>nome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 e 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  <a:cs typeface="Courier New" panose="02070309020205020404" pitchFamily="49" charset="0"/>
              </a:rPr>
              <a:t>fazer Barulho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), além dos métodos específicos de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  <a:cs typeface="Courier New" panose="02070309020205020404" pitchFamily="49" charset="0"/>
              </a:rPr>
              <a:t>Cachorro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 (como 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  <a:cs typeface="Courier New" panose="02070309020205020404" pitchFamily="49" charset="0"/>
              </a:rPr>
              <a:t>latir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Inter"/>
              </a:rPr>
              <a:t>). 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6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30AA5-5F2D-E207-CC5B-8D94EF48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4683"/>
          </a:xfrm>
        </p:spPr>
        <p:txBody>
          <a:bodyPr>
            <a:normAutofit fontScale="90000"/>
          </a:bodyPr>
          <a:lstStyle/>
          <a:p>
            <a:r>
              <a:rPr lang="pt-BR" dirty="0"/>
              <a:t>Herança: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E5132D-73FB-2D45-D2F6-E4801667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48" y="1067856"/>
            <a:ext cx="11158728" cy="221599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Dizemos que a classe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Gerente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herda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todos os atributos e métodos da classe mãe, no nosso caso, a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Funcionario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. Para ser mais preciso, ela também herda os atributos e métodos privados, porém não consegue acessá-los diretamente.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Para acessar um membro privado na filha indiretamente, seria necessário que a mãe expusesse um outro método visível que invocasse esse atributo ou método privado.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21FEAA-A913-80C6-C2C4-6049A8F7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48" y="3636784"/>
            <a:ext cx="10128504" cy="273921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Super e Sub classe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Inter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A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nomenclatura mais encontrada é que Funcionario é a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superclasse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 de Gerente, e Gerente é a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subclasse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 de Funcionario. Dizemos também que todo Gerente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é um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 Funcionario.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200" dirty="0">
              <a:latin typeface="Inter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Outra forma é dizer que Funcionario é a classe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mãe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 de Gerente, e Gerente é a classe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filha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Inter"/>
                <a:cs typeface="Calibri" panose="020F0502020204030204" pitchFamily="34" charset="0"/>
              </a:rPr>
              <a:t> de Funcionario.</a:t>
            </a:r>
          </a:p>
        </p:txBody>
      </p:sp>
    </p:spTree>
    <p:extLst>
      <p:ext uri="{BB962C8B-B14F-4D97-AF65-F5344CB8AC3E}">
        <p14:creationId xmlns:p14="http://schemas.microsoft.com/office/powerpoint/2010/main" val="222663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2401A6-E284-F0E3-3D46-ECB4812B3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1" y="243397"/>
            <a:ext cx="7149019" cy="23611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D06B60-6463-7274-5BC9-0E7BC1E52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75" y="2979361"/>
            <a:ext cx="7149019" cy="36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4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99E95AB-DFF5-1D78-2426-A8AF66EB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6" y="235306"/>
            <a:ext cx="10474293" cy="34654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8F3139-7E33-B7C6-29B8-72C291E3570A}"/>
              </a:ext>
            </a:extLst>
          </p:cNvPr>
          <p:cNvSpPr txBox="1"/>
          <p:nvPr/>
        </p:nvSpPr>
        <p:spPr>
          <a:xfrm>
            <a:off x="690371" y="4022682"/>
            <a:ext cx="110688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effectLst/>
                <a:latin typeface="Inter"/>
              </a:rPr>
              <a:t>Além de um funcionário comum, há também outros cargos, como os gerentes; estes guardam a mesma informação que um funcionário comum, mas também têm outros dados e funcionalidades um pouco diferentes. </a:t>
            </a:r>
          </a:p>
          <a:p>
            <a:r>
              <a:rPr lang="pt-BR" sz="2400" b="0" i="0" dirty="0">
                <a:effectLst/>
                <a:latin typeface="Inter"/>
              </a:rPr>
              <a:t>Por exemplo, um gerente no nosso banco tem uma senha numérica que permite o acesso ao sistema interno do banco, além do número de funcionários os quais ele gerencia: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4861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CD330-B5D9-3273-E7BD-5E1BFDEA7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EED235-7E64-5003-BA68-120979E6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" y="233934"/>
            <a:ext cx="6666971" cy="637097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F357B06-53FE-BDEB-77B3-35BF8D67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436" y="372549"/>
            <a:ext cx="4562674" cy="547842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Precisamos mesmo de outra classe?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Poderíamos ter deixado a classe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Funcionario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mais genérica, mantendo nela a senha de acesso e o número de funcionários gerenciados.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Caso o funcionário não fosse um gerente, deixaríamos esses atributos vazios.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Essa é uma possibilidade, porém, com o tempo, podemos passar a ter muito atributos opcionais, e a classe ficaria estranha.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E em relação aos métodos?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A classe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Gerente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tem o método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autentica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, que não faz sentido existir em um funcionário o qual não é gerente.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8211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1738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Arial Unicode MS</vt:lpstr>
      <vt:lpstr>Aptos</vt:lpstr>
      <vt:lpstr>Aptos Display</vt:lpstr>
      <vt:lpstr>Arial</vt:lpstr>
      <vt:lpstr>Calibri</vt:lpstr>
      <vt:lpstr>Google Sans</vt:lpstr>
      <vt:lpstr>Inter</vt:lpstr>
      <vt:lpstr>Montserrat</vt:lpstr>
      <vt:lpstr>Source Serif Pro</vt:lpstr>
      <vt:lpstr>Tema do Office</vt:lpstr>
      <vt:lpstr>Herança em Java </vt:lpstr>
      <vt:lpstr>Conceitos de OO em JAVA</vt:lpstr>
      <vt:lpstr>Conceitos de OO em JAVA</vt:lpstr>
      <vt:lpstr>Herança em OO</vt:lpstr>
      <vt:lpstr>Apresentação do PowerPoint</vt:lpstr>
      <vt:lpstr>Herança: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Herança: </vt:lpstr>
      <vt:lpstr>Herança: </vt:lpstr>
      <vt:lpstr>Herança: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praticar (Exercícios):</vt:lpstr>
      <vt:lpstr>Apresentação do PowerPoint</vt:lpstr>
      <vt:lpstr>Apresentação do PowerPoint</vt:lpstr>
      <vt:lpstr>4) Criar uma classe cadastrarAnimais para inserir os dados e testar os objetos criados:  Conter um menu onde usuário pode escolher opções (peixe, mamífero, aves, ...)  pode ser criada como programa principal (void main).</vt:lpstr>
      <vt:lpstr>Exercício 02: Vamos construir uma nova aplicação JAVA, agora para gerenciar os tipos de transporte: Classe PAI: transporte (descricao, tamanho, peso)        Classes Filhos: aquático (altura), terrestre (nr rodas) e aéreo (nr passageiros)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Cristiane Pavei Fernandes</cp:lastModifiedBy>
  <cp:revision>40</cp:revision>
  <dcterms:created xsi:type="dcterms:W3CDTF">2025-04-22T13:41:57Z</dcterms:created>
  <dcterms:modified xsi:type="dcterms:W3CDTF">2025-04-23T16:24:05Z</dcterms:modified>
</cp:coreProperties>
</file>