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Proxima Nova Semibold"/>
      <p:regular r:id="rId23"/>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f6627ff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7f6627ff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8ac0987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8ac0987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8ac0987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8ac0987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ac0987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8ac0987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78e5b14e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78e5b14e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8e5b14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8e5b14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8e5b14e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8e5b14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8e5b14e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8e5b14e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f6627f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7f6627f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f6627f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f6627f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7f6627ff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7f6627f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7f6627f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7f6627f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juanmartnrodrguez/argentina-dataset-propiedad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Predicción de </a:t>
            </a:r>
            <a:r>
              <a:rPr lang="es"/>
              <a:t>Precios Inmobiliarios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Argentina | 2021 - 2023</a:t>
            </a:r>
            <a:endParaRPr/>
          </a:p>
        </p:txBody>
      </p:sp>
      <p:sp>
        <p:nvSpPr>
          <p:cNvPr id="61" name="Google Shape;61;p13"/>
          <p:cNvSpPr txBox="1"/>
          <p:nvPr/>
        </p:nvSpPr>
        <p:spPr>
          <a:xfrm>
            <a:off x="7650050" y="4712975"/>
            <a:ext cx="1494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lt1"/>
                </a:solidFill>
                <a:latin typeface="Proxima Nova"/>
                <a:ea typeface="Proxima Nova"/>
                <a:cs typeface="Proxima Nova"/>
                <a:sym typeface="Proxima Nova"/>
              </a:rPr>
              <a:t>Marco Villani</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75038" y="974513"/>
            <a:ext cx="4396676" cy="3463575"/>
          </a:xfrm>
          <a:prstGeom prst="rect">
            <a:avLst/>
          </a:prstGeom>
          <a:noFill/>
          <a:ln>
            <a:noFill/>
          </a:ln>
        </p:spPr>
      </p:pic>
      <p:sp>
        <p:nvSpPr>
          <p:cNvPr id="124" name="Google Shape;124;p22"/>
          <p:cNvSpPr txBox="1"/>
          <p:nvPr/>
        </p:nvSpPr>
        <p:spPr>
          <a:xfrm>
            <a:off x="767513" y="50400"/>
            <a:ext cx="30117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Análisis Bivariado</a:t>
            </a:r>
            <a:endParaRPr b="1" sz="2700">
              <a:latin typeface="Proxima Nova"/>
              <a:ea typeface="Proxima Nova"/>
              <a:cs typeface="Proxima Nova"/>
              <a:sym typeface="Proxima Nova"/>
            </a:endParaRPr>
          </a:p>
        </p:txBody>
      </p:sp>
      <p:sp>
        <p:nvSpPr>
          <p:cNvPr id="125" name="Google Shape;125;p22"/>
          <p:cNvSpPr txBox="1"/>
          <p:nvPr/>
        </p:nvSpPr>
        <p:spPr>
          <a:xfrm>
            <a:off x="4939200" y="1152750"/>
            <a:ext cx="3880800" cy="2838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s" sz="1700">
                <a:solidFill>
                  <a:schemeClr val="lt1"/>
                </a:solidFill>
                <a:latin typeface="Proxima Nova"/>
                <a:ea typeface="Proxima Nova"/>
                <a:cs typeface="Proxima Nova"/>
                <a:sym typeface="Proxima Nova"/>
              </a:rPr>
              <a:t>A simple vista, es posible apreciar que los precios de alquiler son menores a los precios de venta. Además, que se concentra una mayor densidad de datos en los alquileres en un pequeño rango de precios, no así en los valores de venta</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2" type="body"/>
          </p:nvPr>
        </p:nvSpPr>
        <p:spPr>
          <a:xfrm>
            <a:off x="4939500" y="387050"/>
            <a:ext cx="3837000" cy="40323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Al analizar el primer gráfico, se podría concluir que el tipo de propiedad podría tener relación con el precio. Por ejemplo, que un departamento es más barato que una casa. Pero el segundo gráfico muestra que las casas suelen tener una mayor superficie que los departamentos y eso puede ser lo que realmente influya en el precio del inmueble</a:t>
            </a:r>
            <a:endParaRPr sz="1700"/>
          </a:p>
        </p:txBody>
      </p:sp>
      <p:pic>
        <p:nvPicPr>
          <p:cNvPr id="131" name="Google Shape;131;p23"/>
          <p:cNvPicPr preferRelativeResize="0"/>
          <p:nvPr/>
        </p:nvPicPr>
        <p:blipFill>
          <a:blip r:embed="rId3">
            <a:alphaModFix/>
          </a:blip>
          <a:stretch>
            <a:fillRect/>
          </a:stretch>
        </p:blipFill>
        <p:spPr>
          <a:xfrm>
            <a:off x="245701" y="332925"/>
            <a:ext cx="3904751" cy="2196375"/>
          </a:xfrm>
          <a:prstGeom prst="rect">
            <a:avLst/>
          </a:prstGeom>
          <a:noFill/>
          <a:ln>
            <a:noFill/>
          </a:ln>
        </p:spPr>
      </p:pic>
      <p:pic>
        <p:nvPicPr>
          <p:cNvPr id="132" name="Google Shape;132;p23"/>
          <p:cNvPicPr preferRelativeResize="0"/>
          <p:nvPr/>
        </p:nvPicPr>
        <p:blipFill>
          <a:blip r:embed="rId4">
            <a:alphaModFix/>
          </a:blip>
          <a:stretch>
            <a:fillRect/>
          </a:stretch>
        </p:blipFill>
        <p:spPr>
          <a:xfrm>
            <a:off x="245703" y="2710700"/>
            <a:ext cx="4074654" cy="219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Este gráfico de cajas facilita la detección de una relaciones en los precios de los inmuebles de acuerdo a sus provincias o zonas. Por ejemplo, en la zona norte del Gran Buenos Aires, los inmuebles suelen tener un precio más alto que en la zona oeste o sur del Gran Buenos Aires</a:t>
            </a:r>
            <a:endParaRPr sz="1700"/>
          </a:p>
        </p:txBody>
      </p:sp>
      <p:pic>
        <p:nvPicPr>
          <p:cNvPr id="138" name="Google Shape;138;p24"/>
          <p:cNvPicPr preferRelativeResize="0"/>
          <p:nvPr/>
        </p:nvPicPr>
        <p:blipFill>
          <a:blip r:embed="rId3">
            <a:alphaModFix/>
          </a:blip>
          <a:stretch>
            <a:fillRect/>
          </a:stretch>
        </p:blipFill>
        <p:spPr>
          <a:xfrm>
            <a:off x="109525" y="808063"/>
            <a:ext cx="4201150" cy="352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De manera similar al slide anterior, este muestra las diferencias en los precios entre los barrios de la Ciudad Autónoma de Buenos Aires. Puerto Madero suele ser el barrio más caro de la ciudad por un amplio margen.</a:t>
            </a:r>
            <a:endParaRPr sz="1700"/>
          </a:p>
        </p:txBody>
      </p:sp>
      <p:pic>
        <p:nvPicPr>
          <p:cNvPr id="144" name="Google Shape;144;p25"/>
          <p:cNvPicPr preferRelativeResize="0"/>
          <p:nvPr/>
        </p:nvPicPr>
        <p:blipFill>
          <a:blip r:embed="rId3">
            <a:alphaModFix/>
          </a:blip>
          <a:stretch>
            <a:fillRect/>
          </a:stretch>
        </p:blipFill>
        <p:spPr>
          <a:xfrm>
            <a:off x="136600" y="1079288"/>
            <a:ext cx="4094500" cy="298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Proxima Nova Semibold"/>
                <a:ea typeface="Proxima Nova Semibold"/>
                <a:cs typeface="Proxima Nova Semibold"/>
                <a:sym typeface="Proxima Nova Semibold"/>
              </a:rPr>
              <a:t>Glosario</a:t>
            </a:r>
            <a:endParaRPr>
              <a:latin typeface="Proxima Nova Semibold"/>
              <a:ea typeface="Proxima Nova Semibold"/>
              <a:cs typeface="Proxima Nova Semibold"/>
              <a:sym typeface="Proxima Nova Semibold"/>
            </a:endParaRPr>
          </a:p>
        </p:txBody>
      </p:sp>
      <p:cxnSp>
        <p:nvCxnSpPr>
          <p:cNvPr id="67" name="Google Shape;67;p14"/>
          <p:cNvCxnSpPr>
            <a:endCxn id="68" idx="2"/>
          </p:cNvCxnSpPr>
          <p:nvPr/>
        </p:nvCxnSpPr>
        <p:spPr>
          <a:xfrm>
            <a:off x="1731725" y="2151375"/>
            <a:ext cx="1240200" cy="627600"/>
          </a:xfrm>
          <a:prstGeom prst="straightConnector1">
            <a:avLst/>
          </a:prstGeom>
          <a:noFill/>
          <a:ln cap="flat" cmpd="sng" w="12700">
            <a:solidFill>
              <a:srgbClr val="00D703"/>
            </a:solidFill>
            <a:prstDash val="solid"/>
            <a:miter lim="800000"/>
            <a:headEnd len="sm" w="sm" type="none"/>
            <a:tailEnd len="sm" w="sm" type="none"/>
          </a:ln>
        </p:spPr>
      </p:cxnSp>
      <p:sp>
        <p:nvSpPr>
          <p:cNvPr id="68" name="Google Shape;68;p14"/>
          <p:cNvSpPr txBox="1"/>
          <p:nvPr/>
        </p:nvSpPr>
        <p:spPr>
          <a:xfrm>
            <a:off x="663575" y="2127075"/>
            <a:ext cx="4616700" cy="651900"/>
          </a:xfrm>
          <a:prstGeom prst="rect">
            <a:avLst/>
          </a:prstGeom>
          <a:noFill/>
          <a:ln>
            <a:noFill/>
          </a:ln>
        </p:spPr>
        <p:txBody>
          <a:bodyPr anchorCtr="0" anchor="t" bIns="91425" lIns="91425" spcFirstLastPara="1" rIns="91425" wrap="square" tIns="91425">
            <a:noAutofit/>
          </a:bodyPr>
          <a:lstStyle/>
          <a:p>
            <a:pPr indent="-425450" lvl="0" marL="914400" rtl="0" algn="l">
              <a:spcBef>
                <a:spcPts val="0"/>
              </a:spcBef>
              <a:spcAft>
                <a:spcPts val="0"/>
              </a:spcAft>
              <a:buClr>
                <a:srgbClr val="008EFF"/>
              </a:buClr>
              <a:buSzPts val="3100"/>
              <a:buFont typeface="Anton"/>
              <a:buAutoNum type="arabicPeriod"/>
            </a:pPr>
            <a:r>
              <a:rPr lang="es" sz="1600">
                <a:latin typeface="Proxima Nova Semibold"/>
                <a:ea typeface="Proxima Nova Semibold"/>
                <a:cs typeface="Proxima Nova Semibold"/>
                <a:sym typeface="Proxima Nova Semibold"/>
              </a:rPr>
              <a:t>        </a:t>
            </a:r>
            <a:r>
              <a:rPr lang="es" sz="2300">
                <a:latin typeface="Proxima Nova"/>
                <a:ea typeface="Proxima Nova"/>
                <a:cs typeface="Proxima Nova"/>
                <a:sym typeface="Proxima Nova"/>
              </a:rPr>
              <a:t>Contexto y Audiencia</a:t>
            </a:r>
            <a:endParaRPr sz="23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5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Contexto y Audiencia</a:t>
            </a:r>
            <a:endParaRPr b="1" sz="2720"/>
          </a:p>
        </p:txBody>
      </p:sp>
      <p:sp>
        <p:nvSpPr>
          <p:cNvPr id="74" name="Google Shape;74;p15"/>
          <p:cNvSpPr txBox="1"/>
          <p:nvPr>
            <p:ph idx="1" type="body"/>
          </p:nvPr>
        </p:nvSpPr>
        <p:spPr>
          <a:xfrm>
            <a:off x="311700" y="852775"/>
            <a:ext cx="8520600" cy="3694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600"/>
              <a:t>En este proyecto, se analizará un conjunto de datos sobre propiedades en Argentina. El objetivo es realizar un análisis exploratorio de los datos y extraer información relevante sobre el mercado inmobiliario en el país.</a:t>
            </a:r>
            <a:endParaRPr sz="1600"/>
          </a:p>
          <a:p>
            <a:pPr indent="0" lvl="0" marL="0" rtl="0" algn="l">
              <a:lnSpc>
                <a:spcPct val="150000"/>
              </a:lnSpc>
              <a:spcBef>
                <a:spcPts val="1200"/>
              </a:spcBef>
              <a:spcAft>
                <a:spcPts val="0"/>
              </a:spcAft>
              <a:buNone/>
            </a:pPr>
            <a:r>
              <a:rPr lang="es" sz="1600"/>
              <a:t>El conjunto de datos utilizado proviene de </a:t>
            </a:r>
            <a:r>
              <a:rPr lang="es" sz="1600" u="sng">
                <a:solidFill>
                  <a:schemeClr val="hlink"/>
                </a:solidFill>
                <a:hlinkClick r:id="rId3"/>
              </a:rPr>
              <a:t>Kaggle</a:t>
            </a:r>
            <a:r>
              <a:rPr lang="es" sz="1600"/>
              <a:t> y contiene información detallada sobre las características de las propiedades, como ubicación, precio, cantidad de habitaciones, superficie, entre otros.</a:t>
            </a:r>
            <a:endParaRPr sz="1600"/>
          </a:p>
          <a:p>
            <a:pPr indent="0" lvl="0" marL="0" rtl="0" algn="l">
              <a:lnSpc>
                <a:spcPct val="150000"/>
              </a:lnSpc>
              <a:spcBef>
                <a:spcPts val="1200"/>
              </a:spcBef>
              <a:spcAft>
                <a:spcPts val="1200"/>
              </a:spcAft>
              <a:buNone/>
            </a:pPr>
            <a:r>
              <a:rPr lang="es" sz="1600"/>
              <a:t>A través del análisis de estos datos, buscamos obtener insights valiosos y recomendaciones para comprender mejor el mercado inmobiliario. Además, buscaremos poder predecir el precio de una propiedad conociendo sus diferentes características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Preguntas e Hipótesis</a:t>
            </a:r>
            <a:endParaRPr b="1" sz="2720"/>
          </a:p>
        </p:txBody>
      </p:sp>
      <p:sp>
        <p:nvSpPr>
          <p:cNvPr id="80" name="Google Shape;80;p16"/>
          <p:cNvSpPr txBox="1"/>
          <p:nvPr>
            <p:ph idx="1" type="body"/>
          </p:nvPr>
        </p:nvSpPr>
        <p:spPr>
          <a:xfrm>
            <a:off x="311700" y="853200"/>
            <a:ext cx="8520600" cy="3818400"/>
          </a:xfrm>
          <a:prstGeom prst="rect">
            <a:avLst/>
          </a:prstGeom>
        </p:spPr>
        <p:txBody>
          <a:bodyPr anchorCtr="0" anchor="t" bIns="91425" lIns="91425" spcFirstLastPara="1" rIns="91425" wrap="square" tIns="91425">
            <a:normAutofit fontScale="85000" lnSpcReduction="10000"/>
          </a:bodyPr>
          <a:lstStyle/>
          <a:p>
            <a:pPr indent="-314960" lvl="0" marL="457200" rtl="0" algn="l">
              <a:lnSpc>
                <a:spcPct val="150000"/>
              </a:lnSpc>
              <a:spcBef>
                <a:spcPts val="0"/>
              </a:spcBef>
              <a:spcAft>
                <a:spcPts val="0"/>
              </a:spcAft>
              <a:buSzPct val="100000"/>
              <a:buAutoNum type="arabicPeriod"/>
            </a:pPr>
            <a:r>
              <a:rPr b="1" lang="es" sz="1600"/>
              <a:t>Pregunta</a:t>
            </a:r>
            <a:r>
              <a:rPr lang="es" sz="1600"/>
              <a:t>: ¿Cuál es la característica que tiene la mayor correlación con el precio de una propiedad? ¿Es posible encontrar un orden de correlación con el precio?</a:t>
            </a:r>
            <a:endParaRPr sz="1600"/>
          </a:p>
          <a:p>
            <a:pPr indent="0" lvl="0" marL="457200" rtl="0" algn="l">
              <a:lnSpc>
                <a:spcPct val="150000"/>
              </a:lnSpc>
              <a:spcBef>
                <a:spcPts val="1200"/>
              </a:spcBef>
              <a:spcAft>
                <a:spcPts val="0"/>
              </a:spcAft>
              <a:buNone/>
            </a:pPr>
            <a:r>
              <a:rPr b="1" lang="es" sz="1600"/>
              <a:t>Hipótesis</a:t>
            </a:r>
            <a:r>
              <a:rPr lang="es" sz="1600"/>
              <a:t>: Se plantea que una de las características, como el tamaño del terreno, el tamaño construido, el número de habitaciones, la cantidad de baños o alguna otra, tendrá una correlación más fuerte con el precio de una propiedad. La hipótesis busca identificar qué característica tiene la mayor influencia en el precio, y, si es posible, ordenar las características de mayor a menor correlación</a:t>
            </a:r>
            <a:endParaRPr sz="1600"/>
          </a:p>
          <a:p>
            <a:pPr indent="-314960" lvl="0" marL="457200" rtl="0" algn="l">
              <a:lnSpc>
                <a:spcPct val="150000"/>
              </a:lnSpc>
              <a:spcBef>
                <a:spcPts val="1200"/>
              </a:spcBef>
              <a:spcAft>
                <a:spcPts val="0"/>
              </a:spcAft>
              <a:buSzPct val="100000"/>
              <a:buAutoNum type="arabicPeriod"/>
            </a:pPr>
            <a:r>
              <a:rPr b="1" lang="es" sz="1600"/>
              <a:t>Pregunta</a:t>
            </a:r>
            <a:r>
              <a:rPr lang="es" sz="1600"/>
              <a:t>: ¿Existe gran diferencia entre los precios, ya sea de alquiler o venta, según la provincia o municipio o según el tipo de propiedad, sin importar el tamaño de la misma?</a:t>
            </a:r>
            <a:endParaRPr sz="1600"/>
          </a:p>
          <a:p>
            <a:pPr indent="0" lvl="0" marL="457200" rtl="0" algn="l">
              <a:lnSpc>
                <a:spcPct val="150000"/>
              </a:lnSpc>
              <a:spcBef>
                <a:spcPts val="1200"/>
              </a:spcBef>
              <a:spcAft>
                <a:spcPts val="1200"/>
              </a:spcAft>
              <a:buNone/>
            </a:pPr>
            <a:r>
              <a:rPr b="1" lang="es" sz="1600"/>
              <a:t>Hipótesis</a:t>
            </a:r>
            <a:r>
              <a:rPr lang="es" sz="1600"/>
              <a:t>: Se plantea que algunas provincias o municipios</a:t>
            </a:r>
            <a:r>
              <a:rPr lang="es" sz="1600"/>
              <a:t>, podrían tener un impacto significativo en el precio. Además, se plantea que no es el precio puede variar según el tipo de propiedad. La hipótesis busca mostrar cómo varían los precios según estos datos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Data Wrangling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0" l="0" r="-5552" t="0"/>
          <a:stretch/>
        </p:blipFill>
        <p:spPr>
          <a:xfrm>
            <a:off x="607950" y="697375"/>
            <a:ext cx="2752550" cy="2946175"/>
          </a:xfrm>
          <a:prstGeom prst="rect">
            <a:avLst/>
          </a:prstGeom>
          <a:noFill/>
          <a:ln>
            <a:noFill/>
          </a:ln>
        </p:spPr>
      </p:pic>
      <p:pic>
        <p:nvPicPr>
          <p:cNvPr id="91" name="Google Shape;91;p18"/>
          <p:cNvPicPr preferRelativeResize="0"/>
          <p:nvPr/>
        </p:nvPicPr>
        <p:blipFill>
          <a:blip r:embed="rId4">
            <a:alphaModFix/>
          </a:blip>
          <a:stretch>
            <a:fillRect/>
          </a:stretch>
        </p:blipFill>
        <p:spPr>
          <a:xfrm>
            <a:off x="4017538" y="697375"/>
            <a:ext cx="4821674" cy="2946174"/>
          </a:xfrm>
          <a:prstGeom prst="rect">
            <a:avLst/>
          </a:prstGeom>
          <a:noFill/>
          <a:ln>
            <a:noFill/>
          </a:ln>
        </p:spPr>
      </p:pic>
      <p:sp>
        <p:nvSpPr>
          <p:cNvPr id="92" name="Google Shape;92;p18"/>
          <p:cNvSpPr txBox="1"/>
          <p:nvPr>
            <p:ph type="title"/>
          </p:nvPr>
        </p:nvSpPr>
        <p:spPr>
          <a:xfrm>
            <a:off x="4042913" y="45400"/>
            <a:ext cx="47709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 sz="2020"/>
              <a:t>Distribución de las variables numéricas</a:t>
            </a:r>
            <a:endParaRPr b="1" sz="2020"/>
          </a:p>
        </p:txBody>
      </p:sp>
      <p:sp>
        <p:nvSpPr>
          <p:cNvPr id="93" name="Google Shape;93;p18"/>
          <p:cNvSpPr txBox="1"/>
          <p:nvPr/>
        </p:nvSpPr>
        <p:spPr>
          <a:xfrm>
            <a:off x="4250650" y="3897700"/>
            <a:ext cx="4563300" cy="94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s" sz="1230">
                <a:solidFill>
                  <a:schemeClr val="accent3"/>
                </a:solidFill>
                <a:latin typeface="Proxima Nova"/>
                <a:ea typeface="Proxima Nova"/>
                <a:cs typeface="Proxima Nova"/>
                <a:sym typeface="Proxima Nova"/>
              </a:rPr>
              <a:t>En los histogramas ya se puede presenciar que hay valores absurdos, ya que no se alcanza a apreciar la distribución de algunas variables</a:t>
            </a:r>
            <a:endParaRPr/>
          </a:p>
        </p:txBody>
      </p:sp>
      <p:sp>
        <p:nvSpPr>
          <p:cNvPr id="94" name="Google Shape;94;p18"/>
          <p:cNvSpPr txBox="1"/>
          <p:nvPr>
            <p:ph idx="1" type="body"/>
          </p:nvPr>
        </p:nvSpPr>
        <p:spPr>
          <a:xfrm>
            <a:off x="432925" y="3897700"/>
            <a:ext cx="3259200" cy="95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852"/>
              <a:buNone/>
            </a:pPr>
            <a:r>
              <a:rPr lang="es" sz="1230"/>
              <a:t>Se comienza con un dataset de 1.000.000 de datos, la captura muestra las variables, sus tipos de datos y sus valores faltantes</a:t>
            </a:r>
            <a:endParaRPr sz="1230"/>
          </a:p>
        </p:txBody>
      </p:sp>
      <p:cxnSp>
        <p:nvCxnSpPr>
          <p:cNvPr id="95" name="Google Shape;95;p18"/>
          <p:cNvCxnSpPr/>
          <p:nvPr/>
        </p:nvCxnSpPr>
        <p:spPr>
          <a:xfrm>
            <a:off x="3851925" y="-10350"/>
            <a:ext cx="0" cy="5168400"/>
          </a:xfrm>
          <a:prstGeom prst="straightConnector1">
            <a:avLst/>
          </a:prstGeom>
          <a:noFill/>
          <a:ln cap="flat" cmpd="sng" w="76200">
            <a:solidFill>
              <a:schemeClr val="lt2"/>
            </a:solidFill>
            <a:prstDash val="solid"/>
            <a:round/>
            <a:headEnd len="med" w="med" type="none"/>
            <a:tailEnd len="med" w="med" type="none"/>
          </a:ln>
        </p:spPr>
      </p:cxnSp>
      <p:sp>
        <p:nvSpPr>
          <p:cNvPr id="96" name="Google Shape;96;p18"/>
          <p:cNvSpPr txBox="1"/>
          <p:nvPr>
            <p:ph type="title"/>
          </p:nvPr>
        </p:nvSpPr>
        <p:spPr>
          <a:xfrm>
            <a:off x="276322" y="45400"/>
            <a:ext cx="3415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 sz="2020"/>
              <a:t>Información del DataFrame</a:t>
            </a:r>
            <a:endParaRPr b="1" sz="20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33050" y="51750"/>
            <a:ext cx="287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20"/>
              <a:t>DataFrame Final</a:t>
            </a:r>
            <a:endParaRPr b="1" sz="2720"/>
          </a:p>
        </p:txBody>
      </p:sp>
      <p:pic>
        <p:nvPicPr>
          <p:cNvPr id="102" name="Google Shape;102;p19"/>
          <p:cNvPicPr preferRelativeResize="0"/>
          <p:nvPr/>
        </p:nvPicPr>
        <p:blipFill>
          <a:blip r:embed="rId3">
            <a:alphaModFix/>
          </a:blip>
          <a:stretch>
            <a:fillRect/>
          </a:stretch>
        </p:blipFill>
        <p:spPr>
          <a:xfrm>
            <a:off x="152400" y="3482175"/>
            <a:ext cx="8839202" cy="1178131"/>
          </a:xfrm>
          <a:prstGeom prst="rect">
            <a:avLst/>
          </a:prstGeom>
          <a:noFill/>
          <a:ln>
            <a:noFill/>
          </a:ln>
        </p:spPr>
      </p:pic>
      <p:sp>
        <p:nvSpPr>
          <p:cNvPr id="103" name="Google Shape;103;p19"/>
          <p:cNvSpPr txBox="1"/>
          <p:nvPr/>
        </p:nvSpPr>
        <p:spPr>
          <a:xfrm>
            <a:off x="1275000" y="863125"/>
            <a:ext cx="6633900" cy="170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solidFill>
                  <a:schemeClr val="accent3"/>
                </a:solidFill>
                <a:latin typeface="Proxima Nova"/>
                <a:ea typeface="Proxima Nova"/>
                <a:cs typeface="Proxima Nova"/>
                <a:sym typeface="Proxima Nova"/>
              </a:rPr>
              <a:t>Se finaliza con un dataset que cuenta con las siguientes características: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135.355 datos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15 variables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Sin valores faltantes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Valores irreales reducidos</a:t>
            </a:r>
            <a:endParaRPr>
              <a:solidFill>
                <a:schemeClr val="accent3"/>
              </a:solidFill>
              <a:latin typeface="Proxima Nova"/>
              <a:ea typeface="Proxima Nova"/>
              <a:cs typeface="Proxima Nova"/>
              <a:sym typeface="Proxima Nova"/>
            </a:endParaRPr>
          </a:p>
        </p:txBody>
      </p:sp>
      <p:sp>
        <p:nvSpPr>
          <p:cNvPr id="104" name="Google Shape;104;p19"/>
          <p:cNvSpPr txBox="1"/>
          <p:nvPr>
            <p:ph type="title"/>
          </p:nvPr>
        </p:nvSpPr>
        <p:spPr>
          <a:xfrm>
            <a:off x="2712600" y="2810300"/>
            <a:ext cx="3718800" cy="43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b="1" lang="es" sz="2020">
                <a:solidFill>
                  <a:schemeClr val="accent3"/>
                </a:solidFill>
              </a:rPr>
              <a:t>Ejemplo de los datos</a:t>
            </a:r>
            <a:endParaRPr b="1" sz="202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570650" y="50400"/>
            <a:ext cx="6002700" cy="5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20"/>
              <a:t>Estadísticas generales del Dataset</a:t>
            </a:r>
            <a:endParaRPr b="1" sz="2720"/>
          </a:p>
        </p:txBody>
      </p:sp>
      <p:pic>
        <p:nvPicPr>
          <p:cNvPr id="115" name="Google Shape;115;p21"/>
          <p:cNvPicPr preferRelativeResize="0"/>
          <p:nvPr/>
        </p:nvPicPr>
        <p:blipFill>
          <a:blip r:embed="rId3">
            <a:alphaModFix/>
          </a:blip>
          <a:stretch>
            <a:fillRect/>
          </a:stretch>
        </p:blipFill>
        <p:spPr>
          <a:xfrm>
            <a:off x="4571995" y="2696717"/>
            <a:ext cx="3855175" cy="2128803"/>
          </a:xfrm>
          <a:prstGeom prst="rect">
            <a:avLst/>
          </a:prstGeom>
          <a:noFill/>
          <a:ln>
            <a:noFill/>
          </a:ln>
        </p:spPr>
      </p:pic>
      <p:pic>
        <p:nvPicPr>
          <p:cNvPr id="116" name="Google Shape;116;p21"/>
          <p:cNvPicPr preferRelativeResize="0"/>
          <p:nvPr/>
        </p:nvPicPr>
        <p:blipFill>
          <a:blip r:embed="rId4">
            <a:alphaModFix/>
          </a:blip>
          <a:stretch>
            <a:fillRect/>
          </a:stretch>
        </p:blipFill>
        <p:spPr>
          <a:xfrm>
            <a:off x="4572001" y="789300"/>
            <a:ext cx="3855175" cy="1755026"/>
          </a:xfrm>
          <a:prstGeom prst="rect">
            <a:avLst/>
          </a:prstGeom>
          <a:noFill/>
          <a:ln>
            <a:noFill/>
          </a:ln>
        </p:spPr>
      </p:pic>
      <p:pic>
        <p:nvPicPr>
          <p:cNvPr id="117" name="Google Shape;117;p21"/>
          <p:cNvPicPr preferRelativeResize="0"/>
          <p:nvPr/>
        </p:nvPicPr>
        <p:blipFill>
          <a:blip r:embed="rId5">
            <a:alphaModFix/>
          </a:blip>
          <a:stretch>
            <a:fillRect/>
          </a:stretch>
        </p:blipFill>
        <p:spPr>
          <a:xfrm>
            <a:off x="752650" y="2690125"/>
            <a:ext cx="2655150" cy="2141950"/>
          </a:xfrm>
          <a:prstGeom prst="rect">
            <a:avLst/>
          </a:prstGeom>
          <a:noFill/>
          <a:ln>
            <a:noFill/>
          </a:ln>
        </p:spPr>
      </p:pic>
      <p:pic>
        <p:nvPicPr>
          <p:cNvPr id="118" name="Google Shape;118;p21"/>
          <p:cNvPicPr preferRelativeResize="0"/>
          <p:nvPr/>
        </p:nvPicPr>
        <p:blipFill>
          <a:blip r:embed="rId6">
            <a:alphaModFix/>
          </a:blip>
          <a:stretch>
            <a:fillRect/>
          </a:stretch>
        </p:blipFill>
        <p:spPr>
          <a:xfrm>
            <a:off x="752650" y="762187"/>
            <a:ext cx="2655145" cy="17755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