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36"/>
  </p:notesMasterIdLst>
  <p:sldIdLst>
    <p:sldId id="256" r:id="rId2"/>
    <p:sldId id="259" r:id="rId3"/>
    <p:sldId id="283" r:id="rId4"/>
    <p:sldId id="258" r:id="rId5"/>
    <p:sldId id="260" r:id="rId6"/>
    <p:sldId id="274" r:id="rId7"/>
    <p:sldId id="261" r:id="rId8"/>
    <p:sldId id="284" r:id="rId9"/>
    <p:sldId id="262" r:id="rId10"/>
    <p:sldId id="268" r:id="rId11"/>
    <p:sldId id="263" r:id="rId12"/>
    <p:sldId id="278" r:id="rId13"/>
    <p:sldId id="285" r:id="rId14"/>
    <p:sldId id="269" r:id="rId15"/>
    <p:sldId id="281" r:id="rId16"/>
    <p:sldId id="272" r:id="rId17"/>
    <p:sldId id="289" r:id="rId18"/>
    <p:sldId id="286" r:id="rId19"/>
    <p:sldId id="279" r:id="rId20"/>
    <p:sldId id="280" r:id="rId21"/>
    <p:sldId id="291" r:id="rId22"/>
    <p:sldId id="292" r:id="rId23"/>
    <p:sldId id="301" r:id="rId24"/>
    <p:sldId id="293" r:id="rId25"/>
    <p:sldId id="300" r:id="rId26"/>
    <p:sldId id="302" r:id="rId27"/>
    <p:sldId id="294" r:id="rId28"/>
    <p:sldId id="270" r:id="rId29"/>
    <p:sldId id="295" r:id="rId30"/>
    <p:sldId id="299" r:id="rId31"/>
    <p:sldId id="296" r:id="rId32"/>
    <p:sldId id="297" r:id="rId33"/>
    <p:sldId id="298" r:id="rId34"/>
    <p:sldId id="290" r:id="rId3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71"/>
    <p:restoredTop sz="95244" autoAdjust="0"/>
  </p:normalViewPr>
  <p:slideViewPr>
    <p:cSldViewPr snapToGrid="0" snapToObjects="1">
      <p:cViewPr varScale="1">
        <p:scale>
          <a:sx n="86" d="100"/>
          <a:sy n="86" d="100"/>
        </p:scale>
        <p:origin x="1469" y="7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9F55A-45E3-704F-9471-CD81F7143594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C9F8D-8CE0-9942-B03E-D264D52992C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249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C9F8D-8CE0-9942-B03E-D264D52992C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0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Primo</a:t>
            </a:r>
            <a:r>
              <a:rPr lang="en-GB" baseline="0" dirty="0"/>
              <a:t> </a:t>
            </a:r>
            <a:r>
              <a:rPr lang="en-GB" baseline="0" dirty="0" err="1"/>
              <a:t>grafico</a:t>
            </a:r>
            <a:r>
              <a:rPr lang="en-GB" baseline="0" dirty="0"/>
              <a:t>  =&gt; similarity matrix con weak scaling e </a:t>
            </a:r>
            <a:r>
              <a:rPr lang="en-GB" baseline="0" dirty="0" err="1"/>
              <a:t>asta</a:t>
            </a:r>
            <a:r>
              <a:rPr lang="en-GB" baseline="0" dirty="0"/>
              <a:t> con strong scaling</a:t>
            </a:r>
            <a:r>
              <a:rPr lang="mr-IN" baseline="0" dirty="0"/>
              <a:t>…</a:t>
            </a:r>
            <a:r>
              <a:rPr lang="it-IT" baseline="0" dirty="0"/>
              <a:t> strong </a:t>
            </a:r>
            <a:r>
              <a:rPr lang="it-IT" baseline="0" dirty="0" err="1"/>
              <a:t>scaling</a:t>
            </a:r>
            <a:r>
              <a:rPr lang="it-IT" baseline="0" dirty="0"/>
              <a:t> è quasi lineare (ma in alcuni casi anche senza </a:t>
            </a:r>
            <a:r>
              <a:rPr lang="it-IT" baseline="0" dirty="0" err="1"/>
              <a:t>sparsificazione</a:t>
            </a:r>
            <a:r>
              <a:rPr lang="it-IT" baseline="0" dirty="0"/>
              <a:t>), mentre col </a:t>
            </a:r>
            <a:r>
              <a:rPr lang="it-IT" baseline="0" dirty="0" err="1"/>
              <a:t>weak</a:t>
            </a:r>
            <a:r>
              <a:rPr lang="it-IT" baseline="0" dirty="0"/>
              <a:t> </a:t>
            </a:r>
            <a:r>
              <a:rPr lang="it-IT" baseline="0" dirty="0" err="1"/>
              <a:t>scaling</a:t>
            </a:r>
            <a:r>
              <a:rPr lang="it-IT" baseline="0" dirty="0"/>
              <a:t> l’asta ne risente perché ha problemi sempre più densi</a:t>
            </a:r>
          </a:p>
          <a:p>
            <a:endParaRPr lang="it-IT" baseline="0" dirty="0"/>
          </a:p>
          <a:p>
            <a:r>
              <a:rPr lang="en-GB" dirty="0"/>
              <a:t>Secondo </a:t>
            </a:r>
            <a:r>
              <a:rPr lang="en-GB" dirty="0" err="1"/>
              <a:t>grafico</a:t>
            </a:r>
            <a:r>
              <a:rPr lang="en-GB" dirty="0"/>
              <a:t> =&gt; speedup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baseline="0" dirty="0"/>
              <a:t> </a:t>
            </a:r>
            <a:r>
              <a:rPr lang="en-GB" baseline="0" dirty="0" err="1"/>
              <a:t>casi</a:t>
            </a:r>
            <a:r>
              <a:rPr lang="en-GB" baseline="0" dirty="0"/>
              <a:t> di test, </a:t>
            </a:r>
            <a:r>
              <a:rPr lang="en-GB" baseline="0" dirty="0" err="1"/>
              <a:t>soprattutto</a:t>
            </a:r>
            <a:r>
              <a:rPr lang="en-GB" baseline="0" dirty="0"/>
              <a:t> </a:t>
            </a:r>
            <a:r>
              <a:rPr lang="en-GB" baseline="0" dirty="0" err="1"/>
              <a:t>relativo</a:t>
            </a:r>
            <a:r>
              <a:rPr lang="en-GB" baseline="0" dirty="0"/>
              <a:t> </a:t>
            </a:r>
            <a:r>
              <a:rPr lang="en-GB" baseline="0" dirty="0" err="1"/>
              <a:t>alla</a:t>
            </a:r>
            <a:r>
              <a:rPr lang="en-GB" baseline="0" dirty="0"/>
              <a:t> self-similarity </a:t>
            </a:r>
            <a:r>
              <a:rPr lang="en-GB" baseline="0" dirty="0" err="1"/>
              <a:t>testando</a:t>
            </a:r>
            <a:r>
              <a:rPr lang="en-GB" baseline="0" dirty="0"/>
              <a:t> </a:t>
            </a:r>
            <a:r>
              <a:rPr lang="en-GB" baseline="0" dirty="0" err="1"/>
              <a:t>quindi</a:t>
            </a:r>
            <a:r>
              <a:rPr lang="en-GB" baseline="0" dirty="0"/>
              <a:t> la </a:t>
            </a:r>
            <a:r>
              <a:rPr lang="en-GB" baseline="0" dirty="0" err="1"/>
              <a:t>robustezza</a:t>
            </a:r>
            <a:r>
              <a:rPr lang="en-GB" baseline="0" dirty="0"/>
              <a:t> (#conserved edges = #</a:t>
            </a:r>
            <a:r>
              <a:rPr lang="en-GB" baseline="0" dirty="0" err="1"/>
              <a:t>effettivo</a:t>
            </a:r>
            <a:r>
              <a:rPr lang="en-GB" baseline="0" dirty="0"/>
              <a:t> di </a:t>
            </a:r>
            <a:r>
              <a:rPr lang="en-GB" baseline="0" dirty="0" err="1"/>
              <a:t>archi</a:t>
            </a:r>
            <a:r>
              <a:rPr lang="en-GB" baseline="0" dirty="0"/>
              <a:t>, </a:t>
            </a:r>
            <a:r>
              <a:rPr lang="en-GB" baseline="0" dirty="0" err="1"/>
              <a:t>perché</a:t>
            </a:r>
            <a:r>
              <a:rPr lang="en-GB" baseline="0" dirty="0"/>
              <a:t> </a:t>
            </a:r>
            <a:r>
              <a:rPr lang="en-GB" baseline="0" dirty="0" err="1"/>
              <a:t>é</a:t>
            </a:r>
            <a:r>
              <a:rPr lang="en-GB" baseline="0" dirty="0"/>
              <a:t> lo </a:t>
            </a:r>
            <a:r>
              <a:rPr lang="en-GB" baseline="0" dirty="0" err="1"/>
              <a:t>stesso</a:t>
            </a:r>
            <a:r>
              <a:rPr lang="en-GB" baseline="0" dirty="0"/>
              <a:t> </a:t>
            </a:r>
            <a:r>
              <a:rPr lang="en-GB" baseline="0" dirty="0" err="1"/>
              <a:t>grafo</a:t>
            </a:r>
            <a:r>
              <a:rPr lang="en-GB" baseline="0" dirty="0"/>
              <a:t> e non </a:t>
            </a:r>
            <a:r>
              <a:rPr lang="en-GB" baseline="0" dirty="0" err="1"/>
              <a:t>si</a:t>
            </a:r>
            <a:r>
              <a:rPr lang="en-GB" baseline="0" dirty="0"/>
              <a:t> </a:t>
            </a:r>
            <a:r>
              <a:rPr lang="en-GB" baseline="0" dirty="0" err="1"/>
              <a:t>usano</a:t>
            </a:r>
            <a:r>
              <a:rPr lang="en-GB" baseline="0" dirty="0"/>
              <a:t> </a:t>
            </a:r>
            <a:r>
              <a:rPr lang="en-GB" baseline="0" dirty="0" err="1"/>
              <a:t>approssimazioni</a:t>
            </a:r>
            <a:r>
              <a:rPr lang="en-GB" baseline="0" dirty="0"/>
              <a:t> come la </a:t>
            </a:r>
            <a:r>
              <a:rPr lang="en-GB" baseline="0" dirty="0" err="1"/>
              <a:t>sparsification</a:t>
            </a:r>
            <a:r>
              <a:rPr lang="en-GB" baseline="0" dirty="0"/>
              <a:t>)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C9F8D-8CE0-9942-B03E-D264D52992C6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8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Primo</a:t>
            </a:r>
            <a:r>
              <a:rPr lang="en-GB" baseline="0" dirty="0"/>
              <a:t> </a:t>
            </a:r>
            <a:r>
              <a:rPr lang="en-GB" baseline="0" dirty="0" err="1"/>
              <a:t>grafico</a:t>
            </a:r>
            <a:r>
              <a:rPr lang="en-GB" baseline="0" dirty="0"/>
              <a:t>  =&gt; similarity matrix con weak scaling e </a:t>
            </a:r>
            <a:r>
              <a:rPr lang="en-GB" baseline="0" dirty="0" err="1"/>
              <a:t>asta</a:t>
            </a:r>
            <a:r>
              <a:rPr lang="en-GB" baseline="0" dirty="0"/>
              <a:t> con strong scaling</a:t>
            </a:r>
            <a:r>
              <a:rPr lang="mr-IN" baseline="0" dirty="0"/>
              <a:t>…</a:t>
            </a:r>
            <a:r>
              <a:rPr lang="it-IT" baseline="0" dirty="0"/>
              <a:t> strong </a:t>
            </a:r>
            <a:r>
              <a:rPr lang="it-IT" baseline="0" dirty="0" err="1"/>
              <a:t>scaling</a:t>
            </a:r>
            <a:r>
              <a:rPr lang="it-IT" baseline="0" dirty="0"/>
              <a:t> è quasi lineare (ma in alcuni casi anche senza </a:t>
            </a:r>
            <a:r>
              <a:rPr lang="it-IT" baseline="0" dirty="0" err="1"/>
              <a:t>sparsificazione</a:t>
            </a:r>
            <a:r>
              <a:rPr lang="it-IT" baseline="0" dirty="0"/>
              <a:t>), mentre col </a:t>
            </a:r>
            <a:r>
              <a:rPr lang="it-IT" baseline="0" dirty="0" err="1"/>
              <a:t>weak</a:t>
            </a:r>
            <a:r>
              <a:rPr lang="it-IT" baseline="0" dirty="0"/>
              <a:t> </a:t>
            </a:r>
            <a:r>
              <a:rPr lang="it-IT" baseline="0" dirty="0" err="1"/>
              <a:t>scaling</a:t>
            </a:r>
            <a:r>
              <a:rPr lang="it-IT" baseline="0" dirty="0"/>
              <a:t> l’asta ne risente perché ha problemi sempre più densi</a:t>
            </a:r>
          </a:p>
          <a:p>
            <a:endParaRPr lang="it-IT" baseline="0" dirty="0"/>
          </a:p>
          <a:p>
            <a:r>
              <a:rPr lang="en-GB" dirty="0"/>
              <a:t>Secondo </a:t>
            </a:r>
            <a:r>
              <a:rPr lang="en-GB" dirty="0" err="1"/>
              <a:t>grafico</a:t>
            </a:r>
            <a:r>
              <a:rPr lang="en-GB" dirty="0"/>
              <a:t> =&gt; speedup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baseline="0" dirty="0"/>
              <a:t> </a:t>
            </a:r>
            <a:r>
              <a:rPr lang="en-GB" baseline="0" dirty="0" err="1"/>
              <a:t>casi</a:t>
            </a:r>
            <a:r>
              <a:rPr lang="en-GB" baseline="0" dirty="0"/>
              <a:t> di test, </a:t>
            </a:r>
            <a:r>
              <a:rPr lang="en-GB" baseline="0" dirty="0" err="1"/>
              <a:t>soprattutto</a:t>
            </a:r>
            <a:r>
              <a:rPr lang="en-GB" baseline="0" dirty="0"/>
              <a:t> </a:t>
            </a:r>
            <a:r>
              <a:rPr lang="en-GB" baseline="0" dirty="0" err="1"/>
              <a:t>relativo</a:t>
            </a:r>
            <a:r>
              <a:rPr lang="en-GB" baseline="0" dirty="0"/>
              <a:t> </a:t>
            </a:r>
            <a:r>
              <a:rPr lang="en-GB" baseline="0" dirty="0" err="1"/>
              <a:t>alla</a:t>
            </a:r>
            <a:r>
              <a:rPr lang="en-GB" baseline="0" dirty="0"/>
              <a:t> self-similarity </a:t>
            </a:r>
            <a:r>
              <a:rPr lang="en-GB" baseline="0" dirty="0" err="1"/>
              <a:t>testando</a:t>
            </a:r>
            <a:r>
              <a:rPr lang="en-GB" baseline="0" dirty="0"/>
              <a:t> </a:t>
            </a:r>
            <a:r>
              <a:rPr lang="en-GB" baseline="0" dirty="0" err="1"/>
              <a:t>quindi</a:t>
            </a:r>
            <a:r>
              <a:rPr lang="en-GB" baseline="0" dirty="0"/>
              <a:t> la </a:t>
            </a:r>
            <a:r>
              <a:rPr lang="en-GB" baseline="0" dirty="0" err="1"/>
              <a:t>robustezza</a:t>
            </a:r>
            <a:r>
              <a:rPr lang="en-GB" baseline="0" dirty="0"/>
              <a:t> (#conserved edges = #</a:t>
            </a:r>
            <a:r>
              <a:rPr lang="en-GB" baseline="0" dirty="0" err="1"/>
              <a:t>effettivo</a:t>
            </a:r>
            <a:r>
              <a:rPr lang="en-GB" baseline="0" dirty="0"/>
              <a:t> di </a:t>
            </a:r>
            <a:r>
              <a:rPr lang="en-GB" baseline="0" dirty="0" err="1"/>
              <a:t>archi</a:t>
            </a:r>
            <a:r>
              <a:rPr lang="en-GB" baseline="0" dirty="0"/>
              <a:t>, </a:t>
            </a:r>
            <a:r>
              <a:rPr lang="en-GB" baseline="0" dirty="0" err="1"/>
              <a:t>perché</a:t>
            </a:r>
            <a:r>
              <a:rPr lang="en-GB" baseline="0" dirty="0"/>
              <a:t> </a:t>
            </a:r>
            <a:r>
              <a:rPr lang="en-GB" baseline="0" dirty="0" err="1"/>
              <a:t>é</a:t>
            </a:r>
            <a:r>
              <a:rPr lang="en-GB" baseline="0" dirty="0"/>
              <a:t> lo </a:t>
            </a:r>
            <a:r>
              <a:rPr lang="en-GB" baseline="0" dirty="0" err="1"/>
              <a:t>stesso</a:t>
            </a:r>
            <a:r>
              <a:rPr lang="en-GB" baseline="0" dirty="0"/>
              <a:t> </a:t>
            </a:r>
            <a:r>
              <a:rPr lang="en-GB" baseline="0" dirty="0" err="1"/>
              <a:t>grafo</a:t>
            </a:r>
            <a:r>
              <a:rPr lang="en-GB" baseline="0" dirty="0"/>
              <a:t> e non </a:t>
            </a:r>
            <a:r>
              <a:rPr lang="en-GB" baseline="0" dirty="0" err="1"/>
              <a:t>si</a:t>
            </a:r>
            <a:r>
              <a:rPr lang="en-GB" baseline="0" dirty="0"/>
              <a:t> </a:t>
            </a:r>
            <a:r>
              <a:rPr lang="en-GB" baseline="0" dirty="0" err="1"/>
              <a:t>usano</a:t>
            </a:r>
            <a:r>
              <a:rPr lang="en-GB" baseline="0" dirty="0"/>
              <a:t> </a:t>
            </a:r>
            <a:r>
              <a:rPr lang="en-GB" baseline="0" dirty="0" err="1"/>
              <a:t>approssimazioni</a:t>
            </a:r>
            <a:r>
              <a:rPr lang="en-GB" baseline="0" dirty="0"/>
              <a:t> come la </a:t>
            </a:r>
            <a:r>
              <a:rPr lang="en-GB" baseline="0" dirty="0" err="1"/>
              <a:t>sparsification</a:t>
            </a:r>
            <a:r>
              <a:rPr lang="en-GB" baseline="0" dirty="0"/>
              <a:t>)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C9F8D-8CE0-9942-B03E-D264D52992C6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141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Primo</a:t>
            </a:r>
            <a:r>
              <a:rPr lang="en-GB" baseline="0" dirty="0"/>
              <a:t> </a:t>
            </a:r>
            <a:r>
              <a:rPr lang="en-GB" baseline="0" dirty="0" err="1"/>
              <a:t>grafico</a:t>
            </a:r>
            <a:r>
              <a:rPr lang="en-GB" baseline="0" dirty="0"/>
              <a:t>  =&gt; similarity matrix con weak scaling e </a:t>
            </a:r>
            <a:r>
              <a:rPr lang="en-GB" baseline="0" dirty="0" err="1"/>
              <a:t>asta</a:t>
            </a:r>
            <a:r>
              <a:rPr lang="en-GB" baseline="0" dirty="0"/>
              <a:t> con strong scaling</a:t>
            </a:r>
            <a:r>
              <a:rPr lang="mr-IN" baseline="0" dirty="0"/>
              <a:t>…</a:t>
            </a:r>
            <a:r>
              <a:rPr lang="it-IT" baseline="0" dirty="0"/>
              <a:t> strong </a:t>
            </a:r>
            <a:r>
              <a:rPr lang="it-IT" baseline="0" dirty="0" err="1"/>
              <a:t>scaling</a:t>
            </a:r>
            <a:r>
              <a:rPr lang="it-IT" baseline="0" dirty="0"/>
              <a:t> è quasi lineare (ma in alcuni casi anche senza </a:t>
            </a:r>
            <a:r>
              <a:rPr lang="it-IT" baseline="0" dirty="0" err="1"/>
              <a:t>sparsificazione</a:t>
            </a:r>
            <a:r>
              <a:rPr lang="it-IT" baseline="0" dirty="0"/>
              <a:t>), mentre col </a:t>
            </a:r>
            <a:r>
              <a:rPr lang="it-IT" baseline="0" dirty="0" err="1"/>
              <a:t>weak</a:t>
            </a:r>
            <a:r>
              <a:rPr lang="it-IT" baseline="0" dirty="0"/>
              <a:t> </a:t>
            </a:r>
            <a:r>
              <a:rPr lang="it-IT" baseline="0" dirty="0" err="1"/>
              <a:t>scaling</a:t>
            </a:r>
            <a:r>
              <a:rPr lang="it-IT" baseline="0" dirty="0"/>
              <a:t> l’asta ne risente perché ha problemi sempre più densi</a:t>
            </a:r>
          </a:p>
          <a:p>
            <a:endParaRPr lang="it-IT" baseline="0" dirty="0"/>
          </a:p>
          <a:p>
            <a:r>
              <a:rPr lang="en-GB" dirty="0"/>
              <a:t>Secondo </a:t>
            </a:r>
            <a:r>
              <a:rPr lang="en-GB" dirty="0" err="1"/>
              <a:t>grafico</a:t>
            </a:r>
            <a:r>
              <a:rPr lang="en-GB" dirty="0"/>
              <a:t> =&gt; speedup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baseline="0" dirty="0"/>
              <a:t> </a:t>
            </a:r>
            <a:r>
              <a:rPr lang="en-GB" baseline="0" dirty="0" err="1"/>
              <a:t>casi</a:t>
            </a:r>
            <a:r>
              <a:rPr lang="en-GB" baseline="0" dirty="0"/>
              <a:t> di test, </a:t>
            </a:r>
            <a:r>
              <a:rPr lang="en-GB" baseline="0" dirty="0" err="1"/>
              <a:t>soprattutto</a:t>
            </a:r>
            <a:r>
              <a:rPr lang="en-GB" baseline="0" dirty="0"/>
              <a:t> </a:t>
            </a:r>
            <a:r>
              <a:rPr lang="en-GB" baseline="0" dirty="0" err="1"/>
              <a:t>relativo</a:t>
            </a:r>
            <a:r>
              <a:rPr lang="en-GB" baseline="0" dirty="0"/>
              <a:t> </a:t>
            </a:r>
            <a:r>
              <a:rPr lang="en-GB" baseline="0" dirty="0" err="1"/>
              <a:t>alla</a:t>
            </a:r>
            <a:r>
              <a:rPr lang="en-GB" baseline="0" dirty="0"/>
              <a:t> self-similarity </a:t>
            </a:r>
            <a:r>
              <a:rPr lang="en-GB" baseline="0" dirty="0" err="1"/>
              <a:t>testando</a:t>
            </a:r>
            <a:r>
              <a:rPr lang="en-GB" baseline="0" dirty="0"/>
              <a:t> </a:t>
            </a:r>
            <a:r>
              <a:rPr lang="en-GB" baseline="0" dirty="0" err="1"/>
              <a:t>quindi</a:t>
            </a:r>
            <a:r>
              <a:rPr lang="en-GB" baseline="0" dirty="0"/>
              <a:t> la </a:t>
            </a:r>
            <a:r>
              <a:rPr lang="en-GB" baseline="0" dirty="0" err="1"/>
              <a:t>robustezza</a:t>
            </a:r>
            <a:r>
              <a:rPr lang="en-GB" baseline="0" dirty="0"/>
              <a:t> (#conserved edges = #</a:t>
            </a:r>
            <a:r>
              <a:rPr lang="en-GB" baseline="0" dirty="0" err="1"/>
              <a:t>effettivo</a:t>
            </a:r>
            <a:r>
              <a:rPr lang="en-GB" baseline="0" dirty="0"/>
              <a:t> di </a:t>
            </a:r>
            <a:r>
              <a:rPr lang="en-GB" baseline="0" dirty="0" err="1"/>
              <a:t>archi</a:t>
            </a:r>
            <a:r>
              <a:rPr lang="en-GB" baseline="0" dirty="0"/>
              <a:t>, </a:t>
            </a:r>
            <a:r>
              <a:rPr lang="en-GB" baseline="0" dirty="0" err="1"/>
              <a:t>perché</a:t>
            </a:r>
            <a:r>
              <a:rPr lang="en-GB" baseline="0" dirty="0"/>
              <a:t> </a:t>
            </a:r>
            <a:r>
              <a:rPr lang="en-GB" baseline="0" dirty="0" err="1"/>
              <a:t>é</a:t>
            </a:r>
            <a:r>
              <a:rPr lang="en-GB" baseline="0" dirty="0"/>
              <a:t> lo </a:t>
            </a:r>
            <a:r>
              <a:rPr lang="en-GB" baseline="0" dirty="0" err="1"/>
              <a:t>stesso</a:t>
            </a:r>
            <a:r>
              <a:rPr lang="en-GB" baseline="0" dirty="0"/>
              <a:t> </a:t>
            </a:r>
            <a:r>
              <a:rPr lang="en-GB" baseline="0" dirty="0" err="1"/>
              <a:t>grafo</a:t>
            </a:r>
            <a:r>
              <a:rPr lang="en-GB" baseline="0" dirty="0"/>
              <a:t> e non </a:t>
            </a:r>
            <a:r>
              <a:rPr lang="en-GB" baseline="0" dirty="0" err="1"/>
              <a:t>si</a:t>
            </a:r>
            <a:r>
              <a:rPr lang="en-GB" baseline="0" dirty="0"/>
              <a:t> </a:t>
            </a:r>
            <a:r>
              <a:rPr lang="en-GB" baseline="0" dirty="0" err="1"/>
              <a:t>usano</a:t>
            </a:r>
            <a:r>
              <a:rPr lang="en-GB" baseline="0" dirty="0"/>
              <a:t> </a:t>
            </a:r>
            <a:r>
              <a:rPr lang="en-GB" baseline="0" dirty="0" err="1"/>
              <a:t>approssimazioni</a:t>
            </a:r>
            <a:r>
              <a:rPr lang="en-GB" baseline="0" dirty="0"/>
              <a:t> come la </a:t>
            </a:r>
            <a:r>
              <a:rPr lang="en-GB" baseline="0" dirty="0" err="1"/>
              <a:t>sparsification</a:t>
            </a:r>
            <a:r>
              <a:rPr lang="en-GB" baseline="0" dirty="0"/>
              <a:t>)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C9F8D-8CE0-9942-B03E-D264D52992C6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445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Weak/Strong</a:t>
            </a:r>
            <a:r>
              <a:rPr lang="en-GB" baseline="0" dirty="0"/>
              <a:t> scaling </a:t>
            </a:r>
            <a:r>
              <a:rPr lang="en-GB" baseline="0" dirty="0" err="1"/>
              <a:t>dipende</a:t>
            </a:r>
            <a:r>
              <a:rPr lang="en-GB" baseline="0" dirty="0"/>
              <a:t> </a:t>
            </a:r>
            <a:r>
              <a:rPr lang="en-GB" baseline="0" dirty="0" err="1"/>
              <a:t>dalla</a:t>
            </a:r>
            <a:r>
              <a:rPr lang="en-GB" baseline="0" dirty="0"/>
              <a:t> k </a:t>
            </a:r>
            <a:r>
              <a:rPr lang="en-GB" baseline="0" dirty="0" err="1"/>
              <a:t>della</a:t>
            </a:r>
            <a:r>
              <a:rPr lang="en-GB" baseline="0" dirty="0"/>
              <a:t> </a:t>
            </a:r>
            <a:r>
              <a:rPr lang="en-GB" baseline="0" dirty="0" err="1"/>
              <a:t>sparsificazione</a:t>
            </a:r>
            <a:r>
              <a:rPr lang="en-GB" baseline="0" dirty="0"/>
              <a:t> e </a:t>
            </a:r>
            <a:r>
              <a:rPr lang="en-GB" baseline="0" dirty="0" err="1"/>
              <a:t>incide</a:t>
            </a:r>
            <a:r>
              <a:rPr lang="en-GB" baseline="0" dirty="0"/>
              <a:t> </a:t>
            </a:r>
            <a:r>
              <a:rPr lang="en-GB" baseline="0" dirty="0" err="1"/>
              <a:t>sull’asta</a:t>
            </a:r>
            <a:r>
              <a:rPr lang="en-GB" baseline="0" dirty="0"/>
              <a:t> </a:t>
            </a:r>
            <a:r>
              <a:rPr lang="en-GB" baseline="0" dirty="0" err="1"/>
              <a:t>distribuita</a:t>
            </a:r>
            <a:r>
              <a:rPr lang="en-GB" baseline="0" dirty="0"/>
              <a:t> (</a:t>
            </a:r>
            <a:r>
              <a:rPr lang="en-GB" baseline="0" dirty="0" err="1"/>
              <a:t>quanti</a:t>
            </a:r>
            <a:r>
              <a:rPr lang="en-GB" baseline="0" dirty="0"/>
              <a:t> </a:t>
            </a:r>
            <a:r>
              <a:rPr lang="en-GB" baseline="0" dirty="0" err="1"/>
              <a:t>elementi</a:t>
            </a:r>
            <a:r>
              <a:rPr lang="en-GB" baseline="0" dirty="0"/>
              <a:t> nonzero </a:t>
            </a:r>
            <a:r>
              <a:rPr lang="en-GB" baseline="0" dirty="0" err="1"/>
              <a:t>lasciamo</a:t>
            </a:r>
            <a:r>
              <a:rPr lang="en-GB" baseline="0" dirty="0"/>
              <a:t> </a:t>
            </a:r>
            <a:r>
              <a:rPr lang="en-GB" baseline="0" dirty="0" err="1"/>
              <a:t>nella</a:t>
            </a:r>
            <a:r>
              <a:rPr lang="en-GB" baseline="0" dirty="0"/>
              <a:t> </a:t>
            </a:r>
            <a:r>
              <a:rPr lang="en-GB" baseline="0" dirty="0" err="1"/>
              <a:t>matice</a:t>
            </a:r>
            <a:r>
              <a:rPr lang="en-GB" baseline="0" dirty="0"/>
              <a:t> </a:t>
            </a:r>
            <a:r>
              <a:rPr lang="en-GB" baseline="0" dirty="0" err="1"/>
              <a:t>globale</a:t>
            </a:r>
            <a:r>
              <a:rPr lang="en-GB" baseline="0" dirty="0"/>
              <a:t>/locale?)</a:t>
            </a:r>
            <a:br>
              <a:rPr lang="en-GB" baseline="0" dirty="0"/>
            </a:br>
            <a:r>
              <a:rPr lang="en-GB" baseline="0" dirty="0"/>
              <a:t>Strong =&gt; Near-linear scaling </a:t>
            </a:r>
            <a:r>
              <a:rPr lang="en-GB" baseline="0" dirty="0" err="1"/>
              <a:t>tenendo</a:t>
            </a:r>
            <a:r>
              <a:rPr lang="en-GB" baseline="0" dirty="0"/>
              <a:t> k </a:t>
            </a:r>
            <a:r>
              <a:rPr lang="en-GB" baseline="0" dirty="0" err="1"/>
              <a:t>costante</a:t>
            </a:r>
            <a:r>
              <a:rPr lang="en-GB" baseline="0" dirty="0"/>
              <a:t> (</a:t>
            </a:r>
            <a:r>
              <a:rPr lang="en-GB" baseline="0" dirty="0" err="1"/>
              <a:t>si</a:t>
            </a:r>
            <a:r>
              <a:rPr lang="en-GB" baseline="0" dirty="0"/>
              <a:t> </a:t>
            </a:r>
            <a:r>
              <a:rPr lang="en-GB" baseline="0" dirty="0" err="1"/>
              <a:t>riduce</a:t>
            </a:r>
            <a:r>
              <a:rPr lang="en-GB" baseline="0" dirty="0"/>
              <a:t> </a:t>
            </a:r>
            <a:r>
              <a:rPr lang="en-GB" baseline="0" dirty="0" err="1"/>
              <a:t>il</a:t>
            </a:r>
            <a:r>
              <a:rPr lang="en-GB" baseline="0" dirty="0"/>
              <a:t> </a:t>
            </a:r>
            <a:r>
              <a:rPr lang="en-GB" baseline="0" dirty="0" err="1"/>
              <a:t>numero</a:t>
            </a:r>
            <a:r>
              <a:rPr lang="en-GB" baseline="0" dirty="0"/>
              <a:t> di nonzero entries </a:t>
            </a:r>
            <a:r>
              <a:rPr lang="en-GB" baseline="0" dirty="0" err="1"/>
              <a:t>nella</a:t>
            </a:r>
            <a:r>
              <a:rPr lang="en-GB" baseline="0" dirty="0"/>
              <a:t> X </a:t>
            </a:r>
            <a:r>
              <a:rPr lang="en-GB" baseline="0" dirty="0" err="1"/>
              <a:t>globale</a:t>
            </a:r>
            <a:r>
              <a:rPr lang="en-GB" baseline="0" dirty="0"/>
              <a:t>)</a:t>
            </a:r>
          </a:p>
          <a:p>
            <a:r>
              <a:rPr lang="en-GB" baseline="0" dirty="0"/>
              <a:t>Weak =&gt; k </a:t>
            </a:r>
            <a:r>
              <a:rPr lang="en-GB" baseline="0" dirty="0" err="1"/>
              <a:t>cresce</a:t>
            </a:r>
            <a:r>
              <a:rPr lang="en-GB" baseline="0" dirty="0"/>
              <a:t> al </a:t>
            </a:r>
            <a:r>
              <a:rPr lang="en-GB" baseline="0" dirty="0" err="1"/>
              <a:t>crescere</a:t>
            </a:r>
            <a:r>
              <a:rPr lang="en-GB" baseline="0" dirty="0"/>
              <a:t> </a:t>
            </a:r>
            <a:r>
              <a:rPr lang="en-GB" baseline="0" dirty="0" err="1"/>
              <a:t>dei</a:t>
            </a:r>
            <a:r>
              <a:rPr lang="en-GB" baseline="0" dirty="0"/>
              <a:t> core, </a:t>
            </a:r>
            <a:r>
              <a:rPr lang="en-GB" baseline="0" dirty="0" err="1"/>
              <a:t>applicando</a:t>
            </a:r>
            <a:r>
              <a:rPr lang="en-GB" baseline="0" dirty="0"/>
              <a:t> </a:t>
            </a:r>
            <a:r>
              <a:rPr lang="en-GB" baseline="0" dirty="0" err="1"/>
              <a:t>l’asta</a:t>
            </a:r>
            <a:r>
              <a:rPr lang="en-GB" baseline="0" dirty="0"/>
              <a:t> a </a:t>
            </a:r>
            <a:r>
              <a:rPr lang="en-GB" baseline="0" dirty="0" err="1"/>
              <a:t>problemi</a:t>
            </a:r>
            <a:r>
              <a:rPr lang="en-GB" baseline="0" dirty="0"/>
              <a:t> di </a:t>
            </a:r>
            <a:r>
              <a:rPr lang="en-GB" baseline="0" dirty="0" err="1"/>
              <a:t>densità</a:t>
            </a:r>
            <a:r>
              <a:rPr lang="en-GB" baseline="0" dirty="0"/>
              <a:t> </a:t>
            </a:r>
            <a:r>
              <a:rPr lang="en-GB" baseline="0" dirty="0" err="1"/>
              <a:t>crescente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C9F8D-8CE0-9942-B03E-D264D52992C6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90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C9F8D-8CE0-9942-B03E-D264D52992C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053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C9F8D-8CE0-9942-B03E-D264D52992C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67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Nel</a:t>
            </a:r>
            <a:r>
              <a:rPr lang="en-GB" baseline="0" dirty="0"/>
              <a:t> </a:t>
            </a:r>
            <a:r>
              <a:rPr lang="en-GB" baseline="0" dirty="0" err="1"/>
              <a:t>SoA</a:t>
            </a:r>
            <a:r>
              <a:rPr lang="en-GB" baseline="0" dirty="0"/>
              <a:t>, </a:t>
            </a:r>
            <a:r>
              <a:rPr lang="en-GB" baseline="0" dirty="0" err="1"/>
              <a:t>é</a:t>
            </a:r>
            <a:r>
              <a:rPr lang="en-GB" baseline="0" dirty="0"/>
              <a:t> </a:t>
            </a:r>
            <a:r>
              <a:rPr lang="en-GB" baseline="0" dirty="0" err="1"/>
              <a:t>detto</a:t>
            </a:r>
            <a:r>
              <a:rPr lang="en-GB" baseline="0" dirty="0"/>
              <a:t> </a:t>
            </a:r>
            <a:r>
              <a:rPr lang="en-GB" baseline="0" dirty="0" err="1"/>
              <a:t>che</a:t>
            </a:r>
            <a:r>
              <a:rPr lang="en-GB" baseline="0" dirty="0"/>
              <a:t> converge in base al </a:t>
            </a:r>
            <a:r>
              <a:rPr lang="en-GB" baseline="0" dirty="0" err="1"/>
              <a:t>valore</a:t>
            </a:r>
            <a:r>
              <a:rPr lang="en-GB" baseline="0" dirty="0"/>
              <a:t> di alpha (</a:t>
            </a:r>
            <a:r>
              <a:rPr lang="mr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mr-I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mr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mr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mr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(1/1-α))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C9F8D-8CE0-9942-B03E-D264D52992C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324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 p=1</a:t>
            </a:r>
            <a:r>
              <a:rPr lang="en-GB" baseline="0" dirty="0"/>
              <a:t> =&gt; row-wise, utile poi per </a:t>
            </a:r>
            <a:r>
              <a:rPr lang="en-GB" baseline="0" dirty="0" err="1"/>
              <a:t>l’integrazione</a:t>
            </a:r>
            <a:r>
              <a:rPr lang="en-GB" baseline="0" dirty="0"/>
              <a:t> con </a:t>
            </a:r>
            <a:r>
              <a:rPr lang="en-GB" baseline="0" dirty="0" err="1"/>
              <a:t>l’algoritmo</a:t>
            </a:r>
            <a:r>
              <a:rPr lang="en-GB" baseline="0" dirty="0"/>
              <a:t> </a:t>
            </a:r>
            <a:r>
              <a:rPr lang="en-GB" baseline="0" dirty="0" err="1"/>
              <a:t>dell’asta</a:t>
            </a:r>
            <a:r>
              <a:rPr lang="en-GB" baseline="0" dirty="0"/>
              <a:t> </a:t>
            </a:r>
            <a:r>
              <a:rPr lang="en-GB" baseline="0" dirty="0" err="1"/>
              <a:t>distribuito</a:t>
            </a:r>
            <a:r>
              <a:rPr lang="en-GB" baseline="0" dirty="0"/>
              <a:t> </a:t>
            </a:r>
            <a:r>
              <a:rPr lang="en-GB" baseline="0" dirty="0" err="1"/>
              <a:t>perché</a:t>
            </a:r>
            <a:r>
              <a:rPr lang="en-GB" baseline="0" dirty="0"/>
              <a:t> </a:t>
            </a:r>
            <a:r>
              <a:rPr lang="en-GB" baseline="0" dirty="0" err="1"/>
              <a:t>una</a:t>
            </a:r>
            <a:r>
              <a:rPr lang="en-GB" baseline="0" dirty="0"/>
              <a:t> </a:t>
            </a:r>
            <a:r>
              <a:rPr lang="en-GB" baseline="0" dirty="0" err="1"/>
              <a:t>riga</a:t>
            </a:r>
            <a:r>
              <a:rPr lang="en-GB" baseline="0" dirty="0"/>
              <a:t> </a:t>
            </a:r>
            <a:r>
              <a:rPr lang="en-GB" baseline="0" dirty="0" err="1"/>
              <a:t>rappresenta</a:t>
            </a:r>
            <a:r>
              <a:rPr lang="en-GB" baseline="0" dirty="0"/>
              <a:t> un buyer</a:t>
            </a:r>
            <a:br>
              <a:rPr lang="en-GB" baseline="0" dirty="0"/>
            </a:br>
            <a:r>
              <a:rPr lang="en-GB" baseline="0" dirty="0"/>
              <a:t>Se fosse </a:t>
            </a:r>
            <a:r>
              <a:rPr lang="en-GB" baseline="0" dirty="0" err="1"/>
              <a:t>lasciato</a:t>
            </a:r>
            <a:r>
              <a:rPr lang="en-GB" baseline="0" dirty="0"/>
              <a:t> </a:t>
            </a:r>
            <a:r>
              <a:rPr lang="en-GB" baseline="0" dirty="0" err="1"/>
              <a:t>cosi</a:t>
            </a:r>
            <a:r>
              <a:rPr lang="en-GB" baseline="0" dirty="0"/>
              <a:t> ci </a:t>
            </a:r>
            <a:r>
              <a:rPr lang="en-GB" baseline="0" dirty="0" err="1"/>
              <a:t>sarebbe</a:t>
            </a:r>
            <a:r>
              <a:rPr lang="en-GB" baseline="0" dirty="0"/>
              <a:t> </a:t>
            </a:r>
            <a:r>
              <a:rPr lang="en-GB" baseline="0" dirty="0" err="1"/>
              <a:t>troppa</a:t>
            </a:r>
            <a:r>
              <a:rPr lang="en-GB" baseline="0" dirty="0"/>
              <a:t> </a:t>
            </a:r>
            <a:r>
              <a:rPr lang="en-GB" baseline="0" dirty="0" err="1"/>
              <a:t>comunicazione</a:t>
            </a:r>
            <a:r>
              <a:rPr lang="en-GB" baseline="0" dirty="0"/>
              <a:t> da fare (per set di buyer </a:t>
            </a:r>
            <a:r>
              <a:rPr lang="en-GB" baseline="0" dirty="0" err="1"/>
              <a:t>bisognerebbe</a:t>
            </a:r>
            <a:r>
              <a:rPr lang="en-GB" baseline="0" dirty="0"/>
              <a:t> </a:t>
            </a:r>
            <a:r>
              <a:rPr lang="en-GB" baseline="0" dirty="0" err="1"/>
              <a:t>anche</a:t>
            </a:r>
            <a:r>
              <a:rPr lang="en-GB" baseline="0" dirty="0"/>
              <a:t> </a:t>
            </a:r>
            <a:r>
              <a:rPr lang="en-GB" baseline="0" dirty="0" err="1"/>
              <a:t>ricevere</a:t>
            </a:r>
            <a:r>
              <a:rPr lang="en-GB" baseline="0" dirty="0"/>
              <a:t> </a:t>
            </a:r>
            <a:r>
              <a:rPr lang="en-GB" baseline="0" dirty="0" err="1"/>
              <a:t>tutti</a:t>
            </a:r>
            <a:r>
              <a:rPr lang="en-GB" baseline="0" dirty="0"/>
              <a:t> </a:t>
            </a:r>
            <a:r>
              <a:rPr lang="en-GB" baseline="0" dirty="0" err="1"/>
              <a:t>gli</a:t>
            </a:r>
            <a:r>
              <a:rPr lang="en-GB" baseline="0" dirty="0"/>
              <a:t> </a:t>
            </a:r>
            <a:r>
              <a:rPr lang="en-GB" baseline="0" dirty="0" err="1"/>
              <a:t>oggetti</a:t>
            </a:r>
            <a:r>
              <a:rPr lang="en-GB" baseline="0" dirty="0"/>
              <a:t> </a:t>
            </a:r>
            <a:r>
              <a:rPr lang="en-GB" baseline="0" dirty="0" err="1"/>
              <a:t>relativi</a:t>
            </a:r>
            <a:r>
              <a:rPr lang="en-GB" baseline="0" dirty="0"/>
              <a:t>)</a:t>
            </a:r>
            <a:br>
              <a:rPr lang="en-GB" baseline="0" dirty="0"/>
            </a:br>
            <a:r>
              <a:rPr lang="en-GB" baseline="0" dirty="0" err="1"/>
              <a:t>Sarà</a:t>
            </a:r>
            <a:r>
              <a:rPr lang="en-GB" baseline="0" dirty="0"/>
              <a:t> </a:t>
            </a:r>
            <a:r>
              <a:rPr lang="en-GB" baseline="0" dirty="0" err="1"/>
              <a:t>interessante</a:t>
            </a:r>
            <a:r>
              <a:rPr lang="en-GB" baseline="0" dirty="0"/>
              <a:t> </a:t>
            </a:r>
            <a:r>
              <a:rPr lang="en-GB" baseline="0" dirty="0" err="1"/>
              <a:t>provare</a:t>
            </a:r>
            <a:r>
              <a:rPr lang="en-GB" baseline="0" dirty="0"/>
              <a:t> a </a:t>
            </a:r>
            <a:r>
              <a:rPr lang="en-GB" baseline="0" dirty="0" err="1"/>
              <a:t>farlo</a:t>
            </a:r>
            <a:r>
              <a:rPr lang="en-GB" baseline="0" dirty="0"/>
              <a:t> </a:t>
            </a:r>
            <a:r>
              <a:rPr lang="en-GB" baseline="0" dirty="0" err="1"/>
              <a:t>magari</a:t>
            </a:r>
            <a:endParaRPr lang="en-GB" baseline="0" dirty="0"/>
          </a:p>
          <a:p>
            <a:r>
              <a:rPr lang="en-GB" baseline="0" dirty="0"/>
              <a:t>q=1 =&gt; column-wise, non </a:t>
            </a:r>
            <a:r>
              <a:rPr lang="en-GB" baseline="0" dirty="0" err="1"/>
              <a:t>troppo</a:t>
            </a:r>
            <a:r>
              <a:rPr lang="en-GB" baseline="0" dirty="0"/>
              <a:t> utile </a:t>
            </a:r>
            <a:r>
              <a:rPr lang="en-GB" baseline="0" dirty="0" err="1"/>
              <a:t>perché</a:t>
            </a:r>
            <a:r>
              <a:rPr lang="en-GB" baseline="0" dirty="0"/>
              <a:t> </a:t>
            </a:r>
            <a:r>
              <a:rPr lang="en-GB" baseline="0" dirty="0" err="1"/>
              <a:t>suddivide</a:t>
            </a:r>
            <a:r>
              <a:rPr lang="en-GB" baseline="0" dirty="0"/>
              <a:t> I </a:t>
            </a:r>
            <a:r>
              <a:rPr lang="en-GB" baseline="0" dirty="0" err="1"/>
              <a:t>prodotti</a:t>
            </a:r>
            <a:r>
              <a:rPr lang="en-GB" baseline="0" dirty="0"/>
              <a:t> (e cambia </a:t>
            </a:r>
            <a:r>
              <a:rPr lang="en-GB" baseline="0" dirty="0" err="1"/>
              <a:t>il</a:t>
            </a:r>
            <a:r>
              <a:rPr lang="en-GB" baseline="0" dirty="0"/>
              <a:t> </a:t>
            </a:r>
            <a:r>
              <a:rPr lang="en-GB" baseline="0" dirty="0" err="1"/>
              <a:t>modo</a:t>
            </a:r>
            <a:r>
              <a:rPr lang="en-GB" baseline="0" dirty="0"/>
              <a:t> di fare </a:t>
            </a:r>
            <a:r>
              <a:rPr lang="en-GB" baseline="0" dirty="0" err="1"/>
              <a:t>l’asta</a:t>
            </a:r>
            <a:r>
              <a:rPr lang="en-GB" baseline="0" dirty="0"/>
              <a:t>, non in </a:t>
            </a:r>
            <a:r>
              <a:rPr lang="en-GB" baseline="0" dirty="0" err="1"/>
              <a:t>sottoaste</a:t>
            </a:r>
            <a:r>
              <a:rPr lang="en-GB" baseline="0" dirty="0"/>
              <a:t> </a:t>
            </a:r>
            <a:r>
              <a:rPr lang="en-GB" baseline="0" dirty="0" err="1"/>
              <a:t>divise</a:t>
            </a:r>
            <a:r>
              <a:rPr lang="en-GB" baseline="0" dirty="0"/>
              <a:t> per </a:t>
            </a:r>
            <a:r>
              <a:rPr lang="en-GB" baseline="0" dirty="0" err="1"/>
              <a:t>compratori</a:t>
            </a:r>
            <a:r>
              <a:rPr lang="en-GB" baseline="0" dirty="0"/>
              <a:t> ma </a:t>
            </a:r>
            <a:r>
              <a:rPr lang="en-GB" baseline="0" dirty="0" err="1"/>
              <a:t>divise</a:t>
            </a:r>
            <a:r>
              <a:rPr lang="en-GB" baseline="0" dirty="0"/>
              <a:t> per </a:t>
            </a:r>
            <a:r>
              <a:rPr lang="en-GB" baseline="0" dirty="0" err="1"/>
              <a:t>oggetti</a:t>
            </a:r>
            <a:r>
              <a:rPr lang="en-GB" baseline="0" dirty="0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C9F8D-8CE0-9942-B03E-D264D52992C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11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Weak/Strong</a:t>
            </a:r>
            <a:r>
              <a:rPr lang="en-GB" baseline="0" dirty="0"/>
              <a:t> scaling </a:t>
            </a:r>
            <a:r>
              <a:rPr lang="en-GB" baseline="0" dirty="0" err="1"/>
              <a:t>dipende</a:t>
            </a:r>
            <a:r>
              <a:rPr lang="en-GB" baseline="0" dirty="0"/>
              <a:t> </a:t>
            </a:r>
            <a:r>
              <a:rPr lang="en-GB" baseline="0" dirty="0" err="1"/>
              <a:t>dalla</a:t>
            </a:r>
            <a:r>
              <a:rPr lang="en-GB" baseline="0" dirty="0"/>
              <a:t> k </a:t>
            </a:r>
            <a:r>
              <a:rPr lang="en-GB" baseline="0" dirty="0" err="1"/>
              <a:t>della</a:t>
            </a:r>
            <a:r>
              <a:rPr lang="en-GB" baseline="0" dirty="0"/>
              <a:t> </a:t>
            </a:r>
            <a:r>
              <a:rPr lang="en-GB" baseline="0" dirty="0" err="1"/>
              <a:t>sparsificazione</a:t>
            </a:r>
            <a:r>
              <a:rPr lang="en-GB" baseline="0" dirty="0"/>
              <a:t> e </a:t>
            </a:r>
            <a:r>
              <a:rPr lang="en-GB" baseline="0" dirty="0" err="1"/>
              <a:t>incide</a:t>
            </a:r>
            <a:r>
              <a:rPr lang="en-GB" baseline="0" dirty="0"/>
              <a:t> </a:t>
            </a:r>
            <a:r>
              <a:rPr lang="en-GB" baseline="0" dirty="0" err="1"/>
              <a:t>sull’asta</a:t>
            </a:r>
            <a:r>
              <a:rPr lang="en-GB" baseline="0" dirty="0"/>
              <a:t> </a:t>
            </a:r>
            <a:r>
              <a:rPr lang="en-GB" baseline="0" dirty="0" err="1"/>
              <a:t>distribuita</a:t>
            </a:r>
            <a:r>
              <a:rPr lang="en-GB" baseline="0" dirty="0"/>
              <a:t> (</a:t>
            </a:r>
            <a:r>
              <a:rPr lang="en-GB" baseline="0" dirty="0" err="1"/>
              <a:t>quanti</a:t>
            </a:r>
            <a:r>
              <a:rPr lang="en-GB" baseline="0" dirty="0"/>
              <a:t> </a:t>
            </a:r>
            <a:r>
              <a:rPr lang="en-GB" baseline="0" dirty="0" err="1"/>
              <a:t>elementi</a:t>
            </a:r>
            <a:r>
              <a:rPr lang="en-GB" baseline="0" dirty="0"/>
              <a:t> nonzero </a:t>
            </a:r>
            <a:r>
              <a:rPr lang="en-GB" baseline="0" dirty="0" err="1"/>
              <a:t>lasciamo</a:t>
            </a:r>
            <a:r>
              <a:rPr lang="en-GB" baseline="0" dirty="0"/>
              <a:t> </a:t>
            </a:r>
            <a:r>
              <a:rPr lang="en-GB" baseline="0" dirty="0" err="1"/>
              <a:t>nella</a:t>
            </a:r>
            <a:r>
              <a:rPr lang="en-GB" baseline="0" dirty="0"/>
              <a:t> </a:t>
            </a:r>
            <a:r>
              <a:rPr lang="en-GB" baseline="0" dirty="0" err="1"/>
              <a:t>matice</a:t>
            </a:r>
            <a:r>
              <a:rPr lang="en-GB" baseline="0" dirty="0"/>
              <a:t> </a:t>
            </a:r>
            <a:r>
              <a:rPr lang="en-GB" baseline="0" dirty="0" err="1"/>
              <a:t>globale</a:t>
            </a:r>
            <a:r>
              <a:rPr lang="en-GB" baseline="0" dirty="0"/>
              <a:t>/locale?)</a:t>
            </a:r>
            <a:br>
              <a:rPr lang="en-GB" baseline="0" dirty="0"/>
            </a:br>
            <a:r>
              <a:rPr lang="en-GB" baseline="0" dirty="0"/>
              <a:t>Strong =&gt; Near-linear scaling </a:t>
            </a:r>
            <a:r>
              <a:rPr lang="en-GB" baseline="0" dirty="0" err="1"/>
              <a:t>tenendo</a:t>
            </a:r>
            <a:r>
              <a:rPr lang="en-GB" baseline="0" dirty="0"/>
              <a:t> k </a:t>
            </a:r>
            <a:r>
              <a:rPr lang="en-GB" baseline="0" dirty="0" err="1"/>
              <a:t>costante</a:t>
            </a:r>
            <a:r>
              <a:rPr lang="en-GB" baseline="0" dirty="0"/>
              <a:t> (</a:t>
            </a:r>
            <a:r>
              <a:rPr lang="en-GB" baseline="0" dirty="0" err="1"/>
              <a:t>si</a:t>
            </a:r>
            <a:r>
              <a:rPr lang="en-GB" baseline="0" dirty="0"/>
              <a:t> </a:t>
            </a:r>
            <a:r>
              <a:rPr lang="en-GB" baseline="0" dirty="0" err="1"/>
              <a:t>riduce</a:t>
            </a:r>
            <a:r>
              <a:rPr lang="en-GB" baseline="0" dirty="0"/>
              <a:t> </a:t>
            </a:r>
            <a:r>
              <a:rPr lang="en-GB" baseline="0" dirty="0" err="1"/>
              <a:t>il</a:t>
            </a:r>
            <a:r>
              <a:rPr lang="en-GB" baseline="0" dirty="0"/>
              <a:t> </a:t>
            </a:r>
            <a:r>
              <a:rPr lang="en-GB" baseline="0" dirty="0" err="1"/>
              <a:t>numero</a:t>
            </a:r>
            <a:r>
              <a:rPr lang="en-GB" baseline="0" dirty="0"/>
              <a:t> di nonzero entries </a:t>
            </a:r>
            <a:r>
              <a:rPr lang="en-GB" baseline="0" dirty="0" err="1"/>
              <a:t>nella</a:t>
            </a:r>
            <a:r>
              <a:rPr lang="en-GB" baseline="0" dirty="0"/>
              <a:t> X </a:t>
            </a:r>
            <a:r>
              <a:rPr lang="en-GB" baseline="0" dirty="0" err="1"/>
              <a:t>globale</a:t>
            </a:r>
            <a:r>
              <a:rPr lang="en-GB" baseline="0" dirty="0"/>
              <a:t>)</a:t>
            </a:r>
          </a:p>
          <a:p>
            <a:r>
              <a:rPr lang="en-GB" baseline="0" dirty="0"/>
              <a:t>Weak =&gt; k </a:t>
            </a:r>
            <a:r>
              <a:rPr lang="en-GB" baseline="0" dirty="0" err="1"/>
              <a:t>cresce</a:t>
            </a:r>
            <a:r>
              <a:rPr lang="en-GB" baseline="0" dirty="0"/>
              <a:t> al </a:t>
            </a:r>
            <a:r>
              <a:rPr lang="en-GB" baseline="0" dirty="0" err="1"/>
              <a:t>crescere</a:t>
            </a:r>
            <a:r>
              <a:rPr lang="en-GB" baseline="0" dirty="0"/>
              <a:t> </a:t>
            </a:r>
            <a:r>
              <a:rPr lang="en-GB" baseline="0" dirty="0" err="1"/>
              <a:t>dei</a:t>
            </a:r>
            <a:r>
              <a:rPr lang="en-GB" baseline="0" dirty="0"/>
              <a:t> core, </a:t>
            </a:r>
            <a:r>
              <a:rPr lang="en-GB" baseline="0" dirty="0" err="1"/>
              <a:t>applicando</a:t>
            </a:r>
            <a:r>
              <a:rPr lang="en-GB" baseline="0" dirty="0"/>
              <a:t> </a:t>
            </a:r>
            <a:r>
              <a:rPr lang="en-GB" baseline="0" dirty="0" err="1"/>
              <a:t>l’asta</a:t>
            </a:r>
            <a:r>
              <a:rPr lang="en-GB" baseline="0" dirty="0"/>
              <a:t> a </a:t>
            </a:r>
            <a:r>
              <a:rPr lang="en-GB" baseline="0" dirty="0" err="1"/>
              <a:t>problemi</a:t>
            </a:r>
            <a:r>
              <a:rPr lang="en-GB" baseline="0" dirty="0"/>
              <a:t> di </a:t>
            </a:r>
            <a:r>
              <a:rPr lang="en-GB" baseline="0" dirty="0" err="1"/>
              <a:t>densità</a:t>
            </a:r>
            <a:r>
              <a:rPr lang="en-GB" baseline="0" dirty="0"/>
              <a:t> </a:t>
            </a:r>
            <a:r>
              <a:rPr lang="en-GB" baseline="0" dirty="0" err="1"/>
              <a:t>crescente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C9F8D-8CE0-9942-B03E-D264D52992C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990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Weak/Strong</a:t>
            </a:r>
            <a:r>
              <a:rPr lang="en-GB" baseline="0" dirty="0"/>
              <a:t> scaling </a:t>
            </a:r>
            <a:r>
              <a:rPr lang="en-GB" baseline="0" dirty="0" err="1"/>
              <a:t>dipende</a:t>
            </a:r>
            <a:r>
              <a:rPr lang="en-GB" baseline="0" dirty="0"/>
              <a:t> </a:t>
            </a:r>
            <a:r>
              <a:rPr lang="en-GB" baseline="0" dirty="0" err="1"/>
              <a:t>dalla</a:t>
            </a:r>
            <a:r>
              <a:rPr lang="en-GB" baseline="0" dirty="0"/>
              <a:t> k </a:t>
            </a:r>
            <a:r>
              <a:rPr lang="en-GB" baseline="0" dirty="0" err="1"/>
              <a:t>della</a:t>
            </a:r>
            <a:r>
              <a:rPr lang="en-GB" baseline="0" dirty="0"/>
              <a:t> </a:t>
            </a:r>
            <a:r>
              <a:rPr lang="en-GB" baseline="0" dirty="0" err="1"/>
              <a:t>sparsificazione</a:t>
            </a:r>
            <a:r>
              <a:rPr lang="en-GB" baseline="0" dirty="0"/>
              <a:t> e </a:t>
            </a:r>
            <a:r>
              <a:rPr lang="en-GB" baseline="0" dirty="0" err="1"/>
              <a:t>incide</a:t>
            </a:r>
            <a:r>
              <a:rPr lang="en-GB" baseline="0" dirty="0"/>
              <a:t> </a:t>
            </a:r>
            <a:r>
              <a:rPr lang="en-GB" baseline="0" dirty="0" err="1"/>
              <a:t>sull’asta</a:t>
            </a:r>
            <a:r>
              <a:rPr lang="en-GB" baseline="0" dirty="0"/>
              <a:t> </a:t>
            </a:r>
            <a:r>
              <a:rPr lang="en-GB" baseline="0" dirty="0" err="1"/>
              <a:t>distribuita</a:t>
            </a:r>
            <a:r>
              <a:rPr lang="en-GB" baseline="0" dirty="0"/>
              <a:t> (</a:t>
            </a:r>
            <a:r>
              <a:rPr lang="en-GB" baseline="0" dirty="0" err="1"/>
              <a:t>quanti</a:t>
            </a:r>
            <a:r>
              <a:rPr lang="en-GB" baseline="0" dirty="0"/>
              <a:t> </a:t>
            </a:r>
            <a:r>
              <a:rPr lang="en-GB" baseline="0" dirty="0" err="1"/>
              <a:t>elementi</a:t>
            </a:r>
            <a:r>
              <a:rPr lang="en-GB" baseline="0" dirty="0"/>
              <a:t> nonzero </a:t>
            </a:r>
            <a:r>
              <a:rPr lang="en-GB" baseline="0" dirty="0" err="1"/>
              <a:t>lasciamo</a:t>
            </a:r>
            <a:r>
              <a:rPr lang="en-GB" baseline="0" dirty="0"/>
              <a:t> </a:t>
            </a:r>
            <a:r>
              <a:rPr lang="en-GB" baseline="0" dirty="0" err="1"/>
              <a:t>nella</a:t>
            </a:r>
            <a:r>
              <a:rPr lang="en-GB" baseline="0" dirty="0"/>
              <a:t> </a:t>
            </a:r>
            <a:r>
              <a:rPr lang="en-GB" baseline="0" dirty="0" err="1"/>
              <a:t>matice</a:t>
            </a:r>
            <a:r>
              <a:rPr lang="en-GB" baseline="0" dirty="0"/>
              <a:t> </a:t>
            </a:r>
            <a:r>
              <a:rPr lang="en-GB" baseline="0" dirty="0" err="1"/>
              <a:t>globale</a:t>
            </a:r>
            <a:r>
              <a:rPr lang="en-GB" baseline="0" dirty="0"/>
              <a:t>/locale?)</a:t>
            </a:r>
            <a:br>
              <a:rPr lang="en-GB" baseline="0" dirty="0"/>
            </a:br>
            <a:r>
              <a:rPr lang="en-GB" baseline="0" dirty="0"/>
              <a:t>Strong =&gt; Near-linear scaling </a:t>
            </a:r>
            <a:r>
              <a:rPr lang="en-GB" baseline="0" dirty="0" err="1"/>
              <a:t>tenendo</a:t>
            </a:r>
            <a:r>
              <a:rPr lang="en-GB" baseline="0" dirty="0"/>
              <a:t> k </a:t>
            </a:r>
            <a:r>
              <a:rPr lang="en-GB" baseline="0" dirty="0" err="1"/>
              <a:t>costante</a:t>
            </a:r>
            <a:r>
              <a:rPr lang="en-GB" baseline="0" dirty="0"/>
              <a:t> (</a:t>
            </a:r>
            <a:r>
              <a:rPr lang="en-GB" baseline="0" dirty="0" err="1"/>
              <a:t>si</a:t>
            </a:r>
            <a:r>
              <a:rPr lang="en-GB" baseline="0" dirty="0"/>
              <a:t> </a:t>
            </a:r>
            <a:r>
              <a:rPr lang="en-GB" baseline="0" dirty="0" err="1"/>
              <a:t>riduce</a:t>
            </a:r>
            <a:r>
              <a:rPr lang="en-GB" baseline="0" dirty="0"/>
              <a:t> </a:t>
            </a:r>
            <a:r>
              <a:rPr lang="en-GB" baseline="0" dirty="0" err="1"/>
              <a:t>il</a:t>
            </a:r>
            <a:r>
              <a:rPr lang="en-GB" baseline="0" dirty="0"/>
              <a:t> </a:t>
            </a:r>
            <a:r>
              <a:rPr lang="en-GB" baseline="0" dirty="0" err="1"/>
              <a:t>numero</a:t>
            </a:r>
            <a:r>
              <a:rPr lang="en-GB" baseline="0" dirty="0"/>
              <a:t> di nonzero entries </a:t>
            </a:r>
            <a:r>
              <a:rPr lang="en-GB" baseline="0" dirty="0" err="1"/>
              <a:t>nella</a:t>
            </a:r>
            <a:r>
              <a:rPr lang="en-GB" baseline="0" dirty="0"/>
              <a:t> X </a:t>
            </a:r>
            <a:r>
              <a:rPr lang="en-GB" baseline="0" dirty="0" err="1"/>
              <a:t>globale</a:t>
            </a:r>
            <a:r>
              <a:rPr lang="en-GB" baseline="0" dirty="0"/>
              <a:t>)</a:t>
            </a:r>
          </a:p>
          <a:p>
            <a:r>
              <a:rPr lang="en-GB" baseline="0" dirty="0"/>
              <a:t>Weak =&gt; k </a:t>
            </a:r>
            <a:r>
              <a:rPr lang="en-GB" baseline="0" dirty="0" err="1"/>
              <a:t>cresce</a:t>
            </a:r>
            <a:r>
              <a:rPr lang="en-GB" baseline="0" dirty="0"/>
              <a:t> al </a:t>
            </a:r>
            <a:r>
              <a:rPr lang="en-GB" baseline="0" dirty="0" err="1"/>
              <a:t>crescere</a:t>
            </a:r>
            <a:r>
              <a:rPr lang="en-GB" baseline="0" dirty="0"/>
              <a:t> </a:t>
            </a:r>
            <a:r>
              <a:rPr lang="en-GB" baseline="0" dirty="0" err="1"/>
              <a:t>dei</a:t>
            </a:r>
            <a:r>
              <a:rPr lang="en-GB" baseline="0" dirty="0"/>
              <a:t> core, </a:t>
            </a:r>
            <a:r>
              <a:rPr lang="en-GB" baseline="0" dirty="0" err="1"/>
              <a:t>applicando</a:t>
            </a:r>
            <a:r>
              <a:rPr lang="en-GB" baseline="0" dirty="0"/>
              <a:t> </a:t>
            </a:r>
            <a:r>
              <a:rPr lang="en-GB" baseline="0" dirty="0" err="1"/>
              <a:t>l’asta</a:t>
            </a:r>
            <a:r>
              <a:rPr lang="en-GB" baseline="0" dirty="0"/>
              <a:t> a </a:t>
            </a:r>
            <a:r>
              <a:rPr lang="en-GB" baseline="0" dirty="0" err="1"/>
              <a:t>problemi</a:t>
            </a:r>
            <a:r>
              <a:rPr lang="en-GB" baseline="0" dirty="0"/>
              <a:t> di </a:t>
            </a:r>
            <a:r>
              <a:rPr lang="en-GB" baseline="0" dirty="0" err="1"/>
              <a:t>densità</a:t>
            </a:r>
            <a:r>
              <a:rPr lang="en-GB" baseline="0" dirty="0"/>
              <a:t> </a:t>
            </a:r>
            <a:r>
              <a:rPr lang="en-GB" baseline="0" dirty="0" err="1"/>
              <a:t>crescente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C9F8D-8CE0-9942-B03E-D264D52992C6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02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Primo</a:t>
            </a:r>
            <a:r>
              <a:rPr lang="en-GB" baseline="0" dirty="0"/>
              <a:t> </a:t>
            </a:r>
            <a:r>
              <a:rPr lang="en-GB" baseline="0" dirty="0" err="1"/>
              <a:t>grafico</a:t>
            </a:r>
            <a:r>
              <a:rPr lang="en-GB" baseline="0" dirty="0"/>
              <a:t>  =&gt; similarity matrix con weak scaling e </a:t>
            </a:r>
            <a:r>
              <a:rPr lang="en-GB" baseline="0" dirty="0" err="1"/>
              <a:t>asta</a:t>
            </a:r>
            <a:r>
              <a:rPr lang="en-GB" baseline="0" dirty="0"/>
              <a:t> con strong scaling</a:t>
            </a:r>
            <a:r>
              <a:rPr lang="mr-IN" baseline="0" dirty="0"/>
              <a:t>…</a:t>
            </a:r>
            <a:r>
              <a:rPr lang="it-IT" baseline="0" dirty="0"/>
              <a:t> strong </a:t>
            </a:r>
            <a:r>
              <a:rPr lang="it-IT" baseline="0" dirty="0" err="1"/>
              <a:t>scaling</a:t>
            </a:r>
            <a:r>
              <a:rPr lang="it-IT" baseline="0" dirty="0"/>
              <a:t> è quasi lineare (ma in alcuni casi anche senza </a:t>
            </a:r>
            <a:r>
              <a:rPr lang="it-IT" baseline="0" dirty="0" err="1"/>
              <a:t>sparsificazione</a:t>
            </a:r>
            <a:r>
              <a:rPr lang="it-IT" baseline="0" dirty="0"/>
              <a:t>), mentre col </a:t>
            </a:r>
            <a:r>
              <a:rPr lang="it-IT" baseline="0" dirty="0" err="1"/>
              <a:t>weak</a:t>
            </a:r>
            <a:r>
              <a:rPr lang="it-IT" baseline="0" dirty="0"/>
              <a:t> </a:t>
            </a:r>
            <a:r>
              <a:rPr lang="it-IT" baseline="0" dirty="0" err="1"/>
              <a:t>scaling</a:t>
            </a:r>
            <a:r>
              <a:rPr lang="it-IT" baseline="0" dirty="0"/>
              <a:t> l’asta ne risente perché ha problemi sempre più densi</a:t>
            </a:r>
          </a:p>
          <a:p>
            <a:endParaRPr lang="it-IT" baseline="0" dirty="0"/>
          </a:p>
          <a:p>
            <a:r>
              <a:rPr lang="en-GB" dirty="0"/>
              <a:t>Secondo </a:t>
            </a:r>
            <a:r>
              <a:rPr lang="en-GB" dirty="0" err="1"/>
              <a:t>grafico</a:t>
            </a:r>
            <a:r>
              <a:rPr lang="en-GB" dirty="0"/>
              <a:t> =&gt; speedup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baseline="0" dirty="0"/>
              <a:t> </a:t>
            </a:r>
            <a:r>
              <a:rPr lang="en-GB" baseline="0" dirty="0" err="1"/>
              <a:t>casi</a:t>
            </a:r>
            <a:r>
              <a:rPr lang="en-GB" baseline="0" dirty="0"/>
              <a:t> di test, </a:t>
            </a:r>
            <a:r>
              <a:rPr lang="en-GB" baseline="0" dirty="0" err="1"/>
              <a:t>soprattutto</a:t>
            </a:r>
            <a:r>
              <a:rPr lang="en-GB" baseline="0" dirty="0"/>
              <a:t> </a:t>
            </a:r>
            <a:r>
              <a:rPr lang="en-GB" baseline="0" dirty="0" err="1"/>
              <a:t>relativo</a:t>
            </a:r>
            <a:r>
              <a:rPr lang="en-GB" baseline="0" dirty="0"/>
              <a:t> </a:t>
            </a:r>
            <a:r>
              <a:rPr lang="en-GB" baseline="0" dirty="0" err="1"/>
              <a:t>alla</a:t>
            </a:r>
            <a:r>
              <a:rPr lang="en-GB" baseline="0" dirty="0"/>
              <a:t> self-similarity </a:t>
            </a:r>
            <a:r>
              <a:rPr lang="en-GB" baseline="0" dirty="0" err="1"/>
              <a:t>testando</a:t>
            </a:r>
            <a:r>
              <a:rPr lang="en-GB" baseline="0" dirty="0"/>
              <a:t> </a:t>
            </a:r>
            <a:r>
              <a:rPr lang="en-GB" baseline="0" dirty="0" err="1"/>
              <a:t>quindi</a:t>
            </a:r>
            <a:r>
              <a:rPr lang="en-GB" baseline="0" dirty="0"/>
              <a:t> la </a:t>
            </a:r>
            <a:r>
              <a:rPr lang="en-GB" baseline="0" dirty="0" err="1"/>
              <a:t>robustezza</a:t>
            </a:r>
            <a:r>
              <a:rPr lang="en-GB" baseline="0" dirty="0"/>
              <a:t> (#conserved edges = #</a:t>
            </a:r>
            <a:r>
              <a:rPr lang="en-GB" baseline="0" dirty="0" err="1"/>
              <a:t>effettivo</a:t>
            </a:r>
            <a:r>
              <a:rPr lang="en-GB" baseline="0" dirty="0"/>
              <a:t> di </a:t>
            </a:r>
            <a:r>
              <a:rPr lang="en-GB" baseline="0" dirty="0" err="1"/>
              <a:t>archi</a:t>
            </a:r>
            <a:r>
              <a:rPr lang="en-GB" baseline="0" dirty="0"/>
              <a:t>, </a:t>
            </a:r>
            <a:r>
              <a:rPr lang="en-GB" baseline="0" dirty="0" err="1"/>
              <a:t>perché</a:t>
            </a:r>
            <a:r>
              <a:rPr lang="en-GB" baseline="0" dirty="0"/>
              <a:t> </a:t>
            </a:r>
            <a:r>
              <a:rPr lang="en-GB" baseline="0" dirty="0" err="1"/>
              <a:t>é</a:t>
            </a:r>
            <a:r>
              <a:rPr lang="en-GB" baseline="0" dirty="0"/>
              <a:t> lo </a:t>
            </a:r>
            <a:r>
              <a:rPr lang="en-GB" baseline="0" dirty="0" err="1"/>
              <a:t>stesso</a:t>
            </a:r>
            <a:r>
              <a:rPr lang="en-GB" baseline="0" dirty="0"/>
              <a:t> </a:t>
            </a:r>
            <a:r>
              <a:rPr lang="en-GB" baseline="0" dirty="0" err="1"/>
              <a:t>grafo</a:t>
            </a:r>
            <a:r>
              <a:rPr lang="en-GB" baseline="0" dirty="0"/>
              <a:t> e non </a:t>
            </a:r>
            <a:r>
              <a:rPr lang="en-GB" baseline="0" dirty="0" err="1"/>
              <a:t>si</a:t>
            </a:r>
            <a:r>
              <a:rPr lang="en-GB" baseline="0" dirty="0"/>
              <a:t> </a:t>
            </a:r>
            <a:r>
              <a:rPr lang="en-GB" baseline="0" dirty="0" err="1"/>
              <a:t>usano</a:t>
            </a:r>
            <a:r>
              <a:rPr lang="en-GB" baseline="0" dirty="0"/>
              <a:t> </a:t>
            </a:r>
            <a:r>
              <a:rPr lang="en-GB" baseline="0" dirty="0" err="1"/>
              <a:t>approssimazioni</a:t>
            </a:r>
            <a:r>
              <a:rPr lang="en-GB" baseline="0" dirty="0"/>
              <a:t> come la </a:t>
            </a:r>
            <a:r>
              <a:rPr lang="en-GB" baseline="0" dirty="0" err="1"/>
              <a:t>sparsification</a:t>
            </a:r>
            <a:r>
              <a:rPr lang="en-GB" baseline="0" dirty="0"/>
              <a:t>)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C9F8D-8CE0-9942-B03E-D264D52992C6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778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Primo</a:t>
            </a:r>
            <a:r>
              <a:rPr lang="en-GB" baseline="0" dirty="0"/>
              <a:t> </a:t>
            </a:r>
            <a:r>
              <a:rPr lang="en-GB" baseline="0" dirty="0" err="1"/>
              <a:t>grafico</a:t>
            </a:r>
            <a:r>
              <a:rPr lang="en-GB" baseline="0" dirty="0"/>
              <a:t>  =&gt; similarity matrix con weak scaling e </a:t>
            </a:r>
            <a:r>
              <a:rPr lang="en-GB" baseline="0" dirty="0" err="1"/>
              <a:t>asta</a:t>
            </a:r>
            <a:r>
              <a:rPr lang="en-GB" baseline="0" dirty="0"/>
              <a:t> con strong scaling</a:t>
            </a:r>
            <a:r>
              <a:rPr lang="mr-IN" baseline="0" dirty="0"/>
              <a:t>…</a:t>
            </a:r>
            <a:r>
              <a:rPr lang="it-IT" baseline="0" dirty="0"/>
              <a:t> strong </a:t>
            </a:r>
            <a:r>
              <a:rPr lang="it-IT" baseline="0" dirty="0" err="1"/>
              <a:t>scaling</a:t>
            </a:r>
            <a:r>
              <a:rPr lang="it-IT" baseline="0" dirty="0"/>
              <a:t> è quasi lineare (ma in alcuni casi anche senza </a:t>
            </a:r>
            <a:r>
              <a:rPr lang="it-IT" baseline="0" dirty="0" err="1"/>
              <a:t>sparsificazione</a:t>
            </a:r>
            <a:r>
              <a:rPr lang="it-IT" baseline="0" dirty="0"/>
              <a:t>), mentre col </a:t>
            </a:r>
            <a:r>
              <a:rPr lang="it-IT" baseline="0" dirty="0" err="1"/>
              <a:t>weak</a:t>
            </a:r>
            <a:r>
              <a:rPr lang="it-IT" baseline="0" dirty="0"/>
              <a:t> </a:t>
            </a:r>
            <a:r>
              <a:rPr lang="it-IT" baseline="0" dirty="0" err="1"/>
              <a:t>scaling</a:t>
            </a:r>
            <a:r>
              <a:rPr lang="it-IT" baseline="0" dirty="0"/>
              <a:t> l’asta ne risente perché ha problemi sempre più densi</a:t>
            </a:r>
          </a:p>
          <a:p>
            <a:endParaRPr lang="it-IT" baseline="0" dirty="0"/>
          </a:p>
          <a:p>
            <a:r>
              <a:rPr lang="en-GB" dirty="0"/>
              <a:t>Secondo </a:t>
            </a:r>
            <a:r>
              <a:rPr lang="en-GB" dirty="0" err="1"/>
              <a:t>grafico</a:t>
            </a:r>
            <a:r>
              <a:rPr lang="en-GB" dirty="0"/>
              <a:t> =&gt; speedup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baseline="0" dirty="0"/>
              <a:t> </a:t>
            </a:r>
            <a:r>
              <a:rPr lang="en-GB" baseline="0" dirty="0" err="1"/>
              <a:t>casi</a:t>
            </a:r>
            <a:r>
              <a:rPr lang="en-GB" baseline="0" dirty="0"/>
              <a:t> di test, </a:t>
            </a:r>
            <a:r>
              <a:rPr lang="en-GB" baseline="0" dirty="0" err="1"/>
              <a:t>soprattutto</a:t>
            </a:r>
            <a:r>
              <a:rPr lang="en-GB" baseline="0" dirty="0"/>
              <a:t> </a:t>
            </a:r>
            <a:r>
              <a:rPr lang="en-GB" baseline="0" dirty="0" err="1"/>
              <a:t>relativo</a:t>
            </a:r>
            <a:r>
              <a:rPr lang="en-GB" baseline="0" dirty="0"/>
              <a:t> </a:t>
            </a:r>
            <a:r>
              <a:rPr lang="en-GB" baseline="0" dirty="0" err="1"/>
              <a:t>alla</a:t>
            </a:r>
            <a:r>
              <a:rPr lang="en-GB" baseline="0" dirty="0"/>
              <a:t> self-similarity </a:t>
            </a:r>
            <a:r>
              <a:rPr lang="en-GB" baseline="0" dirty="0" err="1"/>
              <a:t>testando</a:t>
            </a:r>
            <a:r>
              <a:rPr lang="en-GB" baseline="0" dirty="0"/>
              <a:t> </a:t>
            </a:r>
            <a:r>
              <a:rPr lang="en-GB" baseline="0" dirty="0" err="1"/>
              <a:t>quindi</a:t>
            </a:r>
            <a:r>
              <a:rPr lang="en-GB" baseline="0" dirty="0"/>
              <a:t> la </a:t>
            </a:r>
            <a:r>
              <a:rPr lang="en-GB" baseline="0" dirty="0" err="1"/>
              <a:t>robustezza</a:t>
            </a:r>
            <a:r>
              <a:rPr lang="en-GB" baseline="0" dirty="0"/>
              <a:t> (#conserved edges = #</a:t>
            </a:r>
            <a:r>
              <a:rPr lang="en-GB" baseline="0" dirty="0" err="1"/>
              <a:t>effettivo</a:t>
            </a:r>
            <a:r>
              <a:rPr lang="en-GB" baseline="0" dirty="0"/>
              <a:t> di </a:t>
            </a:r>
            <a:r>
              <a:rPr lang="en-GB" baseline="0" dirty="0" err="1"/>
              <a:t>archi</a:t>
            </a:r>
            <a:r>
              <a:rPr lang="en-GB" baseline="0" dirty="0"/>
              <a:t>, </a:t>
            </a:r>
            <a:r>
              <a:rPr lang="en-GB" baseline="0" dirty="0" err="1"/>
              <a:t>perché</a:t>
            </a:r>
            <a:r>
              <a:rPr lang="en-GB" baseline="0" dirty="0"/>
              <a:t> </a:t>
            </a:r>
            <a:r>
              <a:rPr lang="en-GB" baseline="0" dirty="0" err="1"/>
              <a:t>é</a:t>
            </a:r>
            <a:r>
              <a:rPr lang="en-GB" baseline="0" dirty="0"/>
              <a:t> lo </a:t>
            </a:r>
            <a:r>
              <a:rPr lang="en-GB" baseline="0" dirty="0" err="1"/>
              <a:t>stesso</a:t>
            </a:r>
            <a:r>
              <a:rPr lang="en-GB" baseline="0" dirty="0"/>
              <a:t> </a:t>
            </a:r>
            <a:r>
              <a:rPr lang="en-GB" baseline="0" dirty="0" err="1"/>
              <a:t>grafo</a:t>
            </a:r>
            <a:r>
              <a:rPr lang="en-GB" baseline="0" dirty="0"/>
              <a:t> e non </a:t>
            </a:r>
            <a:r>
              <a:rPr lang="en-GB" baseline="0" dirty="0" err="1"/>
              <a:t>si</a:t>
            </a:r>
            <a:r>
              <a:rPr lang="en-GB" baseline="0" dirty="0"/>
              <a:t> </a:t>
            </a:r>
            <a:r>
              <a:rPr lang="en-GB" baseline="0" dirty="0" err="1"/>
              <a:t>usano</a:t>
            </a:r>
            <a:r>
              <a:rPr lang="en-GB" baseline="0" dirty="0"/>
              <a:t> </a:t>
            </a:r>
            <a:r>
              <a:rPr lang="en-GB" baseline="0" dirty="0" err="1"/>
              <a:t>approssimazioni</a:t>
            </a:r>
            <a:r>
              <a:rPr lang="en-GB" baseline="0" dirty="0"/>
              <a:t> come la </a:t>
            </a:r>
            <a:r>
              <a:rPr lang="en-GB" baseline="0" dirty="0" err="1"/>
              <a:t>sparsification</a:t>
            </a:r>
            <a:r>
              <a:rPr lang="en-GB" baseline="0" dirty="0"/>
              <a:t>)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C9F8D-8CE0-9942-B03E-D264D52992C6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757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E83-095D-A049-8CC6-E401401C685D}" type="slidenum">
              <a:rPr lang="en-GB" smtClean="0"/>
              <a:t>‹N›</a:t>
            </a:fld>
            <a:endParaRPr lang="en-GB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29A0B7-943E-4D42-8CB8-4B11C584D934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E83-095D-A049-8CC6-E401401C685D}" type="slidenum">
              <a:rPr lang="en-GB" smtClean="0"/>
              <a:t>‹N›</a:t>
            </a:fld>
            <a:endParaRPr lang="en-GB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29A0B7-943E-4D42-8CB8-4B11C584D934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E83-095D-A049-8CC6-E401401C685D}" type="slidenum">
              <a:rPr lang="en-GB" smtClean="0"/>
              <a:t>‹N›</a:t>
            </a:fld>
            <a:endParaRPr lang="en-GB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5197951"/>
            <a:ext cx="6400800" cy="44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400"/>
              </a:spcBef>
              <a:buClr>
                <a:srgbClr val="88888A"/>
              </a:buClr>
              <a:buFont typeface="Arial"/>
              <a:buNone/>
              <a:defRPr sz="2000" b="0" i="0" u="none" strike="noStrike" cap="none">
                <a:solidFill>
                  <a:srgbClr val="88888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00"/>
              </a:spcBef>
              <a:buClr>
                <a:srgbClr val="88888A"/>
              </a:buClr>
              <a:buFont typeface="Arial"/>
              <a:buNone/>
              <a:defRPr sz="2000" b="0" i="0" u="none" strike="noStrike" cap="none">
                <a:solidFill>
                  <a:srgbClr val="88888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360"/>
              </a:spcBef>
              <a:buClr>
                <a:srgbClr val="88888A"/>
              </a:buClr>
              <a:buFont typeface="Arial"/>
              <a:buNone/>
              <a:defRPr sz="1800" b="0" i="0" u="none" strike="noStrike" cap="none">
                <a:solidFill>
                  <a:srgbClr val="88888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360"/>
              </a:spcBef>
              <a:buClr>
                <a:srgbClr val="88888A"/>
              </a:buClr>
              <a:buFont typeface="Arial"/>
              <a:buNone/>
              <a:defRPr sz="1800" b="0" i="0" u="none" strike="noStrike" cap="none">
                <a:solidFill>
                  <a:srgbClr val="88888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A"/>
              </a:buClr>
              <a:buFont typeface="Arial"/>
              <a:buNone/>
              <a:defRPr sz="2000" b="0" i="0" u="none" strike="noStrike" cap="none">
                <a:solidFill>
                  <a:srgbClr val="88888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A"/>
              </a:buClr>
              <a:buFont typeface="Arial"/>
              <a:buNone/>
              <a:defRPr sz="2000" b="0" i="0" u="none" strike="noStrike" cap="none">
                <a:solidFill>
                  <a:srgbClr val="88888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A"/>
              </a:buClr>
              <a:buFont typeface="Arial"/>
              <a:buNone/>
              <a:defRPr sz="2000" b="0" i="0" u="none" strike="noStrike" cap="none">
                <a:solidFill>
                  <a:srgbClr val="88888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A"/>
              </a:buClr>
              <a:buFont typeface="Arial"/>
              <a:buNone/>
              <a:defRPr sz="2000" b="0" i="0" u="none" strike="noStrike" cap="none">
                <a:solidFill>
                  <a:srgbClr val="88888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8" name="Shape 18"/>
          <p:cNvSpPr txBox="1"/>
          <p:nvPr/>
        </p:nvSpPr>
        <p:spPr>
          <a:xfrm>
            <a:off x="1" y="6130851"/>
            <a:ext cx="9144000" cy="62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88888A"/>
              </a:buClr>
              <a:buSzPct val="25000"/>
              <a:buFont typeface="Arial"/>
              <a:buNone/>
            </a:pPr>
            <a:r>
              <a:rPr lang="en-GB" sz="1200" b="0" i="0" u="none" strike="noStrike" cap="none">
                <a:solidFill>
                  <a:srgbClr val="88888A"/>
                </a:solidFill>
                <a:latin typeface="Calibri"/>
                <a:ea typeface="Calibri"/>
                <a:cs typeface="Calibri"/>
                <a:sym typeface="Calibri"/>
              </a:rPr>
              <a:t>Politecnico di Milano</a:t>
            </a:r>
          </a:p>
          <a:p>
            <a:pPr marL="0" marR="0" lvl="0" indent="0" algn="ctr" rtl="0">
              <a:spcBef>
                <a:spcPts val="240"/>
              </a:spcBef>
              <a:buClr>
                <a:srgbClr val="88888A"/>
              </a:buClr>
              <a:buSzPct val="25000"/>
              <a:buFont typeface="Arial"/>
              <a:buNone/>
            </a:pPr>
            <a:r>
              <a:rPr lang="en-GB" sz="1200" b="0" i="0" u="none" strike="noStrike" cap="none">
                <a:solidFill>
                  <a:srgbClr val="88888A"/>
                </a:solidFill>
                <a:latin typeface="Calibri"/>
                <a:ea typeface="Calibri"/>
                <a:cs typeface="Calibri"/>
                <a:sym typeface="Calibri"/>
              </a:rPr>
              <a:t>Dipartimento di Elettronica, Informazione e Bioingegneria (DEIB)</a:t>
            </a:r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1371600" y="3702050"/>
            <a:ext cx="6400800" cy="4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algn="ctr" rtl="0">
              <a:spcBef>
                <a:spcPts val="0"/>
              </a:spcBef>
              <a:buFont typeface="Calibri"/>
              <a:buNone/>
              <a:defRPr/>
            </a:lvl1pPr>
            <a:lvl2pPr lvl="1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Shape 20"/>
          <p:cNvSpPr txBox="1">
            <a:spLocks noGrp="1"/>
          </p:cNvSpPr>
          <p:nvPr>
            <p:ph type="body" idx="3"/>
          </p:nvPr>
        </p:nvSpPr>
        <p:spPr>
          <a:xfrm>
            <a:off x="1371600" y="4208378"/>
            <a:ext cx="6400800" cy="4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ctr" rtl="0">
              <a:spcBef>
                <a:spcPts val="0"/>
              </a:spcBef>
              <a:buClr>
                <a:schemeClr val="lt2"/>
              </a:buClr>
              <a:buFont typeface="Calibri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1" name="Shape 21"/>
          <p:cNvSpPr txBox="1">
            <a:spLocks noGrp="1"/>
          </p:cNvSpPr>
          <p:nvPr>
            <p:ph type="body" idx="4"/>
          </p:nvPr>
        </p:nvSpPr>
        <p:spPr>
          <a:xfrm>
            <a:off x="1371600" y="4830762"/>
            <a:ext cx="6400800" cy="36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algn="ctr" rtl="0">
              <a:spcBef>
                <a:spcPts val="0"/>
              </a:spcBef>
              <a:buFont typeface="Calibri"/>
              <a:buNone/>
              <a:defRPr sz="1600"/>
            </a:lvl1pPr>
            <a:lvl2pPr lvl="1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olo e contenuto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30956" y="6626032"/>
            <a:ext cx="2895599" cy="25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GB"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669920" y="6626032"/>
            <a:ext cx="1355400" cy="25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fld id="{D3893E83-095D-A049-8CC6-E401401C685D}" type="slidenum">
              <a:rPr lang="en-GB" smtClean="0"/>
              <a:t>‹N›</a:t>
            </a:fld>
            <a:endParaRPr lang="en-GB"/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0" y="634854"/>
            <a:ext cx="9144000" cy="42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03200" algn="l" rtl="0">
              <a:spcBef>
                <a:spcPts val="440"/>
              </a:spcBef>
              <a:buClr>
                <a:schemeClr val="dk1"/>
              </a:buClr>
              <a:buFont typeface="Arial"/>
              <a:buChar char="•"/>
              <a:defRPr sz="22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5875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14300" algn="l" rtl="0">
              <a:spcBef>
                <a:spcPts val="360"/>
              </a:spcBef>
              <a:buClr>
                <a:schemeClr val="dk1"/>
              </a:buClr>
              <a:buFont typeface="Arial"/>
              <a:buChar char="–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14300" algn="l" rtl="0">
              <a:spcBef>
                <a:spcPts val="360"/>
              </a:spcBef>
              <a:buClr>
                <a:schemeClr val="dk1"/>
              </a:buClr>
              <a:buFont typeface="Arial"/>
              <a:buChar char="»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29A0B7-943E-4D42-8CB8-4B11C584D934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E83-095D-A049-8CC6-E401401C685D}" type="slidenum">
              <a:rPr lang="en-GB" smtClean="0"/>
              <a:t>‹N›</a:t>
            </a:fld>
            <a:endParaRPr lang="en-GB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29A0B7-943E-4D42-8CB8-4B11C584D934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E83-095D-A049-8CC6-E401401C685D}" type="slidenum">
              <a:rPr lang="en-GB" smtClean="0"/>
              <a:t>‹N›</a:t>
            </a:fld>
            <a:endParaRPr lang="en-GB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29A0B7-943E-4D42-8CB8-4B11C584D934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E83-095D-A049-8CC6-E401401C685D}" type="slidenum">
              <a:rPr lang="en-GB" smtClean="0"/>
              <a:t>‹N›</a:t>
            </a:fld>
            <a:endParaRPr lang="en-GB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29A0B7-943E-4D42-8CB8-4B11C584D934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E83-095D-A049-8CC6-E401401C685D}" type="slidenum">
              <a:rPr lang="en-GB" smtClean="0"/>
              <a:t>‹N›</a:t>
            </a:fld>
            <a:endParaRPr lang="en-GB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29A0B7-943E-4D42-8CB8-4B11C584D934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E83-095D-A049-8CC6-E401401C685D}" type="slidenum">
              <a:rPr lang="en-GB" smtClean="0"/>
              <a:t>‹N›</a:t>
            </a:fld>
            <a:endParaRPr lang="en-GB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29A0B7-943E-4D42-8CB8-4B11C584D934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E83-095D-A049-8CC6-E401401C685D}" type="slidenum">
              <a:rPr lang="en-GB" smtClean="0"/>
              <a:t>‹N›</a:t>
            </a:fld>
            <a:endParaRPr lang="en-GB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29A0B7-943E-4D42-8CB8-4B11C584D934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E83-095D-A049-8CC6-E401401C685D}" type="slidenum">
              <a:rPr lang="en-GB" smtClean="0"/>
              <a:t>‹N›</a:t>
            </a:fld>
            <a:endParaRPr lang="en-GB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Trascinare l'immagine su un segnaposto o fare clic sull'icona per aggiungerla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29A0B7-943E-4D42-8CB8-4B11C584D934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E83-095D-A049-8CC6-E401401C685D}" type="slidenum">
              <a:rPr lang="en-GB" smtClean="0"/>
              <a:t>‹N›</a:t>
            </a:fld>
            <a:endParaRPr lang="en-GB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234" y="858644"/>
            <a:ext cx="8586439" cy="5664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634855"/>
          </a:xfrm>
          <a:prstGeom prst="rect">
            <a:avLst/>
          </a:prstGeom>
          <a:solidFill>
            <a:srgbClr val="08122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8014" y="63932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3893E83-095D-A049-8CC6-E401401C685D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623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91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/>
          </a:solidFill>
          <a:latin typeface="Helvetica Light"/>
          <a:ea typeface="+mn-ea"/>
          <a:cs typeface="Helvetica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500" b="0" i="0" kern="1200">
          <a:solidFill>
            <a:schemeClr val="tx1"/>
          </a:solidFill>
          <a:latin typeface="Helvetica Light"/>
          <a:ea typeface="+mn-ea"/>
          <a:cs typeface="Helvetica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b="0" i="0" kern="1200">
          <a:solidFill>
            <a:schemeClr val="tx1"/>
          </a:solidFill>
          <a:latin typeface="Helvetica Light"/>
          <a:ea typeface="+mn-ea"/>
          <a:cs typeface="Helvetica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chemeClr val="tx1"/>
          </a:solidFill>
          <a:latin typeface="Helvetica Light"/>
          <a:ea typeface="+mn-ea"/>
          <a:cs typeface="Helvetica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700" b="0" i="0" kern="1200">
          <a:solidFill>
            <a:schemeClr val="tx1"/>
          </a:solidFill>
          <a:latin typeface="Helvetica Light"/>
          <a:ea typeface="+mn-ea"/>
          <a:cs typeface="Helvetica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1A1A1A"/>
                </a:solidFill>
                <a:latin typeface="Raleway"/>
              </a:rPr>
              <a:t>Parallel Algorithms for Graph Similarity and Matching</a:t>
            </a:r>
            <a:br>
              <a:rPr lang="en-US" dirty="0"/>
            </a:br>
            <a:br>
              <a:rPr lang="en-US" dirty="0"/>
            </a:b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Advanced Algorithms and Parallel Programming Course Project</a:t>
            </a:r>
            <a:endParaRPr lang="en-US" dirty="0"/>
          </a:p>
          <a:p>
            <a:r>
              <a:rPr lang="en-US" i="1" dirty="0"/>
              <a:t>Marco Bacis, Antonio Di Bello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37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7E0245-A3AB-4F3B-A050-23C3347D8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Network </a:t>
            </a:r>
            <a:r>
              <a:rPr lang="it-IT" dirty="0" err="1"/>
              <a:t>Similarity</a:t>
            </a:r>
            <a:r>
              <a:rPr lang="it-IT" dirty="0"/>
              <a:t> </a:t>
            </a:r>
            <a:r>
              <a:rPr lang="it-IT" dirty="0" err="1"/>
              <a:t>Decomposition</a:t>
            </a:r>
            <a:r>
              <a:rPr lang="it-IT" dirty="0"/>
              <a:t> (NSD)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18DB22-17FE-4D4C-9151-1D463AEAE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234" y="858643"/>
            <a:ext cx="8586439" cy="35351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NSD </a:t>
            </a:r>
            <a:r>
              <a:rPr lang="en-US" dirty="0"/>
              <a:t>relies on low-rank representations of the H matrix, into a sum of outer products of vectors.</a:t>
            </a:r>
            <a:endParaRPr lang="it-IT" dirty="0"/>
          </a:p>
          <a:p>
            <a:r>
              <a:rPr lang="it-IT" b="1" dirty="0" err="1"/>
              <a:t>Singular</a:t>
            </a:r>
            <a:r>
              <a:rPr lang="it-IT" b="1" dirty="0"/>
              <a:t> Value </a:t>
            </a:r>
            <a:r>
              <a:rPr lang="it-IT" b="1" dirty="0" err="1"/>
              <a:t>Decomposition</a:t>
            </a:r>
            <a:r>
              <a:rPr lang="it-IT" b="1" dirty="0"/>
              <a:t> </a:t>
            </a:r>
            <a:r>
              <a:rPr lang="it-IT" dirty="0"/>
              <a:t>(SVD) decompose H </a:t>
            </a:r>
            <a:r>
              <a:rPr lang="en-US" dirty="0"/>
              <a:t>into eigenvalue and pair of eigenvector .</a:t>
            </a:r>
          </a:p>
          <a:p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Non-negative Matrix </a:t>
            </a:r>
            <a:r>
              <a:rPr lang="it-IT" dirty="0" err="1"/>
              <a:t>Factorization</a:t>
            </a:r>
            <a:r>
              <a:rPr lang="it-IT" dirty="0"/>
              <a:t> (NMF) </a:t>
            </a:r>
          </a:p>
          <a:p>
            <a:pPr lvl="1"/>
            <a:r>
              <a:rPr lang="it-IT" dirty="0"/>
              <a:t>or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decomposition</a:t>
            </a:r>
            <a:r>
              <a:rPr lang="it-IT" dirty="0"/>
              <a:t> </a:t>
            </a:r>
            <a:r>
              <a:rPr lang="it-IT" dirty="0" err="1"/>
              <a:t>method</a:t>
            </a:r>
            <a:endParaRPr lang="it-IT" dirty="0"/>
          </a:p>
          <a:p>
            <a:pPr marL="0" indent="0">
              <a:spcBef>
                <a:spcPts val="1824"/>
              </a:spcBef>
              <a:buNone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enables</a:t>
            </a:r>
            <a:r>
              <a:rPr lang="it-IT" dirty="0"/>
              <a:t> </a:t>
            </a:r>
            <a:r>
              <a:rPr lang="it-IT" dirty="0" err="1"/>
              <a:t>further</a:t>
            </a:r>
            <a:r>
              <a:rPr lang="it-IT" dirty="0"/>
              <a:t> </a:t>
            </a:r>
            <a:r>
              <a:rPr lang="en-US" dirty="0"/>
              <a:t>possibilities</a:t>
            </a:r>
            <a:r>
              <a:rPr lang="it-IT" dirty="0"/>
              <a:t> of </a:t>
            </a:r>
            <a:r>
              <a:rPr lang="it-IT" dirty="0" err="1"/>
              <a:t>parallellization</a:t>
            </a:r>
            <a:r>
              <a:rPr lang="it-IT" dirty="0"/>
              <a:t>.</a:t>
            </a:r>
            <a:endParaRPr lang="en-US" dirty="0"/>
          </a:p>
          <a:p>
            <a:pPr marL="0" indent="0">
              <a:buNone/>
            </a:pP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3D18DB22-17FE-4D4C-9151-1D463AEAE1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8779" y="4628707"/>
                <a:ext cx="8586439" cy="14468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800" b="0" i="0" kern="1200">
                    <a:solidFill>
                      <a:schemeClr val="tx1"/>
                    </a:solidFill>
                    <a:latin typeface="Helvetica Light"/>
                    <a:ea typeface="+mn-ea"/>
                    <a:cs typeface="Helvetica Light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500" b="0" i="0" kern="1200">
                    <a:solidFill>
                      <a:schemeClr val="tx1"/>
                    </a:solidFill>
                    <a:latin typeface="Helvetica Light"/>
                    <a:ea typeface="+mn-ea"/>
                    <a:cs typeface="Helvetica Light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200" b="0" i="0" kern="1200">
                    <a:solidFill>
                      <a:schemeClr val="tx1"/>
                    </a:solidFill>
                    <a:latin typeface="Helvetica Light"/>
                    <a:ea typeface="+mn-ea"/>
                    <a:cs typeface="Helvetica Light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800" b="0" i="0" kern="1200">
                    <a:solidFill>
                      <a:schemeClr val="tx1"/>
                    </a:solidFill>
                    <a:latin typeface="Helvetica Light"/>
                    <a:ea typeface="+mn-ea"/>
                    <a:cs typeface="Helvetica Light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700" b="0" i="0" kern="1200">
                    <a:solidFill>
                      <a:schemeClr val="tx1"/>
                    </a:solidFill>
                    <a:latin typeface="Helvetica Light"/>
                    <a:ea typeface="+mn-ea"/>
                    <a:cs typeface="Helvetica Light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it-IT" dirty="0"/>
              </a:p>
              <a:p>
                <a:pPr marL="0" indent="0">
                  <a:buFont typeface="Arial"/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D18DB22-17FE-4D4C-9151-1D463AEAE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79" y="4628707"/>
                <a:ext cx="8586439" cy="14468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8408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7E0245-A3AB-4F3B-A050-23C3347D8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NSD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Pseudocode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5120485-D9EA-4ADA-996C-6C3826FB3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738" y="1005831"/>
            <a:ext cx="8585200" cy="5370214"/>
          </a:xfrm>
        </p:spPr>
      </p:pic>
    </p:spTree>
    <p:extLst>
      <p:ext uri="{BB962C8B-B14F-4D97-AF65-F5344CB8AC3E}">
        <p14:creationId xmlns:p14="http://schemas.microsoft.com/office/powerpoint/2010/main" val="2722108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NSD Parallel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312234" y="858645"/>
                <a:ext cx="8586439" cy="2515180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Centralized (parallel) computation of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GB" sz="2400" dirty="0"/>
              </a:p>
              <a:p>
                <a:r>
                  <a:rPr lang="en-GB" sz="2400" dirty="0"/>
                  <a:t>Distributed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2400" dirty="0"/>
                  <a:t> computation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240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it-IT" sz="2400" dirty="0"/>
                  <a:t> split over a </a:t>
                </a:r>
                <a:r>
                  <a:rPr lang="it-IT" sz="2400" dirty="0" err="1"/>
                  <a:t>group</a:t>
                </a:r>
                <a:r>
                  <a:rPr lang="it-IT" sz="2400" dirty="0"/>
                  <a:t> of </a:t>
                </a:r>
                <a:r>
                  <a:rPr lang="it-IT" sz="2400" dirty="0" err="1"/>
                  <a:t>processes</a:t>
                </a:r>
                <a:endParaRPr lang="it-IT" sz="2400" dirty="0"/>
              </a:p>
              <a:p>
                <a:pPr lvl="1"/>
                <a:r>
                  <a:rPr lang="en-GB" sz="2400" dirty="0"/>
                  <a:t>Partial computation on each node/process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234" y="858645"/>
                <a:ext cx="8586439" cy="2515180"/>
              </a:xfrm>
              <a:blipFill rotWithShape="0">
                <a:blip r:embed="rId3"/>
                <a:stretch>
                  <a:fillRect l="-923" t="-21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tangolo 3"/>
          <p:cNvSpPr/>
          <p:nvPr/>
        </p:nvSpPr>
        <p:spPr>
          <a:xfrm rot="16200000">
            <a:off x="1214160" y="4603858"/>
            <a:ext cx="899626" cy="254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ttangolo 5"/>
          <p:cNvSpPr/>
          <p:nvPr/>
        </p:nvSpPr>
        <p:spPr>
          <a:xfrm>
            <a:off x="2076236" y="3864786"/>
            <a:ext cx="4880059" cy="25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/>
              <p:cNvSpPr txBox="1"/>
              <p:nvPr/>
            </p:nvSpPr>
            <p:spPr>
              <a:xfrm>
                <a:off x="866581" y="4514945"/>
                <a:ext cx="618053" cy="4414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it-IT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CasellaDiTes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81" y="4514945"/>
                <a:ext cx="618053" cy="441403"/>
              </a:xfrm>
              <a:prstGeom prst="rect">
                <a:avLst/>
              </a:prstGeom>
              <a:blipFill rotWithShape="0"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/>
              <p:cNvSpPr txBox="1"/>
              <p:nvPr/>
            </p:nvSpPr>
            <p:spPr>
              <a:xfrm>
                <a:off x="4172749" y="3420405"/>
                <a:ext cx="679673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CasellaDiTes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749" y="3420405"/>
                <a:ext cx="679673" cy="444930"/>
              </a:xfrm>
              <a:prstGeom prst="rect">
                <a:avLst/>
              </a:prstGeom>
              <a:blipFill rotWithShape="0">
                <a:blip r:embed="rId5"/>
                <a:stretch>
                  <a:fillRect b="-54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o 4"/>
          <p:cNvGrpSpPr/>
          <p:nvPr/>
        </p:nvGrpSpPr>
        <p:grpSpPr>
          <a:xfrm>
            <a:off x="2076237" y="4281045"/>
            <a:ext cx="1588099" cy="899626"/>
            <a:chOff x="2076237" y="3606927"/>
            <a:chExt cx="1588099" cy="899626"/>
          </a:xfrm>
        </p:grpSpPr>
        <p:sp>
          <p:nvSpPr>
            <p:cNvPr id="27" name="Rettangolo 26"/>
            <p:cNvSpPr/>
            <p:nvPr/>
          </p:nvSpPr>
          <p:spPr>
            <a:xfrm>
              <a:off x="2646783" y="4034979"/>
              <a:ext cx="379180" cy="1568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ttangolo 27"/>
            <p:cNvSpPr/>
            <p:nvPr/>
          </p:nvSpPr>
          <p:spPr>
            <a:xfrm rot="16200000">
              <a:off x="1932328" y="3981106"/>
              <a:ext cx="774236" cy="1672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asellaDiTesto 28"/>
                <p:cNvSpPr txBox="1"/>
                <p:nvPr/>
              </p:nvSpPr>
              <p:spPr>
                <a:xfrm>
                  <a:off x="2362193" y="3982590"/>
                  <a:ext cx="31771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1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</m:oMath>
                    </m:oMathPara>
                  </a14:m>
                  <a:endParaRPr lang="en-GB" sz="1100" dirty="0"/>
                </a:p>
              </p:txBody>
            </p:sp>
          </mc:Choice>
          <mc:Fallback xmlns="">
            <p:sp>
              <p:nvSpPr>
                <p:cNvPr id="29" name="CasellaDiTes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193" y="3982590"/>
                  <a:ext cx="317715" cy="2616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asellaDiTesto 29"/>
                <p:cNvSpPr txBox="1"/>
                <p:nvPr/>
              </p:nvSpPr>
              <p:spPr>
                <a:xfrm>
                  <a:off x="2362193" y="3616081"/>
                  <a:ext cx="379961" cy="299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05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it-IT" sz="105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it-IT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050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GB" sz="1050" dirty="0"/>
                </a:p>
              </p:txBody>
            </p:sp>
          </mc:Choice>
          <mc:Fallback xmlns="">
            <p:sp>
              <p:nvSpPr>
                <p:cNvPr id="30" name="CasellaDiTes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193" y="3616081"/>
                  <a:ext cx="379961" cy="2993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asellaDiTesto 30"/>
                <p:cNvSpPr txBox="1"/>
                <p:nvPr/>
              </p:nvSpPr>
              <p:spPr>
                <a:xfrm>
                  <a:off x="2618685" y="3724638"/>
                  <a:ext cx="470706" cy="3103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05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sz="105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it-IT" sz="105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it-IT" sz="1050" b="0" i="1" smtClean="0">
                                <a:latin typeface="Cambria Math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it-IT" sz="105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it-IT" sz="1050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it-IT" sz="105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GB" sz="1050" dirty="0"/>
                </a:p>
              </p:txBody>
            </p:sp>
          </mc:Choice>
          <mc:Fallback xmlns="">
            <p:sp>
              <p:nvSpPr>
                <p:cNvPr id="31" name="CasellaDiTes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8685" y="3724638"/>
                  <a:ext cx="470706" cy="31034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asellaDiTesto 31"/>
                <p:cNvSpPr txBox="1"/>
                <p:nvPr/>
              </p:nvSpPr>
              <p:spPr>
                <a:xfrm>
                  <a:off x="3111942" y="3933449"/>
                  <a:ext cx="552394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400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it-IT" sz="14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it-IT" sz="1400" b="0" i="1" smtClean="0">
                                <a:latin typeface="Cambria Math" charset="0"/>
                              </a:rPr>
                              <m:t>𝑛</m:t>
                            </m:r>
                            <m:r>
                              <a:rPr lang="it-IT" sz="14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32" name="CasellaDiTesto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1942" y="3933449"/>
                  <a:ext cx="552394" cy="35394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asellaDiTesto 32"/>
                <p:cNvSpPr txBox="1"/>
                <p:nvPr/>
              </p:nvSpPr>
              <p:spPr>
                <a:xfrm>
                  <a:off x="2952763" y="3976780"/>
                  <a:ext cx="3225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mr-IN" sz="11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</m:oMath>
                    </m:oMathPara>
                  </a14:m>
                  <a:endParaRPr lang="en-GB" sz="1100" dirty="0"/>
                </a:p>
              </p:txBody>
            </p:sp>
          </mc:Choice>
          <mc:Fallback xmlns="">
            <p:sp>
              <p:nvSpPr>
                <p:cNvPr id="33" name="CasellaDiTes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2763" y="3976780"/>
                  <a:ext cx="322524" cy="26161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ettangolo arrotondato 33"/>
            <p:cNvSpPr/>
            <p:nvPr/>
          </p:nvSpPr>
          <p:spPr>
            <a:xfrm>
              <a:off x="2076237" y="3606927"/>
              <a:ext cx="1588099" cy="899626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CasellaDiTesto 154"/>
              <p:cNvSpPr txBox="1"/>
              <p:nvPr/>
            </p:nvSpPr>
            <p:spPr>
              <a:xfrm>
                <a:off x="7388329" y="4493291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</a:rPr>
                        <m:t>𝑢</m:t>
                      </m:r>
                      <m:r>
                        <a:rPr lang="it-IT" b="0" i="1" smtClean="0">
                          <a:latin typeface="Cambria Math" charset="0"/>
                        </a:rPr>
                        <m:t>=1,..,</m:t>
                      </m:r>
                      <m:r>
                        <a:rPr lang="it-IT" b="0" i="1" smtClean="0">
                          <a:latin typeface="Cambria Math" charset="0"/>
                        </a:rPr>
                        <m:t>𝑞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5" name="CasellaDiTesto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329" y="4493291"/>
                <a:ext cx="1284326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uppo 100"/>
          <p:cNvGrpSpPr/>
          <p:nvPr/>
        </p:nvGrpSpPr>
        <p:grpSpPr>
          <a:xfrm>
            <a:off x="3716669" y="4277740"/>
            <a:ext cx="1588099" cy="899626"/>
            <a:chOff x="2076237" y="3606927"/>
            <a:chExt cx="1588099" cy="899626"/>
          </a:xfrm>
        </p:grpSpPr>
        <p:sp>
          <p:nvSpPr>
            <p:cNvPr id="102" name="Rettangolo 101"/>
            <p:cNvSpPr/>
            <p:nvPr/>
          </p:nvSpPr>
          <p:spPr>
            <a:xfrm>
              <a:off x="2646783" y="4034979"/>
              <a:ext cx="379180" cy="1568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Rettangolo 102"/>
            <p:cNvSpPr/>
            <p:nvPr/>
          </p:nvSpPr>
          <p:spPr>
            <a:xfrm rot="16200000">
              <a:off x="1932328" y="3981106"/>
              <a:ext cx="774236" cy="1672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CasellaDiTesto 103"/>
                <p:cNvSpPr txBox="1"/>
                <p:nvPr/>
              </p:nvSpPr>
              <p:spPr>
                <a:xfrm>
                  <a:off x="2362193" y="3982590"/>
                  <a:ext cx="31771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1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</m:oMath>
                    </m:oMathPara>
                  </a14:m>
                  <a:endParaRPr lang="en-GB" sz="1100" dirty="0"/>
                </a:p>
              </p:txBody>
            </p:sp>
          </mc:Choice>
          <mc:Fallback xmlns="">
            <p:sp>
              <p:nvSpPr>
                <p:cNvPr id="104" name="CasellaDiTesto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193" y="3982590"/>
                  <a:ext cx="317715" cy="2616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CasellaDiTesto 104"/>
                <p:cNvSpPr txBox="1"/>
                <p:nvPr/>
              </p:nvSpPr>
              <p:spPr>
                <a:xfrm>
                  <a:off x="2362193" y="3616081"/>
                  <a:ext cx="379961" cy="299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05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it-IT" sz="105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it-IT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050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GB" sz="1050" dirty="0"/>
                </a:p>
              </p:txBody>
            </p:sp>
          </mc:Choice>
          <mc:Fallback xmlns="">
            <p:sp>
              <p:nvSpPr>
                <p:cNvPr id="105" name="CasellaDiTesto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193" y="3616081"/>
                  <a:ext cx="379961" cy="2993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CasellaDiTesto 105"/>
                <p:cNvSpPr txBox="1"/>
                <p:nvPr/>
              </p:nvSpPr>
              <p:spPr>
                <a:xfrm>
                  <a:off x="2618685" y="3724638"/>
                  <a:ext cx="470706" cy="3103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05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sz="105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it-IT" sz="105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it-IT" sz="1050" b="0" i="1" smtClean="0">
                                <a:latin typeface="Cambria Math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it-IT" sz="105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it-IT" sz="1050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it-IT" sz="105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GB" sz="1050" dirty="0"/>
                </a:p>
              </p:txBody>
            </p:sp>
          </mc:Choice>
          <mc:Fallback xmlns="">
            <p:sp>
              <p:nvSpPr>
                <p:cNvPr id="106" name="CasellaDiTesto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8685" y="3724638"/>
                  <a:ext cx="470706" cy="31034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CasellaDiTesto 106"/>
                <p:cNvSpPr txBox="1"/>
                <p:nvPr/>
              </p:nvSpPr>
              <p:spPr>
                <a:xfrm>
                  <a:off x="3111942" y="3933449"/>
                  <a:ext cx="552394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400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it-IT" sz="14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it-IT" sz="1400" b="0" i="1" smtClean="0">
                                <a:latin typeface="Cambria Math" charset="0"/>
                              </a:rPr>
                              <m:t>𝑛</m:t>
                            </m:r>
                            <m:r>
                              <a:rPr lang="it-IT" sz="14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107" name="CasellaDiTesto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1942" y="3933449"/>
                  <a:ext cx="552394" cy="35394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CasellaDiTesto 107"/>
                <p:cNvSpPr txBox="1"/>
                <p:nvPr/>
              </p:nvSpPr>
              <p:spPr>
                <a:xfrm>
                  <a:off x="2952763" y="3976780"/>
                  <a:ext cx="3225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mr-IN" sz="11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</m:oMath>
                    </m:oMathPara>
                  </a14:m>
                  <a:endParaRPr lang="en-GB" sz="1100" dirty="0"/>
                </a:p>
              </p:txBody>
            </p:sp>
          </mc:Choice>
          <mc:Fallback xmlns="">
            <p:sp>
              <p:nvSpPr>
                <p:cNvPr id="108" name="CasellaDiTesto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2763" y="3976780"/>
                  <a:ext cx="322524" cy="26161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Rettangolo arrotondato 108"/>
            <p:cNvSpPr/>
            <p:nvPr/>
          </p:nvSpPr>
          <p:spPr>
            <a:xfrm>
              <a:off x="2076237" y="3606927"/>
              <a:ext cx="1588099" cy="899626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0" name="Gruppo 109"/>
          <p:cNvGrpSpPr/>
          <p:nvPr/>
        </p:nvGrpSpPr>
        <p:grpSpPr>
          <a:xfrm>
            <a:off x="5368196" y="4277740"/>
            <a:ext cx="1588099" cy="899626"/>
            <a:chOff x="2076237" y="3606927"/>
            <a:chExt cx="1588099" cy="899626"/>
          </a:xfrm>
        </p:grpSpPr>
        <p:sp>
          <p:nvSpPr>
            <p:cNvPr id="111" name="Rettangolo 110"/>
            <p:cNvSpPr/>
            <p:nvPr/>
          </p:nvSpPr>
          <p:spPr>
            <a:xfrm>
              <a:off x="2646783" y="4034979"/>
              <a:ext cx="379180" cy="1568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Rettangolo 111"/>
            <p:cNvSpPr/>
            <p:nvPr/>
          </p:nvSpPr>
          <p:spPr>
            <a:xfrm rot="16200000">
              <a:off x="1932328" y="3981106"/>
              <a:ext cx="774236" cy="1672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CasellaDiTesto 112"/>
                <p:cNvSpPr txBox="1"/>
                <p:nvPr/>
              </p:nvSpPr>
              <p:spPr>
                <a:xfrm>
                  <a:off x="2362193" y="3982590"/>
                  <a:ext cx="31771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1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</m:oMath>
                    </m:oMathPara>
                  </a14:m>
                  <a:endParaRPr lang="en-GB" sz="1100" dirty="0"/>
                </a:p>
              </p:txBody>
            </p:sp>
          </mc:Choice>
          <mc:Fallback xmlns="">
            <p:sp>
              <p:nvSpPr>
                <p:cNvPr id="113" name="CasellaDiTesto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193" y="3982590"/>
                  <a:ext cx="317715" cy="2616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CasellaDiTesto 113"/>
                <p:cNvSpPr txBox="1"/>
                <p:nvPr/>
              </p:nvSpPr>
              <p:spPr>
                <a:xfrm>
                  <a:off x="2362193" y="3616081"/>
                  <a:ext cx="379961" cy="299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05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it-IT" sz="105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it-IT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050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GB" sz="1050" dirty="0"/>
                </a:p>
              </p:txBody>
            </p:sp>
          </mc:Choice>
          <mc:Fallback xmlns="">
            <p:sp>
              <p:nvSpPr>
                <p:cNvPr id="114" name="CasellaDiTesto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193" y="3616081"/>
                  <a:ext cx="379961" cy="2993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CasellaDiTesto 114"/>
                <p:cNvSpPr txBox="1"/>
                <p:nvPr/>
              </p:nvSpPr>
              <p:spPr>
                <a:xfrm>
                  <a:off x="2618685" y="3724638"/>
                  <a:ext cx="470706" cy="3103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05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sz="105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it-IT" sz="105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it-IT" sz="1050" b="0" i="1" smtClean="0">
                                <a:latin typeface="Cambria Math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it-IT" sz="105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it-IT" sz="1050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it-IT" sz="105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GB" sz="1050" dirty="0"/>
                </a:p>
              </p:txBody>
            </p:sp>
          </mc:Choice>
          <mc:Fallback xmlns="">
            <p:sp>
              <p:nvSpPr>
                <p:cNvPr id="115" name="CasellaDiTesto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8685" y="3724638"/>
                  <a:ext cx="470706" cy="31034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CasellaDiTesto 115"/>
                <p:cNvSpPr txBox="1"/>
                <p:nvPr/>
              </p:nvSpPr>
              <p:spPr>
                <a:xfrm>
                  <a:off x="3111942" y="3933449"/>
                  <a:ext cx="552394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400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it-IT" sz="14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it-IT" sz="1400" b="0" i="1" smtClean="0">
                                <a:latin typeface="Cambria Math" charset="0"/>
                              </a:rPr>
                              <m:t>𝑛</m:t>
                            </m:r>
                            <m:r>
                              <a:rPr lang="it-IT" sz="14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116" name="CasellaDiTesto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1942" y="3933449"/>
                  <a:ext cx="552394" cy="35394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CasellaDiTesto 116"/>
                <p:cNvSpPr txBox="1"/>
                <p:nvPr/>
              </p:nvSpPr>
              <p:spPr>
                <a:xfrm>
                  <a:off x="2952763" y="3976780"/>
                  <a:ext cx="3225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mr-IN" sz="11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</m:oMath>
                    </m:oMathPara>
                  </a14:m>
                  <a:endParaRPr lang="en-GB" sz="1100" dirty="0"/>
                </a:p>
              </p:txBody>
            </p:sp>
          </mc:Choice>
          <mc:Fallback xmlns="">
            <p:sp>
              <p:nvSpPr>
                <p:cNvPr id="117" name="CasellaDiTesto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2763" y="3976780"/>
                  <a:ext cx="322524" cy="26161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Rettangolo arrotondato 117"/>
            <p:cNvSpPr/>
            <p:nvPr/>
          </p:nvSpPr>
          <p:spPr>
            <a:xfrm>
              <a:off x="2076237" y="3606927"/>
              <a:ext cx="1588099" cy="899626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31846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7825D8-A84F-468F-AC77-94520A89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Outline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179605-3B92-4C8C-82A6-E04E21DF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58644"/>
            <a:ext cx="8212873" cy="5664819"/>
          </a:xfrm>
        </p:spPr>
        <p:txBody>
          <a:bodyPr anchor="ctr"/>
          <a:lstStyle/>
          <a:p>
            <a:pPr>
              <a:lnSpc>
                <a:spcPct val="200000"/>
              </a:lnSpc>
            </a:pP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Problem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Overview</a:t>
            </a:r>
            <a:endParaRPr lang="it-IT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Network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Similarity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Decomposition</a:t>
            </a:r>
            <a:endParaRPr lang="it-IT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it-IT" dirty="0" err="1"/>
              <a:t>Auction-based</a:t>
            </a:r>
            <a:r>
              <a:rPr lang="it-IT" dirty="0"/>
              <a:t> </a:t>
            </a:r>
            <a:r>
              <a:rPr lang="it-IT" dirty="0" err="1"/>
              <a:t>matching</a:t>
            </a:r>
            <a:endParaRPr lang="it-IT" dirty="0"/>
          </a:p>
          <a:p>
            <a:pPr>
              <a:lnSpc>
                <a:spcPct val="200000"/>
              </a:lnSpc>
            </a:pP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Experimental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Results</a:t>
            </a:r>
            <a:endParaRPr lang="it-IT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642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FB94DE-D031-486C-A809-8BA9B0349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Auction-based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matching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F9E7578-87D0-4A97-9EA4-A5EDE4AE06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represent the set of buyers and objects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algorithm consists of three phases: </a:t>
                </a:r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00B0F0"/>
                    </a:solidFill>
                  </a:rPr>
                  <a:t>initialization</a:t>
                </a:r>
                <a:r>
                  <a:rPr lang="en-US" dirty="0"/>
                  <a:t> phase</a:t>
                </a:r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bidding</a:t>
                </a:r>
                <a:r>
                  <a:rPr lang="en-US" dirty="0"/>
                  <a:t> phase</a:t>
                </a:r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00B050"/>
                    </a:solidFill>
                  </a:rPr>
                  <a:t>assignment</a:t>
                </a:r>
                <a:r>
                  <a:rPr lang="en-US" dirty="0"/>
                  <a:t> phase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F9E7578-87D0-4A97-9EA4-A5EDE4AE06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19" t="-11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63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E6941C-E50C-4620-9A88-3462841E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Auction-based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matching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D8E2699-54BD-4038-9BBD-D21FC794C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738" y="1038856"/>
            <a:ext cx="8585200" cy="4940087"/>
          </a:xfr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F327D10-1A46-41A1-902B-616A26069D7F}"/>
              </a:ext>
            </a:extLst>
          </p:cNvPr>
          <p:cNvCxnSpPr/>
          <p:nvPr/>
        </p:nvCxnSpPr>
        <p:spPr>
          <a:xfrm>
            <a:off x="312738" y="2157274"/>
            <a:ext cx="0" cy="102980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F8A3106C-9C9E-4B6F-9E4B-05020FD3EA8C}"/>
              </a:ext>
            </a:extLst>
          </p:cNvPr>
          <p:cNvCxnSpPr>
            <a:cxnSpLocks/>
          </p:cNvCxnSpPr>
          <p:nvPr/>
        </p:nvCxnSpPr>
        <p:spPr>
          <a:xfrm>
            <a:off x="312738" y="3632447"/>
            <a:ext cx="0" cy="7176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3D4A814D-4E08-454E-8694-76D1CC3A1E92}"/>
              </a:ext>
            </a:extLst>
          </p:cNvPr>
          <p:cNvCxnSpPr>
            <a:cxnSpLocks/>
          </p:cNvCxnSpPr>
          <p:nvPr/>
        </p:nvCxnSpPr>
        <p:spPr>
          <a:xfrm>
            <a:off x="291084" y="4805779"/>
            <a:ext cx="0" cy="4498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305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FB94DE-D031-486C-A809-8BA9B0349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Auction-based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matching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9E7578-87D0-4A97-9EA4-A5EDE4AE0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Detected</a:t>
            </a:r>
            <a:r>
              <a:rPr lang="it-IT" dirty="0"/>
              <a:t> </a:t>
            </a:r>
            <a:r>
              <a:rPr lang="it-IT" dirty="0" err="1"/>
              <a:t>parallelism</a:t>
            </a:r>
            <a:r>
              <a:rPr lang="it-IT" dirty="0"/>
              <a:t>:</a:t>
            </a:r>
          </a:p>
          <a:p>
            <a:r>
              <a:rPr lang="en-US" dirty="0"/>
              <a:t>Bids of free buyers simultaneously computed:</a:t>
            </a:r>
          </a:p>
          <a:p>
            <a:pPr lvl="1"/>
            <a:r>
              <a:rPr lang="en-US" dirty="0"/>
              <a:t>Each free buyer computes a bid for the most-valuable object according to the current price</a:t>
            </a:r>
          </a:p>
          <a:p>
            <a:pPr lvl="1"/>
            <a:r>
              <a:rPr lang="en-US" dirty="0"/>
              <a:t>The prices of the objects are updated according to the highest bids</a:t>
            </a:r>
          </a:p>
          <a:p>
            <a:pPr lvl="1"/>
            <a:r>
              <a:rPr lang="en-US" dirty="0"/>
              <a:t>Exchanging through messages only locally altered prices</a:t>
            </a:r>
          </a:p>
          <a:p>
            <a:pPr marL="457200" lvl="1" indent="0">
              <a:buNone/>
            </a:pPr>
            <a:endParaRPr lang="en-US" u="sng" dirty="0"/>
          </a:p>
          <a:p>
            <a:pPr marL="514350" indent="-457200"/>
            <a:r>
              <a:rPr lang="en-US" dirty="0"/>
              <a:t>1D row-wise distribution of the </a:t>
            </a:r>
            <a:r>
              <a:rPr lang="en-US" dirty="0" err="1"/>
              <a:t>similitary</a:t>
            </a:r>
            <a:r>
              <a:rPr lang="en-US" dirty="0"/>
              <a:t> matrix to facilitate buyers partitioning</a:t>
            </a:r>
          </a:p>
        </p:txBody>
      </p:sp>
    </p:spTree>
    <p:extLst>
      <p:ext uri="{BB962C8B-B14F-4D97-AF65-F5344CB8AC3E}">
        <p14:creationId xmlns:p14="http://schemas.microsoft.com/office/powerpoint/2010/main" val="1478278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FB94DE-D031-486C-A809-8BA9B0349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Auction-based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matching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08DBA91-C624-44FE-BD89-6418476F2B97}"/>
                  </a:ext>
                </a:extLst>
              </p:cNvPr>
              <p:cNvSpPr txBox="1"/>
              <p:nvPr/>
            </p:nvSpPr>
            <p:spPr>
              <a:xfrm>
                <a:off x="3770798" y="683027"/>
                <a:ext cx="88332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it-IT" sz="360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08DBA91-C624-44FE-BD89-6418476F2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798" y="683027"/>
                <a:ext cx="883328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97AE8F7-2C1A-4611-B139-A2670BABD83F}"/>
              </a:ext>
            </a:extLst>
          </p:cNvPr>
          <p:cNvSpPr txBox="1"/>
          <p:nvPr/>
        </p:nvSpPr>
        <p:spPr>
          <a:xfrm>
            <a:off x="4084114" y="838334"/>
            <a:ext cx="3817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Objects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3517122-AAA8-45C4-8087-70588A102A50}"/>
              </a:ext>
            </a:extLst>
          </p:cNvPr>
          <p:cNvSpPr txBox="1"/>
          <p:nvPr/>
        </p:nvSpPr>
        <p:spPr>
          <a:xfrm>
            <a:off x="3459335" y="1299170"/>
            <a:ext cx="622927" cy="280202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it-IT" sz="2400" dirty="0"/>
              <a:t>Buyers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F0F5288F-64FE-4D63-9DBF-500D979F103D}"/>
              </a:ext>
            </a:extLst>
          </p:cNvPr>
          <p:cNvSpPr/>
          <p:nvPr/>
        </p:nvSpPr>
        <p:spPr>
          <a:xfrm>
            <a:off x="1309732" y="1396246"/>
            <a:ext cx="660186" cy="6411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P1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26B1E74E-240C-4CE0-B6DA-C1CBB386FA70}"/>
              </a:ext>
            </a:extLst>
          </p:cNvPr>
          <p:cNvSpPr/>
          <p:nvPr/>
        </p:nvSpPr>
        <p:spPr>
          <a:xfrm>
            <a:off x="2189796" y="2285419"/>
            <a:ext cx="660186" cy="6411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DED4683F-2900-41A8-9009-B31E45568696}"/>
                  </a:ext>
                </a:extLst>
              </p:cNvPr>
              <p:cNvSpPr txBox="1"/>
              <p:nvPr/>
            </p:nvSpPr>
            <p:spPr>
              <a:xfrm>
                <a:off x="8017512" y="2430237"/>
                <a:ext cx="60606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ED4683F-2900-41A8-9009-B31E45568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512" y="2430237"/>
                <a:ext cx="606063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81997F76-DD5D-405E-98DF-90938287476E}"/>
                  </a:ext>
                </a:extLst>
              </p:cNvPr>
              <p:cNvSpPr txBox="1"/>
              <p:nvPr/>
            </p:nvSpPr>
            <p:spPr>
              <a:xfrm>
                <a:off x="5692314" y="3968938"/>
                <a:ext cx="59888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1997F76-DD5D-405E-98DF-909382874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314" y="3968938"/>
                <a:ext cx="598882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e 32">
            <a:extLst>
              <a:ext uri="{FF2B5EF4-FFF2-40B4-BE49-F238E27FC236}">
                <a16:creationId xmlns:a16="http://schemas.microsoft.com/office/drawing/2014/main" id="{26B1E74E-240C-4CE0-B6DA-C1CBB386FA70}"/>
              </a:ext>
            </a:extLst>
          </p:cNvPr>
          <p:cNvSpPr/>
          <p:nvPr/>
        </p:nvSpPr>
        <p:spPr>
          <a:xfrm>
            <a:off x="1309732" y="3177119"/>
            <a:ext cx="660186" cy="6411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P3</a:t>
            </a:r>
            <a:endParaRPr lang="it-IT" dirty="0"/>
          </a:p>
        </p:txBody>
      </p:sp>
      <p:sp>
        <p:nvSpPr>
          <p:cNvPr id="212" name="Rettangolo 211">
            <a:extLst>
              <a:ext uri="{FF2B5EF4-FFF2-40B4-BE49-F238E27FC236}">
                <a16:creationId xmlns:a16="http://schemas.microsoft.com/office/drawing/2014/main" id="{D9F819EB-5177-4DE5-B7AC-FA1763179B9D}"/>
              </a:ext>
            </a:extLst>
          </p:cNvPr>
          <p:cNvSpPr/>
          <p:nvPr/>
        </p:nvSpPr>
        <p:spPr>
          <a:xfrm>
            <a:off x="4083056" y="1374596"/>
            <a:ext cx="3817398" cy="4527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D3848B5D-C808-4BAC-8292-1C2F141B68AC}"/>
              </a:ext>
            </a:extLst>
          </p:cNvPr>
          <p:cNvSpPr/>
          <p:nvPr/>
        </p:nvSpPr>
        <p:spPr>
          <a:xfrm>
            <a:off x="4083056" y="1811008"/>
            <a:ext cx="3817398" cy="4527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4" name="Rettangolo 213">
            <a:extLst>
              <a:ext uri="{FF2B5EF4-FFF2-40B4-BE49-F238E27FC236}">
                <a16:creationId xmlns:a16="http://schemas.microsoft.com/office/drawing/2014/main" id="{70D583AC-CCC4-49C9-8331-FDF5D7A764D3}"/>
              </a:ext>
            </a:extLst>
          </p:cNvPr>
          <p:cNvSpPr/>
          <p:nvPr/>
        </p:nvSpPr>
        <p:spPr>
          <a:xfrm>
            <a:off x="4083056" y="2247420"/>
            <a:ext cx="3817398" cy="4527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5" name="Rettangolo 214">
            <a:extLst>
              <a:ext uri="{FF2B5EF4-FFF2-40B4-BE49-F238E27FC236}">
                <a16:creationId xmlns:a16="http://schemas.microsoft.com/office/drawing/2014/main" id="{06B3FE49-C617-4335-8669-6C6090FA165C}"/>
              </a:ext>
            </a:extLst>
          </p:cNvPr>
          <p:cNvSpPr/>
          <p:nvPr/>
        </p:nvSpPr>
        <p:spPr>
          <a:xfrm>
            <a:off x="4083056" y="2700181"/>
            <a:ext cx="3817398" cy="4527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6" name="Rettangolo 215">
            <a:extLst>
              <a:ext uri="{FF2B5EF4-FFF2-40B4-BE49-F238E27FC236}">
                <a16:creationId xmlns:a16="http://schemas.microsoft.com/office/drawing/2014/main" id="{76C5FB75-53F0-4EB2-A600-CF69968A0863}"/>
              </a:ext>
            </a:extLst>
          </p:cNvPr>
          <p:cNvSpPr/>
          <p:nvPr/>
        </p:nvSpPr>
        <p:spPr>
          <a:xfrm>
            <a:off x="4083056" y="3146031"/>
            <a:ext cx="3817398" cy="4527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7" name="Rettangolo 216">
            <a:extLst>
              <a:ext uri="{FF2B5EF4-FFF2-40B4-BE49-F238E27FC236}">
                <a16:creationId xmlns:a16="http://schemas.microsoft.com/office/drawing/2014/main" id="{BC896D61-16E6-4038-8E3E-96D15626D104}"/>
              </a:ext>
            </a:extLst>
          </p:cNvPr>
          <p:cNvSpPr/>
          <p:nvPr/>
        </p:nvSpPr>
        <p:spPr>
          <a:xfrm>
            <a:off x="4083056" y="3591881"/>
            <a:ext cx="3817398" cy="4527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Freccia bidirezionale verticale 22"/>
          <p:cNvSpPr/>
          <p:nvPr/>
        </p:nvSpPr>
        <p:spPr>
          <a:xfrm>
            <a:off x="1580443" y="2094775"/>
            <a:ext cx="139668" cy="1030816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Freccia bidirezionale verticale 220"/>
          <p:cNvSpPr/>
          <p:nvPr/>
        </p:nvSpPr>
        <p:spPr>
          <a:xfrm rot="2520000">
            <a:off x="2045218" y="2794366"/>
            <a:ext cx="130767" cy="553788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Freccia bidirezionale verticale 221"/>
          <p:cNvSpPr/>
          <p:nvPr/>
        </p:nvSpPr>
        <p:spPr>
          <a:xfrm rot="-2700000">
            <a:off x="2053376" y="1846305"/>
            <a:ext cx="130767" cy="553788"/>
          </a:xfrm>
          <a:prstGeom prst="upDownArrow">
            <a:avLst/>
          </a:prstGeom>
          <a:gradFill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CasellaDiTesto 24"/>
          <p:cNvSpPr txBox="1"/>
          <p:nvPr/>
        </p:nvSpPr>
        <p:spPr>
          <a:xfrm>
            <a:off x="475129" y="-10130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23" name="Segnaposto contenuto 2">
            <a:extLst>
              <a:ext uri="{FF2B5EF4-FFF2-40B4-BE49-F238E27FC236}">
                <a16:creationId xmlns:a16="http://schemas.microsoft.com/office/drawing/2014/main" id="{CF9E7578-87D0-4A97-9EA4-A5EDE4AE0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234" y="4547042"/>
            <a:ext cx="8586439" cy="1976421"/>
          </a:xfrm>
        </p:spPr>
        <p:txBody>
          <a:bodyPr anchor="ctr">
            <a:normAutofit/>
          </a:bodyPr>
          <a:lstStyle/>
          <a:p>
            <a:r>
              <a:rPr lang="it-IT" sz="2400" dirty="0"/>
              <a:t>Local </a:t>
            </a:r>
            <a:r>
              <a:rPr lang="it-IT" sz="2400" dirty="0" err="1"/>
              <a:t>auction</a:t>
            </a:r>
            <a:r>
              <a:rPr lang="it-IT" sz="2400" dirty="0"/>
              <a:t> on </a:t>
            </a:r>
            <a:r>
              <a:rPr lang="it-IT" sz="2400" dirty="0" err="1"/>
              <a:t>each</a:t>
            </a:r>
            <a:r>
              <a:rPr lang="it-IT" sz="2400" dirty="0"/>
              <a:t> </a:t>
            </a:r>
            <a:r>
              <a:rPr lang="it-IT" sz="2400" dirty="0" err="1"/>
              <a:t>process</a:t>
            </a:r>
            <a:r>
              <a:rPr lang="it-IT" sz="2400" dirty="0"/>
              <a:t> (</a:t>
            </a:r>
            <a:r>
              <a:rPr lang="it-IT" sz="2400" dirty="0" err="1"/>
              <a:t>local</a:t>
            </a:r>
            <a:r>
              <a:rPr lang="it-IT" sz="2400" dirty="0"/>
              <a:t> free buyers)</a:t>
            </a:r>
          </a:p>
          <a:p>
            <a:r>
              <a:rPr lang="it-IT" sz="2400" dirty="0"/>
              <a:t>Global </a:t>
            </a:r>
            <a:r>
              <a:rPr lang="it-IT" sz="2400" dirty="0" err="1"/>
              <a:t>check</a:t>
            </a:r>
            <a:r>
              <a:rPr lang="it-IT" sz="2400" dirty="0"/>
              <a:t> and </a:t>
            </a:r>
            <a:r>
              <a:rPr lang="it-IT" sz="2400" dirty="0" err="1"/>
              <a:t>price</a:t>
            </a:r>
            <a:r>
              <a:rPr lang="it-IT" sz="2400" dirty="0"/>
              <a:t>/free buyers update</a:t>
            </a:r>
          </a:p>
          <a:p>
            <a:r>
              <a:rPr lang="it-IT" sz="2400" dirty="0" err="1"/>
              <a:t>Convergence</a:t>
            </a:r>
            <a:r>
              <a:rPr lang="it-IT" sz="2400" dirty="0"/>
              <a:t> </a:t>
            </a:r>
            <a:r>
              <a:rPr lang="it-IT" sz="2400" dirty="0" err="1"/>
              <a:t>when</a:t>
            </a:r>
            <a:r>
              <a:rPr lang="it-IT" sz="2400" dirty="0"/>
              <a:t> no free buyers </a:t>
            </a:r>
            <a:r>
              <a:rPr lang="it-IT" sz="2400" dirty="0" err="1"/>
              <a:t>left</a:t>
            </a:r>
            <a:endParaRPr lang="it-IT" sz="24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7923626" y="1204950"/>
            <a:ext cx="290144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200" dirty="0"/>
              <a:t>}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EEACDBF1-1D2D-444D-9319-1A0514E9D420}"/>
                  </a:ext>
                </a:extLst>
              </p:cNvPr>
              <p:cNvSpPr txBox="1"/>
              <p:nvPr/>
            </p:nvSpPr>
            <p:spPr>
              <a:xfrm>
                <a:off x="8235884" y="1396246"/>
                <a:ext cx="473335" cy="735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EACDBF1-1D2D-444D-9319-1A0514E9D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884" y="1396246"/>
                <a:ext cx="473335" cy="73513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DE3E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DE3E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DE3E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21" grpId="0" animBg="1"/>
      <p:bldP spid="221" grpId="1" animBg="1"/>
      <p:bldP spid="222" grpId="0" animBg="1"/>
      <p:bldP spid="222" grpId="1" animBg="1"/>
      <p:bldP spid="3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7825D8-A84F-468F-AC77-94520A89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Outline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179605-3B92-4C8C-82A6-E04E21DF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58644"/>
            <a:ext cx="8212873" cy="5664819"/>
          </a:xfrm>
        </p:spPr>
        <p:txBody>
          <a:bodyPr anchor="ctr"/>
          <a:lstStyle/>
          <a:p>
            <a:pPr>
              <a:lnSpc>
                <a:spcPct val="200000"/>
              </a:lnSpc>
            </a:pP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Problem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Overview</a:t>
            </a:r>
            <a:endParaRPr lang="it-IT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Network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Similarity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Decomposition</a:t>
            </a:r>
            <a:endParaRPr lang="it-IT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Auction-based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matching</a:t>
            </a:r>
            <a:endParaRPr lang="it-IT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it-IT" dirty="0" err="1"/>
              <a:t>Experimental</a:t>
            </a:r>
            <a:r>
              <a:rPr lang="it-IT" dirty="0"/>
              <a:t> Set and </a:t>
            </a:r>
            <a:r>
              <a:rPr lang="it-IT" dirty="0" err="1"/>
              <a:t>Results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9997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3F0EA6-931F-4F66-ADC7-02BD075A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606D87-ED23-4E33-8217-A342DF760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b="1" dirty="0" err="1"/>
              <a:t>Hybrid</a:t>
            </a:r>
            <a:r>
              <a:rPr lang="it-IT" dirty="0"/>
              <a:t> </a:t>
            </a:r>
            <a:r>
              <a:rPr lang="it-IT" dirty="0" err="1"/>
              <a:t>parallel</a:t>
            </a:r>
            <a:r>
              <a:rPr lang="it-IT" dirty="0"/>
              <a:t> </a:t>
            </a:r>
            <a:r>
              <a:rPr lang="it-IT" dirty="0" err="1"/>
              <a:t>programming</a:t>
            </a:r>
            <a:r>
              <a:rPr lang="it-IT" dirty="0"/>
              <a:t> model</a:t>
            </a:r>
          </a:p>
          <a:p>
            <a:pPr lvl="1">
              <a:lnSpc>
                <a:spcPct val="150000"/>
              </a:lnSpc>
            </a:pPr>
            <a:r>
              <a:rPr lang="it-IT" b="1" dirty="0" err="1"/>
              <a:t>OpenMP</a:t>
            </a:r>
            <a:r>
              <a:rPr lang="it-IT" dirty="0"/>
              <a:t> for MVP, </a:t>
            </a:r>
            <a:r>
              <a:rPr lang="it-IT" dirty="0" err="1"/>
              <a:t>similarity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 and </a:t>
            </a:r>
            <a:r>
              <a:rPr lang="it-IT" dirty="0" err="1"/>
              <a:t>local</a:t>
            </a:r>
            <a:r>
              <a:rPr lang="it-IT" dirty="0"/>
              <a:t> </a:t>
            </a:r>
            <a:r>
              <a:rPr lang="it-IT" dirty="0" err="1"/>
              <a:t>auction</a:t>
            </a:r>
            <a:endParaRPr lang="it-IT" dirty="0"/>
          </a:p>
          <a:p>
            <a:pPr lvl="1">
              <a:lnSpc>
                <a:spcPct val="150000"/>
              </a:lnSpc>
            </a:pPr>
            <a:r>
              <a:rPr lang="it-IT" b="1" dirty="0"/>
              <a:t>MPI</a:t>
            </a:r>
            <a:r>
              <a:rPr lang="it-IT" dirty="0"/>
              <a:t> for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partitioning</a:t>
            </a:r>
            <a:r>
              <a:rPr lang="it-IT" dirty="0"/>
              <a:t> (</a:t>
            </a:r>
            <a:r>
              <a:rPr lang="it-IT" dirty="0" err="1"/>
              <a:t>each</a:t>
            </a:r>
            <a:r>
              <a:rPr lang="it-IT" dirty="0"/>
              <a:t> task </a:t>
            </a:r>
            <a:r>
              <a:rPr lang="it-IT" dirty="0" err="1"/>
              <a:t>works</a:t>
            </a:r>
            <a:r>
              <a:rPr lang="it-IT" dirty="0"/>
              <a:t> on a subset of the </a:t>
            </a:r>
            <a:r>
              <a:rPr lang="it-IT" dirty="0" err="1"/>
              <a:t>matrix</a:t>
            </a:r>
            <a:r>
              <a:rPr lang="it-IT" dirty="0"/>
              <a:t>/</a:t>
            </a:r>
            <a:r>
              <a:rPr lang="it-IT" dirty="0" err="1"/>
              <a:t>auction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dirty="0" err="1"/>
              <a:t>Tested</a:t>
            </a:r>
            <a:r>
              <a:rPr lang="it-IT" dirty="0"/>
              <a:t> on a single </a:t>
            </a:r>
            <a:r>
              <a:rPr lang="it-IT" dirty="0" err="1"/>
              <a:t>dual-socket</a:t>
            </a:r>
            <a:r>
              <a:rPr lang="it-IT" dirty="0"/>
              <a:t> machine</a:t>
            </a:r>
          </a:p>
          <a:p>
            <a:pPr lvl="1">
              <a:lnSpc>
                <a:spcPct val="150000"/>
              </a:lnSpc>
            </a:pPr>
            <a:r>
              <a:rPr lang="it-IT" dirty="0" err="1"/>
              <a:t>Ideally</a:t>
            </a:r>
            <a:r>
              <a:rPr lang="it-IT" dirty="0"/>
              <a:t>, </a:t>
            </a:r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dirty="0" err="1"/>
              <a:t>mpi</a:t>
            </a:r>
            <a:r>
              <a:rPr lang="it-IT" dirty="0"/>
              <a:t> task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socket</a:t>
            </a:r>
            <a:endParaRPr lang="it-IT" dirty="0"/>
          </a:p>
          <a:p>
            <a:pPr lvl="1">
              <a:lnSpc>
                <a:spcPct val="150000"/>
              </a:lnSpc>
            </a:pPr>
            <a:r>
              <a:rPr lang="it-IT" dirty="0" err="1"/>
              <a:t>Maximize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openmp</a:t>
            </a:r>
            <a:r>
              <a:rPr lang="it-IT" dirty="0"/>
              <a:t> </a:t>
            </a:r>
            <a:r>
              <a:rPr lang="it-IT" dirty="0" err="1"/>
              <a:t>threads</a:t>
            </a:r>
            <a:r>
              <a:rPr lang="it-IT" dirty="0"/>
              <a:t> on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socket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0423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7825D8-A84F-468F-AC77-94520A89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Outline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179605-3B92-4C8C-82A6-E04E21DF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58644"/>
            <a:ext cx="8212873" cy="5664819"/>
          </a:xfrm>
        </p:spPr>
        <p:txBody>
          <a:bodyPr anchor="ctr"/>
          <a:lstStyle/>
          <a:p>
            <a:pPr>
              <a:lnSpc>
                <a:spcPct val="200000"/>
              </a:lnSpc>
            </a:pP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Overview</a:t>
            </a:r>
            <a:endParaRPr lang="it-IT" dirty="0"/>
          </a:p>
          <a:p>
            <a:pPr>
              <a:lnSpc>
                <a:spcPct val="200000"/>
              </a:lnSpc>
            </a:pPr>
            <a:r>
              <a:rPr lang="it-IT" dirty="0"/>
              <a:t>Network </a:t>
            </a:r>
            <a:r>
              <a:rPr lang="it-IT" dirty="0" err="1"/>
              <a:t>Similarity</a:t>
            </a:r>
            <a:r>
              <a:rPr lang="it-IT" dirty="0"/>
              <a:t> </a:t>
            </a:r>
            <a:r>
              <a:rPr lang="it-IT" dirty="0" err="1"/>
              <a:t>Decomposition</a:t>
            </a:r>
            <a:endParaRPr lang="it-IT" dirty="0"/>
          </a:p>
          <a:p>
            <a:pPr>
              <a:lnSpc>
                <a:spcPct val="200000"/>
              </a:lnSpc>
            </a:pPr>
            <a:r>
              <a:rPr lang="it-IT" dirty="0" err="1"/>
              <a:t>Auction-based</a:t>
            </a:r>
            <a:r>
              <a:rPr lang="it-IT" dirty="0"/>
              <a:t> </a:t>
            </a:r>
            <a:r>
              <a:rPr lang="it-IT" dirty="0" err="1"/>
              <a:t>matching</a:t>
            </a:r>
            <a:endParaRPr lang="it-IT" dirty="0"/>
          </a:p>
          <a:p>
            <a:pPr>
              <a:lnSpc>
                <a:spcPct val="200000"/>
              </a:lnSpc>
            </a:pPr>
            <a:r>
              <a:rPr lang="it-IT" dirty="0" err="1"/>
              <a:t>Experimental</a:t>
            </a:r>
            <a:r>
              <a:rPr lang="it-IT" dirty="0"/>
              <a:t> Set and </a:t>
            </a:r>
            <a:r>
              <a:rPr lang="it-IT" dirty="0" err="1"/>
              <a:t>Results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56500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B16C2B-8902-450C-887A-76933CBA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Complete </a:t>
            </a:r>
            <a:r>
              <a:rPr lang="it-IT" dirty="0" err="1"/>
              <a:t>Algorithm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62A9736-DEA9-4335-B62D-D70FA7B1C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738" y="1407132"/>
            <a:ext cx="8585200" cy="4567612"/>
          </a:xfrm>
        </p:spPr>
      </p:pic>
    </p:spTree>
    <p:extLst>
      <p:ext uri="{BB962C8B-B14F-4D97-AF65-F5344CB8AC3E}">
        <p14:creationId xmlns:p14="http://schemas.microsoft.com/office/powerpoint/2010/main" val="2829213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B16C2B-8902-450C-887A-76933CBA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Complete </a:t>
            </a:r>
            <a:r>
              <a:rPr lang="it-IT" dirty="0" err="1"/>
              <a:t>Algorithm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62A9736-DEA9-4335-B62D-D70FA7B1C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310"/>
          <a:stretch/>
        </p:blipFill>
        <p:spPr>
          <a:xfrm>
            <a:off x="312738" y="1407132"/>
            <a:ext cx="8585200" cy="135609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CF9E7578-87D0-4A97-9EA4-A5EDE4AE06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2234" y="4011346"/>
                <a:ext cx="8586439" cy="25121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800" b="0" i="0" kern="1200">
                    <a:solidFill>
                      <a:schemeClr val="tx1"/>
                    </a:solidFill>
                    <a:latin typeface="Helvetica Light"/>
                    <a:ea typeface="+mn-ea"/>
                    <a:cs typeface="Helvetica Light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500" b="0" i="0" kern="1200">
                    <a:solidFill>
                      <a:schemeClr val="tx1"/>
                    </a:solidFill>
                    <a:latin typeface="Helvetica Light"/>
                    <a:ea typeface="+mn-ea"/>
                    <a:cs typeface="Helvetica Light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200" b="0" i="0" kern="1200">
                    <a:solidFill>
                      <a:schemeClr val="tx1"/>
                    </a:solidFill>
                    <a:latin typeface="Helvetica Light"/>
                    <a:ea typeface="+mn-ea"/>
                    <a:cs typeface="Helvetica Light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800" b="0" i="0" kern="1200">
                    <a:solidFill>
                      <a:schemeClr val="tx1"/>
                    </a:solidFill>
                    <a:latin typeface="Helvetica Light"/>
                    <a:ea typeface="+mn-ea"/>
                    <a:cs typeface="Helvetica Light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700" b="0" i="0" kern="1200">
                    <a:solidFill>
                      <a:schemeClr val="tx1"/>
                    </a:solidFill>
                    <a:latin typeface="Helvetica Light"/>
                    <a:ea typeface="+mn-ea"/>
                    <a:cs typeface="Helvetica Light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dirty="0"/>
                  <a:t>Sparse </a:t>
                </a:r>
                <a:r>
                  <a:rPr lang="it-IT" dirty="0" err="1"/>
                  <a:t>representation</a:t>
                </a:r>
                <a:r>
                  <a:rPr lang="it-IT" dirty="0"/>
                  <a:t> of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it-IT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charset="0"/>
                          </a:rPr>
                          <m:t>𝐵</m:t>
                        </m:r>
                      </m:e>
                    </m:acc>
                  </m:oMath>
                </a14:m>
                <a:endParaRPr lang="it-IT" dirty="0"/>
              </a:p>
              <a:p>
                <a:r>
                  <a:rPr lang="it-IT" dirty="0"/>
                  <a:t>Fast </a:t>
                </a:r>
                <a:r>
                  <a:rPr lang="it-IT" dirty="0" err="1"/>
                  <a:t>transpose</a:t>
                </a:r>
                <a:r>
                  <a:rPr lang="it-IT" dirty="0"/>
                  <a:t>/</a:t>
                </a:r>
                <a:r>
                  <a:rPr lang="it-IT" dirty="0" err="1"/>
                  <a:t>normalization</a:t>
                </a:r>
                <a:r>
                  <a:rPr lang="it-IT" dirty="0"/>
                  <a:t> </a:t>
                </a:r>
                <a:r>
                  <a:rPr lang="it-IT" dirty="0" err="1"/>
                  <a:t>thanks</a:t>
                </a:r>
                <a:r>
                  <a:rPr lang="it-IT" dirty="0"/>
                  <a:t> to </a:t>
                </a:r>
                <a:r>
                  <a:rPr lang="it-IT" dirty="0" err="1"/>
                  <a:t>low</a:t>
                </a:r>
                <a:r>
                  <a:rPr lang="it-IT" dirty="0"/>
                  <a:t>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nonzero</a:t>
                </a:r>
                <a:r>
                  <a:rPr lang="it-IT" dirty="0"/>
                  <a:t> </a:t>
                </a:r>
                <a:r>
                  <a:rPr lang="it-IT" dirty="0" err="1"/>
                  <a:t>values</a:t>
                </a:r>
                <a:endParaRPr lang="it-IT" dirty="0"/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F9E7578-87D0-4A97-9EA4-A5EDE4AE0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34" y="4011346"/>
                <a:ext cx="8586439" cy="2512117"/>
              </a:xfrm>
              <a:prstGeom prst="rect">
                <a:avLst/>
              </a:prstGeom>
              <a:blipFill rotWithShape="0">
                <a:blip r:embed="rId3"/>
                <a:stretch>
                  <a:fillRect l="-1278" t="-1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913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B16C2B-8902-450C-887A-76933CBA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Complete </a:t>
            </a:r>
            <a:r>
              <a:rPr lang="it-IT" dirty="0" err="1"/>
              <a:t>Algorithm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62A9736-DEA9-4335-B62D-D70FA7B1C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9691" b="27469"/>
          <a:stretch/>
        </p:blipFill>
        <p:spPr>
          <a:xfrm>
            <a:off x="279399" y="1407132"/>
            <a:ext cx="8585200" cy="1956792"/>
          </a:xfr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CF9E7578-87D0-4A97-9EA4-A5EDE4AE0602}"/>
              </a:ext>
            </a:extLst>
          </p:cNvPr>
          <p:cNvSpPr txBox="1">
            <a:spLocks/>
          </p:cNvSpPr>
          <p:nvPr/>
        </p:nvSpPr>
        <p:spPr>
          <a:xfrm>
            <a:off x="312234" y="4011346"/>
            <a:ext cx="8586439" cy="2512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5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7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Sparse </a:t>
            </a:r>
            <a:r>
              <a:rPr lang="it-IT" dirty="0" err="1"/>
              <a:t>matrix</a:t>
            </a:r>
            <a:r>
              <a:rPr lang="it-IT" dirty="0"/>
              <a:t> broadcast/</a:t>
            </a:r>
            <a:r>
              <a:rPr lang="it-IT" dirty="0" err="1"/>
              <a:t>allgather</a:t>
            </a:r>
            <a:endParaRPr lang="it-IT" dirty="0"/>
          </a:p>
          <a:p>
            <a:r>
              <a:rPr lang="it-IT" dirty="0" err="1"/>
              <a:t>OpenMP</a:t>
            </a:r>
            <a:r>
              <a:rPr lang="it-IT" dirty="0"/>
              <a:t> for Matrix-</a:t>
            </a:r>
            <a:r>
              <a:rPr lang="it-IT" dirty="0" err="1"/>
              <a:t>Vector</a:t>
            </a:r>
            <a:r>
              <a:rPr lang="it-IT" dirty="0"/>
              <a:t> </a:t>
            </a:r>
            <a:r>
              <a:rPr lang="it-IT" dirty="0" err="1"/>
              <a:t>product</a:t>
            </a:r>
            <a:br>
              <a:rPr lang="it-IT" dirty="0"/>
            </a:br>
            <a:r>
              <a:rPr lang="it-IT" dirty="0"/>
              <a:t>and for X </a:t>
            </a:r>
            <a:r>
              <a:rPr lang="it-IT" dirty="0" err="1"/>
              <a:t>iterations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5867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384E0F-5DDB-4EB0-92D9-7C459EC6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X </a:t>
            </a:r>
            <a:r>
              <a:rPr lang="it-IT" dirty="0" err="1"/>
              <a:t>Iterations</a:t>
            </a: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F7AEABFA-D9C9-4669-BB2C-80EB86191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526" y="938737"/>
            <a:ext cx="6693293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54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B16C2B-8902-450C-887A-76933CBA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Complete </a:t>
            </a:r>
            <a:r>
              <a:rPr lang="it-IT" dirty="0" err="1"/>
              <a:t>Algorithm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62A9736-DEA9-4335-B62D-D70FA7B1C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8643" b="8618"/>
          <a:stretch/>
        </p:blipFill>
        <p:spPr>
          <a:xfrm>
            <a:off x="279399" y="1427155"/>
            <a:ext cx="8585200" cy="581855"/>
          </a:xfr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CF9E7578-87D0-4A97-9EA4-A5EDE4AE0602}"/>
              </a:ext>
            </a:extLst>
          </p:cNvPr>
          <p:cNvSpPr txBox="1">
            <a:spLocks/>
          </p:cNvSpPr>
          <p:nvPr/>
        </p:nvSpPr>
        <p:spPr>
          <a:xfrm>
            <a:off x="312234" y="4011346"/>
            <a:ext cx="8586439" cy="2512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5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7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Parallel</a:t>
            </a:r>
            <a:r>
              <a:rPr lang="it-IT" dirty="0"/>
              <a:t> </a:t>
            </a:r>
            <a:r>
              <a:rPr lang="it-IT" dirty="0" err="1"/>
              <a:t>argmax</a:t>
            </a:r>
            <a:r>
              <a:rPr lang="it-IT" dirty="0"/>
              <a:t> (</a:t>
            </a:r>
            <a:r>
              <a:rPr lang="it-IT" dirty="0" err="1"/>
              <a:t>OpenMP</a:t>
            </a:r>
            <a:r>
              <a:rPr lang="it-IT" dirty="0"/>
              <a:t> custom </a:t>
            </a:r>
            <a:r>
              <a:rPr lang="it-IT" dirty="0" err="1"/>
              <a:t>reduction</a:t>
            </a:r>
            <a:r>
              <a:rPr lang="it-IT" dirty="0"/>
              <a:t>)</a:t>
            </a:r>
          </a:p>
          <a:p>
            <a:r>
              <a:rPr lang="it-IT" dirty="0" err="1"/>
              <a:t>Randomized</a:t>
            </a:r>
            <a:r>
              <a:rPr lang="it-IT" dirty="0"/>
              <a:t> epsilon </a:t>
            </a:r>
            <a:r>
              <a:rPr lang="it-IT" dirty="0" err="1"/>
              <a:t>scaling</a:t>
            </a:r>
            <a:endParaRPr lang="it-IT" dirty="0"/>
          </a:p>
          <a:p>
            <a:r>
              <a:rPr lang="it-IT" dirty="0" err="1"/>
              <a:t>Allgather</a:t>
            </a:r>
            <a:r>
              <a:rPr lang="it-IT" dirty="0"/>
              <a:t> for </a:t>
            </a:r>
            <a:r>
              <a:rPr lang="it-IT" dirty="0" err="1"/>
              <a:t>local</a:t>
            </a:r>
            <a:r>
              <a:rPr lang="it-IT" dirty="0"/>
              <a:t> </a:t>
            </a:r>
            <a:r>
              <a:rPr lang="it-IT" dirty="0" err="1"/>
              <a:t>auctions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results</a:t>
            </a:r>
            <a:r>
              <a:rPr lang="it-IT" dirty="0"/>
              <a:t> (</a:t>
            </a:r>
            <a:r>
              <a:rPr lang="it-IT" dirty="0" err="1"/>
              <a:t>price</a:t>
            </a:r>
            <a:r>
              <a:rPr lang="it-IT" dirty="0"/>
              <a:t> and </a:t>
            </a:r>
            <a:r>
              <a:rPr lang="it-IT" dirty="0" err="1"/>
              <a:t>assignement</a:t>
            </a:r>
            <a:r>
              <a:rPr lang="it-IT" dirty="0"/>
              <a:t>) merge</a:t>
            </a:r>
          </a:p>
        </p:txBody>
      </p:sp>
    </p:spTree>
    <p:extLst>
      <p:ext uri="{BB962C8B-B14F-4D97-AF65-F5344CB8AC3E}">
        <p14:creationId xmlns:p14="http://schemas.microsoft.com/office/powerpoint/2010/main" val="1709234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775F58-EFD9-4EB7-810F-5F62A1F4F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Parallel</a:t>
            </a:r>
            <a:r>
              <a:rPr lang="it-IT" dirty="0"/>
              <a:t> </a:t>
            </a:r>
            <a:r>
              <a:rPr lang="it-IT" dirty="0" err="1"/>
              <a:t>argmax</a:t>
            </a: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B4B8F642-41A4-4F85-AEC0-9063AC686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492" y="1022042"/>
            <a:ext cx="79438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48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3971FA-E22A-4067-8CCF-B754E96A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exchange</a:t>
            </a: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B62EE41F-2483-4F29-944F-470530C13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738" y="1266546"/>
            <a:ext cx="8585200" cy="484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34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3F0EA6-931F-4F66-ADC7-02BD075A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Evaluation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606D87-ED23-4E33-8217-A342DF760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dirty="0" err="1"/>
              <a:t>Graphs</a:t>
            </a:r>
            <a:r>
              <a:rPr lang="it-IT" dirty="0"/>
              <a:t> </a:t>
            </a:r>
            <a:r>
              <a:rPr lang="it-IT" dirty="0" err="1"/>
              <a:t>tested</a:t>
            </a:r>
            <a:endParaRPr lang="it-IT" dirty="0"/>
          </a:p>
          <a:p>
            <a:pPr lvl="1">
              <a:lnSpc>
                <a:spcPct val="150000"/>
              </a:lnSpc>
            </a:pPr>
            <a:r>
              <a:rPr lang="it-IT" dirty="0" err="1"/>
              <a:t>Yeast</a:t>
            </a:r>
            <a:r>
              <a:rPr lang="it-IT" dirty="0"/>
              <a:t> </a:t>
            </a:r>
            <a:r>
              <a:rPr lang="it-IT" dirty="0" err="1"/>
              <a:t>protein</a:t>
            </a:r>
            <a:r>
              <a:rPr lang="it-IT" dirty="0"/>
              <a:t>: 2361 </a:t>
            </a:r>
            <a:r>
              <a:rPr lang="it-IT" dirty="0" err="1"/>
              <a:t>nodes</a:t>
            </a:r>
            <a:endParaRPr lang="it-IT" dirty="0"/>
          </a:p>
          <a:p>
            <a:pPr lvl="1">
              <a:lnSpc>
                <a:spcPct val="150000"/>
              </a:lnSpc>
            </a:pPr>
            <a:r>
              <a:rPr lang="it-IT" dirty="0" err="1"/>
              <a:t>Wikivote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: 8297 </a:t>
            </a:r>
            <a:r>
              <a:rPr lang="it-IT" dirty="0" err="1"/>
              <a:t>nodes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dirty="0" err="1"/>
              <a:t>Matching</a:t>
            </a:r>
            <a:r>
              <a:rPr lang="it-IT" dirty="0"/>
              <a:t> with </a:t>
            </a:r>
            <a:r>
              <a:rPr lang="it-IT" dirty="0" err="1"/>
              <a:t>subgraphs</a:t>
            </a:r>
            <a:r>
              <a:rPr lang="it-IT" dirty="0"/>
              <a:t> (and self)</a:t>
            </a:r>
          </a:p>
          <a:p>
            <a:pPr lvl="1">
              <a:lnSpc>
                <a:spcPct val="150000"/>
              </a:lnSpc>
            </a:pPr>
            <a:r>
              <a:rPr lang="it-IT" dirty="0" err="1"/>
              <a:t>Yeast</a:t>
            </a:r>
            <a:r>
              <a:rPr lang="it-IT" dirty="0"/>
              <a:t> -&gt; 500/1000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subgraph</a:t>
            </a:r>
            <a:endParaRPr lang="it-IT" dirty="0"/>
          </a:p>
          <a:p>
            <a:pPr lvl="1">
              <a:lnSpc>
                <a:spcPct val="150000"/>
              </a:lnSpc>
            </a:pPr>
            <a:r>
              <a:rPr lang="it-IT" dirty="0" err="1"/>
              <a:t>Wikivote</a:t>
            </a:r>
            <a:r>
              <a:rPr lang="it-IT" dirty="0"/>
              <a:t> -&gt; 1000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subgraph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7188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12AEB3-A8C3-48DF-89F8-1505ADCB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528153" y="734735"/>
            <a:ext cx="6087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Yeast (complete) vs Yeast subgraph (500 nodes)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3494588" y="6245662"/>
            <a:ext cx="215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Only 1 </a:t>
            </a:r>
            <a:r>
              <a:rPr lang="en-GB" sz="2400"/>
              <a:t>MPI Task</a:t>
            </a:r>
            <a:endParaRPr lang="en-GB" sz="24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8" y="1365181"/>
            <a:ext cx="7620000" cy="4711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985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12AEB3-A8C3-48DF-89F8-1505ADCB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528153" y="734735"/>
            <a:ext cx="6087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Yeast (complete) vs Yeast subgraph (500 nodes)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3758058" y="6245662"/>
            <a:ext cx="1627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 </a:t>
            </a:r>
            <a:r>
              <a:rPr lang="en-GB" sz="2400"/>
              <a:t>MPI Tasks</a:t>
            </a:r>
            <a:endParaRPr lang="en-GB" sz="24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8" y="1365181"/>
            <a:ext cx="7620000" cy="4711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036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7825D8-A84F-468F-AC77-94520A89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Outline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179605-3B92-4C8C-82A6-E04E21DF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58644"/>
            <a:ext cx="8212873" cy="5664819"/>
          </a:xfrm>
        </p:spPr>
        <p:txBody>
          <a:bodyPr anchor="ctr"/>
          <a:lstStyle/>
          <a:p>
            <a:pPr>
              <a:lnSpc>
                <a:spcPct val="200000"/>
              </a:lnSpc>
            </a:pP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Overview</a:t>
            </a:r>
            <a:endParaRPr lang="it-IT" dirty="0"/>
          </a:p>
          <a:p>
            <a:pPr>
              <a:lnSpc>
                <a:spcPct val="200000"/>
              </a:lnSpc>
            </a:pP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Network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Similarity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Decomposition</a:t>
            </a:r>
            <a:endParaRPr lang="it-IT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Auction-based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matching</a:t>
            </a:r>
            <a:endParaRPr lang="it-IT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Experimental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Set and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Results</a:t>
            </a:r>
            <a:endParaRPr lang="it-IT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564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12AEB3-A8C3-48DF-89F8-1505ADCB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528153" y="734735"/>
            <a:ext cx="6087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Yeast (complete) vs Yeast subgraph (500 nodes)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3758058" y="6245662"/>
            <a:ext cx="1627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 </a:t>
            </a:r>
            <a:r>
              <a:rPr lang="en-GB" sz="2400"/>
              <a:t>MPI Tasks</a:t>
            </a:r>
            <a:endParaRPr lang="en-GB" sz="24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8" y="1365181"/>
            <a:ext cx="7620000" cy="4711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815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12AEB3-A8C3-48DF-89F8-1505ADCB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993359" y="734735"/>
            <a:ext cx="7157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Wikivote</a:t>
            </a:r>
            <a:r>
              <a:rPr lang="en-GB" sz="2400" dirty="0"/>
              <a:t> (complete) vs </a:t>
            </a:r>
            <a:r>
              <a:rPr lang="en-GB" sz="2400" dirty="0" err="1"/>
              <a:t>Wikivote</a:t>
            </a:r>
            <a:r>
              <a:rPr lang="en-GB" sz="2400" dirty="0"/>
              <a:t> subgraph (1000 nodes)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3816792" y="6245662"/>
            <a:ext cx="1510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  <a:r>
              <a:rPr lang="en-GB" sz="2400"/>
              <a:t> MPI Task</a:t>
            </a:r>
            <a:endParaRPr lang="en-GB" sz="24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8" y="1365181"/>
            <a:ext cx="7620000" cy="4711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8962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12AEB3-A8C3-48DF-89F8-1505ADCB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993359" y="734735"/>
            <a:ext cx="7157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Wikivote</a:t>
            </a:r>
            <a:r>
              <a:rPr lang="en-GB" sz="2400" dirty="0"/>
              <a:t> (complete) vs </a:t>
            </a:r>
            <a:r>
              <a:rPr lang="en-GB" sz="2400" dirty="0" err="1"/>
              <a:t>Wikivote</a:t>
            </a:r>
            <a:r>
              <a:rPr lang="en-GB" sz="2400" dirty="0"/>
              <a:t> subgraph (1000 nodes)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3758057" y="6245662"/>
            <a:ext cx="1627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  <a:r>
              <a:rPr lang="en-GB" sz="2400"/>
              <a:t> MPI Tasks</a:t>
            </a:r>
            <a:endParaRPr lang="en-GB" sz="24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8" y="1365181"/>
            <a:ext cx="7620000" cy="4711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0838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3F0EA6-931F-4F66-ADC7-02BD075A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606D87-ED23-4E33-8217-A342DF760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dirty="0"/>
              <a:t>2 </a:t>
            </a:r>
            <a:r>
              <a:rPr lang="it-IT" dirty="0" err="1"/>
              <a:t>dimensions</a:t>
            </a:r>
            <a:r>
              <a:rPr lang="it-IT" dirty="0"/>
              <a:t> </a:t>
            </a:r>
            <a:r>
              <a:rPr lang="it-IT" dirty="0" err="1"/>
              <a:t>scaling</a:t>
            </a:r>
            <a:r>
              <a:rPr lang="it-IT" dirty="0"/>
              <a:t> (MPI </a:t>
            </a:r>
            <a:r>
              <a:rPr lang="it-IT" dirty="0" err="1"/>
              <a:t>tasks</a:t>
            </a:r>
            <a:r>
              <a:rPr lang="it-IT" dirty="0"/>
              <a:t> </a:t>
            </a:r>
            <a:r>
              <a:rPr lang="mr-IN" dirty="0"/>
              <a:t>–</a:t>
            </a:r>
            <a:r>
              <a:rPr lang="it-IT" dirty="0"/>
              <a:t> OMP </a:t>
            </a:r>
            <a:r>
              <a:rPr lang="it-IT" dirty="0" err="1"/>
              <a:t>threads</a:t>
            </a:r>
            <a:r>
              <a:rPr lang="it-IT" dirty="0"/>
              <a:t>)</a:t>
            </a:r>
          </a:p>
          <a:p>
            <a:pPr>
              <a:lnSpc>
                <a:spcPct val="150000"/>
              </a:lnSpc>
            </a:pPr>
            <a:endParaRPr lang="it-IT" sz="2000" dirty="0"/>
          </a:p>
          <a:p>
            <a:pPr>
              <a:lnSpc>
                <a:spcPct val="150000"/>
              </a:lnSpc>
            </a:pPr>
            <a:r>
              <a:rPr lang="it-IT" dirty="0"/>
              <a:t>Linear </a:t>
            </a:r>
            <a:r>
              <a:rPr lang="it-IT" dirty="0" err="1"/>
              <a:t>speedup</a:t>
            </a:r>
            <a:r>
              <a:rPr lang="it-IT" dirty="0"/>
              <a:t> </a:t>
            </a:r>
            <a:r>
              <a:rPr lang="it-IT" dirty="0" err="1"/>
              <a:t>w.r.t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cores</a:t>
            </a:r>
            <a:r>
              <a:rPr lang="it-IT" dirty="0"/>
              <a:t> </a:t>
            </a:r>
            <a:r>
              <a:rPr lang="it-IT" dirty="0" err="1"/>
              <a:t>used</a:t>
            </a:r>
            <a:endParaRPr lang="it-IT" dirty="0"/>
          </a:p>
          <a:p>
            <a:pPr>
              <a:lnSpc>
                <a:spcPct val="150000"/>
              </a:lnSpc>
            </a:pPr>
            <a:endParaRPr lang="it-IT" sz="2000" dirty="0"/>
          </a:p>
          <a:p>
            <a:pPr>
              <a:lnSpc>
                <a:spcPct val="150000"/>
              </a:lnSpc>
            </a:pPr>
            <a:r>
              <a:rPr lang="it-IT" dirty="0"/>
              <a:t>Slow </a:t>
            </a:r>
            <a:r>
              <a:rPr lang="it-IT" dirty="0" err="1"/>
              <a:t>auction</a:t>
            </a:r>
            <a:r>
              <a:rPr lang="it-IT" dirty="0"/>
              <a:t> </a:t>
            </a:r>
            <a:r>
              <a:rPr lang="it-IT" dirty="0" err="1"/>
              <a:t>convergence</a:t>
            </a:r>
            <a:r>
              <a:rPr lang="it-IT" dirty="0"/>
              <a:t> due to </a:t>
            </a:r>
            <a:r>
              <a:rPr lang="it-IT" dirty="0" err="1"/>
              <a:t>price</a:t>
            </a:r>
            <a:r>
              <a:rPr lang="it-IT" dirty="0"/>
              <a:t> </a:t>
            </a:r>
            <a:r>
              <a:rPr lang="it-IT" dirty="0" err="1"/>
              <a:t>wars</a:t>
            </a:r>
            <a:endParaRPr lang="it-IT" dirty="0"/>
          </a:p>
          <a:p>
            <a:pPr>
              <a:lnSpc>
                <a:spcPct val="150000"/>
              </a:lnSpc>
            </a:pPr>
            <a:endParaRPr lang="it-IT" sz="2000" dirty="0"/>
          </a:p>
          <a:p>
            <a:pPr>
              <a:lnSpc>
                <a:spcPct val="150000"/>
              </a:lnSpc>
            </a:pPr>
            <a:r>
              <a:rPr lang="it-IT" dirty="0"/>
              <a:t>Using 2 MPI </a:t>
            </a:r>
            <a:r>
              <a:rPr lang="it-IT" dirty="0" err="1"/>
              <a:t>tasks</a:t>
            </a:r>
            <a:r>
              <a:rPr lang="it-IT" dirty="0"/>
              <a:t> </a:t>
            </a:r>
            <a:r>
              <a:rPr lang="it-IT" dirty="0" err="1"/>
              <a:t>leads</a:t>
            </a:r>
            <a:r>
              <a:rPr lang="it-IT" dirty="0"/>
              <a:t> to best </a:t>
            </a:r>
            <a:r>
              <a:rPr lang="it-IT" dirty="0" err="1"/>
              <a:t>results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expected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2419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0EA629-AEEA-4CB1-938B-B940EA53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Question</a:t>
            </a:r>
            <a:endParaRPr lang="it-IT" dirty="0"/>
          </a:p>
        </p:txBody>
      </p:sp>
      <p:pic>
        <p:nvPicPr>
          <p:cNvPr id="1026" name="Picture 2" descr="sking probing questions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98394"/>
            <a:ext cx="4724167" cy="472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0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5A4B19-3AFC-41C4-A47B-9DAE149F9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Problem</a:t>
            </a:r>
            <a:r>
              <a:rPr lang="it-IT" dirty="0"/>
              <a:t> Definition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0E4D79-34E3-42C7-926E-94CF4CD5D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Given two graphs: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How similar is each vertex in the first graph to each vertex in the second?</a:t>
            </a:r>
          </a:p>
          <a:p>
            <a:pPr lvl="1"/>
            <a:r>
              <a:rPr lang="en-US" dirty="0"/>
              <a:t>What is the best match for each vertex in the first graph to a vertex in the second graph?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2" t="8045" r="14894" b="42899"/>
          <a:stretch/>
        </p:blipFill>
        <p:spPr>
          <a:xfrm>
            <a:off x="1337552" y="3978613"/>
            <a:ext cx="6468894" cy="212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6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9743A9-CDD1-45EB-8F2E-2D081E808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Similarity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E36D6C-FF6A-4807-B853-D0730F498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234" y="858645"/>
            <a:ext cx="8586439" cy="2183814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categories</a:t>
            </a:r>
            <a:r>
              <a:rPr lang="it-IT" dirty="0"/>
              <a:t>:</a:t>
            </a:r>
          </a:p>
          <a:p>
            <a:pPr lvl="1">
              <a:spcAft>
                <a:spcPts val="1800"/>
              </a:spcAft>
            </a:pPr>
            <a:r>
              <a:rPr lang="it-IT" dirty="0" err="1"/>
              <a:t>S</a:t>
            </a:r>
            <a:r>
              <a:rPr lang="en-US" dirty="0"/>
              <a:t>ingle/ Global similarity score (scalar)</a:t>
            </a:r>
            <a:endParaRPr lang="it-IT" dirty="0"/>
          </a:p>
          <a:p>
            <a:pPr lvl="1">
              <a:spcAft>
                <a:spcPts val="1800"/>
              </a:spcAft>
            </a:pPr>
            <a:r>
              <a:rPr lang="it-IT" dirty="0" err="1"/>
              <a:t>Vertex-wise</a:t>
            </a:r>
            <a:r>
              <a:rPr lang="it-IT" dirty="0"/>
              <a:t> </a:t>
            </a:r>
            <a:r>
              <a:rPr lang="it-IT" dirty="0" err="1"/>
              <a:t>similarity</a:t>
            </a:r>
            <a:r>
              <a:rPr lang="it-IT" dirty="0"/>
              <a:t> score (</a:t>
            </a:r>
            <a:r>
              <a:rPr lang="it-IT" dirty="0" err="1"/>
              <a:t>matrix</a:t>
            </a:r>
            <a:r>
              <a:rPr lang="it-IT" dirty="0"/>
              <a:t>)</a:t>
            </a:r>
          </a:p>
        </p:txBody>
      </p:sp>
      <p:sp>
        <p:nvSpPr>
          <p:cNvPr id="4" name="Rettangolo arrotondato 3"/>
          <p:cNvSpPr/>
          <p:nvPr/>
        </p:nvSpPr>
        <p:spPr>
          <a:xfrm>
            <a:off x="1064029" y="2111433"/>
            <a:ext cx="5228706" cy="656705"/>
          </a:xfrm>
          <a:prstGeom prst="roundRect">
            <a:avLst/>
          </a:prstGeom>
          <a:noFill/>
          <a:ln w="38100"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E4E36D6C-FF6A-4807-B853-D0730F498310}"/>
              </a:ext>
            </a:extLst>
          </p:cNvPr>
          <p:cNvSpPr txBox="1">
            <a:spLocks/>
          </p:cNvSpPr>
          <p:nvPr/>
        </p:nvSpPr>
        <p:spPr>
          <a:xfrm>
            <a:off x="312234" y="3042459"/>
            <a:ext cx="8586439" cy="29568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5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7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it-IT" dirty="0" err="1"/>
              <a:t>Approaches</a:t>
            </a:r>
            <a:r>
              <a:rPr lang="it-IT" dirty="0"/>
              <a:t>:</a:t>
            </a:r>
          </a:p>
          <a:p>
            <a:pPr lvl="1">
              <a:spcAft>
                <a:spcPts val="1200"/>
              </a:spcAft>
            </a:pPr>
            <a:r>
              <a:rPr lang="it-IT" dirty="0"/>
              <a:t>GRAAL family, </a:t>
            </a:r>
            <a:r>
              <a:rPr lang="en-US" dirty="0"/>
              <a:t>the “seed and extend” idea</a:t>
            </a:r>
          </a:p>
          <a:p>
            <a:pPr lvl="1">
              <a:spcAft>
                <a:spcPts val="1200"/>
              </a:spcAft>
            </a:pPr>
            <a:r>
              <a:rPr lang="it-IT" dirty="0" err="1"/>
              <a:t>IsoRank</a:t>
            </a:r>
            <a:r>
              <a:rPr lang="it-IT" dirty="0"/>
              <a:t>, </a:t>
            </a:r>
            <a:r>
              <a:rPr lang="it-IT" dirty="0" err="1"/>
              <a:t>vertex</a:t>
            </a:r>
            <a:r>
              <a:rPr lang="it-IT" dirty="0"/>
              <a:t> </a:t>
            </a:r>
            <a:r>
              <a:rPr lang="it-IT" dirty="0" err="1"/>
              <a:t>similarity</a:t>
            </a:r>
            <a:r>
              <a:rPr lang="it-IT" dirty="0"/>
              <a:t> </a:t>
            </a:r>
            <a:r>
              <a:rPr lang="it-IT" dirty="0" err="1"/>
              <a:t>scores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en-US" dirty="0"/>
              <a:t>vertex attributes and topological similarities</a:t>
            </a:r>
            <a:endParaRPr lang="it-IT" dirty="0"/>
          </a:p>
          <a:p>
            <a:pPr lvl="1">
              <a:spcAft>
                <a:spcPts val="1200"/>
              </a:spcAft>
            </a:pPr>
            <a:r>
              <a:rPr lang="en-US" dirty="0"/>
              <a:t>NSD, low-rank decompositions of the matrix to decouple its construction process</a:t>
            </a:r>
          </a:p>
        </p:txBody>
      </p:sp>
      <p:sp>
        <p:nvSpPr>
          <p:cNvPr id="8" name="Rettangolo arrotondato 3">
            <a:extLst>
              <a:ext uri="{FF2B5EF4-FFF2-40B4-BE49-F238E27FC236}">
                <a16:creationId xmlns:a16="http://schemas.microsoft.com/office/drawing/2014/main" id="{75841453-8B0F-42D1-A222-F1D80326852D}"/>
              </a:ext>
            </a:extLst>
          </p:cNvPr>
          <p:cNvSpPr/>
          <p:nvPr/>
        </p:nvSpPr>
        <p:spPr>
          <a:xfrm>
            <a:off x="1064028" y="5115890"/>
            <a:ext cx="7767737" cy="883465"/>
          </a:xfrm>
          <a:prstGeom prst="roundRect">
            <a:avLst/>
          </a:prstGeom>
          <a:noFill/>
          <a:ln w="38100"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16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Bipartite Graph Matching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12234" y="858644"/>
            <a:ext cx="8586439" cy="1547099"/>
          </a:xfrm>
        </p:spPr>
        <p:txBody>
          <a:bodyPr/>
          <a:lstStyle/>
          <a:p>
            <a:r>
              <a:rPr lang="en-US" dirty="0"/>
              <a:t>Matching M of vertices over weighted edge :</a:t>
            </a:r>
          </a:p>
          <a:p>
            <a:pPr lvl="1"/>
            <a:r>
              <a:rPr lang="en-US" dirty="0"/>
              <a:t>a vertex is an endpoint of at most one matching edge</a:t>
            </a:r>
          </a:p>
          <a:p>
            <a:pPr lvl="1"/>
            <a:r>
              <a:rPr lang="en-US" dirty="0"/>
              <a:t>sum over the matched edges is maximized</a:t>
            </a:r>
            <a:endParaRPr lang="en-GB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AAE3DB83-2CD4-412C-8405-CBC8BF1E3E9E}"/>
              </a:ext>
            </a:extLst>
          </p:cNvPr>
          <p:cNvSpPr txBox="1">
            <a:spLocks/>
          </p:cNvSpPr>
          <p:nvPr/>
        </p:nvSpPr>
        <p:spPr>
          <a:xfrm>
            <a:off x="312234" y="2928257"/>
            <a:ext cx="8586439" cy="2111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5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7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Implementations:</a:t>
            </a:r>
          </a:p>
          <a:p>
            <a:pPr lvl="1"/>
            <a:r>
              <a:rPr lang="it-IT" dirty="0" err="1"/>
              <a:t>Augmenting</a:t>
            </a:r>
            <a:r>
              <a:rPr lang="it-IT" dirty="0"/>
              <a:t> </a:t>
            </a:r>
            <a:r>
              <a:rPr lang="it-IT" dirty="0" err="1"/>
              <a:t>path</a:t>
            </a:r>
            <a:endParaRPr lang="en-US" dirty="0"/>
          </a:p>
          <a:p>
            <a:pPr lvl="1"/>
            <a:r>
              <a:rPr lang="it-IT" dirty="0" err="1"/>
              <a:t>Hungarian</a:t>
            </a:r>
            <a:r>
              <a:rPr lang="it-IT" dirty="0"/>
              <a:t> </a:t>
            </a:r>
            <a:r>
              <a:rPr lang="it-IT" dirty="0" err="1"/>
              <a:t>method</a:t>
            </a:r>
            <a:endParaRPr lang="it-IT" dirty="0"/>
          </a:p>
          <a:p>
            <a:pPr lvl="1"/>
            <a:r>
              <a:rPr lang="it-IT" dirty="0" err="1"/>
              <a:t>Auction-based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en-US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D8675389-7D03-4C0C-A7F9-97FF94474789}"/>
              </a:ext>
            </a:extLst>
          </p:cNvPr>
          <p:cNvSpPr/>
          <p:nvPr/>
        </p:nvSpPr>
        <p:spPr>
          <a:xfrm>
            <a:off x="5214255" y="2928257"/>
            <a:ext cx="718457" cy="6749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25134019-1C24-48D1-AF62-F9828ED3B5EF}"/>
              </a:ext>
            </a:extLst>
          </p:cNvPr>
          <p:cNvSpPr/>
          <p:nvPr/>
        </p:nvSpPr>
        <p:spPr>
          <a:xfrm>
            <a:off x="5214256" y="3831771"/>
            <a:ext cx="718457" cy="6749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3A40B15-A050-48C1-B782-87438ED5204D}"/>
              </a:ext>
            </a:extLst>
          </p:cNvPr>
          <p:cNvSpPr/>
          <p:nvPr/>
        </p:nvSpPr>
        <p:spPr>
          <a:xfrm>
            <a:off x="5214257" y="4735285"/>
            <a:ext cx="718457" cy="6749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DEB540E-C18C-4AD9-A70D-F03268CE39BF}"/>
              </a:ext>
            </a:extLst>
          </p:cNvPr>
          <p:cNvSpPr/>
          <p:nvPr/>
        </p:nvSpPr>
        <p:spPr>
          <a:xfrm>
            <a:off x="7685312" y="2928257"/>
            <a:ext cx="718457" cy="67491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5600891C-7CD1-4052-B320-75573B63D564}"/>
              </a:ext>
            </a:extLst>
          </p:cNvPr>
          <p:cNvSpPr/>
          <p:nvPr/>
        </p:nvSpPr>
        <p:spPr>
          <a:xfrm>
            <a:off x="7685313" y="3831771"/>
            <a:ext cx="718457" cy="67491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3046B580-4444-4F42-96CE-9549F6787803}"/>
              </a:ext>
            </a:extLst>
          </p:cNvPr>
          <p:cNvSpPr/>
          <p:nvPr/>
        </p:nvSpPr>
        <p:spPr>
          <a:xfrm>
            <a:off x="7685314" y="4735285"/>
            <a:ext cx="718457" cy="67491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3364C6C1-377C-43FD-A930-6F18F381E37F}"/>
                  </a:ext>
                </a:extLst>
              </p:cNvPr>
              <p:cNvSpPr txBox="1"/>
              <p:nvPr/>
            </p:nvSpPr>
            <p:spPr>
              <a:xfrm>
                <a:off x="5214254" y="5638799"/>
                <a:ext cx="7184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3364C6C1-377C-43FD-A930-6F18F381E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254" y="5638799"/>
                <a:ext cx="71845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CCAEC0F-31BA-4A03-A548-D3DCF3B82B0F}"/>
                  </a:ext>
                </a:extLst>
              </p:cNvPr>
              <p:cNvSpPr txBox="1"/>
              <p:nvPr/>
            </p:nvSpPr>
            <p:spPr>
              <a:xfrm>
                <a:off x="7685314" y="5638798"/>
                <a:ext cx="7184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CCAEC0F-31BA-4A03-A548-D3DCF3B82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314" y="5638798"/>
                <a:ext cx="71845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6539FD60-2E79-4359-849B-A63B8FBF0D0A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5932712" y="3265714"/>
            <a:ext cx="1752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BD377113-C535-4245-A9F7-E369F36CCB2C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5932712" y="3265714"/>
            <a:ext cx="1752601" cy="9035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5881B567-7D63-4E41-9DCC-0BF3934C1FF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5932712" y="3265714"/>
            <a:ext cx="1752602" cy="180702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351E5895-CBC6-41B5-A4A6-8D6657AEA0AA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5932713" y="4169228"/>
            <a:ext cx="1752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9A1E8D52-DE06-470C-B4C6-ED80FEA78402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5932713" y="3265714"/>
            <a:ext cx="1752599" cy="90351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10351DE2-6063-4D0E-AA39-ACA20314A10A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5932713" y="4169228"/>
            <a:ext cx="1752601" cy="9035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1C7D3838-D6AE-44FB-AADD-889968FB007D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932714" y="3265714"/>
            <a:ext cx="1752598" cy="18070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E4FD4297-974F-428F-B589-7F24E045162E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932714" y="4169228"/>
            <a:ext cx="1752599" cy="90351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496D1FA-DE18-40BD-9E71-B8EA59115396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5932714" y="5072742"/>
            <a:ext cx="1752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ttangolo arrotondato 3">
            <a:extLst>
              <a:ext uri="{FF2B5EF4-FFF2-40B4-BE49-F238E27FC236}">
                <a16:creationId xmlns:a16="http://schemas.microsoft.com/office/drawing/2014/main" id="{980CE070-321E-47E2-A9A8-C9296143C03F}"/>
              </a:ext>
            </a:extLst>
          </p:cNvPr>
          <p:cNvSpPr/>
          <p:nvPr/>
        </p:nvSpPr>
        <p:spPr>
          <a:xfrm>
            <a:off x="1089891" y="4347061"/>
            <a:ext cx="3629462" cy="518853"/>
          </a:xfrm>
          <a:prstGeom prst="roundRect">
            <a:avLst/>
          </a:prstGeom>
          <a:noFill/>
          <a:ln w="38100"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9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B19FED-EA2D-422D-A8CC-F641B4D7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Overview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C12A879-690A-4367-A389-A720E381A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33036"/>
          <a:stretch/>
        </p:blipFill>
        <p:spPr>
          <a:xfrm>
            <a:off x="279399" y="802097"/>
            <a:ext cx="8585200" cy="3009124"/>
          </a:xfr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58AC723F-3A47-419D-B6BC-2374419C5489}"/>
              </a:ext>
            </a:extLst>
          </p:cNvPr>
          <p:cNvSpPr txBox="1">
            <a:spLocks/>
          </p:cNvSpPr>
          <p:nvPr/>
        </p:nvSpPr>
        <p:spPr>
          <a:xfrm>
            <a:off x="279399" y="3989614"/>
            <a:ext cx="8586439" cy="2776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5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7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it-IT" sz="2000" dirty="0">
                <a:ea typeface="Cambria Math" panose="02040503050406030204" pitchFamily="18" charset="0"/>
              </a:rPr>
              <a:t>Network </a:t>
            </a:r>
            <a:r>
              <a:rPr lang="it-IT" sz="2000" dirty="0" err="1">
                <a:ea typeface="Cambria Math" panose="02040503050406030204" pitchFamily="18" charset="0"/>
              </a:rPr>
              <a:t>Similarity</a:t>
            </a:r>
            <a:r>
              <a:rPr lang="it-IT" sz="2000" dirty="0">
                <a:ea typeface="Cambria Math" panose="02040503050406030204" pitchFamily="18" charset="0"/>
              </a:rPr>
              <a:t> </a:t>
            </a:r>
            <a:r>
              <a:rPr lang="it-IT" sz="2000" dirty="0" err="1">
                <a:ea typeface="Cambria Math" panose="02040503050406030204" pitchFamily="18" charset="0"/>
              </a:rPr>
              <a:t>Decomposition</a:t>
            </a:r>
            <a:r>
              <a:rPr lang="it-IT" sz="2000" dirty="0">
                <a:ea typeface="Cambria Math" panose="02040503050406030204" pitchFamily="18" charset="0"/>
              </a:rPr>
              <a:t> (NSD) </a:t>
            </a:r>
            <a:r>
              <a:rPr lang="it-IT" sz="2000" dirty="0" err="1">
                <a:ea typeface="Cambria Math" panose="02040503050406030204" pitchFamily="18" charset="0"/>
              </a:rPr>
              <a:t>matrix</a:t>
            </a:r>
            <a:r>
              <a:rPr lang="it-IT" sz="2000" dirty="0">
                <a:ea typeface="Cambria Math" panose="02040503050406030204" pitchFamily="18" charset="0"/>
              </a:rPr>
              <a:t> </a:t>
            </a:r>
            <a:r>
              <a:rPr lang="it-IT" sz="2000" dirty="0" err="1">
                <a:ea typeface="Cambria Math" panose="02040503050406030204" pitchFamily="18" charset="0"/>
              </a:rPr>
              <a:t>computation</a:t>
            </a:r>
            <a:endParaRPr lang="it-IT" sz="2000" dirty="0">
              <a:ea typeface="Cambria Math" panose="02040503050406030204" pitchFamily="18" charset="0"/>
            </a:endParaRPr>
          </a:p>
          <a:p>
            <a:pPr>
              <a:lnSpc>
                <a:spcPct val="200000"/>
              </a:lnSpc>
            </a:pPr>
            <a:r>
              <a:rPr lang="it-IT" sz="2000" dirty="0" err="1">
                <a:ea typeface="Cambria Math" panose="02040503050406030204" pitchFamily="18" charset="0"/>
              </a:rPr>
              <a:t>Auction-Based</a:t>
            </a:r>
            <a:r>
              <a:rPr lang="it-IT" sz="2000" dirty="0">
                <a:ea typeface="Cambria Math" panose="02040503050406030204" pitchFamily="18" charset="0"/>
              </a:rPr>
              <a:t> </a:t>
            </a:r>
            <a:r>
              <a:rPr lang="it-IT" sz="2000" dirty="0" err="1">
                <a:ea typeface="Cambria Math" panose="02040503050406030204" pitchFamily="18" charset="0"/>
              </a:rPr>
              <a:t>matching</a:t>
            </a:r>
            <a:r>
              <a:rPr lang="it-IT" sz="2000" dirty="0">
                <a:ea typeface="Cambria Math" panose="02040503050406030204" pitchFamily="18" charset="0"/>
              </a:rPr>
              <a:t> </a:t>
            </a:r>
            <a:r>
              <a:rPr lang="it-IT" sz="2000" dirty="0" err="1">
                <a:ea typeface="Cambria Math" panose="02040503050406030204" pitchFamily="18" charset="0"/>
              </a:rPr>
              <a:t>using</a:t>
            </a:r>
            <a:r>
              <a:rPr lang="it-IT" sz="2000" dirty="0">
                <a:ea typeface="Cambria Math" panose="02040503050406030204" pitchFamily="18" charset="0"/>
              </a:rPr>
              <a:t> the </a:t>
            </a:r>
            <a:r>
              <a:rPr lang="it-IT" sz="2000" dirty="0" err="1">
                <a:ea typeface="Cambria Math" panose="02040503050406030204" pitchFamily="18" charset="0"/>
              </a:rPr>
              <a:t>similarity</a:t>
            </a:r>
            <a:r>
              <a:rPr lang="it-IT" sz="2000" dirty="0">
                <a:ea typeface="Cambria Math" panose="02040503050406030204" pitchFamily="18" charset="0"/>
              </a:rPr>
              <a:t> </a:t>
            </a:r>
            <a:r>
              <a:rPr lang="it-IT" sz="2000" dirty="0" err="1">
                <a:ea typeface="Cambria Math" panose="02040503050406030204" pitchFamily="18" charset="0"/>
              </a:rPr>
              <a:t>matrix</a:t>
            </a:r>
            <a:endParaRPr lang="it-IT" sz="2000" dirty="0">
              <a:ea typeface="Cambria Math" panose="02040503050406030204" pitchFamily="18" charset="0"/>
            </a:endParaRPr>
          </a:p>
          <a:p>
            <a:pPr>
              <a:lnSpc>
                <a:spcPct val="200000"/>
              </a:lnSpc>
            </a:pPr>
            <a:r>
              <a:rPr lang="it-IT" sz="2000" dirty="0" err="1">
                <a:ea typeface="Cambria Math" panose="02040503050406030204" pitchFamily="18" charset="0"/>
              </a:rPr>
              <a:t>Integrated</a:t>
            </a:r>
            <a:r>
              <a:rPr lang="it-IT" sz="2000" dirty="0">
                <a:ea typeface="Cambria Math" panose="02040503050406030204" pitchFamily="18" charset="0"/>
              </a:rPr>
              <a:t> </a:t>
            </a:r>
            <a:r>
              <a:rPr lang="it-IT" sz="2000" dirty="0" err="1">
                <a:ea typeface="Cambria Math" panose="02040503050406030204" pitchFamily="18" charset="0"/>
              </a:rPr>
              <a:t>approach</a:t>
            </a:r>
            <a:r>
              <a:rPr lang="it-IT" sz="2000" dirty="0">
                <a:ea typeface="Cambria Math" panose="02040503050406030204" pitchFamily="18" charset="0"/>
              </a:rPr>
              <a:t> (NSD + </a:t>
            </a:r>
            <a:r>
              <a:rPr lang="it-IT" sz="2000" dirty="0" err="1">
                <a:ea typeface="Cambria Math" panose="02040503050406030204" pitchFamily="18" charset="0"/>
              </a:rPr>
              <a:t>Auction</a:t>
            </a:r>
            <a:r>
              <a:rPr lang="it-IT" sz="2000" dirty="0">
                <a:ea typeface="Cambria Math" panose="02040503050406030204" pitchFamily="18" charset="0"/>
              </a:rPr>
              <a:t> on the </a:t>
            </a:r>
            <a:r>
              <a:rPr lang="it-IT" sz="2000" dirty="0" err="1">
                <a:ea typeface="Cambria Math" panose="02040503050406030204" pitchFamily="18" charset="0"/>
              </a:rPr>
              <a:t>same</a:t>
            </a:r>
            <a:r>
              <a:rPr lang="it-IT" sz="2000" dirty="0">
                <a:ea typeface="Cambria Math" panose="02040503050406030204" pitchFamily="18" charset="0"/>
              </a:rPr>
              <a:t> </a:t>
            </a:r>
            <a:r>
              <a:rPr lang="it-IT" sz="2000" dirty="0" err="1">
                <a:ea typeface="Cambria Math" panose="02040503050406030204" pitchFamily="18" charset="0"/>
              </a:rPr>
              <a:t>processes</a:t>
            </a:r>
            <a:r>
              <a:rPr lang="it-IT" sz="2000" dirty="0">
                <a:ea typeface="Cambria Math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983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7825D8-A84F-468F-AC77-94520A89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Outline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179605-3B92-4C8C-82A6-E04E21DF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58644"/>
            <a:ext cx="8212873" cy="5664819"/>
          </a:xfrm>
        </p:spPr>
        <p:txBody>
          <a:bodyPr anchor="ctr"/>
          <a:lstStyle/>
          <a:p>
            <a:pPr>
              <a:lnSpc>
                <a:spcPct val="200000"/>
              </a:lnSpc>
            </a:pP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Problem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Overview</a:t>
            </a:r>
            <a:endParaRPr lang="it-IT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it-IT" dirty="0"/>
              <a:t>Network </a:t>
            </a:r>
            <a:r>
              <a:rPr lang="it-IT" dirty="0" err="1"/>
              <a:t>Similarity</a:t>
            </a:r>
            <a:r>
              <a:rPr lang="it-IT" dirty="0"/>
              <a:t> </a:t>
            </a:r>
            <a:r>
              <a:rPr lang="it-IT" dirty="0" err="1"/>
              <a:t>Decomposition</a:t>
            </a:r>
            <a:endParaRPr lang="it-IT" dirty="0"/>
          </a:p>
          <a:p>
            <a:pPr>
              <a:lnSpc>
                <a:spcPct val="200000"/>
              </a:lnSpc>
            </a:pP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Auction-based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matching</a:t>
            </a:r>
            <a:endParaRPr lang="it-IT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Experimental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Set and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Results</a:t>
            </a:r>
            <a:endParaRPr lang="it-IT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26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35025-A5DC-4364-B9AD-2341D667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Network </a:t>
            </a:r>
            <a:r>
              <a:rPr lang="it-IT" dirty="0" err="1"/>
              <a:t>Similarity</a:t>
            </a:r>
            <a:r>
              <a:rPr lang="it-IT" dirty="0"/>
              <a:t> </a:t>
            </a:r>
            <a:r>
              <a:rPr lang="it-IT" dirty="0" err="1"/>
              <a:t>Decomposition</a:t>
            </a:r>
            <a:r>
              <a:rPr lang="it-IT" dirty="0"/>
              <a:t> (NSD)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8AC723F-3A47-419D-B6BC-2374419C54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2234" y="858645"/>
                <a:ext cx="8586439" cy="1816462"/>
              </a:xfrm>
            </p:spPr>
            <p:txBody>
              <a:bodyPr/>
              <a:lstStyle/>
              <a:p>
                <a:r>
                  <a:rPr lang="it-IT" dirty="0"/>
                  <a:t>Iterative </a:t>
                </a:r>
                <a:r>
                  <a:rPr lang="it-IT" dirty="0" err="1"/>
                  <a:t>definition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it-IT" dirty="0"/>
                  <a:t>:</a:t>
                </a:r>
              </a:p>
              <a:p>
                <a:endParaRPr lang="it-IT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acc>
                        <m:accPr>
                          <m:chr m:val="̃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8AC723F-3A47-419D-B6BC-2374419C54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234" y="858645"/>
                <a:ext cx="8586439" cy="1816462"/>
              </a:xfrm>
              <a:blipFill rotWithShape="0">
                <a:blip r:embed="rId3"/>
                <a:stretch>
                  <a:fillRect l="-1278" t="-36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58AC723F-3A47-419D-B6BC-2374419C54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2931" y="2762659"/>
                <a:ext cx="8061146" cy="29666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800" b="0" i="0" kern="1200">
                    <a:solidFill>
                      <a:schemeClr val="tx1"/>
                    </a:solidFill>
                    <a:latin typeface="Helvetica Light"/>
                    <a:ea typeface="+mn-ea"/>
                    <a:cs typeface="Helvetica Light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500" b="0" i="0" kern="1200">
                    <a:solidFill>
                      <a:schemeClr val="tx1"/>
                    </a:solidFill>
                    <a:latin typeface="Helvetica Light"/>
                    <a:ea typeface="+mn-ea"/>
                    <a:cs typeface="Helvetica Light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200" b="0" i="0" kern="1200">
                    <a:solidFill>
                      <a:schemeClr val="tx1"/>
                    </a:solidFill>
                    <a:latin typeface="Helvetica Light"/>
                    <a:ea typeface="+mn-ea"/>
                    <a:cs typeface="Helvetica Light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800" b="0" i="0" kern="1200">
                    <a:solidFill>
                      <a:schemeClr val="tx1"/>
                    </a:solidFill>
                    <a:latin typeface="Helvetica Light"/>
                    <a:ea typeface="+mn-ea"/>
                    <a:cs typeface="Helvetica Light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700" b="0" i="0" kern="1200">
                    <a:solidFill>
                      <a:schemeClr val="tx1"/>
                    </a:solidFill>
                    <a:latin typeface="Helvetica Light"/>
                    <a:ea typeface="+mn-ea"/>
                    <a:cs typeface="Helvetica Light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it-IT" dirty="0" err="1">
                    <a:ea typeface="Cambria Math" panose="02040503050406030204" pitchFamily="18" charset="0"/>
                  </a:rPr>
                  <a:t>where</a:t>
                </a:r>
                <a:r>
                  <a:rPr lang="it-IT" dirty="0">
                    <a:ea typeface="Cambria Math" panose="02040503050406030204" pitchFamily="18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it-IT" sz="2400" dirty="0">
                    <a:ea typeface="Cambria Math" panose="02040503050406030204" pitchFamily="18" charset="0"/>
                  </a:rPr>
                  <a:t>		= 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Resulting</a:t>
                </a:r>
                <a:r>
                  <a:rPr lang="it-IT" sz="2400" dirty="0">
                    <a:ea typeface="Cambria Math" panose="02040503050406030204" pitchFamily="18" charset="0"/>
                  </a:rPr>
                  <a:t> 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similarity</a:t>
                </a:r>
                <a:r>
                  <a:rPr lang="it-IT" sz="2400" dirty="0">
                    <a:ea typeface="Cambria Math" panose="02040503050406030204" pitchFamily="18" charset="0"/>
                  </a:rPr>
                  <a:t> 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matrix</a:t>
                </a:r>
                <a:endParaRPr lang="it-IT" sz="24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it-IT" smtClean="0">
                        <a:latin typeface="Cambria Math" charset="0"/>
                        <a:ea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̃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it-IT" sz="2400" dirty="0">
                    <a:ea typeface="Cambria Math" panose="02040503050406030204" pitchFamily="18" charset="0"/>
                  </a:rPr>
                  <a:t> 	= 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Normalized</a:t>
                </a:r>
                <a:r>
                  <a:rPr lang="it-IT" sz="2400" dirty="0">
                    <a:ea typeface="Cambria Math" panose="02040503050406030204" pitchFamily="18" charset="0"/>
                  </a:rPr>
                  <a:t>/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Trasposed</a:t>
                </a:r>
                <a:r>
                  <a:rPr lang="it-IT" sz="2400" dirty="0">
                    <a:ea typeface="Cambria Math" panose="02040503050406030204" pitchFamily="18" charset="0"/>
                  </a:rPr>
                  <a:t> 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Adjacency</a:t>
                </a:r>
                <a:r>
                  <a:rPr lang="it-IT" sz="2400" dirty="0">
                    <a:ea typeface="Cambria Math" panose="02040503050406030204" pitchFamily="18" charset="0"/>
                  </a:rPr>
                  <a:t> 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matrices</a:t>
                </a:r>
                <a:endParaRPr lang="it-IT" sz="24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 sz="3200" dirty="0">
                    <a:ea typeface="Cambria Math" panose="02040503050406030204" pitchFamily="18" charset="0"/>
                  </a:rPr>
                  <a:t> </a:t>
                </a:r>
                <a:r>
                  <a:rPr lang="it-IT" sz="2400" dirty="0">
                    <a:ea typeface="Cambria Math" panose="02040503050406030204" pitchFamily="18" charset="0"/>
                  </a:rPr>
                  <a:t>		= scale 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factor</a:t>
                </a:r>
                <a:endParaRPr lang="it-IT" sz="24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it-IT" sz="2400" dirty="0">
                    <a:ea typeface="Cambria Math" panose="02040503050406030204" pitchFamily="18" charset="0"/>
                  </a:rPr>
                  <a:t>		= a-priori 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vertex</a:t>
                </a:r>
                <a:r>
                  <a:rPr lang="it-IT" sz="2400" dirty="0">
                    <a:ea typeface="Cambria Math" panose="02040503050406030204" pitchFamily="18" charset="0"/>
                  </a:rPr>
                  <a:t> 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similarity</a:t>
                </a:r>
                <a:r>
                  <a:rPr lang="it-IT" sz="2400" dirty="0">
                    <a:ea typeface="Cambria Math" panose="02040503050406030204" pitchFamily="18" charset="0"/>
                  </a:rPr>
                  <a:t> 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matrix</a:t>
                </a:r>
                <a:endParaRPr lang="it-IT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8AC723F-3A47-419D-B6BC-2374419C5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31" y="2762659"/>
                <a:ext cx="8061146" cy="2966699"/>
              </a:xfrm>
              <a:prstGeom prst="rect">
                <a:avLst/>
              </a:prstGeom>
              <a:blipFill rotWithShape="0">
                <a:blip r:embed="rId4"/>
                <a:stretch>
                  <a:fillRect l="-1589" t="-20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046384"/>
      </p:ext>
    </p:extLst>
  </p:cSld>
  <p:clrMapOvr>
    <a:masterClrMapping/>
  </p:clrMapOvr>
</p:sld>
</file>

<file path=ppt/theme/theme1.xml><?xml version="1.0" encoding="utf-8"?>
<a:theme xmlns:a="http://schemas.openxmlformats.org/drawingml/2006/main" name="NG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GC" id="{BDB57375-C4A4-724F-BFF2-7D0937D7E07C}" vid="{BB07298C-7D80-9144-92AB-F78C04BADC5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NGC</Template>
  <TotalTime>0</TotalTime>
  <Words>1301</Words>
  <Application>Microsoft Office PowerPoint</Application>
  <PresentationFormat>Presentazione su schermo (4:3)</PresentationFormat>
  <Paragraphs>215</Paragraphs>
  <Slides>34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41" baseType="lpstr">
      <vt:lpstr>Arial</vt:lpstr>
      <vt:lpstr>Calibri</vt:lpstr>
      <vt:lpstr>Cambria Math</vt:lpstr>
      <vt:lpstr>Helvetica Light</vt:lpstr>
      <vt:lpstr>Mangal</vt:lpstr>
      <vt:lpstr>Raleway</vt:lpstr>
      <vt:lpstr>NGC</vt:lpstr>
      <vt:lpstr>Parallel Algorithms for Graph Similarity and Matching  </vt:lpstr>
      <vt:lpstr>Outline</vt:lpstr>
      <vt:lpstr>Outline</vt:lpstr>
      <vt:lpstr>Problem Definition</vt:lpstr>
      <vt:lpstr>Graph Similarity</vt:lpstr>
      <vt:lpstr>Bipartite Graph Matching</vt:lpstr>
      <vt:lpstr>Overview</vt:lpstr>
      <vt:lpstr>Outline</vt:lpstr>
      <vt:lpstr>Network Similarity Decomposition (NSD) </vt:lpstr>
      <vt:lpstr>Network Similarity Decomposition (NSD) </vt:lpstr>
      <vt:lpstr>NSD Algorithm Pseudocode</vt:lpstr>
      <vt:lpstr>NSD Parallel Algorithm</vt:lpstr>
      <vt:lpstr>Outline</vt:lpstr>
      <vt:lpstr>Auction-based graph matching</vt:lpstr>
      <vt:lpstr>Auction-based graph matching</vt:lpstr>
      <vt:lpstr>Auction-based graph matching</vt:lpstr>
      <vt:lpstr>Auction-based graph matching</vt:lpstr>
      <vt:lpstr>Outline</vt:lpstr>
      <vt:lpstr>Implementation</vt:lpstr>
      <vt:lpstr>Complete Algorithm</vt:lpstr>
      <vt:lpstr>Complete Algorithm</vt:lpstr>
      <vt:lpstr>Complete Algorithm</vt:lpstr>
      <vt:lpstr>X Iterations</vt:lpstr>
      <vt:lpstr>Complete Algorithm</vt:lpstr>
      <vt:lpstr>Parallel argmax</vt:lpstr>
      <vt:lpstr>Results exchange</vt:lpstr>
      <vt:lpstr>Evaluation</vt:lpstr>
      <vt:lpstr>Results</vt:lpstr>
      <vt:lpstr>Results</vt:lpstr>
      <vt:lpstr>Results</vt:lpstr>
      <vt:lpstr>Results</vt:lpstr>
      <vt:lpstr>Results</vt:lpstr>
      <vt:lpstr>Conclusions</vt:lpstr>
      <vt:lpstr>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Marco Bacis</dc:creator>
  <cp:lastModifiedBy>Antonio Di Bello</cp:lastModifiedBy>
  <cp:revision>130</cp:revision>
  <dcterms:created xsi:type="dcterms:W3CDTF">2017-12-12T09:20:36Z</dcterms:created>
  <dcterms:modified xsi:type="dcterms:W3CDTF">2018-02-06T10:18:58Z</dcterms:modified>
</cp:coreProperties>
</file>