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4AEB6-E31A-46F4-8B04-6B2502B671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55535BA-E924-4B1A-B57F-269FD1A0D7CA}">
      <dgm:prSet/>
      <dgm:spPr/>
      <dgm:t>
        <a:bodyPr/>
        <a:lstStyle/>
        <a:p>
          <a:r>
            <a:rPr lang="it-IT"/>
            <a:t>Ristrutturazione per l’esposizione dei servizi in maniera remota con REST API</a:t>
          </a:r>
        </a:p>
      </dgm:t>
    </dgm:pt>
    <dgm:pt modelId="{35B489B2-BAD6-4BDA-8A5F-272A585B206B}" type="parTrans" cxnId="{E3B3129D-F184-46F8-8768-F833D7518D61}">
      <dgm:prSet/>
      <dgm:spPr/>
      <dgm:t>
        <a:bodyPr/>
        <a:lstStyle/>
        <a:p>
          <a:endParaRPr lang="it-IT"/>
        </a:p>
      </dgm:t>
    </dgm:pt>
    <dgm:pt modelId="{A34C94AF-F54C-4269-A762-E5DCDF191EC2}" type="sibTrans" cxnId="{E3B3129D-F184-46F8-8768-F833D7518D61}">
      <dgm:prSet/>
      <dgm:spPr/>
      <dgm:t>
        <a:bodyPr/>
        <a:lstStyle/>
        <a:p>
          <a:endParaRPr lang="it-IT"/>
        </a:p>
      </dgm:t>
    </dgm:pt>
    <dgm:pt modelId="{0DAA71F3-6BE9-48C0-83D9-CB02A4804707}">
      <dgm:prSet/>
      <dgm:spPr/>
      <dgm:t>
        <a:bodyPr/>
        <a:lstStyle/>
        <a:p>
          <a:r>
            <a:rPr lang="it-IT"/>
            <a:t>Management delle policy di sicurezza in maniera flessibile, non integrate nel codice</a:t>
          </a:r>
        </a:p>
      </dgm:t>
    </dgm:pt>
    <dgm:pt modelId="{4470328C-2BFB-4C66-9303-3CB78450C657}" type="parTrans" cxnId="{DAB04CAF-5B7D-4214-A463-14C0A5C798FF}">
      <dgm:prSet/>
      <dgm:spPr/>
      <dgm:t>
        <a:bodyPr/>
        <a:lstStyle/>
        <a:p>
          <a:endParaRPr lang="it-IT"/>
        </a:p>
      </dgm:t>
    </dgm:pt>
    <dgm:pt modelId="{ECDF468A-4D7D-4185-A27D-60941070299A}" type="sibTrans" cxnId="{DAB04CAF-5B7D-4214-A463-14C0A5C798FF}">
      <dgm:prSet/>
      <dgm:spPr/>
      <dgm:t>
        <a:bodyPr/>
        <a:lstStyle/>
        <a:p>
          <a:endParaRPr lang="it-IT"/>
        </a:p>
      </dgm:t>
    </dgm:pt>
    <dgm:pt modelId="{65D9AE82-4639-45EE-8C11-12F74AD5C85F}">
      <dgm:prSet/>
      <dgm:spPr/>
      <dgm:t>
        <a:bodyPr/>
        <a:lstStyle/>
        <a:p>
          <a:r>
            <a:rPr lang="it-IT"/>
            <a:t>Problemi di sicurezza derivanti dal collegamento a internet</a:t>
          </a:r>
        </a:p>
      </dgm:t>
    </dgm:pt>
    <dgm:pt modelId="{4B1D66B0-A31A-4DBB-A53D-53890B520C85}" type="parTrans" cxnId="{6C00552C-15F8-4138-A40C-9E22B25CD1D7}">
      <dgm:prSet/>
      <dgm:spPr/>
      <dgm:t>
        <a:bodyPr/>
        <a:lstStyle/>
        <a:p>
          <a:endParaRPr lang="it-IT"/>
        </a:p>
      </dgm:t>
    </dgm:pt>
    <dgm:pt modelId="{DDE41825-8744-4FB2-9EA2-36F0DF4D1190}" type="sibTrans" cxnId="{6C00552C-15F8-4138-A40C-9E22B25CD1D7}">
      <dgm:prSet/>
      <dgm:spPr/>
      <dgm:t>
        <a:bodyPr/>
        <a:lstStyle/>
        <a:p>
          <a:endParaRPr lang="it-IT"/>
        </a:p>
      </dgm:t>
    </dgm:pt>
    <dgm:pt modelId="{2831663A-3166-4523-8C5D-FE01961BA3B2}">
      <dgm:prSet/>
      <dgm:spPr/>
      <dgm:t>
        <a:bodyPr/>
        <a:lstStyle/>
        <a:p>
          <a:r>
            <a:rPr lang="it-IT"/>
            <a:t>Problemi di sicurezza all’interno dell’azienda prima ignorati per la ridotta dimensione dell’azienda</a:t>
          </a:r>
        </a:p>
      </dgm:t>
    </dgm:pt>
    <dgm:pt modelId="{6AB7DBA3-2743-4ABB-BFFD-EAE9CF359A42}" type="parTrans" cxnId="{D11B76B2-9564-476F-996D-1F04B88473AE}">
      <dgm:prSet/>
      <dgm:spPr/>
      <dgm:t>
        <a:bodyPr/>
        <a:lstStyle/>
        <a:p>
          <a:endParaRPr lang="it-IT"/>
        </a:p>
      </dgm:t>
    </dgm:pt>
    <dgm:pt modelId="{11D60FF4-0BBC-419E-AE47-3866E4D1BFD8}" type="sibTrans" cxnId="{D11B76B2-9564-476F-996D-1F04B88473AE}">
      <dgm:prSet/>
      <dgm:spPr/>
      <dgm:t>
        <a:bodyPr/>
        <a:lstStyle/>
        <a:p>
          <a:endParaRPr lang="it-IT"/>
        </a:p>
      </dgm:t>
    </dgm:pt>
    <dgm:pt modelId="{1B013B0C-CB9E-44D8-99C5-2690C3129971}" type="pres">
      <dgm:prSet presAssocID="{2ED4AEB6-E31A-46F4-8B04-6B2502B671DD}" presName="linear" presStyleCnt="0">
        <dgm:presLayoutVars>
          <dgm:animLvl val="lvl"/>
          <dgm:resizeHandles val="exact"/>
        </dgm:presLayoutVars>
      </dgm:prSet>
      <dgm:spPr/>
    </dgm:pt>
    <dgm:pt modelId="{83FECC18-F778-4C82-8976-540263B22E26}" type="pres">
      <dgm:prSet presAssocID="{C55535BA-E924-4B1A-B57F-269FD1A0D7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7F3930-730D-447D-A75F-33CC49C21C99}" type="pres">
      <dgm:prSet presAssocID="{A34C94AF-F54C-4269-A762-E5DCDF191EC2}" presName="spacer" presStyleCnt="0"/>
      <dgm:spPr/>
    </dgm:pt>
    <dgm:pt modelId="{9ACF2314-09BC-4CD5-AB9C-5814C2A91A58}" type="pres">
      <dgm:prSet presAssocID="{0DAA71F3-6BE9-48C0-83D9-CB02A48047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FC75F0-B80E-4F85-A63F-1DAB490B17D2}" type="pres">
      <dgm:prSet presAssocID="{ECDF468A-4D7D-4185-A27D-60941070299A}" presName="spacer" presStyleCnt="0"/>
      <dgm:spPr/>
    </dgm:pt>
    <dgm:pt modelId="{E7614E75-7996-4BC0-958D-4B65EE7A6A6C}" type="pres">
      <dgm:prSet presAssocID="{65D9AE82-4639-45EE-8C11-12F74AD5C8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7ED973-B5EF-4D47-B153-6BF006B4D44D}" type="pres">
      <dgm:prSet presAssocID="{DDE41825-8744-4FB2-9EA2-36F0DF4D1190}" presName="spacer" presStyleCnt="0"/>
      <dgm:spPr/>
    </dgm:pt>
    <dgm:pt modelId="{274B7DB1-A32E-4050-9EB2-5B401398DA85}" type="pres">
      <dgm:prSet presAssocID="{2831663A-3166-4523-8C5D-FE01961BA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4D6E1B-86C4-4A61-8F6C-5F4F05F88D77}" type="presOf" srcId="{0DAA71F3-6BE9-48C0-83D9-CB02A4804707}" destId="{9ACF2314-09BC-4CD5-AB9C-5814C2A91A58}" srcOrd="0" destOrd="0" presId="urn:microsoft.com/office/officeart/2005/8/layout/vList2"/>
    <dgm:cxn modelId="{6C00552C-15F8-4138-A40C-9E22B25CD1D7}" srcId="{2ED4AEB6-E31A-46F4-8B04-6B2502B671DD}" destId="{65D9AE82-4639-45EE-8C11-12F74AD5C85F}" srcOrd="2" destOrd="0" parTransId="{4B1D66B0-A31A-4DBB-A53D-53890B520C85}" sibTransId="{DDE41825-8744-4FB2-9EA2-36F0DF4D1190}"/>
    <dgm:cxn modelId="{F4406391-D70F-4255-89A5-7D016AC0D1E7}" type="presOf" srcId="{C55535BA-E924-4B1A-B57F-269FD1A0D7CA}" destId="{83FECC18-F778-4C82-8976-540263B22E26}" srcOrd="0" destOrd="0" presId="urn:microsoft.com/office/officeart/2005/8/layout/vList2"/>
    <dgm:cxn modelId="{C2738B96-627A-470B-ADBD-D08055AC12E6}" type="presOf" srcId="{2831663A-3166-4523-8C5D-FE01961BA3B2}" destId="{274B7DB1-A32E-4050-9EB2-5B401398DA85}" srcOrd="0" destOrd="0" presId="urn:microsoft.com/office/officeart/2005/8/layout/vList2"/>
    <dgm:cxn modelId="{2F3C0D97-625C-4921-AEE9-CAE87953E9C8}" type="presOf" srcId="{2ED4AEB6-E31A-46F4-8B04-6B2502B671DD}" destId="{1B013B0C-CB9E-44D8-99C5-2690C3129971}" srcOrd="0" destOrd="0" presId="urn:microsoft.com/office/officeart/2005/8/layout/vList2"/>
    <dgm:cxn modelId="{E3B3129D-F184-46F8-8768-F833D7518D61}" srcId="{2ED4AEB6-E31A-46F4-8B04-6B2502B671DD}" destId="{C55535BA-E924-4B1A-B57F-269FD1A0D7CA}" srcOrd="0" destOrd="0" parTransId="{35B489B2-BAD6-4BDA-8A5F-272A585B206B}" sibTransId="{A34C94AF-F54C-4269-A762-E5DCDF191EC2}"/>
    <dgm:cxn modelId="{A726C0AC-F05C-403E-B8AF-2B2536CC31C4}" type="presOf" srcId="{65D9AE82-4639-45EE-8C11-12F74AD5C85F}" destId="{E7614E75-7996-4BC0-958D-4B65EE7A6A6C}" srcOrd="0" destOrd="0" presId="urn:microsoft.com/office/officeart/2005/8/layout/vList2"/>
    <dgm:cxn modelId="{DAB04CAF-5B7D-4214-A463-14C0A5C798FF}" srcId="{2ED4AEB6-E31A-46F4-8B04-6B2502B671DD}" destId="{0DAA71F3-6BE9-48C0-83D9-CB02A4804707}" srcOrd="1" destOrd="0" parTransId="{4470328C-2BFB-4C66-9303-3CB78450C657}" sibTransId="{ECDF468A-4D7D-4185-A27D-60941070299A}"/>
    <dgm:cxn modelId="{D11B76B2-9564-476F-996D-1F04B88473AE}" srcId="{2ED4AEB6-E31A-46F4-8B04-6B2502B671DD}" destId="{2831663A-3166-4523-8C5D-FE01961BA3B2}" srcOrd="3" destOrd="0" parTransId="{6AB7DBA3-2743-4ABB-BFFD-EAE9CF359A42}" sibTransId="{11D60FF4-0BBC-419E-AE47-3866E4D1BFD8}"/>
    <dgm:cxn modelId="{35D59069-3DCA-419C-B61C-A55A52D8A2FA}" type="presParOf" srcId="{1B013B0C-CB9E-44D8-99C5-2690C3129971}" destId="{83FECC18-F778-4C82-8976-540263B22E26}" srcOrd="0" destOrd="0" presId="urn:microsoft.com/office/officeart/2005/8/layout/vList2"/>
    <dgm:cxn modelId="{5011B489-9366-4C2A-B613-AC846E439418}" type="presParOf" srcId="{1B013B0C-CB9E-44D8-99C5-2690C3129971}" destId="{A17F3930-730D-447D-A75F-33CC49C21C99}" srcOrd="1" destOrd="0" presId="urn:microsoft.com/office/officeart/2005/8/layout/vList2"/>
    <dgm:cxn modelId="{35F71911-338D-4267-B5A8-988F2FB01EFF}" type="presParOf" srcId="{1B013B0C-CB9E-44D8-99C5-2690C3129971}" destId="{9ACF2314-09BC-4CD5-AB9C-5814C2A91A58}" srcOrd="2" destOrd="0" presId="urn:microsoft.com/office/officeart/2005/8/layout/vList2"/>
    <dgm:cxn modelId="{9BF3C901-6453-4B8E-BD1C-4685DA469CD7}" type="presParOf" srcId="{1B013B0C-CB9E-44D8-99C5-2690C3129971}" destId="{BDFC75F0-B80E-4F85-A63F-1DAB490B17D2}" srcOrd="3" destOrd="0" presId="urn:microsoft.com/office/officeart/2005/8/layout/vList2"/>
    <dgm:cxn modelId="{8410F205-DD88-4FEE-8693-CD93224485F2}" type="presParOf" srcId="{1B013B0C-CB9E-44D8-99C5-2690C3129971}" destId="{E7614E75-7996-4BC0-958D-4B65EE7A6A6C}" srcOrd="4" destOrd="0" presId="urn:microsoft.com/office/officeart/2005/8/layout/vList2"/>
    <dgm:cxn modelId="{D3376E90-2B50-4369-905A-6E109E9B2ABE}" type="presParOf" srcId="{1B013B0C-CB9E-44D8-99C5-2690C3129971}" destId="{1D7ED973-B5EF-4D47-B153-6BF006B4D44D}" srcOrd="5" destOrd="0" presId="urn:microsoft.com/office/officeart/2005/8/layout/vList2"/>
    <dgm:cxn modelId="{5CCE65A4-7195-41A9-A02F-F534C9F3C678}" type="presParOf" srcId="{1B013B0C-CB9E-44D8-99C5-2690C3129971}" destId="{274B7DB1-A32E-4050-9EB2-5B401398DA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ECC18-F778-4C82-8976-540263B22E26}">
      <dsp:nvSpPr>
        <dsp:cNvPr id="0" name=""/>
        <dsp:cNvSpPr/>
      </dsp:nvSpPr>
      <dsp:spPr>
        <a:xfrm>
          <a:off x="0" y="261328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Ristrutturazione per l’esposizione dei servizi in maniera remota con REST API</a:t>
          </a:r>
        </a:p>
      </dsp:txBody>
      <dsp:txXfrm>
        <a:off x="22246" y="283574"/>
        <a:ext cx="10013907" cy="411223"/>
      </dsp:txXfrm>
    </dsp:sp>
    <dsp:sp modelId="{9ACF2314-09BC-4CD5-AB9C-5814C2A91A58}">
      <dsp:nvSpPr>
        <dsp:cNvPr id="0" name=""/>
        <dsp:cNvSpPr/>
      </dsp:nvSpPr>
      <dsp:spPr>
        <a:xfrm>
          <a:off x="0" y="771763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Management delle policy di sicurezza in maniera flessibile, non integrate nel codice</a:t>
          </a:r>
        </a:p>
      </dsp:txBody>
      <dsp:txXfrm>
        <a:off x="22246" y="794009"/>
        <a:ext cx="10013907" cy="411223"/>
      </dsp:txXfrm>
    </dsp:sp>
    <dsp:sp modelId="{E7614E75-7996-4BC0-958D-4B65EE7A6A6C}">
      <dsp:nvSpPr>
        <dsp:cNvPr id="0" name=""/>
        <dsp:cNvSpPr/>
      </dsp:nvSpPr>
      <dsp:spPr>
        <a:xfrm>
          <a:off x="0" y="1282198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Problemi di sicurezza derivanti dal collegamento a internet</a:t>
          </a:r>
        </a:p>
      </dsp:txBody>
      <dsp:txXfrm>
        <a:off x="22246" y="1304444"/>
        <a:ext cx="10013907" cy="411223"/>
      </dsp:txXfrm>
    </dsp:sp>
    <dsp:sp modelId="{274B7DB1-A32E-4050-9EB2-5B401398DA85}">
      <dsp:nvSpPr>
        <dsp:cNvPr id="0" name=""/>
        <dsp:cNvSpPr/>
      </dsp:nvSpPr>
      <dsp:spPr>
        <a:xfrm>
          <a:off x="0" y="1792633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Problemi di sicurezza all’interno dell’azienda prima ignorati per la ridotta dimensione dell’azienda</a:t>
          </a:r>
        </a:p>
      </dsp:txBody>
      <dsp:txXfrm>
        <a:off x="22246" y="1814879"/>
        <a:ext cx="10013907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B4D7D-22D8-4124-A8A3-CFA1F088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19A77C-1CF3-4980-9226-68EF3984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E0914C-65D1-4D36-A99D-229F208F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5A728C-62E1-4DD8-9A66-9452E081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03C143-1639-418D-8812-DFC232C9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38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56378-D213-4B61-B894-64101386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A3A369-BEBE-4820-BD3C-6A958553D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AE4AA-9B02-44FD-B3AC-B70889F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8B4E54-E373-40BE-B22D-E76DA259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269758-9B84-4FD6-9A8A-D121865F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E13822B-14D9-46CA-9B18-A083CB6CF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59AA8E-650B-4D32-A482-F3BDCCED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E10976-B4AA-4238-AD46-0181D2C2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06E16E-2432-4CAB-B350-8F6B772B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245438-5A0E-458F-A743-67CD8B38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69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6B609-2918-4CF9-9B11-8EDD53A2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DA9FCE-5AE6-44FC-9D17-95AEB680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4CF9F3-0965-4295-9EE6-B2CF3042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DCCB91-F057-4B2A-A397-216C44A9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3DF99-AA37-4222-B8FD-AD241AC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19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3EA1-93B7-4580-A255-93CE3D70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305D73-60AD-4D66-84F4-DFEDCEFA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B0096C-25A8-4433-95C7-336E68A4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CF050A-B96D-4F1C-BBCB-9BA10CC1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4480F-F3FC-42A0-9540-2790832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3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71055-67F8-45A4-8DF9-D71817A1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77A44-B26F-473C-B41C-207CAC05B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C39398-488D-44A7-975D-3D3E1ACD6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292194-C642-4B34-BCA6-6FAFA984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87A57-9940-4DDC-96CC-481C8DCD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351A39-A674-432E-8F9A-3432B489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84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382EF-59B6-4753-ACDC-360734C7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A897D2-3670-477D-9DC0-3DF81DA1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063A37-A23E-4358-B496-3E1EABB4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1641E4-7A35-4144-BCB3-FDFF41D7D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1CC827-AC0C-47F9-8B1E-E11DCA62B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0F36F3-1A39-4D64-B8A1-6CC50981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5D26EB-139A-48F3-8C27-F4ECCB5C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C6F639-F8E4-4846-9AE6-BBBBC8C6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2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0611B-290D-4A9B-801B-18CE6E69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626BD1-83BC-4F06-82B2-36435012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09ABB8-425C-4C1A-A757-E7B93AA7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BCF06C-3D13-4127-808E-4B81FF79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6D0380-1147-48B8-B73A-900B6EAD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8190D1-DD19-4D50-8CC4-90BD6E97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5CC4EC-86C9-4E1E-8FB2-AC46464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3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EC218-08BF-41AE-9D9A-B890D462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4BED91-2C0A-4F96-8D7B-976938FA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026F4A-6407-40AC-8938-2DD5A5BB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4AF54-CD9E-4423-A23E-7CFBDB87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F3BEEA-98FD-4199-B030-6C3039F5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34F109-A766-4152-B2FF-E06549A2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45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17C8BE-B6EB-4C66-AC7A-C6015E4C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04BCAC-81AE-48C3-9064-6F9DEF590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25781E-089D-4DD1-9040-0EA0D2FA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689B12-EAAE-4143-BD30-56FC8434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03537B-2C3C-4BFA-9C47-0F4FE9F7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CA123-7844-4E79-8338-AD6E5EF9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89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938A93A-A21F-4FA8-BC2B-B96BE4DF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752BAF-B89A-42EE-A2DF-6703D11B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6D0E11-8000-4F58-A105-27BCB58C5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F415-16B1-47D8-B3E6-CA85B57F6D80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618D3A-FF7E-4ABE-B8AF-730CBE259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17651-8893-401A-B9F1-8F875552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71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6F0C9FA-7F31-42B9-B384-45C954357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it-IT" sz="4000" dirty="0">
                <a:solidFill>
                  <a:srgbClr val="FFFFFF"/>
                </a:solidFill>
              </a:rPr>
              <a:t>Progetto Secure System Design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2891D67B-5D96-40BB-8398-05B7C972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87" y="684096"/>
            <a:ext cx="3581402" cy="1494117"/>
          </a:xfrm>
        </p:spPr>
        <p:txBody>
          <a:bodyPr anchor="b">
            <a:normAutofit/>
          </a:bodyPr>
          <a:lstStyle/>
          <a:p>
            <a:pPr algn="l"/>
            <a:r>
              <a:rPr lang="it-IT" sz="1800" dirty="0">
                <a:solidFill>
                  <a:srgbClr val="FFFFFF"/>
                </a:solidFill>
              </a:rPr>
              <a:t>Barletta Marco	M63001018</a:t>
            </a:r>
          </a:p>
          <a:p>
            <a:pPr algn="l"/>
            <a:r>
              <a:rPr lang="it-IT" sz="1800" dirty="0">
                <a:solidFill>
                  <a:srgbClr val="FFFFFF"/>
                </a:solidFill>
              </a:rPr>
              <a:t>Corvi Riccardo 	M63001003</a:t>
            </a:r>
          </a:p>
          <a:p>
            <a:pPr algn="l"/>
            <a:r>
              <a:rPr lang="it-IT" sz="1800" dirty="0">
                <a:solidFill>
                  <a:srgbClr val="FFFFFF"/>
                </a:solidFill>
              </a:rPr>
              <a:t>Prof.ssa Valentina Casola </a:t>
            </a:r>
          </a:p>
          <a:p>
            <a:pPr algn="l"/>
            <a:r>
              <a:rPr lang="it-IT" sz="1800" dirty="0">
                <a:solidFill>
                  <a:srgbClr val="FFFFFF"/>
                </a:solidFill>
              </a:rPr>
              <a:t>A.A. 2020/2021</a:t>
            </a:r>
          </a:p>
        </p:txBody>
      </p:sp>
      <p:pic>
        <p:nvPicPr>
          <p:cNvPr id="21" name="Graphic 20" descr="Blocca">
            <a:extLst>
              <a:ext uri="{FF2B5EF4-FFF2-40B4-BE49-F238E27FC236}">
                <a16:creationId xmlns:a16="http://schemas.microsoft.com/office/drawing/2014/main" id="{7EFC8F08-FBF3-453D-9346-A83BF90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2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fisico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1C21160-247C-41A1-BC25-12D40106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5381"/>
            <a:ext cx="114763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Dipende dal cash. Abbiamo tanto cash? Tanti pc. Non ne abbiamo? </a:t>
            </a:r>
            <a:r>
              <a:rPr lang="it-IT" dirty="0" err="1"/>
              <a:t>Containerz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01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919113F-67E4-44DA-B57D-11BD364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14051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C6F0C9FA-7F31-42B9-B384-45C954357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756" y="321211"/>
            <a:ext cx="10762488" cy="916746"/>
          </a:xfrm>
        </p:spPr>
        <p:txBody>
          <a:bodyPr>
            <a:normAutofit/>
          </a:bodyPr>
          <a:lstStyle/>
          <a:p>
            <a:r>
              <a:rPr lang="it-IT" dirty="0"/>
              <a:t>L’architettura precedente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67262832-18DA-452D-AEE4-F41D60254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4" y="1237957"/>
            <a:ext cx="5428348" cy="55332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CC9CA77-9FEC-41A9-9153-72E5FBB16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74" y="1556516"/>
            <a:ext cx="5686257" cy="48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94731A-52B4-41DA-A446-DC9B71973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" b="1443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8529E7-C3BE-48AD-A446-4061ADCE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1"/>
            <a:ext cx="10058400" cy="11627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 dirty="0"/>
              <a:t>Business </a:t>
            </a:r>
            <a:r>
              <a:rPr lang="it-IT" sz="5200" dirty="0" err="1"/>
              <a:t>requirements</a:t>
            </a:r>
            <a:endParaRPr lang="it-IT" sz="52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E334C671-F218-4868-B751-E42053EEEE76}"/>
              </a:ext>
            </a:extLst>
          </p:cNvPr>
          <p:cNvGraphicFramePr/>
          <p:nvPr/>
        </p:nvGraphicFramePr>
        <p:xfrm>
          <a:off x="1100051" y="1701250"/>
          <a:ext cx="10058400" cy="250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ottotitolo 2">
            <a:extLst>
              <a:ext uri="{FF2B5EF4-FFF2-40B4-BE49-F238E27FC236}">
                <a16:creationId xmlns:a16="http://schemas.microsoft.com/office/drawing/2014/main" id="{E7C9C450-2901-4E98-9DC9-35E6E6EF6894}"/>
              </a:ext>
            </a:extLst>
          </p:cNvPr>
          <p:cNvSpPr txBox="1">
            <a:spLocks/>
          </p:cNvSpPr>
          <p:nvPr/>
        </p:nvSpPr>
        <p:spPr>
          <a:xfrm>
            <a:off x="516836" y="4267199"/>
            <a:ext cx="10575114" cy="2265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Problemi: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Log in tramite email password in maniera artigianale, con password salvate sull’unico database presente.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Controlli per matching dei ruoli embedded nell’interfaccia grafica.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Attributo stringa di tipo ruolo. </a:t>
            </a:r>
          </a:p>
        </p:txBody>
      </p:sp>
    </p:spTree>
    <p:extLst>
      <p:ext uri="{BB962C8B-B14F-4D97-AF65-F5344CB8AC3E}">
        <p14:creationId xmlns:p14="http://schemas.microsoft.com/office/powerpoint/2010/main" val="6864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E72BBD-AFAD-4C89-8C7C-2C0CF1E4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nuova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ADBA77-6B37-48BF-A8A5-0ADC6501A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36" y="321368"/>
            <a:ext cx="8257187" cy="62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5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 dei requisiti di alto livello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1655F-EE81-4755-8B7D-A1E3FFD0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25625"/>
            <a:ext cx="114763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Implementazione dei controlli NIST 800-53 riguardanti le famiglie AC, IA ed SC.</a:t>
            </a:r>
          </a:p>
          <a:p>
            <a:pPr marL="0" indent="0">
              <a:buNone/>
            </a:pPr>
            <a:r>
              <a:rPr lang="it-IT" dirty="0"/>
              <a:t>Raggiunta la baseline low, fatta eccezione per controlli non applicabili nel nostro caso.</a:t>
            </a:r>
          </a:p>
          <a:p>
            <a:pPr marL="0" indent="0">
              <a:buNone/>
            </a:pPr>
            <a:r>
              <a:rPr lang="it-IT" dirty="0"/>
              <a:t>Talvolta raggiunti i requisiti per la baseline medium e high.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820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1655F-EE81-4755-8B7D-A1E3FFD0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5381"/>
            <a:ext cx="114763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Tramite … abbiamo raggiunto i requisiti di ….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02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r>
              <a:rPr lang="it-IT" dirty="0"/>
              <a:t> and Authentication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1655F-EE81-4755-8B7D-A1E3FFD0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5381"/>
            <a:ext cx="114763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Tramite … abbiamo raggiunto i requisiti di ….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89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and </a:t>
            </a:r>
            <a:r>
              <a:rPr lang="it-IT" dirty="0" err="1"/>
              <a:t>communication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D79C6C3-29CF-401B-BBDB-37AC31B8F394}"/>
              </a:ext>
            </a:extLst>
          </p:cNvPr>
          <p:cNvSpPr txBox="1">
            <a:spLocks/>
          </p:cNvSpPr>
          <p:nvPr/>
        </p:nvSpPr>
        <p:spPr>
          <a:xfrm>
            <a:off x="543339" y="1865381"/>
            <a:ext cx="114763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/>
              <a:t>Tramite … abbiamo raggiunto i requisiti di ….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792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 anche qualcuno di system and information </a:t>
            </a:r>
            <a:r>
              <a:rPr lang="it-IT" dirty="0" err="1"/>
              <a:t>integrity</a:t>
            </a:r>
            <a:r>
              <a:rPr lang="it-IT" dirty="0"/>
              <a:t> e auditing.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1C21160-247C-41A1-BC25-12D40106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5381"/>
            <a:ext cx="114763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Tramite … abbiamo raggiunto i requisiti di ….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7013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Progetto Secure System Design</vt:lpstr>
      <vt:lpstr>L’architettura precedente</vt:lpstr>
      <vt:lpstr>Business requirements</vt:lpstr>
      <vt:lpstr>La nuova architettura</vt:lpstr>
      <vt:lpstr>Traduzione dei requisiti di alto livello </vt:lpstr>
      <vt:lpstr>Access control</vt:lpstr>
      <vt:lpstr>Identification and Authentication</vt:lpstr>
      <vt:lpstr>System and communication</vt:lpstr>
      <vt:lpstr>E anche qualcuno di system and information integrity e auditing.</vt:lpstr>
      <vt:lpstr>Deploy fisico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Secure System Design</dc:title>
  <dc:creator>MARCO BARLETTA</dc:creator>
  <cp:lastModifiedBy>MARCO BARLETTA</cp:lastModifiedBy>
  <cp:revision>2</cp:revision>
  <dcterms:created xsi:type="dcterms:W3CDTF">2021-01-06T19:56:30Z</dcterms:created>
  <dcterms:modified xsi:type="dcterms:W3CDTF">2021-01-08T08:43:29Z</dcterms:modified>
</cp:coreProperties>
</file>