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76" r:id="rId5"/>
    <p:sldId id="259" r:id="rId6"/>
    <p:sldId id="261" r:id="rId7"/>
    <p:sldId id="274" r:id="rId8"/>
    <p:sldId id="278" r:id="rId9"/>
    <p:sldId id="262" r:id="rId10"/>
    <p:sldId id="275" r:id="rId11"/>
    <p:sldId id="263" r:id="rId12"/>
    <p:sldId id="269" r:id="rId13"/>
    <p:sldId id="265" r:id="rId14"/>
    <p:sldId id="277" r:id="rId15"/>
    <p:sldId id="270" r:id="rId16"/>
    <p:sldId id="271" r:id="rId17"/>
    <p:sldId id="272" r:id="rId18"/>
    <p:sldId id="267" r:id="rId19"/>
    <p:sldId id="273" r:id="rId20"/>
    <p:sldId id="268" r:id="rId21"/>
    <p:sldId id="266"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EDA"/>
    <a:srgbClr val="9C6A6A"/>
    <a:srgbClr val="EC7016"/>
    <a:srgbClr val="00B050"/>
    <a:srgbClr val="4E79C7"/>
    <a:srgbClr val="E5E5E5"/>
    <a:srgbClr val="A5A5A5"/>
    <a:srgbClr val="485D70"/>
    <a:srgbClr val="262626"/>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4AEB6-E31A-46F4-8B04-6B2502B671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C55535BA-E924-4B1A-B57F-269FD1A0D7CA}">
      <dgm:prSet/>
      <dgm:spPr>
        <a:solidFill>
          <a:srgbClr val="A5A5A5">
            <a:alpha val="60000"/>
          </a:srgbClr>
        </a:solidFill>
        <a:ln>
          <a:solidFill>
            <a:srgbClr val="2E2E2E"/>
          </a:solidFill>
        </a:ln>
      </dgm:spPr>
      <dgm:t>
        <a:bodyPr/>
        <a:lstStyle/>
        <a:p>
          <a:r>
            <a:rPr lang="it-IT" dirty="0">
              <a:solidFill>
                <a:schemeClr val="tx1"/>
              </a:solidFill>
            </a:rPr>
            <a:t>Ristrutturazione per l’esposizione dei servizi in maniera remota con REST API</a:t>
          </a:r>
        </a:p>
      </dgm:t>
    </dgm:pt>
    <dgm:pt modelId="{35B489B2-BAD6-4BDA-8A5F-272A585B206B}" type="parTrans" cxnId="{E3B3129D-F184-46F8-8768-F833D7518D61}">
      <dgm:prSet/>
      <dgm:spPr/>
      <dgm:t>
        <a:bodyPr/>
        <a:lstStyle/>
        <a:p>
          <a:endParaRPr lang="it-IT"/>
        </a:p>
      </dgm:t>
    </dgm:pt>
    <dgm:pt modelId="{A34C94AF-F54C-4269-A762-E5DCDF191EC2}" type="sibTrans" cxnId="{E3B3129D-F184-46F8-8768-F833D7518D61}">
      <dgm:prSet/>
      <dgm:spPr/>
      <dgm:t>
        <a:bodyPr/>
        <a:lstStyle/>
        <a:p>
          <a:endParaRPr lang="it-IT"/>
        </a:p>
      </dgm:t>
    </dgm:pt>
    <dgm:pt modelId="{0DAA71F3-6BE9-48C0-83D9-CB02A4804707}">
      <dgm:prSet/>
      <dgm:spPr>
        <a:solidFill>
          <a:srgbClr val="A5A5A5">
            <a:alpha val="60000"/>
          </a:srgbClr>
        </a:solidFill>
        <a:ln>
          <a:solidFill>
            <a:srgbClr val="2E2E2E"/>
          </a:solidFill>
        </a:ln>
      </dgm:spPr>
      <dgm:t>
        <a:bodyPr/>
        <a:lstStyle/>
        <a:p>
          <a:r>
            <a:rPr lang="it-IT" dirty="0">
              <a:solidFill>
                <a:schemeClr val="tx1"/>
              </a:solidFill>
            </a:rPr>
            <a:t>Management delle policy di sicurezza, più complesse, in maniera flessibile, non integrate nel codice</a:t>
          </a:r>
        </a:p>
      </dgm:t>
    </dgm:pt>
    <dgm:pt modelId="{4470328C-2BFB-4C66-9303-3CB78450C657}" type="parTrans" cxnId="{DAB04CAF-5B7D-4214-A463-14C0A5C798FF}">
      <dgm:prSet/>
      <dgm:spPr/>
      <dgm:t>
        <a:bodyPr/>
        <a:lstStyle/>
        <a:p>
          <a:endParaRPr lang="it-IT"/>
        </a:p>
      </dgm:t>
    </dgm:pt>
    <dgm:pt modelId="{ECDF468A-4D7D-4185-A27D-60941070299A}" type="sibTrans" cxnId="{DAB04CAF-5B7D-4214-A463-14C0A5C798FF}">
      <dgm:prSet/>
      <dgm:spPr/>
      <dgm:t>
        <a:bodyPr/>
        <a:lstStyle/>
        <a:p>
          <a:endParaRPr lang="it-IT"/>
        </a:p>
      </dgm:t>
    </dgm:pt>
    <dgm:pt modelId="{65D9AE82-4639-45EE-8C11-12F74AD5C85F}">
      <dgm:prSet/>
      <dgm:spPr>
        <a:solidFill>
          <a:srgbClr val="A5A5A5">
            <a:alpha val="60000"/>
          </a:srgbClr>
        </a:solidFill>
        <a:ln>
          <a:solidFill>
            <a:srgbClr val="2E2E2E"/>
          </a:solidFill>
        </a:ln>
      </dgm:spPr>
      <dgm:t>
        <a:bodyPr/>
        <a:lstStyle/>
        <a:p>
          <a:r>
            <a:rPr lang="it-IT" dirty="0">
              <a:solidFill>
                <a:schemeClr val="tx1"/>
              </a:solidFill>
            </a:rPr>
            <a:t>Problemi di sicurezza derivanti dal collegamento a internet</a:t>
          </a:r>
        </a:p>
      </dgm:t>
    </dgm:pt>
    <dgm:pt modelId="{4B1D66B0-A31A-4DBB-A53D-53890B520C85}" type="parTrans" cxnId="{6C00552C-15F8-4138-A40C-9E22B25CD1D7}">
      <dgm:prSet/>
      <dgm:spPr/>
      <dgm:t>
        <a:bodyPr/>
        <a:lstStyle/>
        <a:p>
          <a:endParaRPr lang="it-IT"/>
        </a:p>
      </dgm:t>
    </dgm:pt>
    <dgm:pt modelId="{DDE41825-8744-4FB2-9EA2-36F0DF4D1190}" type="sibTrans" cxnId="{6C00552C-15F8-4138-A40C-9E22B25CD1D7}">
      <dgm:prSet/>
      <dgm:spPr/>
      <dgm:t>
        <a:bodyPr/>
        <a:lstStyle/>
        <a:p>
          <a:endParaRPr lang="it-IT"/>
        </a:p>
      </dgm:t>
    </dgm:pt>
    <dgm:pt modelId="{2831663A-3166-4523-8C5D-FE01961BA3B2}">
      <dgm:prSet/>
      <dgm:spPr>
        <a:solidFill>
          <a:srgbClr val="A5A5A5">
            <a:alpha val="60000"/>
          </a:srgbClr>
        </a:solidFill>
        <a:ln>
          <a:solidFill>
            <a:srgbClr val="2E2E2E"/>
          </a:solidFill>
        </a:ln>
      </dgm:spPr>
      <dgm:t>
        <a:bodyPr/>
        <a:lstStyle/>
        <a:p>
          <a:r>
            <a:rPr lang="it-IT" dirty="0">
              <a:solidFill>
                <a:schemeClr val="tx1"/>
              </a:solidFill>
            </a:rPr>
            <a:t>Problemi di sicurezza all’interno dell’azienda prima ignorati per la ridotta dimensione della stessa</a:t>
          </a:r>
        </a:p>
      </dgm:t>
    </dgm:pt>
    <dgm:pt modelId="{6AB7DBA3-2743-4ABB-BFFD-EAE9CF359A42}" type="parTrans" cxnId="{D11B76B2-9564-476F-996D-1F04B88473AE}">
      <dgm:prSet/>
      <dgm:spPr/>
      <dgm:t>
        <a:bodyPr/>
        <a:lstStyle/>
        <a:p>
          <a:endParaRPr lang="it-IT"/>
        </a:p>
      </dgm:t>
    </dgm:pt>
    <dgm:pt modelId="{11D60FF4-0BBC-419E-AE47-3866E4D1BFD8}" type="sibTrans" cxnId="{D11B76B2-9564-476F-996D-1F04B88473AE}">
      <dgm:prSet/>
      <dgm:spPr/>
      <dgm:t>
        <a:bodyPr/>
        <a:lstStyle/>
        <a:p>
          <a:endParaRPr lang="it-IT"/>
        </a:p>
      </dgm:t>
    </dgm:pt>
    <dgm:pt modelId="{1B013B0C-CB9E-44D8-99C5-2690C3129971}" type="pres">
      <dgm:prSet presAssocID="{2ED4AEB6-E31A-46F4-8B04-6B2502B671DD}" presName="linear" presStyleCnt="0">
        <dgm:presLayoutVars>
          <dgm:animLvl val="lvl"/>
          <dgm:resizeHandles val="exact"/>
        </dgm:presLayoutVars>
      </dgm:prSet>
      <dgm:spPr/>
    </dgm:pt>
    <dgm:pt modelId="{83FECC18-F778-4C82-8976-540263B22E26}" type="pres">
      <dgm:prSet presAssocID="{C55535BA-E924-4B1A-B57F-269FD1A0D7CA}" presName="parentText" presStyleLbl="node1" presStyleIdx="0" presStyleCnt="4">
        <dgm:presLayoutVars>
          <dgm:chMax val="0"/>
          <dgm:bulletEnabled val="1"/>
        </dgm:presLayoutVars>
      </dgm:prSet>
      <dgm:spPr/>
    </dgm:pt>
    <dgm:pt modelId="{A17F3930-730D-447D-A75F-33CC49C21C99}" type="pres">
      <dgm:prSet presAssocID="{A34C94AF-F54C-4269-A762-E5DCDF191EC2}" presName="spacer" presStyleCnt="0"/>
      <dgm:spPr/>
    </dgm:pt>
    <dgm:pt modelId="{9ACF2314-09BC-4CD5-AB9C-5814C2A91A58}" type="pres">
      <dgm:prSet presAssocID="{0DAA71F3-6BE9-48C0-83D9-CB02A4804707}" presName="parentText" presStyleLbl="node1" presStyleIdx="1" presStyleCnt="4">
        <dgm:presLayoutVars>
          <dgm:chMax val="0"/>
          <dgm:bulletEnabled val="1"/>
        </dgm:presLayoutVars>
      </dgm:prSet>
      <dgm:spPr/>
    </dgm:pt>
    <dgm:pt modelId="{BDFC75F0-B80E-4F85-A63F-1DAB490B17D2}" type="pres">
      <dgm:prSet presAssocID="{ECDF468A-4D7D-4185-A27D-60941070299A}" presName="spacer" presStyleCnt="0"/>
      <dgm:spPr/>
    </dgm:pt>
    <dgm:pt modelId="{E7614E75-7996-4BC0-958D-4B65EE7A6A6C}" type="pres">
      <dgm:prSet presAssocID="{65D9AE82-4639-45EE-8C11-12F74AD5C85F}" presName="parentText" presStyleLbl="node1" presStyleIdx="2" presStyleCnt="4" custLinFactNeighborX="1157" custLinFactNeighborY="1899">
        <dgm:presLayoutVars>
          <dgm:chMax val="0"/>
          <dgm:bulletEnabled val="1"/>
        </dgm:presLayoutVars>
      </dgm:prSet>
      <dgm:spPr/>
    </dgm:pt>
    <dgm:pt modelId="{1D7ED973-B5EF-4D47-B153-6BF006B4D44D}" type="pres">
      <dgm:prSet presAssocID="{DDE41825-8744-4FB2-9EA2-36F0DF4D1190}" presName="spacer" presStyleCnt="0"/>
      <dgm:spPr/>
    </dgm:pt>
    <dgm:pt modelId="{274B7DB1-A32E-4050-9EB2-5B401398DA85}" type="pres">
      <dgm:prSet presAssocID="{2831663A-3166-4523-8C5D-FE01961BA3B2}" presName="parentText" presStyleLbl="node1" presStyleIdx="3" presStyleCnt="4">
        <dgm:presLayoutVars>
          <dgm:chMax val="0"/>
          <dgm:bulletEnabled val="1"/>
        </dgm:presLayoutVars>
      </dgm:prSet>
      <dgm:spPr/>
    </dgm:pt>
  </dgm:ptLst>
  <dgm:cxnLst>
    <dgm:cxn modelId="{2B4D6E1B-86C4-4A61-8F6C-5F4F05F88D77}" type="presOf" srcId="{0DAA71F3-6BE9-48C0-83D9-CB02A4804707}" destId="{9ACF2314-09BC-4CD5-AB9C-5814C2A91A58}" srcOrd="0" destOrd="0" presId="urn:microsoft.com/office/officeart/2005/8/layout/vList2"/>
    <dgm:cxn modelId="{6C00552C-15F8-4138-A40C-9E22B25CD1D7}" srcId="{2ED4AEB6-E31A-46F4-8B04-6B2502B671DD}" destId="{65D9AE82-4639-45EE-8C11-12F74AD5C85F}" srcOrd="2" destOrd="0" parTransId="{4B1D66B0-A31A-4DBB-A53D-53890B520C85}" sibTransId="{DDE41825-8744-4FB2-9EA2-36F0DF4D1190}"/>
    <dgm:cxn modelId="{F4406391-D70F-4255-89A5-7D016AC0D1E7}" type="presOf" srcId="{C55535BA-E924-4B1A-B57F-269FD1A0D7CA}" destId="{83FECC18-F778-4C82-8976-540263B22E26}" srcOrd="0" destOrd="0" presId="urn:microsoft.com/office/officeart/2005/8/layout/vList2"/>
    <dgm:cxn modelId="{C2738B96-627A-470B-ADBD-D08055AC12E6}" type="presOf" srcId="{2831663A-3166-4523-8C5D-FE01961BA3B2}" destId="{274B7DB1-A32E-4050-9EB2-5B401398DA85}" srcOrd="0" destOrd="0" presId="urn:microsoft.com/office/officeart/2005/8/layout/vList2"/>
    <dgm:cxn modelId="{2F3C0D97-625C-4921-AEE9-CAE87953E9C8}" type="presOf" srcId="{2ED4AEB6-E31A-46F4-8B04-6B2502B671DD}" destId="{1B013B0C-CB9E-44D8-99C5-2690C3129971}" srcOrd="0" destOrd="0" presId="urn:microsoft.com/office/officeart/2005/8/layout/vList2"/>
    <dgm:cxn modelId="{E3B3129D-F184-46F8-8768-F833D7518D61}" srcId="{2ED4AEB6-E31A-46F4-8B04-6B2502B671DD}" destId="{C55535BA-E924-4B1A-B57F-269FD1A0D7CA}" srcOrd="0" destOrd="0" parTransId="{35B489B2-BAD6-4BDA-8A5F-272A585B206B}" sibTransId="{A34C94AF-F54C-4269-A762-E5DCDF191EC2}"/>
    <dgm:cxn modelId="{A726C0AC-F05C-403E-B8AF-2B2536CC31C4}" type="presOf" srcId="{65D9AE82-4639-45EE-8C11-12F74AD5C85F}" destId="{E7614E75-7996-4BC0-958D-4B65EE7A6A6C}" srcOrd="0" destOrd="0" presId="urn:microsoft.com/office/officeart/2005/8/layout/vList2"/>
    <dgm:cxn modelId="{DAB04CAF-5B7D-4214-A463-14C0A5C798FF}" srcId="{2ED4AEB6-E31A-46F4-8B04-6B2502B671DD}" destId="{0DAA71F3-6BE9-48C0-83D9-CB02A4804707}" srcOrd="1" destOrd="0" parTransId="{4470328C-2BFB-4C66-9303-3CB78450C657}" sibTransId="{ECDF468A-4D7D-4185-A27D-60941070299A}"/>
    <dgm:cxn modelId="{D11B76B2-9564-476F-996D-1F04B88473AE}" srcId="{2ED4AEB6-E31A-46F4-8B04-6B2502B671DD}" destId="{2831663A-3166-4523-8C5D-FE01961BA3B2}" srcOrd="3" destOrd="0" parTransId="{6AB7DBA3-2743-4ABB-BFFD-EAE9CF359A42}" sibTransId="{11D60FF4-0BBC-419E-AE47-3866E4D1BFD8}"/>
    <dgm:cxn modelId="{35D59069-3DCA-419C-B61C-A55A52D8A2FA}" type="presParOf" srcId="{1B013B0C-CB9E-44D8-99C5-2690C3129971}" destId="{83FECC18-F778-4C82-8976-540263B22E26}" srcOrd="0" destOrd="0" presId="urn:microsoft.com/office/officeart/2005/8/layout/vList2"/>
    <dgm:cxn modelId="{5011B489-9366-4C2A-B613-AC846E439418}" type="presParOf" srcId="{1B013B0C-CB9E-44D8-99C5-2690C3129971}" destId="{A17F3930-730D-447D-A75F-33CC49C21C99}" srcOrd="1" destOrd="0" presId="urn:microsoft.com/office/officeart/2005/8/layout/vList2"/>
    <dgm:cxn modelId="{35F71911-338D-4267-B5A8-988F2FB01EFF}" type="presParOf" srcId="{1B013B0C-CB9E-44D8-99C5-2690C3129971}" destId="{9ACF2314-09BC-4CD5-AB9C-5814C2A91A58}" srcOrd="2" destOrd="0" presId="urn:microsoft.com/office/officeart/2005/8/layout/vList2"/>
    <dgm:cxn modelId="{9BF3C901-6453-4B8E-BD1C-4685DA469CD7}" type="presParOf" srcId="{1B013B0C-CB9E-44D8-99C5-2690C3129971}" destId="{BDFC75F0-B80E-4F85-A63F-1DAB490B17D2}" srcOrd="3" destOrd="0" presId="urn:microsoft.com/office/officeart/2005/8/layout/vList2"/>
    <dgm:cxn modelId="{8410F205-DD88-4FEE-8693-CD93224485F2}" type="presParOf" srcId="{1B013B0C-CB9E-44D8-99C5-2690C3129971}" destId="{E7614E75-7996-4BC0-958D-4B65EE7A6A6C}" srcOrd="4" destOrd="0" presId="urn:microsoft.com/office/officeart/2005/8/layout/vList2"/>
    <dgm:cxn modelId="{D3376E90-2B50-4369-905A-6E109E9B2ABE}" type="presParOf" srcId="{1B013B0C-CB9E-44D8-99C5-2690C3129971}" destId="{1D7ED973-B5EF-4D47-B153-6BF006B4D44D}" srcOrd="5" destOrd="0" presId="urn:microsoft.com/office/officeart/2005/8/layout/vList2"/>
    <dgm:cxn modelId="{5CCE65A4-7195-41A9-A02F-F534C9F3C678}" type="presParOf" srcId="{1B013B0C-CB9E-44D8-99C5-2690C3129971}" destId="{274B7DB1-A32E-4050-9EB2-5B401398DA8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DA5AC46-EA20-44B6-8FE6-2CDD0D34D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0344FC9A-42CB-47E8-ACF5-C7FD9518C8BD}">
      <dgm:prSet/>
      <dgm:spPr>
        <a:solidFill>
          <a:srgbClr val="00B050">
            <a:alpha val="61961"/>
          </a:srgbClr>
        </a:solidFill>
      </dgm:spPr>
      <dgm:t>
        <a:bodyPr/>
        <a:lstStyle/>
        <a:p>
          <a:r>
            <a:rPr lang="it-IT" dirty="0"/>
            <a:t>AC-2 Access enforcement, AC-3 account management:</a:t>
          </a:r>
          <a:br>
            <a:rPr lang="it-IT" dirty="0"/>
          </a:br>
          <a:r>
            <a:rPr lang="it-IT" dirty="0"/>
            <a:t>Il tool utilizzato per coprire gran parte di questi due requisiti è stato </a:t>
          </a:r>
          <a:r>
            <a:rPr lang="it-IT" dirty="0" err="1">
              <a:solidFill>
                <a:schemeClr val="tx1"/>
              </a:solidFill>
            </a:rPr>
            <a:t>Keycloak</a:t>
          </a:r>
          <a:r>
            <a:rPr lang="it-IT" dirty="0"/>
            <a:t>, che svolge il ruolo di </a:t>
          </a:r>
          <a:r>
            <a:rPr lang="it-IT" dirty="0">
              <a:solidFill>
                <a:schemeClr val="tx1"/>
              </a:solidFill>
            </a:rPr>
            <a:t>Identity provider </a:t>
          </a:r>
          <a:r>
            <a:rPr lang="it-IT" dirty="0"/>
            <a:t>e di </a:t>
          </a:r>
          <a:r>
            <a:rPr lang="it-IT" dirty="0" err="1">
              <a:solidFill>
                <a:schemeClr val="tx1"/>
              </a:solidFill>
            </a:rPr>
            <a:t>Authorization</a:t>
          </a:r>
          <a:r>
            <a:rPr lang="it-IT" dirty="0">
              <a:solidFill>
                <a:schemeClr val="tx1"/>
              </a:solidFill>
            </a:rPr>
            <a:t> server </a:t>
          </a:r>
          <a:r>
            <a:rPr lang="it-IT" dirty="0"/>
            <a:t>all’interno della nostra applicazione.</a:t>
          </a:r>
          <a:br>
            <a:rPr lang="it-IT" dirty="0"/>
          </a:br>
          <a:r>
            <a:rPr lang="it-IT" dirty="0"/>
            <a:t>Sono stati definiti dei </a:t>
          </a:r>
          <a:r>
            <a:rPr lang="it-IT" dirty="0">
              <a:solidFill>
                <a:schemeClr val="tx1"/>
              </a:solidFill>
            </a:rPr>
            <a:t>ruoli</a:t>
          </a:r>
          <a:r>
            <a:rPr lang="it-IT" dirty="0"/>
            <a:t> degli utenti del sistema, oltre a definire degli </a:t>
          </a:r>
          <a:r>
            <a:rPr lang="it-IT" dirty="0">
              <a:solidFill>
                <a:schemeClr val="tx1"/>
              </a:solidFill>
            </a:rPr>
            <a:t>account</a:t>
          </a:r>
          <a:r>
            <a:rPr lang="it-IT" dirty="0"/>
            <a:t> per gli utenti che hanno accesso fisico alla macchina (o alle macchine) </a:t>
          </a:r>
          <a:r>
            <a:rPr lang="it-IT" dirty="0" err="1"/>
            <a:t>host</a:t>
          </a:r>
          <a:r>
            <a:rPr lang="it-IT" dirty="0"/>
            <a:t>. </a:t>
          </a:r>
          <a:br>
            <a:rPr lang="it-IT" dirty="0"/>
          </a:br>
          <a:r>
            <a:rPr lang="it-IT" dirty="0"/>
            <a:t>L’amministratore della sicurezza è l’unico autorizzato alla </a:t>
          </a:r>
          <a:r>
            <a:rPr lang="it-IT" dirty="0">
              <a:solidFill>
                <a:schemeClr val="tx1"/>
              </a:solidFill>
            </a:rPr>
            <a:t>creazione degli utenti </a:t>
          </a:r>
          <a:r>
            <a:rPr lang="it-IT" dirty="0"/>
            <a:t>del sistema.</a:t>
          </a:r>
          <a:br>
            <a:rPr lang="it-IT" dirty="0"/>
          </a:br>
          <a:r>
            <a:rPr lang="it-IT" dirty="0"/>
            <a:t>Inoltre per verificare l’utilizzo degli account questi sono soggetti ad </a:t>
          </a:r>
          <a:r>
            <a:rPr lang="it-IT" dirty="0">
              <a:solidFill>
                <a:schemeClr val="tx1"/>
              </a:solidFill>
            </a:rPr>
            <a:t>auditing</a:t>
          </a:r>
          <a:r>
            <a:rPr lang="it-IT" dirty="0"/>
            <a:t> da parte di </a:t>
          </a:r>
          <a:r>
            <a:rPr lang="it-IT" dirty="0" err="1"/>
            <a:t>keycloak</a:t>
          </a:r>
          <a:r>
            <a:rPr lang="it-IT" dirty="0"/>
            <a:t>.</a:t>
          </a:r>
          <a:br>
            <a:rPr lang="it-IT" dirty="0"/>
          </a:br>
          <a:r>
            <a:rPr lang="it-IT" dirty="0"/>
            <a:t>Sono state realizzate delle policy </a:t>
          </a:r>
          <a:r>
            <a:rPr lang="it-IT" dirty="0">
              <a:solidFill>
                <a:schemeClr val="tx1"/>
              </a:solidFill>
            </a:rPr>
            <a:t>RBAC</a:t>
          </a:r>
          <a:r>
            <a:rPr lang="it-IT" dirty="0"/>
            <a:t> e delle policy </a:t>
          </a:r>
          <a:r>
            <a:rPr lang="it-IT" dirty="0">
              <a:solidFill>
                <a:schemeClr val="tx1"/>
              </a:solidFill>
            </a:rPr>
            <a:t>ABAC</a:t>
          </a:r>
          <a:r>
            <a:rPr lang="it-IT" dirty="0"/>
            <a:t> scritte in </a:t>
          </a:r>
          <a:r>
            <a:rPr lang="it-IT" dirty="0">
              <a:solidFill>
                <a:schemeClr val="tx1"/>
              </a:solidFill>
            </a:rPr>
            <a:t>JavaScript</a:t>
          </a:r>
          <a:r>
            <a:rPr lang="it-IT" dirty="0"/>
            <a:t>.</a:t>
          </a:r>
          <a:br>
            <a:rPr lang="it-IT" dirty="0"/>
          </a:br>
          <a:r>
            <a:rPr lang="it-IT" dirty="0"/>
            <a:t>Le richieste dirette ai </a:t>
          </a:r>
          <a:r>
            <a:rPr lang="it-IT" dirty="0" err="1"/>
            <a:t>path</a:t>
          </a:r>
          <a:r>
            <a:rPr lang="it-IT" dirty="0"/>
            <a:t> delle risorse vengono </a:t>
          </a:r>
          <a:r>
            <a:rPr lang="it-IT" dirty="0">
              <a:solidFill>
                <a:schemeClr val="tx1"/>
              </a:solidFill>
            </a:rPr>
            <a:t>intercettate </a:t>
          </a:r>
          <a:r>
            <a:rPr lang="it-IT" dirty="0" err="1">
              <a:solidFill>
                <a:schemeClr val="tx1"/>
              </a:solidFill>
            </a:rPr>
            <a:t>dall’adapter</a:t>
          </a:r>
          <a:r>
            <a:rPr lang="it-IT" dirty="0">
              <a:solidFill>
                <a:schemeClr val="tx1"/>
              </a:solidFill>
            </a:rPr>
            <a:t> </a:t>
          </a:r>
          <a:r>
            <a:rPr lang="it-IT" dirty="0"/>
            <a:t>di </a:t>
          </a:r>
          <a:r>
            <a:rPr lang="it-IT" dirty="0" err="1"/>
            <a:t>Spingboot</a:t>
          </a:r>
          <a:r>
            <a:rPr lang="it-IT" dirty="0"/>
            <a:t> per </a:t>
          </a:r>
          <a:r>
            <a:rPr lang="it-IT" dirty="0" err="1"/>
            <a:t>Keycloak</a:t>
          </a:r>
          <a:r>
            <a:rPr lang="it-IT" dirty="0"/>
            <a:t>. </a:t>
          </a:r>
          <a:br>
            <a:rPr lang="it-IT" dirty="0"/>
          </a:br>
          <a:r>
            <a:rPr lang="it-IT" dirty="0"/>
            <a:t>Gli </a:t>
          </a:r>
          <a:r>
            <a:rPr lang="it-IT" dirty="0">
              <a:solidFill>
                <a:schemeClr val="tx1"/>
              </a:solidFill>
            </a:rPr>
            <a:t>accessi ai database </a:t>
          </a:r>
          <a:r>
            <a:rPr lang="it-IT" dirty="0"/>
            <a:t>sono stati protetti tramite login, password, certificato e IP. </a:t>
          </a:r>
          <a:br>
            <a:rPr lang="it-IT" dirty="0"/>
          </a:br>
          <a:r>
            <a:rPr lang="it-IT" dirty="0"/>
            <a:t>Sono i server ad accedere ai database per conto degli utenti del sistema, solo loro ne hanno i permessi.</a:t>
          </a:r>
          <a:br>
            <a:rPr lang="it-IT" dirty="0"/>
          </a:br>
          <a:r>
            <a:rPr lang="it-IT" dirty="0"/>
            <a:t>Anche </a:t>
          </a:r>
          <a:r>
            <a:rPr lang="it-IT" dirty="0">
              <a:solidFill>
                <a:schemeClr val="tx1"/>
              </a:solidFill>
            </a:rPr>
            <a:t>l’accesso al broker </a:t>
          </a:r>
          <a:r>
            <a:rPr lang="it-IT" dirty="0"/>
            <a:t>è stato protetto da Username, password e certificato e verificando la ACL</a:t>
          </a:r>
          <a:br>
            <a:rPr lang="it-IT" dirty="0"/>
          </a:br>
          <a:r>
            <a:rPr lang="it-IT" dirty="0"/>
            <a:t>Sono stati impostati anche i </a:t>
          </a:r>
          <a:r>
            <a:rPr lang="it-IT" dirty="0">
              <a:solidFill>
                <a:schemeClr val="tx1"/>
              </a:solidFill>
            </a:rPr>
            <a:t>permessi per accedere ai file </a:t>
          </a:r>
          <a:r>
            <a:rPr lang="it-IT" dirty="0"/>
            <a:t>sensibili o file di configurazione, in modo che solo il processo proprietario possa leggerli e/o modificarli.</a:t>
          </a:r>
        </a:p>
      </dgm:t>
    </dgm:pt>
    <dgm:pt modelId="{04368A23-739D-43DE-96BC-3AF0C6A888D0}" type="parTrans" cxnId="{B4154041-9943-47A3-8E28-96A3D579D7A8}">
      <dgm:prSet/>
      <dgm:spPr/>
      <dgm:t>
        <a:bodyPr/>
        <a:lstStyle/>
        <a:p>
          <a:endParaRPr lang="it-IT"/>
        </a:p>
      </dgm:t>
    </dgm:pt>
    <dgm:pt modelId="{1D0DF17D-5EC5-48C7-90EE-B730EC261774}" type="sibTrans" cxnId="{B4154041-9943-47A3-8E28-96A3D579D7A8}">
      <dgm:prSet/>
      <dgm:spPr/>
      <dgm:t>
        <a:bodyPr/>
        <a:lstStyle/>
        <a:p>
          <a:endParaRPr lang="it-IT"/>
        </a:p>
      </dgm:t>
    </dgm:pt>
    <dgm:pt modelId="{8F4CF59B-1AA3-4E13-8791-937276E24106}" type="pres">
      <dgm:prSet presAssocID="{8DA5AC46-EA20-44B6-8FE6-2CDD0D34D12E}" presName="linear" presStyleCnt="0">
        <dgm:presLayoutVars>
          <dgm:animLvl val="lvl"/>
          <dgm:resizeHandles val="exact"/>
        </dgm:presLayoutVars>
      </dgm:prSet>
      <dgm:spPr/>
    </dgm:pt>
    <dgm:pt modelId="{E41AAB30-5076-4692-9875-FF8D5BD744B7}" type="pres">
      <dgm:prSet presAssocID="{0344FC9A-42CB-47E8-ACF5-C7FD9518C8BD}" presName="parentText" presStyleLbl="node1" presStyleIdx="0" presStyleCnt="1">
        <dgm:presLayoutVars>
          <dgm:chMax val="0"/>
          <dgm:bulletEnabled val="1"/>
        </dgm:presLayoutVars>
      </dgm:prSet>
      <dgm:spPr/>
    </dgm:pt>
  </dgm:ptLst>
  <dgm:cxnLst>
    <dgm:cxn modelId="{B4154041-9943-47A3-8E28-96A3D579D7A8}" srcId="{8DA5AC46-EA20-44B6-8FE6-2CDD0D34D12E}" destId="{0344FC9A-42CB-47E8-ACF5-C7FD9518C8BD}" srcOrd="0" destOrd="0" parTransId="{04368A23-739D-43DE-96BC-3AF0C6A888D0}" sibTransId="{1D0DF17D-5EC5-48C7-90EE-B730EC261774}"/>
    <dgm:cxn modelId="{6BA11773-5979-462F-B128-9EE5676C4B74}" type="presOf" srcId="{8DA5AC46-EA20-44B6-8FE6-2CDD0D34D12E}" destId="{8F4CF59B-1AA3-4E13-8791-937276E24106}" srcOrd="0" destOrd="0" presId="urn:microsoft.com/office/officeart/2005/8/layout/vList2"/>
    <dgm:cxn modelId="{39B9F8D8-07F7-422B-9CE3-9D61759A5236}" type="presOf" srcId="{0344FC9A-42CB-47E8-ACF5-C7FD9518C8BD}" destId="{E41AAB30-5076-4692-9875-FF8D5BD744B7}" srcOrd="0" destOrd="0" presId="urn:microsoft.com/office/officeart/2005/8/layout/vList2"/>
    <dgm:cxn modelId="{74756A2B-7A02-4F4B-9B82-80E682551141}" type="presParOf" srcId="{8F4CF59B-1AA3-4E13-8791-937276E24106}" destId="{E41AAB30-5076-4692-9875-FF8D5BD744B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CEA41A-988C-4AB3-A631-215D8CBB8A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1A4C9484-1AB9-4FCE-88B6-C6AFF82ED63B}">
      <dgm:prSet/>
      <dgm:spPr>
        <a:solidFill>
          <a:srgbClr val="00B050">
            <a:alpha val="63922"/>
          </a:srgbClr>
        </a:solidFill>
      </dgm:spPr>
      <dgm:t>
        <a:bodyPr/>
        <a:lstStyle/>
        <a:p>
          <a:r>
            <a:rPr lang="it-IT" dirty="0"/>
            <a:t>AC-6 </a:t>
          </a:r>
          <a:r>
            <a:rPr lang="it-IT" dirty="0" err="1"/>
            <a:t>Least</a:t>
          </a:r>
          <a:r>
            <a:rPr lang="it-IT" dirty="0"/>
            <a:t> </a:t>
          </a:r>
          <a:r>
            <a:rPr lang="it-IT" dirty="0" err="1"/>
            <a:t>privilege</a:t>
          </a:r>
          <a:r>
            <a:rPr lang="it-IT" dirty="0"/>
            <a:t>:</a:t>
          </a:r>
          <a:br>
            <a:rPr lang="it-IT" dirty="0"/>
          </a:br>
          <a:r>
            <a:rPr lang="it-IT" dirty="0"/>
            <a:t>E’ stata posta molta cura nel far sì che i permessi degli user siano i </a:t>
          </a:r>
          <a:r>
            <a:rPr lang="it-IT" dirty="0">
              <a:solidFill>
                <a:schemeClr val="tx1"/>
              </a:solidFill>
            </a:rPr>
            <a:t>minimi necessari</a:t>
          </a:r>
          <a:r>
            <a:rPr lang="it-IT" dirty="0"/>
            <a:t>. </a:t>
          </a:r>
          <a:br>
            <a:rPr lang="it-IT" dirty="0"/>
          </a:br>
          <a:r>
            <a:rPr lang="it-IT" dirty="0"/>
            <a:t>Questo vale anche per gli </a:t>
          </a:r>
          <a:r>
            <a:rPr lang="it-IT" dirty="0">
              <a:solidFill>
                <a:schemeClr val="tx1"/>
              </a:solidFill>
            </a:rPr>
            <a:t>utenti dei database</a:t>
          </a:r>
          <a:r>
            <a:rPr lang="it-IT" dirty="0"/>
            <a:t>, che hanno solo i privilegi strettamente necessari per il funzionamento. </a:t>
          </a:r>
          <a:br>
            <a:rPr lang="it-IT" dirty="0"/>
          </a:br>
          <a:r>
            <a:rPr lang="it-IT" dirty="0"/>
            <a:t>Gli utenti dei SO hanno i </a:t>
          </a:r>
          <a:r>
            <a:rPr lang="it-IT" dirty="0">
              <a:solidFill>
                <a:schemeClr val="tx1"/>
              </a:solidFill>
            </a:rPr>
            <a:t>privilegi minimi rispetto ai file </a:t>
          </a:r>
          <a:r>
            <a:rPr lang="it-IT" dirty="0"/>
            <a:t>critici e sulle funzionalità di sicurezza.</a:t>
          </a:r>
          <a:br>
            <a:rPr lang="it-IT" dirty="0"/>
          </a:br>
          <a:r>
            <a:rPr lang="it-IT" dirty="0"/>
            <a:t>I container sono stati ricostruiti in modo da </a:t>
          </a:r>
          <a:r>
            <a:rPr lang="it-IT" dirty="0">
              <a:solidFill>
                <a:schemeClr val="tx1"/>
              </a:solidFill>
            </a:rPr>
            <a:t>non</a:t>
          </a:r>
          <a:r>
            <a:rPr lang="it-IT" dirty="0"/>
            <a:t> far girare i </a:t>
          </a:r>
          <a:r>
            <a:rPr lang="it-IT" dirty="0">
              <a:solidFill>
                <a:schemeClr val="tx1"/>
              </a:solidFill>
            </a:rPr>
            <a:t>processi come root</a:t>
          </a:r>
          <a:r>
            <a:rPr lang="it-IT" dirty="0"/>
            <a:t>. </a:t>
          </a:r>
        </a:p>
      </dgm:t>
    </dgm:pt>
    <dgm:pt modelId="{BB9CB23C-7C37-41A5-AAB4-A84532E13455}" type="parTrans" cxnId="{91990495-5F1F-4CDF-B02D-B09C9AB77A61}">
      <dgm:prSet/>
      <dgm:spPr/>
      <dgm:t>
        <a:bodyPr/>
        <a:lstStyle/>
        <a:p>
          <a:endParaRPr lang="it-IT"/>
        </a:p>
      </dgm:t>
    </dgm:pt>
    <dgm:pt modelId="{5BCFA9BD-BA36-4E60-A1C2-5A14A973B7B9}" type="sibTrans" cxnId="{91990495-5F1F-4CDF-B02D-B09C9AB77A61}">
      <dgm:prSet/>
      <dgm:spPr/>
      <dgm:t>
        <a:bodyPr/>
        <a:lstStyle/>
        <a:p>
          <a:endParaRPr lang="it-IT"/>
        </a:p>
      </dgm:t>
    </dgm:pt>
    <dgm:pt modelId="{CCEBFF1D-44D9-4106-85A1-AD49AA255EEA}">
      <dgm:prSet/>
      <dgm:spPr>
        <a:solidFill>
          <a:srgbClr val="00B050">
            <a:alpha val="63922"/>
          </a:srgbClr>
        </a:solidFill>
      </dgm:spPr>
      <dgm:t>
        <a:bodyPr/>
        <a:lstStyle/>
        <a:p>
          <a:r>
            <a:rPr lang="it-IT" dirty="0"/>
            <a:t>AC-7 </a:t>
          </a:r>
          <a:r>
            <a:rPr lang="it-IT" dirty="0" err="1"/>
            <a:t>Unsuccessful</a:t>
          </a:r>
          <a:r>
            <a:rPr lang="it-IT" dirty="0"/>
            <a:t> logon </a:t>
          </a:r>
          <a:r>
            <a:rPr lang="it-IT" dirty="0" err="1"/>
            <a:t>attempts</a:t>
          </a:r>
          <a:r>
            <a:rPr lang="it-IT" dirty="0"/>
            <a:t>, AC-12 Session </a:t>
          </a:r>
          <a:r>
            <a:rPr lang="it-IT" dirty="0" err="1"/>
            <a:t>termination</a:t>
          </a:r>
          <a:r>
            <a:rPr lang="it-IT" dirty="0"/>
            <a:t>: </a:t>
          </a:r>
          <a:br>
            <a:rPr lang="it-IT" dirty="0"/>
          </a:br>
          <a:r>
            <a:rPr lang="it-IT" dirty="0"/>
            <a:t>Grazie alle funzionalità di </a:t>
          </a:r>
          <a:r>
            <a:rPr lang="it-IT" dirty="0" err="1">
              <a:solidFill>
                <a:schemeClr val="tx1"/>
              </a:solidFill>
            </a:rPr>
            <a:t>Keycloak</a:t>
          </a:r>
          <a:r>
            <a:rPr lang="it-IT" dirty="0"/>
            <a:t> abbiamo impostato il </a:t>
          </a:r>
          <a:r>
            <a:rPr lang="it-IT" dirty="0">
              <a:solidFill>
                <a:schemeClr val="tx1"/>
              </a:solidFill>
            </a:rPr>
            <a:t>numero di tentativi massimi </a:t>
          </a:r>
          <a:r>
            <a:rPr lang="it-IT" dirty="0"/>
            <a:t>per un arco di tempo. Ma anche controlli più fini, come sul numero di fallimenti in breve tempo. </a:t>
          </a:r>
          <a:br>
            <a:rPr lang="it-IT" dirty="0"/>
          </a:br>
          <a:r>
            <a:rPr lang="it-IT" dirty="0"/>
            <a:t>Inoltre, per gestire correttamente le sessioni, i </a:t>
          </a:r>
          <a:r>
            <a:rPr lang="it-IT" dirty="0">
              <a:solidFill>
                <a:schemeClr val="tx1"/>
              </a:solidFill>
            </a:rPr>
            <a:t>token hanno una durata limitata</a:t>
          </a:r>
          <a:r>
            <a:rPr lang="it-IT" dirty="0"/>
            <a:t>, oltre alle sessioni che hanno una durata finita,  diversa se la sessione è attiva oppure è in </a:t>
          </a:r>
          <a:r>
            <a:rPr lang="it-IT" dirty="0" err="1"/>
            <a:t>idle</a:t>
          </a:r>
          <a:r>
            <a:rPr lang="it-IT" dirty="0"/>
            <a:t>.</a:t>
          </a:r>
        </a:p>
      </dgm:t>
    </dgm:pt>
    <dgm:pt modelId="{989AA1C2-8C6D-44E7-B294-19BD98BBD167}" type="parTrans" cxnId="{E0C612FA-97F5-4682-B008-AE02D0F396CD}">
      <dgm:prSet/>
      <dgm:spPr/>
      <dgm:t>
        <a:bodyPr/>
        <a:lstStyle/>
        <a:p>
          <a:endParaRPr lang="it-IT"/>
        </a:p>
      </dgm:t>
    </dgm:pt>
    <dgm:pt modelId="{49110BC4-9B51-4B70-BF6E-9F1F5B677529}" type="sibTrans" cxnId="{E0C612FA-97F5-4682-B008-AE02D0F396CD}">
      <dgm:prSet/>
      <dgm:spPr/>
      <dgm:t>
        <a:bodyPr/>
        <a:lstStyle/>
        <a:p>
          <a:endParaRPr lang="it-IT"/>
        </a:p>
      </dgm:t>
    </dgm:pt>
    <dgm:pt modelId="{9AFBDA48-C8DA-4BD4-9918-141CA21A14CF}">
      <dgm:prSet/>
      <dgm:spPr>
        <a:solidFill>
          <a:srgbClr val="00B050">
            <a:alpha val="63922"/>
          </a:srgbClr>
        </a:solidFill>
      </dgm:spPr>
      <dgm:t>
        <a:bodyPr/>
        <a:lstStyle/>
        <a:p>
          <a:r>
            <a:rPr lang="it-IT" dirty="0"/>
            <a:t>AC-21 Information Sharing: </a:t>
          </a:r>
          <a:br>
            <a:rPr lang="it-IT" dirty="0"/>
          </a:br>
          <a:r>
            <a:rPr lang="it-IT" dirty="0"/>
            <a:t>Tramite </a:t>
          </a:r>
          <a:r>
            <a:rPr lang="it-IT" dirty="0" err="1"/>
            <a:t>keycloak</a:t>
          </a:r>
          <a:r>
            <a:rPr lang="it-IT" dirty="0"/>
            <a:t> abbiamo potuto fornire ad un utente la possibilità di </a:t>
          </a:r>
          <a:r>
            <a:rPr lang="it-IT" dirty="0">
              <a:solidFill>
                <a:schemeClr val="tx1"/>
              </a:solidFill>
            </a:rPr>
            <a:t>condividere</a:t>
          </a:r>
          <a:r>
            <a:rPr lang="it-IT" dirty="0"/>
            <a:t> </a:t>
          </a:r>
          <a:r>
            <a:rPr lang="it-IT" dirty="0">
              <a:solidFill>
                <a:schemeClr val="tx1"/>
              </a:solidFill>
            </a:rPr>
            <a:t>una</a:t>
          </a:r>
          <a:r>
            <a:rPr lang="it-IT" dirty="0"/>
            <a:t> propria </a:t>
          </a:r>
          <a:r>
            <a:rPr lang="it-IT" dirty="0">
              <a:solidFill>
                <a:schemeClr val="tx1"/>
              </a:solidFill>
            </a:rPr>
            <a:t>risorsa</a:t>
          </a:r>
          <a:r>
            <a:rPr lang="it-IT" dirty="0"/>
            <a:t> e gli </a:t>
          </a:r>
          <a:r>
            <a:rPr lang="it-IT" dirty="0" err="1">
              <a:solidFill>
                <a:schemeClr val="tx1"/>
              </a:solidFill>
            </a:rPr>
            <a:t>scopes</a:t>
          </a:r>
          <a:r>
            <a:rPr lang="it-IT" dirty="0"/>
            <a:t> che vuole fornire su di essa ad un altro utente. Questo è possibile tramite le </a:t>
          </a:r>
          <a:r>
            <a:rPr lang="it-IT" dirty="0">
              <a:solidFill>
                <a:schemeClr val="tx1"/>
              </a:solidFill>
            </a:rPr>
            <a:t>UMA </a:t>
          </a:r>
          <a:r>
            <a:rPr lang="it-IT" dirty="0" err="1">
              <a:solidFill>
                <a:schemeClr val="tx1"/>
              </a:solidFill>
            </a:rPr>
            <a:t>resources</a:t>
          </a:r>
          <a:r>
            <a:rPr lang="it-IT" dirty="0"/>
            <a:t>.</a:t>
          </a:r>
        </a:p>
      </dgm:t>
    </dgm:pt>
    <dgm:pt modelId="{11D0B8BB-09C6-4210-9953-609388DD121B}" type="sibTrans" cxnId="{CFAD2A52-7165-490A-ADDB-F44B498BD8B2}">
      <dgm:prSet/>
      <dgm:spPr/>
      <dgm:t>
        <a:bodyPr/>
        <a:lstStyle/>
        <a:p>
          <a:endParaRPr lang="it-IT"/>
        </a:p>
      </dgm:t>
    </dgm:pt>
    <dgm:pt modelId="{46E421D9-9562-4434-84AD-C7BA49C7D674}" type="parTrans" cxnId="{CFAD2A52-7165-490A-ADDB-F44B498BD8B2}">
      <dgm:prSet/>
      <dgm:spPr/>
      <dgm:t>
        <a:bodyPr/>
        <a:lstStyle/>
        <a:p>
          <a:endParaRPr lang="it-IT"/>
        </a:p>
      </dgm:t>
    </dgm:pt>
    <dgm:pt modelId="{7B4DF2F3-1649-4C3F-9E5F-2851E366B662}" type="pres">
      <dgm:prSet presAssocID="{1ACEA41A-988C-4AB3-A631-215D8CBB8A39}" presName="linear" presStyleCnt="0">
        <dgm:presLayoutVars>
          <dgm:animLvl val="lvl"/>
          <dgm:resizeHandles val="exact"/>
        </dgm:presLayoutVars>
      </dgm:prSet>
      <dgm:spPr/>
    </dgm:pt>
    <dgm:pt modelId="{A8A2A25B-FF76-4628-821B-4B3BB04C6C80}" type="pres">
      <dgm:prSet presAssocID="{1A4C9484-1AB9-4FCE-88B6-C6AFF82ED63B}" presName="parentText" presStyleLbl="node1" presStyleIdx="0" presStyleCnt="3">
        <dgm:presLayoutVars>
          <dgm:chMax val="0"/>
          <dgm:bulletEnabled val="1"/>
        </dgm:presLayoutVars>
      </dgm:prSet>
      <dgm:spPr/>
    </dgm:pt>
    <dgm:pt modelId="{B2FE8271-C43B-4DF9-B145-951095C101BE}" type="pres">
      <dgm:prSet presAssocID="{5BCFA9BD-BA36-4E60-A1C2-5A14A973B7B9}" presName="spacer" presStyleCnt="0"/>
      <dgm:spPr/>
    </dgm:pt>
    <dgm:pt modelId="{2794A413-1C26-45FB-AC23-92129B2E9399}" type="pres">
      <dgm:prSet presAssocID="{CCEBFF1D-44D9-4106-85A1-AD49AA255EEA}" presName="parentText" presStyleLbl="node1" presStyleIdx="1" presStyleCnt="3">
        <dgm:presLayoutVars>
          <dgm:chMax val="0"/>
          <dgm:bulletEnabled val="1"/>
        </dgm:presLayoutVars>
      </dgm:prSet>
      <dgm:spPr/>
    </dgm:pt>
    <dgm:pt modelId="{7EA46A53-90F6-4E45-917C-24F9A5C404BE}" type="pres">
      <dgm:prSet presAssocID="{49110BC4-9B51-4B70-BF6E-9F1F5B677529}" presName="spacer" presStyleCnt="0"/>
      <dgm:spPr/>
    </dgm:pt>
    <dgm:pt modelId="{7A71CC39-BF5D-4D74-AEF4-8D1585D8334C}" type="pres">
      <dgm:prSet presAssocID="{9AFBDA48-C8DA-4BD4-9918-141CA21A14CF}" presName="parentText" presStyleLbl="node1" presStyleIdx="2" presStyleCnt="3">
        <dgm:presLayoutVars>
          <dgm:chMax val="0"/>
          <dgm:bulletEnabled val="1"/>
        </dgm:presLayoutVars>
      </dgm:prSet>
      <dgm:spPr/>
    </dgm:pt>
  </dgm:ptLst>
  <dgm:cxnLst>
    <dgm:cxn modelId="{54FDC06E-0E61-4D51-8D17-A59DE1927073}" type="presOf" srcId="{1A4C9484-1AB9-4FCE-88B6-C6AFF82ED63B}" destId="{A8A2A25B-FF76-4628-821B-4B3BB04C6C80}" srcOrd="0" destOrd="0" presId="urn:microsoft.com/office/officeart/2005/8/layout/vList2"/>
    <dgm:cxn modelId="{CFAD2A52-7165-490A-ADDB-F44B498BD8B2}" srcId="{1ACEA41A-988C-4AB3-A631-215D8CBB8A39}" destId="{9AFBDA48-C8DA-4BD4-9918-141CA21A14CF}" srcOrd="2" destOrd="0" parTransId="{46E421D9-9562-4434-84AD-C7BA49C7D674}" sibTransId="{11D0B8BB-09C6-4210-9953-609388DD121B}"/>
    <dgm:cxn modelId="{978A8993-F12B-41CD-8E13-EAF60D06D88B}" type="presOf" srcId="{9AFBDA48-C8DA-4BD4-9918-141CA21A14CF}" destId="{7A71CC39-BF5D-4D74-AEF4-8D1585D8334C}" srcOrd="0" destOrd="0" presId="urn:microsoft.com/office/officeart/2005/8/layout/vList2"/>
    <dgm:cxn modelId="{91990495-5F1F-4CDF-B02D-B09C9AB77A61}" srcId="{1ACEA41A-988C-4AB3-A631-215D8CBB8A39}" destId="{1A4C9484-1AB9-4FCE-88B6-C6AFF82ED63B}" srcOrd="0" destOrd="0" parTransId="{BB9CB23C-7C37-41A5-AAB4-A84532E13455}" sibTransId="{5BCFA9BD-BA36-4E60-A1C2-5A14A973B7B9}"/>
    <dgm:cxn modelId="{A61857A7-6C0D-4BDC-87A3-D349ED184351}" type="presOf" srcId="{CCEBFF1D-44D9-4106-85A1-AD49AA255EEA}" destId="{2794A413-1C26-45FB-AC23-92129B2E9399}" srcOrd="0" destOrd="0" presId="urn:microsoft.com/office/officeart/2005/8/layout/vList2"/>
    <dgm:cxn modelId="{DAF7F3DD-4B13-45EF-88D9-1296D4E2A135}" type="presOf" srcId="{1ACEA41A-988C-4AB3-A631-215D8CBB8A39}" destId="{7B4DF2F3-1649-4C3F-9E5F-2851E366B662}" srcOrd="0" destOrd="0" presId="urn:microsoft.com/office/officeart/2005/8/layout/vList2"/>
    <dgm:cxn modelId="{E0C612FA-97F5-4682-B008-AE02D0F396CD}" srcId="{1ACEA41A-988C-4AB3-A631-215D8CBB8A39}" destId="{CCEBFF1D-44D9-4106-85A1-AD49AA255EEA}" srcOrd="1" destOrd="0" parTransId="{989AA1C2-8C6D-44E7-B294-19BD98BBD167}" sibTransId="{49110BC4-9B51-4B70-BF6E-9F1F5B677529}"/>
    <dgm:cxn modelId="{007D6D09-EE52-4EF9-8D55-8E28710A4185}" type="presParOf" srcId="{7B4DF2F3-1649-4C3F-9E5F-2851E366B662}" destId="{A8A2A25B-FF76-4628-821B-4B3BB04C6C80}" srcOrd="0" destOrd="0" presId="urn:microsoft.com/office/officeart/2005/8/layout/vList2"/>
    <dgm:cxn modelId="{CAC825D0-E6B2-4F70-B353-36F742BB6786}" type="presParOf" srcId="{7B4DF2F3-1649-4C3F-9E5F-2851E366B662}" destId="{B2FE8271-C43B-4DF9-B145-951095C101BE}" srcOrd="1" destOrd="0" presId="urn:microsoft.com/office/officeart/2005/8/layout/vList2"/>
    <dgm:cxn modelId="{98B42D7F-A66B-458C-8679-5C69C754A736}" type="presParOf" srcId="{7B4DF2F3-1649-4C3F-9E5F-2851E366B662}" destId="{2794A413-1C26-45FB-AC23-92129B2E9399}" srcOrd="2" destOrd="0" presId="urn:microsoft.com/office/officeart/2005/8/layout/vList2"/>
    <dgm:cxn modelId="{B1E0DC7C-0C49-4B0C-A107-F30DDD252821}" type="presParOf" srcId="{7B4DF2F3-1649-4C3F-9E5F-2851E366B662}" destId="{7EA46A53-90F6-4E45-917C-24F9A5C404BE}" srcOrd="3" destOrd="0" presId="urn:microsoft.com/office/officeart/2005/8/layout/vList2"/>
    <dgm:cxn modelId="{CFAFF4C3-47C7-4C38-ACB6-4C9049E3EA33}" type="presParOf" srcId="{7B4DF2F3-1649-4C3F-9E5F-2851E366B662}" destId="{7A71CC39-BF5D-4D74-AEF4-8D1585D8334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95125D-0AD1-404F-B10F-A40D05C43C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DF68E2D-3F12-4DFB-874F-74B92AEDC0DC}">
      <dgm:prSet/>
      <dgm:spPr>
        <a:solidFill>
          <a:srgbClr val="EC7016">
            <a:alpha val="69020"/>
          </a:srgbClr>
        </a:solidFill>
      </dgm:spPr>
      <dgm:t>
        <a:bodyPr/>
        <a:lstStyle/>
        <a:p>
          <a:r>
            <a:rPr lang="it-IT"/>
            <a:t>IA-2 Users IA</a:t>
          </a:r>
          <a:br>
            <a:rPr lang="it-IT"/>
          </a:br>
          <a:r>
            <a:rPr lang="it-IT"/>
            <a:t>L’identificazione avviene tramite </a:t>
          </a:r>
          <a:r>
            <a:rPr lang="it-IT">
              <a:solidFill>
                <a:schemeClr val="tx1"/>
              </a:solidFill>
            </a:rPr>
            <a:t>username e password</a:t>
          </a:r>
          <a:r>
            <a:rPr lang="it-IT"/>
            <a:t>. Inoltre, per i ruoli critici, l’autenticazione è effettuata con un </a:t>
          </a:r>
          <a:r>
            <a:rPr lang="it-IT">
              <a:solidFill>
                <a:schemeClr val="tx1"/>
              </a:solidFill>
            </a:rPr>
            <a:t>secondo fattore </a:t>
          </a:r>
          <a:r>
            <a:rPr lang="it-IT"/>
            <a:t>che è un OTP tramite l’app FreeOTP.  Tramite queste credenziali, Keycloak effettua rilascia un </a:t>
          </a:r>
          <a:r>
            <a:rPr lang="it-IT">
              <a:solidFill>
                <a:schemeClr val="tx1"/>
              </a:solidFill>
            </a:rPr>
            <a:t>token</a:t>
          </a:r>
          <a:r>
            <a:rPr lang="it-IT"/>
            <a:t> che viene fornito al web-server, per l’autorizzazione e l’enforcement delle policy. </a:t>
          </a:r>
          <a:br>
            <a:rPr lang="it-IT"/>
          </a:br>
          <a:r>
            <a:rPr lang="it-IT"/>
            <a:t>Sono previste delle credenziali di </a:t>
          </a:r>
          <a:r>
            <a:rPr lang="it-IT">
              <a:solidFill>
                <a:schemeClr val="tx1"/>
              </a:solidFill>
            </a:rPr>
            <a:t>accesso alla macchina </a:t>
          </a:r>
          <a:r>
            <a:rPr lang="it-IT"/>
            <a:t>fisica per il sistema operativo.</a:t>
          </a:r>
          <a:endParaRPr lang="it-IT" dirty="0"/>
        </a:p>
      </dgm:t>
    </dgm:pt>
    <dgm:pt modelId="{9BDEDE5E-154C-49B9-9CCE-BEE672869C32}" type="parTrans" cxnId="{61650659-D2C6-4D92-A7EB-6F2B21E34CDE}">
      <dgm:prSet/>
      <dgm:spPr/>
      <dgm:t>
        <a:bodyPr/>
        <a:lstStyle/>
        <a:p>
          <a:endParaRPr lang="it-IT"/>
        </a:p>
      </dgm:t>
    </dgm:pt>
    <dgm:pt modelId="{1CD9FC25-2F83-441D-9408-EEE6304D59BC}" type="sibTrans" cxnId="{61650659-D2C6-4D92-A7EB-6F2B21E34CDE}">
      <dgm:prSet/>
      <dgm:spPr/>
      <dgm:t>
        <a:bodyPr/>
        <a:lstStyle/>
        <a:p>
          <a:endParaRPr lang="it-IT"/>
        </a:p>
      </dgm:t>
    </dgm:pt>
    <dgm:pt modelId="{03BA9AAA-6E29-499C-A726-00A965CF35AF}">
      <dgm:prSet/>
      <dgm:spPr>
        <a:solidFill>
          <a:srgbClr val="EC7016">
            <a:alpha val="69020"/>
          </a:srgbClr>
        </a:solidFill>
      </dgm:spPr>
      <dgm:t>
        <a:bodyPr/>
        <a:lstStyle/>
        <a:p>
          <a:r>
            <a:rPr lang="it-IT"/>
            <a:t>IA-3 Device IA:</a:t>
          </a:r>
          <a:br>
            <a:rPr lang="it-IT"/>
          </a:br>
          <a:r>
            <a:rPr lang="it-IT"/>
            <a:t>Le </a:t>
          </a:r>
          <a:r>
            <a:rPr lang="it-IT">
              <a:solidFill>
                <a:schemeClr val="tx1"/>
              </a:solidFill>
            </a:rPr>
            <a:t>connessioni a MariaDB </a:t>
          </a:r>
          <a:r>
            <a:rPr lang="it-IT"/>
            <a:t>avvengono solo da parte del web-server per tutti gli utenti utilizzando un solo ID.</a:t>
          </a:r>
          <a:br>
            <a:rPr lang="it-IT"/>
          </a:br>
          <a:r>
            <a:rPr lang="it-IT"/>
            <a:t>La </a:t>
          </a:r>
          <a:r>
            <a:rPr lang="it-IT">
              <a:solidFill>
                <a:schemeClr val="tx1"/>
              </a:solidFill>
            </a:rPr>
            <a:t>connessione con il broker </a:t>
          </a:r>
          <a:r>
            <a:rPr lang="it-IT"/>
            <a:t>mosquitto avviene tramite username e password, ed è necessaria la mutua autenticazione a livello di trasporto tramite certificati.</a:t>
          </a:r>
          <a:br>
            <a:rPr lang="it-IT"/>
          </a:br>
          <a:r>
            <a:rPr lang="it-IT"/>
            <a:t>Anche le connessioni tra Keycloak e Postgres e tra Spingboot e MariaDB sono in </a:t>
          </a:r>
          <a:r>
            <a:rPr lang="it-IT">
              <a:solidFill>
                <a:schemeClr val="tx1"/>
              </a:solidFill>
            </a:rPr>
            <a:t>mutua autenticazione tramite SSL</a:t>
          </a:r>
          <a:r>
            <a:rPr lang="it-IT"/>
            <a:t>. Inoltre è previsto che le connessioni ai database provengano solo da </a:t>
          </a:r>
          <a:r>
            <a:rPr lang="it-IT">
              <a:solidFill>
                <a:schemeClr val="tx1"/>
              </a:solidFill>
            </a:rPr>
            <a:t>IP predeterminati</a:t>
          </a:r>
          <a:r>
            <a:rPr lang="it-IT"/>
            <a:t>.</a:t>
          </a:r>
          <a:endParaRPr lang="it-IT" dirty="0"/>
        </a:p>
      </dgm:t>
    </dgm:pt>
    <dgm:pt modelId="{B43A92DC-1B6D-41EF-9A4F-5214FFC2B4C8}" type="parTrans" cxnId="{E007B13F-9A20-4B8C-839B-4E395FC4A6D7}">
      <dgm:prSet/>
      <dgm:spPr/>
      <dgm:t>
        <a:bodyPr/>
        <a:lstStyle/>
        <a:p>
          <a:endParaRPr lang="it-IT"/>
        </a:p>
      </dgm:t>
    </dgm:pt>
    <dgm:pt modelId="{BCC347DD-C44B-4B48-B3DF-DFDEB01106D9}" type="sibTrans" cxnId="{E007B13F-9A20-4B8C-839B-4E395FC4A6D7}">
      <dgm:prSet/>
      <dgm:spPr/>
      <dgm:t>
        <a:bodyPr/>
        <a:lstStyle/>
        <a:p>
          <a:endParaRPr lang="it-IT"/>
        </a:p>
      </dgm:t>
    </dgm:pt>
    <dgm:pt modelId="{E37808A7-3481-423A-A1AA-CF551DF5E4A4}" type="pres">
      <dgm:prSet presAssocID="{AF95125D-0AD1-404F-B10F-A40D05C43CAF}" presName="linear" presStyleCnt="0">
        <dgm:presLayoutVars>
          <dgm:animLvl val="lvl"/>
          <dgm:resizeHandles val="exact"/>
        </dgm:presLayoutVars>
      </dgm:prSet>
      <dgm:spPr/>
    </dgm:pt>
    <dgm:pt modelId="{ECFD2722-BCC4-49BC-942B-A94FC8F844EE}" type="pres">
      <dgm:prSet presAssocID="{FDF68E2D-3F12-4DFB-874F-74B92AEDC0DC}" presName="parentText" presStyleLbl="node1" presStyleIdx="0" presStyleCnt="2" custLinFactY="-15203" custLinFactNeighborY="-100000">
        <dgm:presLayoutVars>
          <dgm:chMax val="0"/>
          <dgm:bulletEnabled val="1"/>
        </dgm:presLayoutVars>
      </dgm:prSet>
      <dgm:spPr/>
    </dgm:pt>
    <dgm:pt modelId="{990140CE-C7C3-4CEC-B2BE-1FBFC8D5F6CB}" type="pres">
      <dgm:prSet presAssocID="{1CD9FC25-2F83-441D-9408-EEE6304D59BC}" presName="spacer" presStyleCnt="0"/>
      <dgm:spPr/>
    </dgm:pt>
    <dgm:pt modelId="{385D8F24-8C10-4B90-8417-28890B65BB0B}" type="pres">
      <dgm:prSet presAssocID="{03BA9AAA-6E29-499C-A726-00A965CF35AF}" presName="parentText" presStyleLbl="node1" presStyleIdx="1" presStyleCnt="2" custScaleY="99848" custLinFactY="-10323" custLinFactNeighborY="-100000">
        <dgm:presLayoutVars>
          <dgm:chMax val="0"/>
          <dgm:bulletEnabled val="1"/>
        </dgm:presLayoutVars>
      </dgm:prSet>
      <dgm:spPr/>
    </dgm:pt>
  </dgm:ptLst>
  <dgm:cxnLst>
    <dgm:cxn modelId="{5BA43C20-9BD1-4F68-AEDF-53E01F06D8E2}" type="presOf" srcId="{FDF68E2D-3F12-4DFB-874F-74B92AEDC0DC}" destId="{ECFD2722-BCC4-49BC-942B-A94FC8F844EE}" srcOrd="0" destOrd="0" presId="urn:microsoft.com/office/officeart/2005/8/layout/vList2"/>
    <dgm:cxn modelId="{E007B13F-9A20-4B8C-839B-4E395FC4A6D7}" srcId="{AF95125D-0AD1-404F-B10F-A40D05C43CAF}" destId="{03BA9AAA-6E29-499C-A726-00A965CF35AF}" srcOrd="1" destOrd="0" parTransId="{B43A92DC-1B6D-41EF-9A4F-5214FFC2B4C8}" sibTransId="{BCC347DD-C44B-4B48-B3DF-DFDEB01106D9}"/>
    <dgm:cxn modelId="{61650659-D2C6-4D92-A7EB-6F2B21E34CDE}" srcId="{AF95125D-0AD1-404F-B10F-A40D05C43CAF}" destId="{FDF68E2D-3F12-4DFB-874F-74B92AEDC0DC}" srcOrd="0" destOrd="0" parTransId="{9BDEDE5E-154C-49B9-9CCE-BEE672869C32}" sibTransId="{1CD9FC25-2F83-441D-9408-EEE6304D59BC}"/>
    <dgm:cxn modelId="{3C3C0F7A-E8CE-4850-B38B-1B71F28184CF}" type="presOf" srcId="{AF95125D-0AD1-404F-B10F-A40D05C43CAF}" destId="{E37808A7-3481-423A-A1AA-CF551DF5E4A4}" srcOrd="0" destOrd="0" presId="urn:microsoft.com/office/officeart/2005/8/layout/vList2"/>
    <dgm:cxn modelId="{0598E498-1BE5-49D4-8923-C5C617DE141A}" type="presOf" srcId="{03BA9AAA-6E29-499C-A726-00A965CF35AF}" destId="{385D8F24-8C10-4B90-8417-28890B65BB0B}" srcOrd="0" destOrd="0" presId="urn:microsoft.com/office/officeart/2005/8/layout/vList2"/>
    <dgm:cxn modelId="{646C610C-0E46-4B74-BF10-7BD837A5D828}" type="presParOf" srcId="{E37808A7-3481-423A-A1AA-CF551DF5E4A4}" destId="{ECFD2722-BCC4-49BC-942B-A94FC8F844EE}" srcOrd="0" destOrd="0" presId="urn:microsoft.com/office/officeart/2005/8/layout/vList2"/>
    <dgm:cxn modelId="{5C813DF5-9584-4A58-AFA3-87248F8AE500}" type="presParOf" srcId="{E37808A7-3481-423A-A1AA-CF551DF5E4A4}" destId="{990140CE-C7C3-4CEC-B2BE-1FBFC8D5F6CB}" srcOrd="1" destOrd="0" presId="urn:microsoft.com/office/officeart/2005/8/layout/vList2"/>
    <dgm:cxn modelId="{64FC6DE7-F1F4-4115-B6F6-E9CB9498C6AE}" type="presParOf" srcId="{E37808A7-3481-423A-A1AA-CF551DF5E4A4}" destId="{385D8F24-8C10-4B90-8417-28890B65BB0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81CC03-ED47-441D-8852-D60FE0B1E3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548E6B77-3146-40FE-B2F1-B999B991786B}">
      <dgm:prSet/>
      <dgm:spPr>
        <a:solidFill>
          <a:srgbClr val="EC7016">
            <a:alpha val="69020"/>
          </a:srgbClr>
        </a:solidFill>
      </dgm:spPr>
      <dgm:t>
        <a:bodyPr/>
        <a:lstStyle/>
        <a:p>
          <a:r>
            <a:rPr lang="it-IT" dirty="0"/>
            <a:t>IA-4 </a:t>
          </a:r>
          <a:r>
            <a:rPr lang="it-IT" dirty="0" err="1"/>
            <a:t>Identifier</a:t>
          </a:r>
          <a:r>
            <a:rPr lang="it-IT" dirty="0"/>
            <a:t> management: </a:t>
          </a:r>
          <a:br>
            <a:rPr lang="it-IT" dirty="0"/>
          </a:br>
          <a:r>
            <a:rPr lang="it-IT" dirty="0"/>
            <a:t>Per la gestione degli identificativi </a:t>
          </a:r>
          <a:r>
            <a:rPr lang="it-IT" dirty="0" err="1"/>
            <a:t>Keycloak</a:t>
          </a:r>
          <a:r>
            <a:rPr lang="it-IT" dirty="0"/>
            <a:t> tiene traccia degli user tramite degli </a:t>
          </a:r>
          <a:r>
            <a:rPr lang="it-IT" dirty="0">
              <a:solidFill>
                <a:schemeClr val="tx1"/>
              </a:solidFill>
            </a:rPr>
            <a:t>ID univoci</a:t>
          </a:r>
          <a:r>
            <a:rPr lang="it-IT" dirty="0"/>
            <a:t>. </a:t>
          </a:r>
          <a:br>
            <a:rPr lang="it-IT" dirty="0"/>
          </a:br>
          <a:r>
            <a:rPr lang="it-IT" dirty="0"/>
            <a:t>Mentre i device sono univocamente identificati tramite IP e MAC all’interno della rete.</a:t>
          </a:r>
        </a:p>
      </dgm:t>
    </dgm:pt>
    <dgm:pt modelId="{61D2DE9D-100A-4D49-9393-96868D890107}" type="parTrans" cxnId="{680768FC-7A71-4A82-8E70-622572EDAA69}">
      <dgm:prSet/>
      <dgm:spPr/>
      <dgm:t>
        <a:bodyPr/>
        <a:lstStyle/>
        <a:p>
          <a:endParaRPr lang="it-IT"/>
        </a:p>
      </dgm:t>
    </dgm:pt>
    <dgm:pt modelId="{1FF3AD61-6732-4B34-AABF-C2F7B18CA717}" type="sibTrans" cxnId="{680768FC-7A71-4A82-8E70-622572EDAA69}">
      <dgm:prSet/>
      <dgm:spPr/>
      <dgm:t>
        <a:bodyPr/>
        <a:lstStyle/>
        <a:p>
          <a:endParaRPr lang="it-IT"/>
        </a:p>
      </dgm:t>
    </dgm:pt>
    <dgm:pt modelId="{4E49765D-6613-49D9-AE5B-D0AE608F7B37}">
      <dgm:prSet/>
      <dgm:spPr>
        <a:solidFill>
          <a:srgbClr val="EC7016">
            <a:alpha val="69020"/>
          </a:srgbClr>
        </a:solidFill>
      </dgm:spPr>
      <dgm:t>
        <a:bodyPr/>
        <a:lstStyle/>
        <a:p>
          <a:r>
            <a:rPr lang="it-IT" dirty="0"/>
            <a:t>IA-5 </a:t>
          </a:r>
          <a:r>
            <a:rPr lang="it-IT" dirty="0" err="1"/>
            <a:t>Authenticator</a:t>
          </a:r>
          <a:r>
            <a:rPr lang="it-IT" dirty="0"/>
            <a:t> Management: </a:t>
          </a:r>
          <a:br>
            <a:rPr lang="it-IT" dirty="0"/>
          </a:br>
          <a:r>
            <a:rPr lang="it-IT" dirty="0"/>
            <a:t>Per la gestione degli elementi di autenticazione in questo caso è previsto sia di impostare dei </a:t>
          </a:r>
          <a:r>
            <a:rPr lang="it-IT" dirty="0">
              <a:solidFill>
                <a:schemeClr val="tx1"/>
              </a:solidFill>
            </a:rPr>
            <a:t>vincoli di sicurezza minimi sulla password</a:t>
          </a:r>
          <a:r>
            <a:rPr lang="it-IT" dirty="0"/>
            <a:t>, in termini di numero minimo di caratteri e nel tipo di caratteri richiesti.  Inoltre non possono essere usate le ultime 3 password utilizzate.</a:t>
          </a:r>
          <a:br>
            <a:rPr lang="it-IT" dirty="0"/>
          </a:br>
          <a:r>
            <a:rPr lang="it-IT" dirty="0"/>
            <a:t>Le password hanno un </a:t>
          </a:r>
          <a:r>
            <a:rPr lang="it-IT" dirty="0">
              <a:solidFill>
                <a:schemeClr val="tx1"/>
              </a:solidFill>
            </a:rPr>
            <a:t>periodo di validità</a:t>
          </a:r>
          <a:r>
            <a:rPr lang="it-IT" dirty="0"/>
            <a:t>.</a:t>
          </a:r>
          <a:br>
            <a:rPr lang="it-IT" dirty="0"/>
          </a:br>
          <a:r>
            <a:rPr lang="it-IT" dirty="0"/>
            <a:t>Gli </a:t>
          </a:r>
          <a:r>
            <a:rPr lang="it-IT" dirty="0">
              <a:solidFill>
                <a:schemeClr val="tx1"/>
              </a:solidFill>
            </a:rPr>
            <a:t>OTP</a:t>
          </a:r>
          <a:r>
            <a:rPr lang="it-IT" dirty="0"/>
            <a:t> possono essere facilmente </a:t>
          </a:r>
          <a:r>
            <a:rPr lang="it-IT" dirty="0">
              <a:solidFill>
                <a:schemeClr val="tx1"/>
              </a:solidFill>
            </a:rPr>
            <a:t>aggiunti/rimossi </a:t>
          </a:r>
          <a:r>
            <a:rPr lang="it-IT" dirty="0"/>
            <a:t>in base alle esigenze.</a:t>
          </a:r>
        </a:p>
      </dgm:t>
    </dgm:pt>
    <dgm:pt modelId="{D508E7F1-B761-4D62-90FE-5618B193DA71}" type="parTrans" cxnId="{9D2884B7-1D3B-4691-98D9-C4BF2801C894}">
      <dgm:prSet/>
      <dgm:spPr/>
      <dgm:t>
        <a:bodyPr/>
        <a:lstStyle/>
        <a:p>
          <a:endParaRPr lang="it-IT"/>
        </a:p>
      </dgm:t>
    </dgm:pt>
    <dgm:pt modelId="{5ACF1966-A8E2-4C59-B70B-9C1C6F5F3A52}" type="sibTrans" cxnId="{9D2884B7-1D3B-4691-98D9-C4BF2801C894}">
      <dgm:prSet/>
      <dgm:spPr/>
      <dgm:t>
        <a:bodyPr/>
        <a:lstStyle/>
        <a:p>
          <a:endParaRPr lang="it-IT"/>
        </a:p>
      </dgm:t>
    </dgm:pt>
    <dgm:pt modelId="{75113854-C51C-44C1-BB28-2C38460B9A51}" type="pres">
      <dgm:prSet presAssocID="{B081CC03-ED47-441D-8852-D60FE0B1E3A4}" presName="linear" presStyleCnt="0">
        <dgm:presLayoutVars>
          <dgm:animLvl val="lvl"/>
          <dgm:resizeHandles val="exact"/>
        </dgm:presLayoutVars>
      </dgm:prSet>
      <dgm:spPr/>
    </dgm:pt>
    <dgm:pt modelId="{C1A4EAEC-6E02-4985-BDBD-1850866970B6}" type="pres">
      <dgm:prSet presAssocID="{548E6B77-3146-40FE-B2F1-B999B991786B}" presName="parentText" presStyleLbl="node1" presStyleIdx="0" presStyleCnt="2" custLinFactNeighborY="0">
        <dgm:presLayoutVars>
          <dgm:chMax val="0"/>
          <dgm:bulletEnabled val="1"/>
        </dgm:presLayoutVars>
      </dgm:prSet>
      <dgm:spPr/>
    </dgm:pt>
    <dgm:pt modelId="{C4C45EBB-2C79-4A92-8298-0C0D6EF39B01}" type="pres">
      <dgm:prSet presAssocID="{1FF3AD61-6732-4B34-AABF-C2F7B18CA717}" presName="spacer" presStyleCnt="0"/>
      <dgm:spPr/>
    </dgm:pt>
    <dgm:pt modelId="{76BBCB80-5366-4FFB-BD92-C20C69E64318}" type="pres">
      <dgm:prSet presAssocID="{4E49765D-6613-49D9-AE5B-D0AE608F7B37}" presName="parentText" presStyleLbl="node1" presStyleIdx="1" presStyleCnt="2" custLinFactNeighborY="0">
        <dgm:presLayoutVars>
          <dgm:chMax val="0"/>
          <dgm:bulletEnabled val="1"/>
        </dgm:presLayoutVars>
      </dgm:prSet>
      <dgm:spPr/>
    </dgm:pt>
  </dgm:ptLst>
  <dgm:cxnLst>
    <dgm:cxn modelId="{D4C7A437-9D81-462C-80F0-4633AC4CFA7B}" type="presOf" srcId="{4E49765D-6613-49D9-AE5B-D0AE608F7B37}" destId="{76BBCB80-5366-4FFB-BD92-C20C69E64318}" srcOrd="0" destOrd="0" presId="urn:microsoft.com/office/officeart/2005/8/layout/vList2"/>
    <dgm:cxn modelId="{BB8B6DB3-5917-4062-8B69-E76C8C32B304}" type="presOf" srcId="{548E6B77-3146-40FE-B2F1-B999B991786B}" destId="{C1A4EAEC-6E02-4985-BDBD-1850866970B6}" srcOrd="0" destOrd="0" presId="urn:microsoft.com/office/officeart/2005/8/layout/vList2"/>
    <dgm:cxn modelId="{9D2884B7-1D3B-4691-98D9-C4BF2801C894}" srcId="{B081CC03-ED47-441D-8852-D60FE0B1E3A4}" destId="{4E49765D-6613-49D9-AE5B-D0AE608F7B37}" srcOrd="1" destOrd="0" parTransId="{D508E7F1-B761-4D62-90FE-5618B193DA71}" sibTransId="{5ACF1966-A8E2-4C59-B70B-9C1C6F5F3A52}"/>
    <dgm:cxn modelId="{AA27E7D4-FBBA-4AF7-8533-03997AB871C2}" type="presOf" srcId="{B081CC03-ED47-441D-8852-D60FE0B1E3A4}" destId="{75113854-C51C-44C1-BB28-2C38460B9A51}" srcOrd="0" destOrd="0" presId="urn:microsoft.com/office/officeart/2005/8/layout/vList2"/>
    <dgm:cxn modelId="{680768FC-7A71-4A82-8E70-622572EDAA69}" srcId="{B081CC03-ED47-441D-8852-D60FE0B1E3A4}" destId="{548E6B77-3146-40FE-B2F1-B999B991786B}" srcOrd="0" destOrd="0" parTransId="{61D2DE9D-100A-4D49-9393-96868D890107}" sibTransId="{1FF3AD61-6732-4B34-AABF-C2F7B18CA717}"/>
    <dgm:cxn modelId="{D6A47D5F-C296-4A74-B72E-55E1182ED0D9}" type="presParOf" srcId="{75113854-C51C-44C1-BB28-2C38460B9A51}" destId="{C1A4EAEC-6E02-4985-BDBD-1850866970B6}" srcOrd="0" destOrd="0" presId="urn:microsoft.com/office/officeart/2005/8/layout/vList2"/>
    <dgm:cxn modelId="{C01C459B-AA4E-4EA3-8277-AFA3B7917183}" type="presParOf" srcId="{75113854-C51C-44C1-BB28-2C38460B9A51}" destId="{C4C45EBB-2C79-4A92-8298-0C0D6EF39B01}" srcOrd="1" destOrd="0" presId="urn:microsoft.com/office/officeart/2005/8/layout/vList2"/>
    <dgm:cxn modelId="{1CCC692D-9F28-42B8-8F6D-2C9C9455E299}" type="presParOf" srcId="{75113854-C51C-44C1-BB28-2C38460B9A51}" destId="{76BBCB80-5366-4FFB-BD92-C20C69E6431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9A46C4-FB8A-4092-B134-94A646DDA1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E2BEE5BC-8F4D-40EE-AF90-4B1A5B42CE54}">
      <dgm:prSet/>
      <dgm:spPr>
        <a:solidFill>
          <a:srgbClr val="0070C0">
            <a:alpha val="78039"/>
          </a:srgbClr>
        </a:solidFill>
      </dgm:spPr>
      <dgm:t>
        <a:bodyPr/>
        <a:lstStyle/>
        <a:p>
          <a:r>
            <a:rPr lang="it-IT" dirty="0"/>
            <a:t>SC-7 </a:t>
          </a:r>
          <a:r>
            <a:rPr lang="it-IT" dirty="0" err="1"/>
            <a:t>Boundary</a:t>
          </a:r>
          <a:r>
            <a:rPr lang="it-IT" dirty="0"/>
            <a:t> </a:t>
          </a:r>
          <a:r>
            <a:rPr lang="it-IT" dirty="0" err="1"/>
            <a:t>Protection</a:t>
          </a:r>
          <a:r>
            <a:rPr lang="it-IT" dirty="0"/>
            <a:t>: </a:t>
          </a:r>
          <a:br>
            <a:rPr lang="it-IT" dirty="0"/>
          </a:br>
          <a:r>
            <a:rPr lang="it-IT" dirty="0"/>
            <a:t>Il progetto prevede un </a:t>
          </a:r>
          <a:r>
            <a:rPr lang="it-IT" dirty="0">
              <a:solidFill>
                <a:schemeClr val="tx1"/>
              </a:solidFill>
            </a:rPr>
            <a:t>firewall perimetrale </a:t>
          </a:r>
          <a:r>
            <a:rPr lang="it-IT" dirty="0"/>
            <a:t>per il filtraggio di </a:t>
          </a:r>
          <a:r>
            <a:rPr lang="it-IT" dirty="0">
              <a:solidFill>
                <a:schemeClr val="tx1"/>
              </a:solidFill>
            </a:rPr>
            <a:t>IP locali provenienti dall’esterno</a:t>
          </a:r>
          <a:r>
            <a:rPr lang="it-IT" dirty="0"/>
            <a:t>, e anche altri IP non voluti (</a:t>
          </a:r>
          <a:r>
            <a:rPr lang="it-IT" dirty="0" err="1"/>
            <a:t>DoS</a:t>
          </a:r>
          <a:r>
            <a:rPr lang="it-IT" dirty="0"/>
            <a:t>). </a:t>
          </a:r>
          <a:br>
            <a:rPr lang="it-IT" dirty="0"/>
          </a:br>
          <a:r>
            <a:rPr lang="it-IT" dirty="0"/>
            <a:t>Inoltre, se il </a:t>
          </a:r>
          <a:r>
            <a:rPr lang="it-IT" dirty="0" err="1"/>
            <a:t>deploy</a:t>
          </a:r>
          <a:r>
            <a:rPr lang="it-IT" dirty="0"/>
            <a:t> delle componenti è su macchine separate, la rete deve essere </a:t>
          </a:r>
          <a:r>
            <a:rPr lang="it-IT" dirty="0">
              <a:solidFill>
                <a:schemeClr val="tx1"/>
              </a:solidFill>
            </a:rPr>
            <a:t>divisa in zone</a:t>
          </a:r>
          <a:r>
            <a:rPr lang="it-IT" dirty="0"/>
            <a:t>: una DMZ con i due server, una zona  database e una zona per i microcontrollori e il broker. </a:t>
          </a:r>
          <a:br>
            <a:rPr lang="it-IT" dirty="0"/>
          </a:br>
          <a:r>
            <a:rPr lang="it-IT" dirty="0"/>
            <a:t>E’ stato filtrato il traffico verso </a:t>
          </a:r>
          <a:r>
            <a:rPr lang="it-IT" dirty="0">
              <a:solidFill>
                <a:schemeClr val="tx1"/>
              </a:solidFill>
            </a:rPr>
            <a:t>l’admin console </a:t>
          </a:r>
          <a:r>
            <a:rPr lang="it-IT" dirty="0"/>
            <a:t>proveniente da IP non locali.</a:t>
          </a:r>
        </a:p>
      </dgm:t>
    </dgm:pt>
    <dgm:pt modelId="{BFAAB3A9-C1E6-4A16-A5E0-3E6E39745A4C}" type="parTrans" cxnId="{9BC24299-28A5-4715-9908-ECA2F5AD7894}">
      <dgm:prSet/>
      <dgm:spPr/>
      <dgm:t>
        <a:bodyPr/>
        <a:lstStyle/>
        <a:p>
          <a:endParaRPr lang="it-IT"/>
        </a:p>
      </dgm:t>
    </dgm:pt>
    <dgm:pt modelId="{AAB1EDEE-D7F5-4FDF-BEE5-C666D7D21600}" type="sibTrans" cxnId="{9BC24299-28A5-4715-9908-ECA2F5AD7894}">
      <dgm:prSet/>
      <dgm:spPr/>
      <dgm:t>
        <a:bodyPr/>
        <a:lstStyle/>
        <a:p>
          <a:endParaRPr lang="it-IT"/>
        </a:p>
      </dgm:t>
    </dgm:pt>
    <dgm:pt modelId="{AEBD49D6-711D-411F-A974-AF9F1D2C7EC8}">
      <dgm:prSet/>
      <dgm:spPr>
        <a:solidFill>
          <a:srgbClr val="0070C0">
            <a:alpha val="78039"/>
          </a:srgbClr>
        </a:solidFill>
      </dgm:spPr>
      <dgm:t>
        <a:bodyPr/>
        <a:lstStyle/>
        <a:p>
          <a:r>
            <a:rPr lang="it-IT" dirty="0"/>
            <a:t>SC-8 Transmission </a:t>
          </a:r>
          <a:r>
            <a:rPr lang="it-IT" dirty="0" err="1"/>
            <a:t>confidentiality</a:t>
          </a:r>
          <a:r>
            <a:rPr lang="it-IT" dirty="0"/>
            <a:t> and </a:t>
          </a:r>
          <a:r>
            <a:rPr lang="it-IT" dirty="0" err="1"/>
            <a:t>integrity</a:t>
          </a:r>
          <a:r>
            <a:rPr lang="it-IT" dirty="0"/>
            <a:t>:</a:t>
          </a:r>
          <a:br>
            <a:rPr lang="it-IT" dirty="0"/>
          </a:br>
          <a:r>
            <a:rPr lang="it-IT" dirty="0"/>
            <a:t>Le comunicazioni sono solo su canali </a:t>
          </a:r>
          <a:r>
            <a:rPr lang="it-IT" dirty="0">
              <a:solidFill>
                <a:schemeClr val="tx1"/>
              </a:solidFill>
            </a:rPr>
            <a:t>SSL</a:t>
          </a:r>
          <a:r>
            <a:rPr lang="it-IT" dirty="0"/>
            <a:t>, quasi tutte con </a:t>
          </a:r>
          <a:r>
            <a:rPr lang="it-IT" dirty="0">
              <a:solidFill>
                <a:schemeClr val="tx1"/>
              </a:solidFill>
            </a:rPr>
            <a:t>mutua autenticazione </a:t>
          </a:r>
          <a:r>
            <a:rPr lang="it-IT" dirty="0"/>
            <a:t>e sono </a:t>
          </a:r>
          <a:r>
            <a:rPr lang="it-IT" dirty="0">
              <a:solidFill>
                <a:schemeClr val="tx1"/>
              </a:solidFill>
            </a:rPr>
            <a:t>rifiutate</a:t>
          </a:r>
          <a:r>
            <a:rPr lang="it-IT" dirty="0"/>
            <a:t> connessioni in chiaro.</a:t>
          </a:r>
        </a:p>
      </dgm:t>
    </dgm:pt>
    <dgm:pt modelId="{A7426A47-E809-4013-977B-32AB69A1C28F}" type="parTrans" cxnId="{E6C7F99C-D668-4B80-9F3F-E53836E3E404}">
      <dgm:prSet/>
      <dgm:spPr/>
      <dgm:t>
        <a:bodyPr/>
        <a:lstStyle/>
        <a:p>
          <a:endParaRPr lang="it-IT"/>
        </a:p>
      </dgm:t>
    </dgm:pt>
    <dgm:pt modelId="{B0593145-D6DD-47AF-8986-68512DB85E26}" type="sibTrans" cxnId="{E6C7F99C-D668-4B80-9F3F-E53836E3E404}">
      <dgm:prSet/>
      <dgm:spPr/>
      <dgm:t>
        <a:bodyPr/>
        <a:lstStyle/>
        <a:p>
          <a:endParaRPr lang="it-IT"/>
        </a:p>
      </dgm:t>
    </dgm:pt>
    <dgm:pt modelId="{27B66991-62A1-419A-B3FA-302AB0874571}">
      <dgm:prSet/>
      <dgm:spPr>
        <a:solidFill>
          <a:srgbClr val="0070C0">
            <a:alpha val="78039"/>
          </a:srgbClr>
        </a:solidFill>
      </dgm:spPr>
      <dgm:t>
        <a:bodyPr/>
        <a:lstStyle/>
        <a:p>
          <a:r>
            <a:rPr lang="it-IT" dirty="0"/>
            <a:t>SC-12</a:t>
          </a:r>
          <a:r>
            <a:rPr lang="en-US" dirty="0"/>
            <a:t> Cryptographic key establishment and management:</a:t>
          </a:r>
          <a:r>
            <a:rPr lang="it-IT" dirty="0"/>
            <a:t> </a:t>
          </a:r>
          <a:br>
            <a:rPr lang="it-IT" dirty="0"/>
          </a:br>
          <a:r>
            <a:rPr lang="it-IT" dirty="0"/>
            <a:t>Le chiavi sono </a:t>
          </a:r>
          <a:r>
            <a:rPr lang="it-IT" dirty="0">
              <a:solidFill>
                <a:schemeClr val="tx1"/>
              </a:solidFill>
            </a:rPr>
            <a:t>distribuite fisicamente</a:t>
          </a:r>
          <a:r>
            <a:rPr lang="it-IT" dirty="0"/>
            <a:t>, mentre nel caso di </a:t>
          </a:r>
          <a:r>
            <a:rPr lang="it-IT" dirty="0" err="1"/>
            <a:t>docker</a:t>
          </a:r>
          <a:r>
            <a:rPr lang="it-IT" dirty="0"/>
            <a:t> si utilizzano i </a:t>
          </a:r>
          <a:r>
            <a:rPr lang="it-IT" dirty="0" err="1">
              <a:solidFill>
                <a:schemeClr val="tx1"/>
              </a:solidFill>
            </a:rPr>
            <a:t>docker</a:t>
          </a:r>
          <a:r>
            <a:rPr lang="it-IT" dirty="0">
              <a:solidFill>
                <a:schemeClr val="tx1"/>
              </a:solidFill>
            </a:rPr>
            <a:t> secrets</a:t>
          </a:r>
          <a:r>
            <a:rPr lang="it-IT" dirty="0"/>
            <a:t>. </a:t>
          </a:r>
          <a:br>
            <a:rPr lang="it-IT" dirty="0"/>
          </a:br>
          <a:r>
            <a:rPr lang="it-IT" dirty="0"/>
            <a:t>Quando non è stato possibile salvare le chiavi in un </a:t>
          </a:r>
          <a:r>
            <a:rPr lang="it-IT" dirty="0" err="1">
              <a:solidFill>
                <a:schemeClr val="tx1"/>
              </a:solidFill>
            </a:rPr>
            <a:t>keystore</a:t>
          </a:r>
          <a:r>
            <a:rPr lang="it-IT" dirty="0"/>
            <a:t> sono stati configurati i </a:t>
          </a:r>
          <a:r>
            <a:rPr lang="it-IT" dirty="0">
              <a:solidFill>
                <a:schemeClr val="tx1"/>
              </a:solidFill>
            </a:rPr>
            <a:t>permessi del filesystem </a:t>
          </a:r>
          <a:r>
            <a:rPr lang="it-IT" dirty="0"/>
            <a:t>sui file e sulle cartelle coi privilegi minimi. E’ comunque necessario </a:t>
          </a:r>
          <a:r>
            <a:rPr lang="it-IT" dirty="0">
              <a:solidFill>
                <a:schemeClr val="tx1"/>
              </a:solidFill>
            </a:rPr>
            <a:t>l’</a:t>
          </a:r>
          <a:r>
            <a:rPr lang="it-IT" dirty="0" err="1">
              <a:solidFill>
                <a:schemeClr val="tx1"/>
              </a:solidFill>
            </a:rPr>
            <a:t>encrypt</a:t>
          </a:r>
          <a:r>
            <a:rPr lang="it-IT" dirty="0">
              <a:solidFill>
                <a:schemeClr val="tx1"/>
              </a:solidFill>
            </a:rPr>
            <a:t> del disco</a:t>
          </a:r>
          <a:r>
            <a:rPr lang="it-IT" dirty="0"/>
            <a:t>. </a:t>
          </a:r>
          <a:br>
            <a:rPr lang="it-IT" dirty="0"/>
          </a:br>
          <a:r>
            <a:rPr lang="it-IT" dirty="0"/>
            <a:t>Le password per l’avvio del web server sono </a:t>
          </a:r>
          <a:r>
            <a:rPr lang="it-IT" dirty="0">
              <a:solidFill>
                <a:schemeClr val="tx1"/>
              </a:solidFill>
            </a:rPr>
            <a:t>immesse da tastiera</a:t>
          </a:r>
          <a:r>
            <a:rPr lang="it-IT" dirty="0"/>
            <a:t>, salvate su un </a:t>
          </a:r>
          <a:r>
            <a:rPr lang="it-IT" dirty="0">
              <a:solidFill>
                <a:schemeClr val="tx1"/>
              </a:solidFill>
            </a:rPr>
            <a:t>mezzo fisico diverso</a:t>
          </a:r>
          <a:r>
            <a:rPr lang="it-IT" dirty="0"/>
            <a:t>. </a:t>
          </a:r>
          <a:br>
            <a:rPr lang="it-IT" dirty="0"/>
          </a:br>
          <a:r>
            <a:rPr lang="it-IT" dirty="0"/>
            <a:t>Per </a:t>
          </a:r>
          <a:r>
            <a:rPr lang="it-IT" dirty="0" err="1">
              <a:solidFill>
                <a:schemeClr val="tx1"/>
              </a:solidFill>
            </a:rPr>
            <a:t>MariaDB</a:t>
          </a:r>
          <a:r>
            <a:rPr lang="it-IT" dirty="0"/>
            <a:t> è presente un file cifrato con le </a:t>
          </a:r>
          <a:r>
            <a:rPr lang="it-IT" dirty="0">
              <a:solidFill>
                <a:schemeClr val="tx1"/>
              </a:solidFill>
            </a:rPr>
            <a:t>chiavi per la cifratura </a:t>
          </a:r>
          <a:r>
            <a:rPr lang="it-IT" dirty="0"/>
            <a:t>delle tabelle.</a:t>
          </a:r>
        </a:p>
      </dgm:t>
    </dgm:pt>
    <dgm:pt modelId="{4C8BA906-1256-4705-950D-70A61396C74D}" type="parTrans" cxnId="{D9B54599-E377-4778-ABAE-F692D0D63B9F}">
      <dgm:prSet/>
      <dgm:spPr/>
      <dgm:t>
        <a:bodyPr/>
        <a:lstStyle/>
        <a:p>
          <a:endParaRPr lang="it-IT"/>
        </a:p>
      </dgm:t>
    </dgm:pt>
    <dgm:pt modelId="{D44A94DB-F0A4-450B-AD95-1427C0AA88A7}" type="sibTrans" cxnId="{D9B54599-E377-4778-ABAE-F692D0D63B9F}">
      <dgm:prSet/>
      <dgm:spPr/>
      <dgm:t>
        <a:bodyPr/>
        <a:lstStyle/>
        <a:p>
          <a:endParaRPr lang="it-IT"/>
        </a:p>
      </dgm:t>
    </dgm:pt>
    <dgm:pt modelId="{FAA71B38-5DFE-426C-9BAD-91FE0D20444F}" type="pres">
      <dgm:prSet presAssocID="{589A46C4-FB8A-4092-B134-94A646DDA162}" presName="linear" presStyleCnt="0">
        <dgm:presLayoutVars>
          <dgm:animLvl val="lvl"/>
          <dgm:resizeHandles val="exact"/>
        </dgm:presLayoutVars>
      </dgm:prSet>
      <dgm:spPr/>
    </dgm:pt>
    <dgm:pt modelId="{71D1682B-20E6-4F6D-81CD-7F959C153919}" type="pres">
      <dgm:prSet presAssocID="{E2BEE5BC-8F4D-40EE-AF90-4B1A5B42CE54}" presName="parentText" presStyleLbl="node1" presStyleIdx="0" presStyleCnt="3">
        <dgm:presLayoutVars>
          <dgm:chMax val="0"/>
          <dgm:bulletEnabled val="1"/>
        </dgm:presLayoutVars>
      </dgm:prSet>
      <dgm:spPr/>
    </dgm:pt>
    <dgm:pt modelId="{17ABE431-DD0B-461A-8031-480E14EECA94}" type="pres">
      <dgm:prSet presAssocID="{AAB1EDEE-D7F5-4FDF-BEE5-C666D7D21600}" presName="spacer" presStyleCnt="0"/>
      <dgm:spPr/>
    </dgm:pt>
    <dgm:pt modelId="{3B11DCED-CA78-45F5-A312-3DC79276E81B}" type="pres">
      <dgm:prSet presAssocID="{AEBD49D6-711D-411F-A974-AF9F1D2C7EC8}" presName="parentText" presStyleLbl="node1" presStyleIdx="1" presStyleCnt="3">
        <dgm:presLayoutVars>
          <dgm:chMax val="0"/>
          <dgm:bulletEnabled val="1"/>
        </dgm:presLayoutVars>
      </dgm:prSet>
      <dgm:spPr/>
    </dgm:pt>
    <dgm:pt modelId="{FF7D2B2B-9B1E-468D-9AE4-BBA75A35F616}" type="pres">
      <dgm:prSet presAssocID="{B0593145-D6DD-47AF-8986-68512DB85E26}" presName="spacer" presStyleCnt="0"/>
      <dgm:spPr/>
    </dgm:pt>
    <dgm:pt modelId="{B4E578CA-40E9-4AD4-B53D-7066426B6841}" type="pres">
      <dgm:prSet presAssocID="{27B66991-62A1-419A-B3FA-302AB0874571}" presName="parentText" presStyleLbl="node1" presStyleIdx="2" presStyleCnt="3">
        <dgm:presLayoutVars>
          <dgm:chMax val="0"/>
          <dgm:bulletEnabled val="1"/>
        </dgm:presLayoutVars>
      </dgm:prSet>
      <dgm:spPr/>
    </dgm:pt>
  </dgm:ptLst>
  <dgm:cxnLst>
    <dgm:cxn modelId="{0CFD3E18-56BC-411A-ACB8-5EAA0E6E6146}" type="presOf" srcId="{589A46C4-FB8A-4092-B134-94A646DDA162}" destId="{FAA71B38-5DFE-426C-9BAD-91FE0D20444F}" srcOrd="0" destOrd="0" presId="urn:microsoft.com/office/officeart/2005/8/layout/vList2"/>
    <dgm:cxn modelId="{9BC24299-28A5-4715-9908-ECA2F5AD7894}" srcId="{589A46C4-FB8A-4092-B134-94A646DDA162}" destId="{E2BEE5BC-8F4D-40EE-AF90-4B1A5B42CE54}" srcOrd="0" destOrd="0" parTransId="{BFAAB3A9-C1E6-4A16-A5E0-3E6E39745A4C}" sibTransId="{AAB1EDEE-D7F5-4FDF-BEE5-C666D7D21600}"/>
    <dgm:cxn modelId="{D9B54599-E377-4778-ABAE-F692D0D63B9F}" srcId="{589A46C4-FB8A-4092-B134-94A646DDA162}" destId="{27B66991-62A1-419A-B3FA-302AB0874571}" srcOrd="2" destOrd="0" parTransId="{4C8BA906-1256-4705-950D-70A61396C74D}" sibTransId="{D44A94DB-F0A4-450B-AD95-1427C0AA88A7}"/>
    <dgm:cxn modelId="{E6C7F99C-D668-4B80-9F3F-E53836E3E404}" srcId="{589A46C4-FB8A-4092-B134-94A646DDA162}" destId="{AEBD49D6-711D-411F-A974-AF9F1D2C7EC8}" srcOrd="1" destOrd="0" parTransId="{A7426A47-E809-4013-977B-32AB69A1C28F}" sibTransId="{B0593145-D6DD-47AF-8986-68512DB85E26}"/>
    <dgm:cxn modelId="{9B8DB4AF-49CF-435A-9F14-5B0B69AD9BAA}" type="presOf" srcId="{E2BEE5BC-8F4D-40EE-AF90-4B1A5B42CE54}" destId="{71D1682B-20E6-4F6D-81CD-7F959C153919}" srcOrd="0" destOrd="0" presId="urn:microsoft.com/office/officeart/2005/8/layout/vList2"/>
    <dgm:cxn modelId="{DDD79BB6-AB25-4241-8DF5-6841DFBE3943}" type="presOf" srcId="{AEBD49D6-711D-411F-A974-AF9F1D2C7EC8}" destId="{3B11DCED-CA78-45F5-A312-3DC79276E81B}" srcOrd="0" destOrd="0" presId="urn:microsoft.com/office/officeart/2005/8/layout/vList2"/>
    <dgm:cxn modelId="{0B4076C9-B020-4594-98E5-06DB8DCDA612}" type="presOf" srcId="{27B66991-62A1-419A-B3FA-302AB0874571}" destId="{B4E578CA-40E9-4AD4-B53D-7066426B6841}" srcOrd="0" destOrd="0" presId="urn:microsoft.com/office/officeart/2005/8/layout/vList2"/>
    <dgm:cxn modelId="{8442C4F7-9B39-402B-9085-FCF7A2EFAE3C}" type="presParOf" srcId="{FAA71B38-5DFE-426C-9BAD-91FE0D20444F}" destId="{71D1682B-20E6-4F6D-81CD-7F959C153919}" srcOrd="0" destOrd="0" presId="urn:microsoft.com/office/officeart/2005/8/layout/vList2"/>
    <dgm:cxn modelId="{92223EFF-308E-492F-B7D3-222C4717BDFD}" type="presParOf" srcId="{FAA71B38-5DFE-426C-9BAD-91FE0D20444F}" destId="{17ABE431-DD0B-461A-8031-480E14EECA94}" srcOrd="1" destOrd="0" presId="urn:microsoft.com/office/officeart/2005/8/layout/vList2"/>
    <dgm:cxn modelId="{6749CA43-26D1-403E-9974-53516953C720}" type="presParOf" srcId="{FAA71B38-5DFE-426C-9BAD-91FE0D20444F}" destId="{3B11DCED-CA78-45F5-A312-3DC79276E81B}" srcOrd="2" destOrd="0" presId="urn:microsoft.com/office/officeart/2005/8/layout/vList2"/>
    <dgm:cxn modelId="{CDCAF8B9-2FA7-4A9C-9A49-B02912EBDA05}" type="presParOf" srcId="{FAA71B38-5DFE-426C-9BAD-91FE0D20444F}" destId="{FF7D2B2B-9B1E-468D-9AE4-BBA75A35F616}" srcOrd="3" destOrd="0" presId="urn:microsoft.com/office/officeart/2005/8/layout/vList2"/>
    <dgm:cxn modelId="{D0DD7940-F278-4E35-8B15-3B4D8444E955}" type="presParOf" srcId="{FAA71B38-5DFE-426C-9BAD-91FE0D20444F}" destId="{B4E578CA-40E9-4AD4-B53D-7066426B684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9C1A11-54AE-406D-870A-2AE7FB3EF6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CBD9A43-1DC3-4D87-BA4A-9F70124383E4}">
      <dgm:prSet/>
      <dgm:spPr>
        <a:solidFill>
          <a:srgbClr val="0070C0">
            <a:alpha val="78039"/>
          </a:srgbClr>
        </a:solidFill>
      </dgm:spPr>
      <dgm:t>
        <a:bodyPr/>
        <a:lstStyle/>
        <a:p>
          <a:r>
            <a:rPr lang="it-IT" dirty="0"/>
            <a:t>SC-13 </a:t>
          </a:r>
          <a:r>
            <a:rPr lang="en-US" dirty="0"/>
            <a:t>Cryptographic</a:t>
          </a:r>
          <a:r>
            <a:rPr lang="it-IT" dirty="0"/>
            <a:t> </a:t>
          </a:r>
          <a:r>
            <a:rPr lang="it-IT" dirty="0" err="1"/>
            <a:t>protection</a:t>
          </a:r>
          <a:r>
            <a:rPr lang="it-IT" dirty="0"/>
            <a:t>:  </a:t>
          </a:r>
          <a:br>
            <a:rPr lang="it-IT" dirty="0"/>
          </a:br>
          <a:r>
            <a:rPr lang="it-IT" dirty="0" err="1">
              <a:solidFill>
                <a:schemeClr val="tx1"/>
              </a:solidFill>
            </a:rPr>
            <a:t>Keycloak</a:t>
          </a:r>
          <a:r>
            <a:rPr lang="it-IT" dirty="0"/>
            <a:t> salva le password sul database con </a:t>
          </a:r>
          <a:r>
            <a:rPr lang="it-IT" dirty="0" err="1">
              <a:solidFill>
                <a:schemeClr val="tx1"/>
              </a:solidFill>
            </a:rPr>
            <a:t>hashing</a:t>
          </a:r>
          <a:r>
            <a:rPr lang="it-IT" dirty="0">
              <a:solidFill>
                <a:schemeClr val="tx1"/>
              </a:solidFill>
            </a:rPr>
            <a:t> PBKDF2</a:t>
          </a:r>
          <a:r>
            <a:rPr lang="it-IT" dirty="0"/>
            <a:t>, con parametri regolabili. </a:t>
          </a:r>
          <a:br>
            <a:rPr lang="it-IT" dirty="0"/>
          </a:br>
          <a:r>
            <a:rPr lang="it-IT" dirty="0" err="1">
              <a:solidFill>
                <a:schemeClr val="tx1"/>
              </a:solidFill>
            </a:rPr>
            <a:t>MariaDB</a:t>
          </a:r>
          <a:r>
            <a:rPr lang="it-IT" dirty="0"/>
            <a:t> viene cifrato con chiavi a rotazione. Il file </a:t>
          </a:r>
          <a:r>
            <a:rPr lang="it-IT" dirty="0">
              <a:solidFill>
                <a:schemeClr val="tx1"/>
              </a:solidFill>
            </a:rPr>
            <a:t>XML</a:t>
          </a:r>
          <a:r>
            <a:rPr lang="it-IT" dirty="0"/>
            <a:t> di Spring è cifrato con  </a:t>
          </a:r>
          <a:r>
            <a:rPr lang="it-IT" dirty="0">
              <a:solidFill>
                <a:schemeClr val="tx1"/>
              </a:solidFill>
            </a:rPr>
            <a:t>PBEWithMD5AndTripleDES</a:t>
          </a:r>
          <a:r>
            <a:rPr lang="it-IT" dirty="0"/>
            <a:t>. </a:t>
          </a:r>
          <a:br>
            <a:rPr lang="it-IT" dirty="0"/>
          </a:br>
          <a:r>
            <a:rPr lang="it-IT" dirty="0"/>
            <a:t>Lo </a:t>
          </a:r>
          <a:r>
            <a:rPr lang="it-IT" dirty="0" err="1">
              <a:solidFill>
                <a:schemeClr val="tx1"/>
              </a:solidFill>
            </a:rPr>
            <a:t>shared</a:t>
          </a:r>
          <a:r>
            <a:rPr lang="it-IT" dirty="0">
              <a:solidFill>
                <a:schemeClr val="tx1"/>
              </a:solidFill>
            </a:rPr>
            <a:t> secret </a:t>
          </a:r>
          <a:r>
            <a:rPr lang="it-IT" dirty="0"/>
            <a:t>con </a:t>
          </a:r>
          <a:r>
            <a:rPr lang="it-IT" dirty="0" err="1"/>
            <a:t>Keycloak</a:t>
          </a:r>
          <a:r>
            <a:rPr lang="it-IT" dirty="0"/>
            <a:t> si trova </a:t>
          </a:r>
          <a:r>
            <a:rPr lang="it-IT" dirty="0">
              <a:solidFill>
                <a:schemeClr val="tx1"/>
              </a:solidFill>
            </a:rPr>
            <a:t>cifrato</a:t>
          </a:r>
          <a:r>
            <a:rPr lang="it-IT" dirty="0"/>
            <a:t> in una </a:t>
          </a:r>
          <a:r>
            <a:rPr lang="it-IT" dirty="0">
              <a:solidFill>
                <a:schemeClr val="tx1"/>
              </a:solidFill>
            </a:rPr>
            <a:t>variabile d’ambiente</a:t>
          </a:r>
          <a:r>
            <a:rPr lang="it-IT" dirty="0"/>
            <a:t>,  decifrabile con la password inserita da tastiera. </a:t>
          </a:r>
          <a:br>
            <a:rPr lang="it-IT" dirty="0"/>
          </a:br>
          <a:r>
            <a:rPr lang="it-IT" dirty="0"/>
            <a:t>Le </a:t>
          </a:r>
          <a:r>
            <a:rPr lang="it-IT" dirty="0">
              <a:solidFill>
                <a:schemeClr val="bg1"/>
              </a:solidFill>
            </a:rPr>
            <a:t>password</a:t>
          </a:r>
          <a:r>
            <a:rPr lang="it-IT" dirty="0">
              <a:solidFill>
                <a:schemeClr val="tx1"/>
              </a:solidFill>
            </a:rPr>
            <a:t> </a:t>
          </a:r>
          <a:r>
            <a:rPr lang="it-IT" dirty="0">
              <a:solidFill>
                <a:schemeClr val="bg1"/>
              </a:solidFill>
            </a:rPr>
            <a:t>per</a:t>
          </a:r>
          <a:r>
            <a:rPr lang="it-IT" dirty="0">
              <a:solidFill>
                <a:schemeClr val="tx1"/>
              </a:solidFill>
            </a:rPr>
            <a:t> </a:t>
          </a:r>
          <a:r>
            <a:rPr lang="it-IT" dirty="0" err="1">
              <a:solidFill>
                <a:schemeClr val="tx1"/>
              </a:solidFill>
            </a:rPr>
            <a:t>Mosquitto</a:t>
          </a:r>
          <a:r>
            <a:rPr lang="it-IT" dirty="0">
              <a:solidFill>
                <a:schemeClr val="tx1"/>
              </a:solidFill>
            </a:rPr>
            <a:t> </a:t>
          </a:r>
          <a:r>
            <a:rPr lang="it-IT" dirty="0"/>
            <a:t>sono </a:t>
          </a:r>
          <a:r>
            <a:rPr lang="it-IT" dirty="0" err="1"/>
            <a:t>hashate</a:t>
          </a:r>
          <a:r>
            <a:rPr lang="it-IT" dirty="0"/>
            <a:t> con </a:t>
          </a:r>
          <a:r>
            <a:rPr lang="it-IT" i="0" dirty="0">
              <a:solidFill>
                <a:schemeClr val="tx1"/>
              </a:solidFill>
            </a:rPr>
            <a:t>SHA-512-pbkdf2</a:t>
          </a:r>
          <a:r>
            <a:rPr lang="it-IT" dirty="0"/>
            <a:t> in un file generato da </a:t>
          </a:r>
          <a:r>
            <a:rPr lang="it-IT" dirty="0" err="1"/>
            <a:t>mosquitto_passwd</a:t>
          </a:r>
          <a:r>
            <a:rPr lang="it-IT" dirty="0"/>
            <a:t>.</a:t>
          </a:r>
        </a:p>
      </dgm:t>
    </dgm:pt>
    <dgm:pt modelId="{F5F6B696-D6EB-4909-A11F-3C9918FF123D}" type="parTrans" cxnId="{FF351265-BEEE-44ED-A679-669EB3650DE5}">
      <dgm:prSet/>
      <dgm:spPr/>
      <dgm:t>
        <a:bodyPr/>
        <a:lstStyle/>
        <a:p>
          <a:endParaRPr lang="it-IT"/>
        </a:p>
      </dgm:t>
    </dgm:pt>
    <dgm:pt modelId="{A83CE1C7-0C78-45C7-97DF-29DC0F046DA3}" type="sibTrans" cxnId="{FF351265-BEEE-44ED-A679-669EB3650DE5}">
      <dgm:prSet/>
      <dgm:spPr/>
      <dgm:t>
        <a:bodyPr/>
        <a:lstStyle/>
        <a:p>
          <a:endParaRPr lang="it-IT"/>
        </a:p>
      </dgm:t>
    </dgm:pt>
    <dgm:pt modelId="{582BD5E8-4504-46EE-84E1-462C45605CE6}">
      <dgm:prSet/>
      <dgm:spPr>
        <a:solidFill>
          <a:srgbClr val="0070C0">
            <a:alpha val="78039"/>
          </a:srgbClr>
        </a:solidFill>
      </dgm:spPr>
      <dgm:t>
        <a:bodyPr/>
        <a:lstStyle/>
        <a:p>
          <a:r>
            <a:rPr lang="it-IT" dirty="0"/>
            <a:t>SC-17 Public key </a:t>
          </a:r>
          <a:r>
            <a:rPr lang="it-IT" dirty="0" err="1"/>
            <a:t>infrastructure</a:t>
          </a:r>
          <a:r>
            <a:rPr lang="it-IT" dirty="0"/>
            <a:t> certificates: </a:t>
          </a:r>
          <a:br>
            <a:rPr lang="it-IT" dirty="0"/>
          </a:br>
          <a:r>
            <a:rPr lang="it-IT" dirty="0"/>
            <a:t>I certificati sono </a:t>
          </a:r>
          <a:r>
            <a:rPr lang="it-IT" dirty="0" err="1">
              <a:solidFill>
                <a:schemeClr val="tx1"/>
              </a:solidFill>
            </a:rPr>
            <a:t>autofirmati</a:t>
          </a:r>
          <a:r>
            <a:rPr lang="it-IT" dirty="0"/>
            <a:t> o firmati da una </a:t>
          </a:r>
          <a:r>
            <a:rPr lang="it-IT" dirty="0">
              <a:solidFill>
                <a:schemeClr val="tx1"/>
              </a:solidFill>
            </a:rPr>
            <a:t>CA root </a:t>
          </a:r>
          <a:r>
            <a:rPr lang="it-IT" dirty="0"/>
            <a:t>dell’organizzazione.  </a:t>
          </a:r>
          <a:br>
            <a:rPr lang="it-IT" dirty="0"/>
          </a:br>
          <a:r>
            <a:rPr lang="it-IT" dirty="0"/>
            <a:t>I </a:t>
          </a:r>
          <a:r>
            <a:rPr lang="it-IT" dirty="0">
              <a:solidFill>
                <a:schemeClr val="tx1"/>
              </a:solidFill>
            </a:rPr>
            <a:t>common name </a:t>
          </a:r>
          <a:r>
            <a:rPr lang="it-IT" dirty="0"/>
            <a:t>sono delicati per via delle verifiche di validità.</a:t>
          </a:r>
          <a:br>
            <a:rPr lang="it-IT" dirty="0"/>
          </a:br>
          <a:r>
            <a:rPr lang="it-IT" dirty="0"/>
            <a:t>Per un </a:t>
          </a:r>
          <a:r>
            <a:rPr lang="it-IT" dirty="0" err="1"/>
            <a:t>deploy</a:t>
          </a:r>
          <a:r>
            <a:rPr lang="it-IT" dirty="0"/>
            <a:t> reale dovremmo far firmare i certificati della zona DMZ a una </a:t>
          </a:r>
          <a:r>
            <a:rPr lang="it-IT" dirty="0">
              <a:solidFill>
                <a:schemeClr val="tx1"/>
              </a:solidFill>
            </a:rPr>
            <a:t>CA nota</a:t>
          </a:r>
          <a:r>
            <a:rPr lang="it-IT" dirty="0"/>
            <a:t>.</a:t>
          </a:r>
        </a:p>
      </dgm:t>
    </dgm:pt>
    <dgm:pt modelId="{AADF38B1-D9FF-45C9-82BF-EAA3B71461DF}" type="parTrans" cxnId="{9165F588-EEA5-4469-BE13-AEFD93A9A009}">
      <dgm:prSet/>
      <dgm:spPr/>
      <dgm:t>
        <a:bodyPr/>
        <a:lstStyle/>
        <a:p>
          <a:endParaRPr lang="it-IT"/>
        </a:p>
      </dgm:t>
    </dgm:pt>
    <dgm:pt modelId="{0F7903AE-CC7D-4DAA-BA44-DA7A8F84261B}" type="sibTrans" cxnId="{9165F588-EEA5-4469-BE13-AEFD93A9A009}">
      <dgm:prSet/>
      <dgm:spPr/>
      <dgm:t>
        <a:bodyPr/>
        <a:lstStyle/>
        <a:p>
          <a:endParaRPr lang="it-IT"/>
        </a:p>
      </dgm:t>
    </dgm:pt>
    <dgm:pt modelId="{2CBC33C6-495B-434E-AF83-85717552488F}">
      <dgm:prSet/>
      <dgm:spPr>
        <a:solidFill>
          <a:srgbClr val="0070C0">
            <a:alpha val="78039"/>
          </a:srgbClr>
        </a:solidFill>
      </dgm:spPr>
      <dgm:t>
        <a:bodyPr/>
        <a:lstStyle/>
        <a:p>
          <a:r>
            <a:rPr lang="it-IT" dirty="0"/>
            <a:t>SC-28 </a:t>
          </a:r>
          <a:r>
            <a:rPr lang="it-IT" dirty="0" err="1"/>
            <a:t>Protection</a:t>
          </a:r>
          <a:r>
            <a:rPr lang="it-IT" dirty="0"/>
            <a:t> of information </a:t>
          </a:r>
          <a:r>
            <a:rPr lang="it-IT" dirty="0" err="1"/>
            <a:t>at</a:t>
          </a:r>
          <a:r>
            <a:rPr lang="it-IT" dirty="0"/>
            <a:t> </a:t>
          </a:r>
          <a:r>
            <a:rPr lang="it-IT" dirty="0" err="1"/>
            <a:t>rest</a:t>
          </a:r>
          <a:r>
            <a:rPr lang="it-IT" dirty="0"/>
            <a:t>: </a:t>
          </a:r>
          <a:br>
            <a:rPr lang="it-IT" dirty="0"/>
          </a:br>
          <a:r>
            <a:rPr lang="it-IT" dirty="0"/>
            <a:t>Le tabelle di </a:t>
          </a:r>
          <a:r>
            <a:rPr lang="it-IT" dirty="0" err="1">
              <a:solidFill>
                <a:schemeClr val="tx1"/>
              </a:solidFill>
            </a:rPr>
            <a:t>MariaDB</a:t>
          </a:r>
          <a:r>
            <a:rPr lang="it-IT" dirty="0"/>
            <a:t> sono state cifrate con </a:t>
          </a:r>
          <a:r>
            <a:rPr lang="it-IT" dirty="0">
              <a:solidFill>
                <a:schemeClr val="tx1"/>
              </a:solidFill>
            </a:rPr>
            <a:t>AES</a:t>
          </a:r>
          <a:r>
            <a:rPr lang="it-IT" dirty="0"/>
            <a:t> tramite il tool integrato. </a:t>
          </a:r>
          <a:br>
            <a:rPr lang="it-IT" dirty="0"/>
          </a:br>
          <a:r>
            <a:rPr lang="it-IT" dirty="0" err="1">
              <a:solidFill>
                <a:schemeClr val="tx1"/>
              </a:solidFill>
            </a:rPr>
            <a:t>Postgres</a:t>
          </a:r>
          <a:r>
            <a:rPr lang="it-IT" dirty="0"/>
            <a:t> </a:t>
          </a:r>
          <a:r>
            <a:rPr lang="it-IT" dirty="0">
              <a:solidFill>
                <a:schemeClr val="bg1"/>
              </a:solidFill>
            </a:rPr>
            <a:t>non consente cifratura </a:t>
          </a:r>
          <a:r>
            <a:rPr lang="it-IT" dirty="0"/>
            <a:t>out-of-the-box. E’ consigliabile quindi la </a:t>
          </a:r>
          <a:r>
            <a:rPr lang="it-IT" dirty="0">
              <a:solidFill>
                <a:schemeClr val="tx1"/>
              </a:solidFill>
            </a:rPr>
            <a:t>cifratura del filesystem </a:t>
          </a:r>
          <a:r>
            <a:rPr lang="it-IT" dirty="0" err="1"/>
            <a:t>host</a:t>
          </a:r>
          <a:r>
            <a:rPr lang="it-IT" dirty="0"/>
            <a:t>.</a:t>
          </a:r>
          <a:br>
            <a:rPr lang="it-IT" dirty="0"/>
          </a:br>
          <a:r>
            <a:rPr lang="it-IT" dirty="0"/>
            <a:t>Per </a:t>
          </a:r>
          <a:r>
            <a:rPr lang="it-IT" dirty="0" err="1"/>
            <a:t>docker</a:t>
          </a:r>
          <a:r>
            <a:rPr lang="it-IT" dirty="0"/>
            <a:t> su Linux è possibile usare un  plugin (</a:t>
          </a:r>
          <a:r>
            <a:rPr lang="it-IT" dirty="0" err="1"/>
            <a:t>Blockbridge</a:t>
          </a:r>
          <a:r>
            <a:rPr lang="it-IT" dirty="0"/>
            <a:t>) per </a:t>
          </a:r>
          <a:r>
            <a:rPr lang="it-IT" dirty="0">
              <a:solidFill>
                <a:schemeClr val="tx1"/>
              </a:solidFill>
            </a:rPr>
            <a:t>cifrare i volumi</a:t>
          </a:r>
          <a:r>
            <a:rPr lang="it-IT" dirty="0"/>
            <a:t>. </a:t>
          </a:r>
          <a:br>
            <a:rPr lang="it-IT" dirty="0"/>
          </a:br>
          <a:r>
            <a:rPr lang="it-IT" dirty="0"/>
            <a:t>E’ stato cifrato il file di </a:t>
          </a:r>
          <a:r>
            <a:rPr lang="it-IT" dirty="0">
              <a:solidFill>
                <a:schemeClr val="tx1"/>
              </a:solidFill>
            </a:rPr>
            <a:t>configurazione xml </a:t>
          </a:r>
          <a:r>
            <a:rPr lang="it-IT" dirty="0"/>
            <a:t>della serra, e i </a:t>
          </a:r>
          <a:r>
            <a:rPr lang="it-IT" dirty="0" err="1"/>
            <a:t>keystore</a:t>
          </a:r>
          <a:r>
            <a:rPr lang="it-IT" dirty="0"/>
            <a:t> sono cifrati con </a:t>
          </a:r>
          <a:r>
            <a:rPr lang="it-IT" dirty="0">
              <a:solidFill>
                <a:schemeClr val="tx1"/>
              </a:solidFill>
            </a:rPr>
            <a:t>PBE</a:t>
          </a:r>
          <a:r>
            <a:rPr lang="it-IT" dirty="0"/>
            <a:t>.</a:t>
          </a:r>
        </a:p>
      </dgm:t>
    </dgm:pt>
    <dgm:pt modelId="{964D7441-10EB-427C-920A-7255B653F500}" type="parTrans" cxnId="{A68B01FD-7E3B-45D2-8871-AD60CC494F58}">
      <dgm:prSet/>
      <dgm:spPr/>
      <dgm:t>
        <a:bodyPr/>
        <a:lstStyle/>
        <a:p>
          <a:endParaRPr lang="it-IT"/>
        </a:p>
      </dgm:t>
    </dgm:pt>
    <dgm:pt modelId="{1F6B99C9-A7B7-4A34-B76E-5AF3F8B3C1D5}" type="sibTrans" cxnId="{A68B01FD-7E3B-45D2-8871-AD60CC494F58}">
      <dgm:prSet/>
      <dgm:spPr/>
      <dgm:t>
        <a:bodyPr/>
        <a:lstStyle/>
        <a:p>
          <a:endParaRPr lang="it-IT"/>
        </a:p>
      </dgm:t>
    </dgm:pt>
    <dgm:pt modelId="{2A8A8F19-5B6D-4E2E-8B2E-2E76308373A9}" type="pres">
      <dgm:prSet presAssocID="{D09C1A11-54AE-406D-870A-2AE7FB3EF647}" presName="linear" presStyleCnt="0">
        <dgm:presLayoutVars>
          <dgm:animLvl val="lvl"/>
          <dgm:resizeHandles val="exact"/>
        </dgm:presLayoutVars>
      </dgm:prSet>
      <dgm:spPr/>
    </dgm:pt>
    <dgm:pt modelId="{A1462989-5DE7-4C06-89D6-60DA8475AD17}" type="pres">
      <dgm:prSet presAssocID="{9CBD9A43-1DC3-4D87-BA4A-9F70124383E4}" presName="parentText" presStyleLbl="node1" presStyleIdx="0" presStyleCnt="3">
        <dgm:presLayoutVars>
          <dgm:chMax val="0"/>
          <dgm:bulletEnabled val="1"/>
        </dgm:presLayoutVars>
      </dgm:prSet>
      <dgm:spPr/>
    </dgm:pt>
    <dgm:pt modelId="{1260980F-EE0E-455B-8F56-0581E1663393}" type="pres">
      <dgm:prSet presAssocID="{A83CE1C7-0C78-45C7-97DF-29DC0F046DA3}" presName="spacer" presStyleCnt="0"/>
      <dgm:spPr/>
    </dgm:pt>
    <dgm:pt modelId="{6CF20CD4-2488-42E6-B593-75271E67293B}" type="pres">
      <dgm:prSet presAssocID="{582BD5E8-4504-46EE-84E1-462C45605CE6}" presName="parentText" presStyleLbl="node1" presStyleIdx="1" presStyleCnt="3">
        <dgm:presLayoutVars>
          <dgm:chMax val="0"/>
          <dgm:bulletEnabled val="1"/>
        </dgm:presLayoutVars>
      </dgm:prSet>
      <dgm:spPr/>
    </dgm:pt>
    <dgm:pt modelId="{A2F151EC-9986-46D2-8B67-5A37D05E5886}" type="pres">
      <dgm:prSet presAssocID="{0F7903AE-CC7D-4DAA-BA44-DA7A8F84261B}" presName="spacer" presStyleCnt="0"/>
      <dgm:spPr/>
    </dgm:pt>
    <dgm:pt modelId="{1B91941F-71B9-473B-AF73-24A6148487E5}" type="pres">
      <dgm:prSet presAssocID="{2CBC33C6-495B-434E-AF83-85717552488F}" presName="parentText" presStyleLbl="node1" presStyleIdx="2" presStyleCnt="3">
        <dgm:presLayoutVars>
          <dgm:chMax val="0"/>
          <dgm:bulletEnabled val="1"/>
        </dgm:presLayoutVars>
      </dgm:prSet>
      <dgm:spPr/>
    </dgm:pt>
  </dgm:ptLst>
  <dgm:cxnLst>
    <dgm:cxn modelId="{BC231F1E-A618-4969-842C-3BFA53D96BE8}" type="presOf" srcId="{D09C1A11-54AE-406D-870A-2AE7FB3EF647}" destId="{2A8A8F19-5B6D-4E2E-8B2E-2E76308373A9}" srcOrd="0" destOrd="0" presId="urn:microsoft.com/office/officeart/2005/8/layout/vList2"/>
    <dgm:cxn modelId="{C5D86D1E-CDF6-45CA-BA64-42CEF14B3BF2}" type="presOf" srcId="{2CBC33C6-495B-434E-AF83-85717552488F}" destId="{1B91941F-71B9-473B-AF73-24A6148487E5}" srcOrd="0" destOrd="0" presId="urn:microsoft.com/office/officeart/2005/8/layout/vList2"/>
    <dgm:cxn modelId="{FF351265-BEEE-44ED-A679-669EB3650DE5}" srcId="{D09C1A11-54AE-406D-870A-2AE7FB3EF647}" destId="{9CBD9A43-1DC3-4D87-BA4A-9F70124383E4}" srcOrd="0" destOrd="0" parTransId="{F5F6B696-D6EB-4909-A11F-3C9918FF123D}" sibTransId="{A83CE1C7-0C78-45C7-97DF-29DC0F046DA3}"/>
    <dgm:cxn modelId="{9165F588-EEA5-4469-BE13-AEFD93A9A009}" srcId="{D09C1A11-54AE-406D-870A-2AE7FB3EF647}" destId="{582BD5E8-4504-46EE-84E1-462C45605CE6}" srcOrd="1" destOrd="0" parTransId="{AADF38B1-D9FF-45C9-82BF-EAA3B71461DF}" sibTransId="{0F7903AE-CC7D-4DAA-BA44-DA7A8F84261B}"/>
    <dgm:cxn modelId="{A19FC3E0-B53E-40D5-B5FE-BD6CB9E2BE9E}" type="presOf" srcId="{582BD5E8-4504-46EE-84E1-462C45605CE6}" destId="{6CF20CD4-2488-42E6-B593-75271E67293B}" srcOrd="0" destOrd="0" presId="urn:microsoft.com/office/officeart/2005/8/layout/vList2"/>
    <dgm:cxn modelId="{A68B01FD-7E3B-45D2-8871-AD60CC494F58}" srcId="{D09C1A11-54AE-406D-870A-2AE7FB3EF647}" destId="{2CBC33C6-495B-434E-AF83-85717552488F}" srcOrd="2" destOrd="0" parTransId="{964D7441-10EB-427C-920A-7255B653F500}" sibTransId="{1F6B99C9-A7B7-4A34-B76E-5AF3F8B3C1D5}"/>
    <dgm:cxn modelId="{E5850EFD-1B57-47E7-8F5B-67847732AB73}" type="presOf" srcId="{9CBD9A43-1DC3-4D87-BA4A-9F70124383E4}" destId="{A1462989-5DE7-4C06-89D6-60DA8475AD17}" srcOrd="0" destOrd="0" presId="urn:microsoft.com/office/officeart/2005/8/layout/vList2"/>
    <dgm:cxn modelId="{C46C968C-7316-4853-864F-FA6F3B7134B5}" type="presParOf" srcId="{2A8A8F19-5B6D-4E2E-8B2E-2E76308373A9}" destId="{A1462989-5DE7-4C06-89D6-60DA8475AD17}" srcOrd="0" destOrd="0" presId="urn:microsoft.com/office/officeart/2005/8/layout/vList2"/>
    <dgm:cxn modelId="{078DB0F5-0695-4DF7-8C50-88D517D34216}" type="presParOf" srcId="{2A8A8F19-5B6D-4E2E-8B2E-2E76308373A9}" destId="{1260980F-EE0E-455B-8F56-0581E1663393}" srcOrd="1" destOrd="0" presId="urn:microsoft.com/office/officeart/2005/8/layout/vList2"/>
    <dgm:cxn modelId="{A0BE9207-CEA9-4380-BE22-EA27FD85E05D}" type="presParOf" srcId="{2A8A8F19-5B6D-4E2E-8B2E-2E76308373A9}" destId="{6CF20CD4-2488-42E6-B593-75271E67293B}" srcOrd="2" destOrd="0" presId="urn:microsoft.com/office/officeart/2005/8/layout/vList2"/>
    <dgm:cxn modelId="{B4E58EC4-8640-4794-9753-70748CEED6FE}" type="presParOf" srcId="{2A8A8F19-5B6D-4E2E-8B2E-2E76308373A9}" destId="{A2F151EC-9986-46D2-8B67-5A37D05E5886}" srcOrd="3" destOrd="0" presId="urn:microsoft.com/office/officeart/2005/8/layout/vList2"/>
    <dgm:cxn modelId="{C685D0B0-96C2-4B78-BFE7-6EACF6C89D7D}" type="presParOf" srcId="{2A8A8F19-5B6D-4E2E-8B2E-2E76308373A9}" destId="{1B91941F-71B9-473B-AF73-24A6148487E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025AF63-41F3-48BF-BBB8-213BA22B7B1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12334AEA-F789-4CDC-ADD6-B01AF90A0F8C}">
      <dgm:prSet/>
      <dgm:spPr>
        <a:solidFill>
          <a:schemeClr val="accent2"/>
        </a:solidFill>
        <a:ln>
          <a:solidFill>
            <a:srgbClr val="262626"/>
          </a:solidFill>
        </a:ln>
      </dgm:spPr>
      <dgm:t>
        <a:bodyPr/>
        <a:lstStyle/>
        <a:p>
          <a:r>
            <a:rPr lang="it-IT" u="none" dirty="0"/>
            <a:t>Deploy</a:t>
          </a:r>
        </a:p>
      </dgm:t>
    </dgm:pt>
    <dgm:pt modelId="{7F8EA89B-2C7E-4D21-A1F9-CE64621A674D}" type="parTrans" cxnId="{558733DC-1DA7-4306-959E-1CD2AB52E562}">
      <dgm:prSet/>
      <dgm:spPr/>
      <dgm:t>
        <a:bodyPr/>
        <a:lstStyle/>
        <a:p>
          <a:endParaRPr lang="it-IT"/>
        </a:p>
      </dgm:t>
    </dgm:pt>
    <dgm:pt modelId="{10367952-2E1B-43BC-96EB-D47474B02EF1}" type="sibTrans" cxnId="{558733DC-1DA7-4306-959E-1CD2AB52E562}">
      <dgm:prSet/>
      <dgm:spPr>
        <a:solidFill>
          <a:srgbClr val="485D70"/>
        </a:solidFill>
        <a:ln>
          <a:solidFill>
            <a:srgbClr val="262626"/>
          </a:solidFill>
        </a:ln>
      </dgm:spPr>
      <dgm:t>
        <a:bodyPr/>
        <a:lstStyle/>
        <a:p>
          <a:endParaRPr lang="it-IT"/>
        </a:p>
      </dgm:t>
    </dgm:pt>
    <dgm:pt modelId="{18036C0E-2F60-4785-8DA7-A78784231AE5}">
      <dgm:prSet/>
      <dgm:spPr>
        <a:solidFill>
          <a:schemeClr val="accent2"/>
        </a:solidFill>
        <a:ln>
          <a:solidFill>
            <a:srgbClr val="262626"/>
          </a:solidFill>
        </a:ln>
      </dgm:spPr>
      <dgm:t>
        <a:bodyPr/>
        <a:lstStyle/>
        <a:p>
          <a:r>
            <a:rPr lang="it-IT" dirty="0"/>
            <a:t>File di configurazione</a:t>
          </a:r>
        </a:p>
      </dgm:t>
    </dgm:pt>
    <dgm:pt modelId="{0DC8501F-7DBF-4207-8A68-67A4778BA1F2}" type="parTrans" cxnId="{F61B0121-1DC4-47A2-AE60-FB205A238C04}">
      <dgm:prSet/>
      <dgm:spPr/>
      <dgm:t>
        <a:bodyPr/>
        <a:lstStyle/>
        <a:p>
          <a:endParaRPr lang="it-IT"/>
        </a:p>
      </dgm:t>
    </dgm:pt>
    <dgm:pt modelId="{A101DEB0-1B92-4022-9F19-9FC26A99E721}" type="sibTrans" cxnId="{F61B0121-1DC4-47A2-AE60-FB205A238C04}">
      <dgm:prSet/>
      <dgm:spPr/>
      <dgm:t>
        <a:bodyPr/>
        <a:lstStyle/>
        <a:p>
          <a:endParaRPr lang="it-IT"/>
        </a:p>
      </dgm:t>
    </dgm:pt>
    <dgm:pt modelId="{A2355182-6941-4E58-A26B-8BA26A373F58}">
      <dgm:prSet/>
      <dgm:spPr>
        <a:solidFill>
          <a:schemeClr val="accent2"/>
        </a:solidFill>
        <a:ln>
          <a:solidFill>
            <a:srgbClr val="262626"/>
          </a:solidFill>
        </a:ln>
      </dgm:spPr>
      <dgm:t>
        <a:bodyPr/>
        <a:lstStyle/>
        <a:p>
          <a:r>
            <a:rPr lang="it-IT" dirty="0"/>
            <a:t>Rete </a:t>
          </a:r>
        </a:p>
      </dgm:t>
    </dgm:pt>
    <dgm:pt modelId="{61994C41-F0E2-443C-B9AF-3838112BDC57}" type="parTrans" cxnId="{C2D382FD-5D1D-43EA-A223-43187974D3DC}">
      <dgm:prSet/>
      <dgm:spPr/>
      <dgm:t>
        <a:bodyPr/>
        <a:lstStyle/>
        <a:p>
          <a:endParaRPr lang="it-IT"/>
        </a:p>
      </dgm:t>
    </dgm:pt>
    <dgm:pt modelId="{C2A57A6F-79E0-4C1C-81CE-75C5C536DB3C}" type="sibTrans" cxnId="{C2D382FD-5D1D-43EA-A223-43187974D3DC}">
      <dgm:prSet/>
      <dgm:spPr/>
      <dgm:t>
        <a:bodyPr/>
        <a:lstStyle/>
        <a:p>
          <a:endParaRPr lang="it-IT"/>
        </a:p>
      </dgm:t>
    </dgm:pt>
    <dgm:pt modelId="{8B3506E1-000E-44EB-A16E-C2E2E36C031F}" type="pres">
      <dgm:prSet presAssocID="{A025AF63-41F3-48BF-BBB8-213BA22B7B18}" presName="Name0" presStyleCnt="0">
        <dgm:presLayoutVars>
          <dgm:chMax val="7"/>
          <dgm:chPref val="7"/>
          <dgm:dir/>
        </dgm:presLayoutVars>
      </dgm:prSet>
      <dgm:spPr/>
    </dgm:pt>
    <dgm:pt modelId="{06251918-2254-46D4-9C8B-A13C5C657007}" type="pres">
      <dgm:prSet presAssocID="{A025AF63-41F3-48BF-BBB8-213BA22B7B18}" presName="Name1" presStyleCnt="0"/>
      <dgm:spPr/>
    </dgm:pt>
    <dgm:pt modelId="{C0F6F66D-9AFF-4BF6-A026-A60428D39078}" type="pres">
      <dgm:prSet presAssocID="{A025AF63-41F3-48BF-BBB8-213BA22B7B18}" presName="cycle" presStyleCnt="0"/>
      <dgm:spPr/>
    </dgm:pt>
    <dgm:pt modelId="{0D586E1D-AADE-479E-94F3-BAD0B9103776}" type="pres">
      <dgm:prSet presAssocID="{A025AF63-41F3-48BF-BBB8-213BA22B7B18}" presName="srcNode" presStyleLbl="node1" presStyleIdx="0" presStyleCnt="3"/>
      <dgm:spPr/>
    </dgm:pt>
    <dgm:pt modelId="{FD547F8A-5FA4-4187-9361-3E3BB342927D}" type="pres">
      <dgm:prSet presAssocID="{A025AF63-41F3-48BF-BBB8-213BA22B7B18}" presName="conn" presStyleLbl="parChTrans1D2" presStyleIdx="0" presStyleCnt="1"/>
      <dgm:spPr/>
    </dgm:pt>
    <dgm:pt modelId="{F5D4498A-5AC1-49C5-AB9D-6E2EDB1A0647}" type="pres">
      <dgm:prSet presAssocID="{A025AF63-41F3-48BF-BBB8-213BA22B7B18}" presName="extraNode" presStyleLbl="node1" presStyleIdx="0" presStyleCnt="3"/>
      <dgm:spPr/>
    </dgm:pt>
    <dgm:pt modelId="{BBF9C8D1-E60F-45B7-828D-F92EB55D4662}" type="pres">
      <dgm:prSet presAssocID="{A025AF63-41F3-48BF-BBB8-213BA22B7B18}" presName="dstNode" presStyleLbl="node1" presStyleIdx="0" presStyleCnt="3"/>
      <dgm:spPr/>
    </dgm:pt>
    <dgm:pt modelId="{1429C0A9-BB04-42A5-A19C-4B1F1A6DDE99}" type="pres">
      <dgm:prSet presAssocID="{12334AEA-F789-4CDC-ADD6-B01AF90A0F8C}" presName="text_1" presStyleLbl="node1" presStyleIdx="0" presStyleCnt="3">
        <dgm:presLayoutVars>
          <dgm:bulletEnabled val="1"/>
        </dgm:presLayoutVars>
      </dgm:prSet>
      <dgm:spPr/>
    </dgm:pt>
    <dgm:pt modelId="{F48CE30E-77F1-46ED-8185-35072347C0FD}" type="pres">
      <dgm:prSet presAssocID="{12334AEA-F789-4CDC-ADD6-B01AF90A0F8C}" presName="accent_1" presStyleCnt="0"/>
      <dgm:spPr/>
    </dgm:pt>
    <dgm:pt modelId="{48D6DDC4-004E-4BE4-AB1B-9EEAEA9BED1F}" type="pres">
      <dgm:prSet presAssocID="{12334AEA-F789-4CDC-ADD6-B01AF90A0F8C}" presName="accentRepeatNode" presStyleLbl="solidFgAcc1" presStyleIdx="0" presStyleCnt="3"/>
      <dgm:spPr>
        <a:solidFill>
          <a:schemeClr val="accent2"/>
        </a:solidFill>
        <a:ln>
          <a:solidFill>
            <a:srgbClr val="262626"/>
          </a:solidFill>
        </a:ln>
      </dgm:spPr>
    </dgm:pt>
    <dgm:pt modelId="{9951232B-3A0E-45F9-8EDA-A3CE81CEC4C5}" type="pres">
      <dgm:prSet presAssocID="{18036C0E-2F60-4785-8DA7-A78784231AE5}" presName="text_2" presStyleLbl="node1" presStyleIdx="1" presStyleCnt="3">
        <dgm:presLayoutVars>
          <dgm:bulletEnabled val="1"/>
        </dgm:presLayoutVars>
      </dgm:prSet>
      <dgm:spPr/>
    </dgm:pt>
    <dgm:pt modelId="{B7D8DC77-91FC-4532-9717-8F1475684918}" type="pres">
      <dgm:prSet presAssocID="{18036C0E-2F60-4785-8DA7-A78784231AE5}" presName="accent_2" presStyleCnt="0"/>
      <dgm:spPr/>
    </dgm:pt>
    <dgm:pt modelId="{AC54153F-25FF-4CCC-80B8-4006B4D22D5E}" type="pres">
      <dgm:prSet presAssocID="{18036C0E-2F60-4785-8DA7-A78784231AE5}" presName="accentRepeatNode" presStyleLbl="solidFgAcc1" presStyleIdx="1" presStyleCnt="3"/>
      <dgm:spPr>
        <a:solidFill>
          <a:schemeClr val="accent2"/>
        </a:solidFill>
        <a:ln>
          <a:solidFill>
            <a:srgbClr val="262626"/>
          </a:solidFill>
        </a:ln>
      </dgm:spPr>
    </dgm:pt>
    <dgm:pt modelId="{4178A743-30E4-42EB-8B98-72447DBF1453}" type="pres">
      <dgm:prSet presAssocID="{A2355182-6941-4E58-A26B-8BA26A373F58}" presName="text_3" presStyleLbl="node1" presStyleIdx="2" presStyleCnt="3">
        <dgm:presLayoutVars>
          <dgm:bulletEnabled val="1"/>
        </dgm:presLayoutVars>
      </dgm:prSet>
      <dgm:spPr/>
    </dgm:pt>
    <dgm:pt modelId="{C0F86C5D-2870-48F4-80C1-9B01765F72DB}" type="pres">
      <dgm:prSet presAssocID="{A2355182-6941-4E58-A26B-8BA26A373F58}" presName="accent_3" presStyleCnt="0"/>
      <dgm:spPr/>
    </dgm:pt>
    <dgm:pt modelId="{3BEE07B6-80CD-45B6-B785-826FE1F9791D}" type="pres">
      <dgm:prSet presAssocID="{A2355182-6941-4E58-A26B-8BA26A373F58}" presName="accentRepeatNode" presStyleLbl="solidFgAcc1" presStyleIdx="2" presStyleCnt="3"/>
      <dgm:spPr>
        <a:solidFill>
          <a:schemeClr val="accent2"/>
        </a:solidFill>
        <a:ln>
          <a:solidFill>
            <a:srgbClr val="262626"/>
          </a:solidFill>
        </a:ln>
      </dgm:spPr>
    </dgm:pt>
  </dgm:ptLst>
  <dgm:cxnLst>
    <dgm:cxn modelId="{F61B0121-1DC4-47A2-AE60-FB205A238C04}" srcId="{A025AF63-41F3-48BF-BBB8-213BA22B7B18}" destId="{18036C0E-2F60-4785-8DA7-A78784231AE5}" srcOrd="1" destOrd="0" parTransId="{0DC8501F-7DBF-4207-8A68-67A4778BA1F2}" sibTransId="{A101DEB0-1B92-4022-9F19-9FC26A99E721}"/>
    <dgm:cxn modelId="{17952A46-17B7-423B-AECF-5FF8EE91DDD6}" type="presOf" srcId="{A025AF63-41F3-48BF-BBB8-213BA22B7B18}" destId="{8B3506E1-000E-44EB-A16E-C2E2E36C031F}" srcOrd="0" destOrd="0" presId="urn:microsoft.com/office/officeart/2008/layout/VerticalCurvedList"/>
    <dgm:cxn modelId="{EA01418D-8553-486F-A084-5352BD1BD12F}" type="presOf" srcId="{A2355182-6941-4E58-A26B-8BA26A373F58}" destId="{4178A743-30E4-42EB-8B98-72447DBF1453}" srcOrd="0" destOrd="0" presId="urn:microsoft.com/office/officeart/2008/layout/VerticalCurvedList"/>
    <dgm:cxn modelId="{D88EB990-FFA8-4C9B-ADC9-18F0221C21AE}" type="presOf" srcId="{12334AEA-F789-4CDC-ADD6-B01AF90A0F8C}" destId="{1429C0A9-BB04-42A5-A19C-4B1F1A6DDE99}" srcOrd="0" destOrd="0" presId="urn:microsoft.com/office/officeart/2008/layout/VerticalCurvedList"/>
    <dgm:cxn modelId="{D71627B3-9DBD-49A0-A981-7F445298E84E}" type="presOf" srcId="{10367952-2E1B-43BC-96EB-D47474B02EF1}" destId="{FD547F8A-5FA4-4187-9361-3E3BB342927D}" srcOrd="0" destOrd="0" presId="urn:microsoft.com/office/officeart/2008/layout/VerticalCurvedList"/>
    <dgm:cxn modelId="{6E87EBBA-F6D5-4A42-8B6B-73500F9B0E05}" type="presOf" srcId="{18036C0E-2F60-4785-8DA7-A78784231AE5}" destId="{9951232B-3A0E-45F9-8EDA-A3CE81CEC4C5}" srcOrd="0" destOrd="0" presId="urn:microsoft.com/office/officeart/2008/layout/VerticalCurvedList"/>
    <dgm:cxn modelId="{558733DC-1DA7-4306-959E-1CD2AB52E562}" srcId="{A025AF63-41F3-48BF-BBB8-213BA22B7B18}" destId="{12334AEA-F789-4CDC-ADD6-B01AF90A0F8C}" srcOrd="0" destOrd="0" parTransId="{7F8EA89B-2C7E-4D21-A1F9-CE64621A674D}" sibTransId="{10367952-2E1B-43BC-96EB-D47474B02EF1}"/>
    <dgm:cxn modelId="{C2D382FD-5D1D-43EA-A223-43187974D3DC}" srcId="{A025AF63-41F3-48BF-BBB8-213BA22B7B18}" destId="{A2355182-6941-4E58-A26B-8BA26A373F58}" srcOrd="2" destOrd="0" parTransId="{61994C41-F0E2-443C-B9AF-3838112BDC57}" sibTransId="{C2A57A6F-79E0-4C1C-81CE-75C5C536DB3C}"/>
    <dgm:cxn modelId="{0392DEB5-8F68-4C46-A59E-808810D3EB25}" type="presParOf" srcId="{8B3506E1-000E-44EB-A16E-C2E2E36C031F}" destId="{06251918-2254-46D4-9C8B-A13C5C657007}" srcOrd="0" destOrd="0" presId="urn:microsoft.com/office/officeart/2008/layout/VerticalCurvedList"/>
    <dgm:cxn modelId="{3CB418D8-F767-47DB-B1BA-66AD038277A5}" type="presParOf" srcId="{06251918-2254-46D4-9C8B-A13C5C657007}" destId="{C0F6F66D-9AFF-4BF6-A026-A60428D39078}" srcOrd="0" destOrd="0" presId="urn:microsoft.com/office/officeart/2008/layout/VerticalCurvedList"/>
    <dgm:cxn modelId="{FEAD4D6E-4E97-4345-995B-F1EB95BF39E1}" type="presParOf" srcId="{C0F6F66D-9AFF-4BF6-A026-A60428D39078}" destId="{0D586E1D-AADE-479E-94F3-BAD0B9103776}" srcOrd="0" destOrd="0" presId="urn:microsoft.com/office/officeart/2008/layout/VerticalCurvedList"/>
    <dgm:cxn modelId="{01576DAD-999C-41D8-AA02-4BABE5EA4B31}" type="presParOf" srcId="{C0F6F66D-9AFF-4BF6-A026-A60428D39078}" destId="{FD547F8A-5FA4-4187-9361-3E3BB342927D}" srcOrd="1" destOrd="0" presId="urn:microsoft.com/office/officeart/2008/layout/VerticalCurvedList"/>
    <dgm:cxn modelId="{394C385D-BCB2-4C08-A245-C30DC6BE48E4}" type="presParOf" srcId="{C0F6F66D-9AFF-4BF6-A026-A60428D39078}" destId="{F5D4498A-5AC1-49C5-AB9D-6E2EDB1A0647}" srcOrd="2" destOrd="0" presId="urn:microsoft.com/office/officeart/2008/layout/VerticalCurvedList"/>
    <dgm:cxn modelId="{D487FA81-42B0-4603-A81C-3B28538CAC5F}" type="presParOf" srcId="{C0F6F66D-9AFF-4BF6-A026-A60428D39078}" destId="{BBF9C8D1-E60F-45B7-828D-F92EB55D4662}" srcOrd="3" destOrd="0" presId="urn:microsoft.com/office/officeart/2008/layout/VerticalCurvedList"/>
    <dgm:cxn modelId="{9E7F4982-14AF-4D43-A52A-C23E82E3A79F}" type="presParOf" srcId="{06251918-2254-46D4-9C8B-A13C5C657007}" destId="{1429C0A9-BB04-42A5-A19C-4B1F1A6DDE99}" srcOrd="1" destOrd="0" presId="urn:microsoft.com/office/officeart/2008/layout/VerticalCurvedList"/>
    <dgm:cxn modelId="{296DF579-D177-411F-B4FC-AA2CAD1E35B3}" type="presParOf" srcId="{06251918-2254-46D4-9C8B-A13C5C657007}" destId="{F48CE30E-77F1-46ED-8185-35072347C0FD}" srcOrd="2" destOrd="0" presId="urn:microsoft.com/office/officeart/2008/layout/VerticalCurvedList"/>
    <dgm:cxn modelId="{3188A357-9386-43F8-9585-F16A97F7970F}" type="presParOf" srcId="{F48CE30E-77F1-46ED-8185-35072347C0FD}" destId="{48D6DDC4-004E-4BE4-AB1B-9EEAEA9BED1F}" srcOrd="0" destOrd="0" presId="urn:microsoft.com/office/officeart/2008/layout/VerticalCurvedList"/>
    <dgm:cxn modelId="{DE2C7810-A45D-40BE-BCFC-FED957535840}" type="presParOf" srcId="{06251918-2254-46D4-9C8B-A13C5C657007}" destId="{9951232B-3A0E-45F9-8EDA-A3CE81CEC4C5}" srcOrd="3" destOrd="0" presId="urn:microsoft.com/office/officeart/2008/layout/VerticalCurvedList"/>
    <dgm:cxn modelId="{C0F17704-C07D-48CF-BDDC-A6C7AABBE2AF}" type="presParOf" srcId="{06251918-2254-46D4-9C8B-A13C5C657007}" destId="{B7D8DC77-91FC-4532-9717-8F1475684918}" srcOrd="4" destOrd="0" presId="urn:microsoft.com/office/officeart/2008/layout/VerticalCurvedList"/>
    <dgm:cxn modelId="{06BA1A58-3C7D-45B0-BF71-4263B72714D1}" type="presParOf" srcId="{B7D8DC77-91FC-4532-9717-8F1475684918}" destId="{AC54153F-25FF-4CCC-80B8-4006B4D22D5E}" srcOrd="0" destOrd="0" presId="urn:microsoft.com/office/officeart/2008/layout/VerticalCurvedList"/>
    <dgm:cxn modelId="{7DBA83F0-32D9-4197-A9FF-CE00C26FDE9D}" type="presParOf" srcId="{06251918-2254-46D4-9C8B-A13C5C657007}" destId="{4178A743-30E4-42EB-8B98-72447DBF1453}" srcOrd="5" destOrd="0" presId="urn:microsoft.com/office/officeart/2008/layout/VerticalCurvedList"/>
    <dgm:cxn modelId="{19AE0AB6-1A5B-4BD4-A7BA-09830409A5E0}" type="presParOf" srcId="{06251918-2254-46D4-9C8B-A13C5C657007}" destId="{C0F86C5D-2870-48F4-80C1-9B01765F72DB}" srcOrd="6" destOrd="0" presId="urn:microsoft.com/office/officeart/2008/layout/VerticalCurvedList"/>
    <dgm:cxn modelId="{A94AEAD5-F974-44C2-8BD5-428949B5F1B1}" type="presParOf" srcId="{C0F86C5D-2870-48F4-80C1-9B01765F72DB}" destId="{3BEE07B6-80CD-45B6-B785-826FE1F979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ECC18-F778-4C82-8976-540263B22E26}">
      <dsp:nvSpPr>
        <dsp:cNvPr id="0" name=""/>
        <dsp:cNvSpPr/>
      </dsp:nvSpPr>
      <dsp:spPr>
        <a:xfrm>
          <a:off x="0" y="261328"/>
          <a:ext cx="10058399" cy="455715"/>
        </a:xfrm>
        <a:prstGeom prst="roundRect">
          <a:avLst/>
        </a:prstGeom>
        <a:solidFill>
          <a:srgbClr val="A5A5A5">
            <a:alpha val="60000"/>
          </a:srgbClr>
        </a:solidFill>
        <a:ln w="12700" cap="flat" cmpd="sng" algn="ctr">
          <a:solidFill>
            <a:srgbClr val="2E2E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dirty="0">
              <a:solidFill>
                <a:schemeClr val="tx1"/>
              </a:solidFill>
            </a:rPr>
            <a:t>Ristrutturazione per l’esposizione dei servizi in maniera remota con REST API</a:t>
          </a:r>
        </a:p>
      </dsp:txBody>
      <dsp:txXfrm>
        <a:off x="22246" y="283574"/>
        <a:ext cx="10013907" cy="411223"/>
      </dsp:txXfrm>
    </dsp:sp>
    <dsp:sp modelId="{9ACF2314-09BC-4CD5-AB9C-5814C2A91A58}">
      <dsp:nvSpPr>
        <dsp:cNvPr id="0" name=""/>
        <dsp:cNvSpPr/>
      </dsp:nvSpPr>
      <dsp:spPr>
        <a:xfrm>
          <a:off x="0" y="771763"/>
          <a:ext cx="10058399" cy="455715"/>
        </a:xfrm>
        <a:prstGeom prst="roundRect">
          <a:avLst/>
        </a:prstGeom>
        <a:solidFill>
          <a:srgbClr val="A5A5A5">
            <a:alpha val="60000"/>
          </a:srgbClr>
        </a:solidFill>
        <a:ln w="12700" cap="flat" cmpd="sng" algn="ctr">
          <a:solidFill>
            <a:srgbClr val="2E2E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dirty="0">
              <a:solidFill>
                <a:schemeClr val="tx1"/>
              </a:solidFill>
            </a:rPr>
            <a:t>Management delle policy di sicurezza, più complesse, in maniera flessibile, non integrate nel codice</a:t>
          </a:r>
        </a:p>
      </dsp:txBody>
      <dsp:txXfrm>
        <a:off x="22246" y="794009"/>
        <a:ext cx="10013907" cy="411223"/>
      </dsp:txXfrm>
    </dsp:sp>
    <dsp:sp modelId="{E7614E75-7996-4BC0-958D-4B65EE7A6A6C}">
      <dsp:nvSpPr>
        <dsp:cNvPr id="0" name=""/>
        <dsp:cNvSpPr/>
      </dsp:nvSpPr>
      <dsp:spPr>
        <a:xfrm>
          <a:off x="0" y="1283237"/>
          <a:ext cx="10058399" cy="455715"/>
        </a:xfrm>
        <a:prstGeom prst="roundRect">
          <a:avLst/>
        </a:prstGeom>
        <a:solidFill>
          <a:srgbClr val="A5A5A5">
            <a:alpha val="60000"/>
          </a:srgbClr>
        </a:solidFill>
        <a:ln w="12700" cap="flat" cmpd="sng" algn="ctr">
          <a:solidFill>
            <a:srgbClr val="2E2E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dirty="0">
              <a:solidFill>
                <a:schemeClr val="tx1"/>
              </a:solidFill>
            </a:rPr>
            <a:t>Problemi di sicurezza derivanti dal collegamento a internet</a:t>
          </a:r>
        </a:p>
      </dsp:txBody>
      <dsp:txXfrm>
        <a:off x="22246" y="1305483"/>
        <a:ext cx="10013907" cy="411223"/>
      </dsp:txXfrm>
    </dsp:sp>
    <dsp:sp modelId="{274B7DB1-A32E-4050-9EB2-5B401398DA85}">
      <dsp:nvSpPr>
        <dsp:cNvPr id="0" name=""/>
        <dsp:cNvSpPr/>
      </dsp:nvSpPr>
      <dsp:spPr>
        <a:xfrm>
          <a:off x="0" y="1792633"/>
          <a:ext cx="10058399" cy="455715"/>
        </a:xfrm>
        <a:prstGeom prst="roundRect">
          <a:avLst/>
        </a:prstGeom>
        <a:solidFill>
          <a:srgbClr val="A5A5A5">
            <a:alpha val="60000"/>
          </a:srgbClr>
        </a:solidFill>
        <a:ln w="12700" cap="flat" cmpd="sng" algn="ctr">
          <a:solidFill>
            <a:srgbClr val="2E2E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dirty="0">
              <a:solidFill>
                <a:schemeClr val="tx1"/>
              </a:solidFill>
            </a:rPr>
            <a:t>Problemi di sicurezza all’interno dell’azienda prima ignorati per la ridotta dimensione della stessa</a:t>
          </a:r>
        </a:p>
      </dsp:txBody>
      <dsp:txXfrm>
        <a:off x="22246" y="1814879"/>
        <a:ext cx="10013907"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AAB30-5076-4692-9875-FF8D5BD744B7}">
      <dsp:nvSpPr>
        <dsp:cNvPr id="0" name=""/>
        <dsp:cNvSpPr/>
      </dsp:nvSpPr>
      <dsp:spPr>
        <a:xfrm>
          <a:off x="0" y="99291"/>
          <a:ext cx="11476383" cy="5110560"/>
        </a:xfrm>
        <a:prstGeom prst="roundRect">
          <a:avLst/>
        </a:prstGeom>
        <a:solidFill>
          <a:srgbClr val="00B050">
            <a:alpha val="61961"/>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AC-2 Access enforcement, AC-3 account management:</a:t>
          </a:r>
          <a:br>
            <a:rPr lang="it-IT" sz="2100" kern="1200" dirty="0"/>
          </a:br>
          <a:r>
            <a:rPr lang="it-IT" sz="2100" kern="1200" dirty="0"/>
            <a:t>Il tool utilizzato per coprire gran parte di questi due requisiti è stato </a:t>
          </a:r>
          <a:r>
            <a:rPr lang="it-IT" sz="2100" kern="1200" dirty="0" err="1">
              <a:solidFill>
                <a:schemeClr val="tx1"/>
              </a:solidFill>
            </a:rPr>
            <a:t>Keycloak</a:t>
          </a:r>
          <a:r>
            <a:rPr lang="it-IT" sz="2100" kern="1200" dirty="0"/>
            <a:t>, che svolge il ruolo di </a:t>
          </a:r>
          <a:r>
            <a:rPr lang="it-IT" sz="2100" kern="1200" dirty="0">
              <a:solidFill>
                <a:schemeClr val="tx1"/>
              </a:solidFill>
            </a:rPr>
            <a:t>Identity provider </a:t>
          </a:r>
          <a:r>
            <a:rPr lang="it-IT" sz="2100" kern="1200" dirty="0"/>
            <a:t>e di </a:t>
          </a:r>
          <a:r>
            <a:rPr lang="it-IT" sz="2100" kern="1200" dirty="0" err="1">
              <a:solidFill>
                <a:schemeClr val="tx1"/>
              </a:solidFill>
            </a:rPr>
            <a:t>Authorization</a:t>
          </a:r>
          <a:r>
            <a:rPr lang="it-IT" sz="2100" kern="1200" dirty="0">
              <a:solidFill>
                <a:schemeClr val="tx1"/>
              </a:solidFill>
            </a:rPr>
            <a:t> server </a:t>
          </a:r>
          <a:r>
            <a:rPr lang="it-IT" sz="2100" kern="1200" dirty="0"/>
            <a:t>all’interno della nostra applicazione.</a:t>
          </a:r>
          <a:br>
            <a:rPr lang="it-IT" sz="2100" kern="1200" dirty="0"/>
          </a:br>
          <a:r>
            <a:rPr lang="it-IT" sz="2100" kern="1200" dirty="0"/>
            <a:t>Sono stati definiti dei </a:t>
          </a:r>
          <a:r>
            <a:rPr lang="it-IT" sz="2100" kern="1200" dirty="0">
              <a:solidFill>
                <a:schemeClr val="tx1"/>
              </a:solidFill>
            </a:rPr>
            <a:t>ruoli</a:t>
          </a:r>
          <a:r>
            <a:rPr lang="it-IT" sz="2100" kern="1200" dirty="0"/>
            <a:t> degli utenti del sistema, oltre a definire degli </a:t>
          </a:r>
          <a:r>
            <a:rPr lang="it-IT" sz="2100" kern="1200" dirty="0">
              <a:solidFill>
                <a:schemeClr val="tx1"/>
              </a:solidFill>
            </a:rPr>
            <a:t>account</a:t>
          </a:r>
          <a:r>
            <a:rPr lang="it-IT" sz="2100" kern="1200" dirty="0"/>
            <a:t> per gli utenti che hanno accesso fisico alla macchina (o alle macchine) </a:t>
          </a:r>
          <a:r>
            <a:rPr lang="it-IT" sz="2100" kern="1200" dirty="0" err="1"/>
            <a:t>host</a:t>
          </a:r>
          <a:r>
            <a:rPr lang="it-IT" sz="2100" kern="1200" dirty="0"/>
            <a:t>. </a:t>
          </a:r>
          <a:br>
            <a:rPr lang="it-IT" sz="2100" kern="1200" dirty="0"/>
          </a:br>
          <a:r>
            <a:rPr lang="it-IT" sz="2100" kern="1200" dirty="0"/>
            <a:t>L’amministratore della sicurezza è l’unico autorizzato alla </a:t>
          </a:r>
          <a:r>
            <a:rPr lang="it-IT" sz="2100" kern="1200" dirty="0">
              <a:solidFill>
                <a:schemeClr val="tx1"/>
              </a:solidFill>
            </a:rPr>
            <a:t>creazione degli utenti </a:t>
          </a:r>
          <a:r>
            <a:rPr lang="it-IT" sz="2100" kern="1200" dirty="0"/>
            <a:t>del sistema.</a:t>
          </a:r>
          <a:br>
            <a:rPr lang="it-IT" sz="2100" kern="1200" dirty="0"/>
          </a:br>
          <a:r>
            <a:rPr lang="it-IT" sz="2100" kern="1200" dirty="0"/>
            <a:t>Inoltre per verificare l’utilizzo degli account questi sono soggetti ad </a:t>
          </a:r>
          <a:r>
            <a:rPr lang="it-IT" sz="2100" kern="1200" dirty="0">
              <a:solidFill>
                <a:schemeClr val="tx1"/>
              </a:solidFill>
            </a:rPr>
            <a:t>auditing</a:t>
          </a:r>
          <a:r>
            <a:rPr lang="it-IT" sz="2100" kern="1200" dirty="0"/>
            <a:t> da parte di </a:t>
          </a:r>
          <a:r>
            <a:rPr lang="it-IT" sz="2100" kern="1200" dirty="0" err="1"/>
            <a:t>keycloak</a:t>
          </a:r>
          <a:r>
            <a:rPr lang="it-IT" sz="2100" kern="1200" dirty="0"/>
            <a:t>.</a:t>
          </a:r>
          <a:br>
            <a:rPr lang="it-IT" sz="2100" kern="1200" dirty="0"/>
          </a:br>
          <a:r>
            <a:rPr lang="it-IT" sz="2100" kern="1200" dirty="0"/>
            <a:t>Sono state realizzate delle policy </a:t>
          </a:r>
          <a:r>
            <a:rPr lang="it-IT" sz="2100" kern="1200" dirty="0">
              <a:solidFill>
                <a:schemeClr val="tx1"/>
              </a:solidFill>
            </a:rPr>
            <a:t>RBAC</a:t>
          </a:r>
          <a:r>
            <a:rPr lang="it-IT" sz="2100" kern="1200" dirty="0"/>
            <a:t> e delle policy </a:t>
          </a:r>
          <a:r>
            <a:rPr lang="it-IT" sz="2100" kern="1200" dirty="0">
              <a:solidFill>
                <a:schemeClr val="tx1"/>
              </a:solidFill>
            </a:rPr>
            <a:t>ABAC</a:t>
          </a:r>
          <a:r>
            <a:rPr lang="it-IT" sz="2100" kern="1200" dirty="0"/>
            <a:t> scritte in </a:t>
          </a:r>
          <a:r>
            <a:rPr lang="it-IT" sz="2100" kern="1200" dirty="0">
              <a:solidFill>
                <a:schemeClr val="tx1"/>
              </a:solidFill>
            </a:rPr>
            <a:t>JavaScript</a:t>
          </a:r>
          <a:r>
            <a:rPr lang="it-IT" sz="2100" kern="1200" dirty="0"/>
            <a:t>.</a:t>
          </a:r>
          <a:br>
            <a:rPr lang="it-IT" sz="2100" kern="1200" dirty="0"/>
          </a:br>
          <a:r>
            <a:rPr lang="it-IT" sz="2100" kern="1200" dirty="0"/>
            <a:t>Le richieste dirette ai </a:t>
          </a:r>
          <a:r>
            <a:rPr lang="it-IT" sz="2100" kern="1200" dirty="0" err="1"/>
            <a:t>path</a:t>
          </a:r>
          <a:r>
            <a:rPr lang="it-IT" sz="2100" kern="1200" dirty="0"/>
            <a:t> delle risorse vengono </a:t>
          </a:r>
          <a:r>
            <a:rPr lang="it-IT" sz="2100" kern="1200" dirty="0">
              <a:solidFill>
                <a:schemeClr val="tx1"/>
              </a:solidFill>
            </a:rPr>
            <a:t>intercettate </a:t>
          </a:r>
          <a:r>
            <a:rPr lang="it-IT" sz="2100" kern="1200" dirty="0" err="1">
              <a:solidFill>
                <a:schemeClr val="tx1"/>
              </a:solidFill>
            </a:rPr>
            <a:t>dall’adapter</a:t>
          </a:r>
          <a:r>
            <a:rPr lang="it-IT" sz="2100" kern="1200" dirty="0">
              <a:solidFill>
                <a:schemeClr val="tx1"/>
              </a:solidFill>
            </a:rPr>
            <a:t> </a:t>
          </a:r>
          <a:r>
            <a:rPr lang="it-IT" sz="2100" kern="1200" dirty="0"/>
            <a:t>di </a:t>
          </a:r>
          <a:r>
            <a:rPr lang="it-IT" sz="2100" kern="1200" dirty="0" err="1"/>
            <a:t>Spingboot</a:t>
          </a:r>
          <a:r>
            <a:rPr lang="it-IT" sz="2100" kern="1200" dirty="0"/>
            <a:t> per </a:t>
          </a:r>
          <a:r>
            <a:rPr lang="it-IT" sz="2100" kern="1200" dirty="0" err="1"/>
            <a:t>Keycloak</a:t>
          </a:r>
          <a:r>
            <a:rPr lang="it-IT" sz="2100" kern="1200" dirty="0"/>
            <a:t>. </a:t>
          </a:r>
          <a:br>
            <a:rPr lang="it-IT" sz="2100" kern="1200" dirty="0"/>
          </a:br>
          <a:r>
            <a:rPr lang="it-IT" sz="2100" kern="1200" dirty="0"/>
            <a:t>Gli </a:t>
          </a:r>
          <a:r>
            <a:rPr lang="it-IT" sz="2100" kern="1200" dirty="0">
              <a:solidFill>
                <a:schemeClr val="tx1"/>
              </a:solidFill>
            </a:rPr>
            <a:t>accessi ai database </a:t>
          </a:r>
          <a:r>
            <a:rPr lang="it-IT" sz="2100" kern="1200" dirty="0"/>
            <a:t>sono stati protetti tramite login, password, certificato e IP. </a:t>
          </a:r>
          <a:br>
            <a:rPr lang="it-IT" sz="2100" kern="1200" dirty="0"/>
          </a:br>
          <a:r>
            <a:rPr lang="it-IT" sz="2100" kern="1200" dirty="0"/>
            <a:t>Sono i server ad accedere ai database per conto degli utenti del sistema, solo loro ne hanno i permessi.</a:t>
          </a:r>
          <a:br>
            <a:rPr lang="it-IT" sz="2100" kern="1200" dirty="0"/>
          </a:br>
          <a:r>
            <a:rPr lang="it-IT" sz="2100" kern="1200" dirty="0"/>
            <a:t>Anche </a:t>
          </a:r>
          <a:r>
            <a:rPr lang="it-IT" sz="2100" kern="1200" dirty="0">
              <a:solidFill>
                <a:schemeClr val="tx1"/>
              </a:solidFill>
            </a:rPr>
            <a:t>l’accesso al broker </a:t>
          </a:r>
          <a:r>
            <a:rPr lang="it-IT" sz="2100" kern="1200" dirty="0"/>
            <a:t>è stato protetto da Username, password e certificato e verificando la ACL</a:t>
          </a:r>
          <a:br>
            <a:rPr lang="it-IT" sz="2100" kern="1200" dirty="0"/>
          </a:br>
          <a:r>
            <a:rPr lang="it-IT" sz="2100" kern="1200" dirty="0"/>
            <a:t>Sono stati impostati anche i </a:t>
          </a:r>
          <a:r>
            <a:rPr lang="it-IT" sz="2100" kern="1200" dirty="0">
              <a:solidFill>
                <a:schemeClr val="tx1"/>
              </a:solidFill>
            </a:rPr>
            <a:t>permessi per accedere ai file </a:t>
          </a:r>
          <a:r>
            <a:rPr lang="it-IT" sz="2100" kern="1200" dirty="0"/>
            <a:t>sensibili o file di configurazione, in modo che solo il processo proprietario possa leggerli e/o modificarli.</a:t>
          </a:r>
        </a:p>
      </dsp:txBody>
      <dsp:txXfrm>
        <a:off x="249477" y="348768"/>
        <a:ext cx="10977429" cy="4611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2A25B-FF76-4628-821B-4B3BB04C6C80}">
      <dsp:nvSpPr>
        <dsp:cNvPr id="0" name=""/>
        <dsp:cNvSpPr/>
      </dsp:nvSpPr>
      <dsp:spPr>
        <a:xfrm>
          <a:off x="0" y="518100"/>
          <a:ext cx="11029071" cy="1471860"/>
        </a:xfrm>
        <a:prstGeom prst="roundRect">
          <a:avLst/>
        </a:prstGeom>
        <a:solidFill>
          <a:srgbClr val="00B050">
            <a:alpha val="6392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AC-6 </a:t>
          </a:r>
          <a:r>
            <a:rPr lang="it-IT" sz="1700" kern="1200" dirty="0" err="1"/>
            <a:t>Least</a:t>
          </a:r>
          <a:r>
            <a:rPr lang="it-IT" sz="1700" kern="1200" dirty="0"/>
            <a:t> </a:t>
          </a:r>
          <a:r>
            <a:rPr lang="it-IT" sz="1700" kern="1200" dirty="0" err="1"/>
            <a:t>privilege</a:t>
          </a:r>
          <a:r>
            <a:rPr lang="it-IT" sz="1700" kern="1200" dirty="0"/>
            <a:t>:</a:t>
          </a:r>
          <a:br>
            <a:rPr lang="it-IT" sz="1700" kern="1200" dirty="0"/>
          </a:br>
          <a:r>
            <a:rPr lang="it-IT" sz="1700" kern="1200" dirty="0"/>
            <a:t>E’ stata posta molta cura nel far sì che i permessi degli user siano i </a:t>
          </a:r>
          <a:r>
            <a:rPr lang="it-IT" sz="1700" kern="1200" dirty="0">
              <a:solidFill>
                <a:schemeClr val="tx1"/>
              </a:solidFill>
            </a:rPr>
            <a:t>minimi necessari</a:t>
          </a:r>
          <a:r>
            <a:rPr lang="it-IT" sz="1700" kern="1200" dirty="0"/>
            <a:t>. </a:t>
          </a:r>
          <a:br>
            <a:rPr lang="it-IT" sz="1700" kern="1200" dirty="0"/>
          </a:br>
          <a:r>
            <a:rPr lang="it-IT" sz="1700" kern="1200" dirty="0"/>
            <a:t>Questo vale anche per gli </a:t>
          </a:r>
          <a:r>
            <a:rPr lang="it-IT" sz="1700" kern="1200" dirty="0">
              <a:solidFill>
                <a:schemeClr val="tx1"/>
              </a:solidFill>
            </a:rPr>
            <a:t>utenti dei database</a:t>
          </a:r>
          <a:r>
            <a:rPr lang="it-IT" sz="1700" kern="1200" dirty="0"/>
            <a:t>, che hanno solo i privilegi strettamente necessari per il funzionamento. </a:t>
          </a:r>
          <a:br>
            <a:rPr lang="it-IT" sz="1700" kern="1200" dirty="0"/>
          </a:br>
          <a:r>
            <a:rPr lang="it-IT" sz="1700" kern="1200" dirty="0"/>
            <a:t>Gli utenti dei SO hanno i </a:t>
          </a:r>
          <a:r>
            <a:rPr lang="it-IT" sz="1700" kern="1200" dirty="0">
              <a:solidFill>
                <a:schemeClr val="tx1"/>
              </a:solidFill>
            </a:rPr>
            <a:t>privilegi minimi rispetto ai file </a:t>
          </a:r>
          <a:r>
            <a:rPr lang="it-IT" sz="1700" kern="1200" dirty="0"/>
            <a:t>critici e sulle funzionalità di sicurezza.</a:t>
          </a:r>
          <a:br>
            <a:rPr lang="it-IT" sz="1700" kern="1200" dirty="0"/>
          </a:br>
          <a:r>
            <a:rPr lang="it-IT" sz="1700" kern="1200" dirty="0"/>
            <a:t>I container sono stati ricostruiti in modo da </a:t>
          </a:r>
          <a:r>
            <a:rPr lang="it-IT" sz="1700" kern="1200" dirty="0">
              <a:solidFill>
                <a:schemeClr val="tx1"/>
              </a:solidFill>
            </a:rPr>
            <a:t>non</a:t>
          </a:r>
          <a:r>
            <a:rPr lang="it-IT" sz="1700" kern="1200" dirty="0"/>
            <a:t> far girare i </a:t>
          </a:r>
          <a:r>
            <a:rPr lang="it-IT" sz="1700" kern="1200" dirty="0">
              <a:solidFill>
                <a:schemeClr val="tx1"/>
              </a:solidFill>
            </a:rPr>
            <a:t>processi come root</a:t>
          </a:r>
          <a:r>
            <a:rPr lang="it-IT" sz="1700" kern="1200" dirty="0"/>
            <a:t>. </a:t>
          </a:r>
        </a:p>
      </dsp:txBody>
      <dsp:txXfrm>
        <a:off x="71850" y="589950"/>
        <a:ext cx="10885371" cy="1328160"/>
      </dsp:txXfrm>
    </dsp:sp>
    <dsp:sp modelId="{2794A413-1C26-45FB-AC23-92129B2E9399}">
      <dsp:nvSpPr>
        <dsp:cNvPr id="0" name=""/>
        <dsp:cNvSpPr/>
      </dsp:nvSpPr>
      <dsp:spPr>
        <a:xfrm>
          <a:off x="0" y="2038920"/>
          <a:ext cx="11029071" cy="1471860"/>
        </a:xfrm>
        <a:prstGeom prst="roundRect">
          <a:avLst/>
        </a:prstGeom>
        <a:solidFill>
          <a:srgbClr val="00B050">
            <a:alpha val="6392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AC-7 </a:t>
          </a:r>
          <a:r>
            <a:rPr lang="it-IT" sz="1700" kern="1200" dirty="0" err="1"/>
            <a:t>Unsuccessful</a:t>
          </a:r>
          <a:r>
            <a:rPr lang="it-IT" sz="1700" kern="1200" dirty="0"/>
            <a:t> logon </a:t>
          </a:r>
          <a:r>
            <a:rPr lang="it-IT" sz="1700" kern="1200" dirty="0" err="1"/>
            <a:t>attempts</a:t>
          </a:r>
          <a:r>
            <a:rPr lang="it-IT" sz="1700" kern="1200" dirty="0"/>
            <a:t>, AC-12 Session </a:t>
          </a:r>
          <a:r>
            <a:rPr lang="it-IT" sz="1700" kern="1200" dirty="0" err="1"/>
            <a:t>termination</a:t>
          </a:r>
          <a:r>
            <a:rPr lang="it-IT" sz="1700" kern="1200" dirty="0"/>
            <a:t>: </a:t>
          </a:r>
          <a:br>
            <a:rPr lang="it-IT" sz="1700" kern="1200" dirty="0"/>
          </a:br>
          <a:r>
            <a:rPr lang="it-IT" sz="1700" kern="1200" dirty="0"/>
            <a:t>Grazie alle funzionalità di </a:t>
          </a:r>
          <a:r>
            <a:rPr lang="it-IT" sz="1700" kern="1200" dirty="0" err="1">
              <a:solidFill>
                <a:schemeClr val="tx1"/>
              </a:solidFill>
            </a:rPr>
            <a:t>Keycloak</a:t>
          </a:r>
          <a:r>
            <a:rPr lang="it-IT" sz="1700" kern="1200" dirty="0"/>
            <a:t> abbiamo impostato il </a:t>
          </a:r>
          <a:r>
            <a:rPr lang="it-IT" sz="1700" kern="1200" dirty="0">
              <a:solidFill>
                <a:schemeClr val="tx1"/>
              </a:solidFill>
            </a:rPr>
            <a:t>numero di tentativi massimi </a:t>
          </a:r>
          <a:r>
            <a:rPr lang="it-IT" sz="1700" kern="1200" dirty="0"/>
            <a:t>per un arco di tempo. Ma anche controlli più fini, come sul numero di fallimenti in breve tempo. </a:t>
          </a:r>
          <a:br>
            <a:rPr lang="it-IT" sz="1700" kern="1200" dirty="0"/>
          </a:br>
          <a:r>
            <a:rPr lang="it-IT" sz="1700" kern="1200" dirty="0"/>
            <a:t>Inoltre, per gestire correttamente le sessioni, i </a:t>
          </a:r>
          <a:r>
            <a:rPr lang="it-IT" sz="1700" kern="1200" dirty="0">
              <a:solidFill>
                <a:schemeClr val="tx1"/>
              </a:solidFill>
            </a:rPr>
            <a:t>token hanno una durata limitata</a:t>
          </a:r>
          <a:r>
            <a:rPr lang="it-IT" sz="1700" kern="1200" dirty="0"/>
            <a:t>, oltre alle sessioni che hanno una durata finita,  diversa se la sessione è attiva oppure è in </a:t>
          </a:r>
          <a:r>
            <a:rPr lang="it-IT" sz="1700" kern="1200" dirty="0" err="1"/>
            <a:t>idle</a:t>
          </a:r>
          <a:r>
            <a:rPr lang="it-IT" sz="1700" kern="1200" dirty="0"/>
            <a:t>.</a:t>
          </a:r>
        </a:p>
      </dsp:txBody>
      <dsp:txXfrm>
        <a:off x="71850" y="2110770"/>
        <a:ext cx="10885371" cy="1328160"/>
      </dsp:txXfrm>
    </dsp:sp>
    <dsp:sp modelId="{7A71CC39-BF5D-4D74-AEF4-8D1585D8334C}">
      <dsp:nvSpPr>
        <dsp:cNvPr id="0" name=""/>
        <dsp:cNvSpPr/>
      </dsp:nvSpPr>
      <dsp:spPr>
        <a:xfrm>
          <a:off x="0" y="3559741"/>
          <a:ext cx="11029071" cy="1471860"/>
        </a:xfrm>
        <a:prstGeom prst="roundRect">
          <a:avLst/>
        </a:prstGeom>
        <a:solidFill>
          <a:srgbClr val="00B050">
            <a:alpha val="6392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AC-21 Information Sharing: </a:t>
          </a:r>
          <a:br>
            <a:rPr lang="it-IT" sz="1700" kern="1200" dirty="0"/>
          </a:br>
          <a:r>
            <a:rPr lang="it-IT" sz="1700" kern="1200" dirty="0"/>
            <a:t>Tramite </a:t>
          </a:r>
          <a:r>
            <a:rPr lang="it-IT" sz="1700" kern="1200" dirty="0" err="1"/>
            <a:t>keycloak</a:t>
          </a:r>
          <a:r>
            <a:rPr lang="it-IT" sz="1700" kern="1200" dirty="0"/>
            <a:t> abbiamo potuto fornire ad un utente la possibilità di </a:t>
          </a:r>
          <a:r>
            <a:rPr lang="it-IT" sz="1700" kern="1200" dirty="0">
              <a:solidFill>
                <a:schemeClr val="tx1"/>
              </a:solidFill>
            </a:rPr>
            <a:t>condividere</a:t>
          </a:r>
          <a:r>
            <a:rPr lang="it-IT" sz="1700" kern="1200" dirty="0"/>
            <a:t> </a:t>
          </a:r>
          <a:r>
            <a:rPr lang="it-IT" sz="1700" kern="1200" dirty="0">
              <a:solidFill>
                <a:schemeClr val="tx1"/>
              </a:solidFill>
            </a:rPr>
            <a:t>una</a:t>
          </a:r>
          <a:r>
            <a:rPr lang="it-IT" sz="1700" kern="1200" dirty="0"/>
            <a:t> propria </a:t>
          </a:r>
          <a:r>
            <a:rPr lang="it-IT" sz="1700" kern="1200" dirty="0">
              <a:solidFill>
                <a:schemeClr val="tx1"/>
              </a:solidFill>
            </a:rPr>
            <a:t>risorsa</a:t>
          </a:r>
          <a:r>
            <a:rPr lang="it-IT" sz="1700" kern="1200" dirty="0"/>
            <a:t> e gli </a:t>
          </a:r>
          <a:r>
            <a:rPr lang="it-IT" sz="1700" kern="1200" dirty="0" err="1">
              <a:solidFill>
                <a:schemeClr val="tx1"/>
              </a:solidFill>
            </a:rPr>
            <a:t>scopes</a:t>
          </a:r>
          <a:r>
            <a:rPr lang="it-IT" sz="1700" kern="1200" dirty="0"/>
            <a:t> che vuole fornire su di essa ad un altro utente. Questo è possibile tramite le </a:t>
          </a:r>
          <a:r>
            <a:rPr lang="it-IT" sz="1700" kern="1200" dirty="0">
              <a:solidFill>
                <a:schemeClr val="tx1"/>
              </a:solidFill>
            </a:rPr>
            <a:t>UMA </a:t>
          </a:r>
          <a:r>
            <a:rPr lang="it-IT" sz="1700" kern="1200" dirty="0" err="1">
              <a:solidFill>
                <a:schemeClr val="tx1"/>
              </a:solidFill>
            </a:rPr>
            <a:t>resources</a:t>
          </a:r>
          <a:r>
            <a:rPr lang="it-IT" sz="1700" kern="1200" dirty="0"/>
            <a:t>.</a:t>
          </a:r>
        </a:p>
      </dsp:txBody>
      <dsp:txXfrm>
        <a:off x="71850" y="3631591"/>
        <a:ext cx="10885371" cy="1328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D2722-BCC4-49BC-942B-A94FC8F844EE}">
      <dsp:nvSpPr>
        <dsp:cNvPr id="0" name=""/>
        <dsp:cNvSpPr/>
      </dsp:nvSpPr>
      <dsp:spPr>
        <a:xfrm>
          <a:off x="0" y="0"/>
          <a:ext cx="10770704" cy="2261902"/>
        </a:xfrm>
        <a:prstGeom prst="roundRect">
          <a:avLst/>
        </a:prstGeom>
        <a:solidFill>
          <a:srgbClr val="EC7016">
            <a:alpha val="6902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IA-2 Users IA</a:t>
          </a:r>
          <a:br>
            <a:rPr lang="it-IT" sz="1900" kern="1200"/>
          </a:br>
          <a:r>
            <a:rPr lang="it-IT" sz="1900" kern="1200"/>
            <a:t>L’identificazione avviene tramite </a:t>
          </a:r>
          <a:r>
            <a:rPr lang="it-IT" sz="1900" kern="1200">
              <a:solidFill>
                <a:schemeClr val="tx1"/>
              </a:solidFill>
            </a:rPr>
            <a:t>username e password</a:t>
          </a:r>
          <a:r>
            <a:rPr lang="it-IT" sz="1900" kern="1200"/>
            <a:t>. Inoltre, per i ruoli critici, l’autenticazione è effettuata con un </a:t>
          </a:r>
          <a:r>
            <a:rPr lang="it-IT" sz="1900" kern="1200">
              <a:solidFill>
                <a:schemeClr val="tx1"/>
              </a:solidFill>
            </a:rPr>
            <a:t>secondo fattore </a:t>
          </a:r>
          <a:r>
            <a:rPr lang="it-IT" sz="1900" kern="1200"/>
            <a:t>che è un OTP tramite l’app FreeOTP.  Tramite queste credenziali, Keycloak effettua rilascia un </a:t>
          </a:r>
          <a:r>
            <a:rPr lang="it-IT" sz="1900" kern="1200">
              <a:solidFill>
                <a:schemeClr val="tx1"/>
              </a:solidFill>
            </a:rPr>
            <a:t>token</a:t>
          </a:r>
          <a:r>
            <a:rPr lang="it-IT" sz="1900" kern="1200"/>
            <a:t> che viene fornito al web-server, per l’autorizzazione e l’enforcement delle policy. </a:t>
          </a:r>
          <a:br>
            <a:rPr lang="it-IT" sz="1900" kern="1200"/>
          </a:br>
          <a:r>
            <a:rPr lang="it-IT" sz="1900" kern="1200"/>
            <a:t>Sono previste delle credenziali di </a:t>
          </a:r>
          <a:r>
            <a:rPr lang="it-IT" sz="1900" kern="1200">
              <a:solidFill>
                <a:schemeClr val="tx1"/>
              </a:solidFill>
            </a:rPr>
            <a:t>accesso alla macchina </a:t>
          </a:r>
          <a:r>
            <a:rPr lang="it-IT" sz="1900" kern="1200"/>
            <a:t>fisica per il sistema operativo.</a:t>
          </a:r>
          <a:endParaRPr lang="it-IT" sz="1900" kern="1200" dirty="0"/>
        </a:p>
      </dsp:txBody>
      <dsp:txXfrm>
        <a:off x="110417" y="110417"/>
        <a:ext cx="10549870" cy="2041068"/>
      </dsp:txXfrm>
    </dsp:sp>
    <dsp:sp modelId="{385D8F24-8C10-4B90-8417-28890B65BB0B}">
      <dsp:nvSpPr>
        <dsp:cNvPr id="0" name=""/>
        <dsp:cNvSpPr/>
      </dsp:nvSpPr>
      <dsp:spPr>
        <a:xfrm>
          <a:off x="0" y="2335965"/>
          <a:ext cx="10770704" cy="2258464"/>
        </a:xfrm>
        <a:prstGeom prst="roundRect">
          <a:avLst/>
        </a:prstGeom>
        <a:solidFill>
          <a:srgbClr val="EC7016">
            <a:alpha val="6902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IA-3 Device IA:</a:t>
          </a:r>
          <a:br>
            <a:rPr lang="it-IT" sz="1900" kern="1200"/>
          </a:br>
          <a:r>
            <a:rPr lang="it-IT" sz="1900" kern="1200"/>
            <a:t>Le </a:t>
          </a:r>
          <a:r>
            <a:rPr lang="it-IT" sz="1900" kern="1200">
              <a:solidFill>
                <a:schemeClr val="tx1"/>
              </a:solidFill>
            </a:rPr>
            <a:t>connessioni a MariaDB </a:t>
          </a:r>
          <a:r>
            <a:rPr lang="it-IT" sz="1900" kern="1200"/>
            <a:t>avvengono solo da parte del web-server per tutti gli utenti utilizzando un solo ID.</a:t>
          </a:r>
          <a:br>
            <a:rPr lang="it-IT" sz="1900" kern="1200"/>
          </a:br>
          <a:r>
            <a:rPr lang="it-IT" sz="1900" kern="1200"/>
            <a:t>La </a:t>
          </a:r>
          <a:r>
            <a:rPr lang="it-IT" sz="1900" kern="1200">
              <a:solidFill>
                <a:schemeClr val="tx1"/>
              </a:solidFill>
            </a:rPr>
            <a:t>connessione con il broker </a:t>
          </a:r>
          <a:r>
            <a:rPr lang="it-IT" sz="1900" kern="1200"/>
            <a:t>mosquitto avviene tramite username e password, ed è necessaria la mutua autenticazione a livello di trasporto tramite certificati.</a:t>
          </a:r>
          <a:br>
            <a:rPr lang="it-IT" sz="1900" kern="1200"/>
          </a:br>
          <a:r>
            <a:rPr lang="it-IT" sz="1900" kern="1200"/>
            <a:t>Anche le connessioni tra Keycloak e Postgres e tra Spingboot e MariaDB sono in </a:t>
          </a:r>
          <a:r>
            <a:rPr lang="it-IT" sz="1900" kern="1200">
              <a:solidFill>
                <a:schemeClr val="tx1"/>
              </a:solidFill>
            </a:rPr>
            <a:t>mutua autenticazione tramite SSL</a:t>
          </a:r>
          <a:r>
            <a:rPr lang="it-IT" sz="1900" kern="1200"/>
            <a:t>. Inoltre è previsto che le connessioni ai database provengano solo da </a:t>
          </a:r>
          <a:r>
            <a:rPr lang="it-IT" sz="1900" kern="1200">
              <a:solidFill>
                <a:schemeClr val="tx1"/>
              </a:solidFill>
            </a:rPr>
            <a:t>IP predeterminati</a:t>
          </a:r>
          <a:r>
            <a:rPr lang="it-IT" sz="1900" kern="1200"/>
            <a:t>.</a:t>
          </a:r>
          <a:endParaRPr lang="it-IT" sz="1900" kern="1200" dirty="0"/>
        </a:p>
      </dsp:txBody>
      <dsp:txXfrm>
        <a:off x="110249" y="2446214"/>
        <a:ext cx="10550206" cy="2037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4EAEC-6E02-4985-BDBD-1850866970B6}">
      <dsp:nvSpPr>
        <dsp:cNvPr id="0" name=""/>
        <dsp:cNvSpPr/>
      </dsp:nvSpPr>
      <dsp:spPr>
        <a:xfrm>
          <a:off x="0" y="435718"/>
          <a:ext cx="10515600" cy="2129144"/>
        </a:xfrm>
        <a:prstGeom prst="roundRect">
          <a:avLst/>
        </a:prstGeom>
        <a:solidFill>
          <a:srgbClr val="EC7016">
            <a:alpha val="6902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IA-4 </a:t>
          </a:r>
          <a:r>
            <a:rPr lang="it-IT" sz="2100" kern="1200" dirty="0" err="1"/>
            <a:t>Identifier</a:t>
          </a:r>
          <a:r>
            <a:rPr lang="it-IT" sz="2100" kern="1200" dirty="0"/>
            <a:t> management: </a:t>
          </a:r>
          <a:br>
            <a:rPr lang="it-IT" sz="2100" kern="1200" dirty="0"/>
          </a:br>
          <a:r>
            <a:rPr lang="it-IT" sz="2100" kern="1200" dirty="0"/>
            <a:t>Per la gestione degli identificativi </a:t>
          </a:r>
          <a:r>
            <a:rPr lang="it-IT" sz="2100" kern="1200" dirty="0" err="1"/>
            <a:t>Keycloak</a:t>
          </a:r>
          <a:r>
            <a:rPr lang="it-IT" sz="2100" kern="1200" dirty="0"/>
            <a:t> tiene traccia degli user tramite degli </a:t>
          </a:r>
          <a:r>
            <a:rPr lang="it-IT" sz="2100" kern="1200" dirty="0">
              <a:solidFill>
                <a:schemeClr val="tx1"/>
              </a:solidFill>
            </a:rPr>
            <a:t>ID univoci</a:t>
          </a:r>
          <a:r>
            <a:rPr lang="it-IT" sz="2100" kern="1200" dirty="0"/>
            <a:t>. </a:t>
          </a:r>
          <a:br>
            <a:rPr lang="it-IT" sz="2100" kern="1200" dirty="0"/>
          </a:br>
          <a:r>
            <a:rPr lang="it-IT" sz="2100" kern="1200" dirty="0"/>
            <a:t>Mentre i device sono univocamente identificati tramite IP e MAC all’interno della rete.</a:t>
          </a:r>
        </a:p>
      </dsp:txBody>
      <dsp:txXfrm>
        <a:off x="103936" y="539654"/>
        <a:ext cx="10307728" cy="1921272"/>
      </dsp:txXfrm>
    </dsp:sp>
    <dsp:sp modelId="{76BBCB80-5366-4FFB-BD92-C20C69E64318}">
      <dsp:nvSpPr>
        <dsp:cNvPr id="0" name=""/>
        <dsp:cNvSpPr/>
      </dsp:nvSpPr>
      <dsp:spPr>
        <a:xfrm>
          <a:off x="0" y="2625342"/>
          <a:ext cx="10515600" cy="2129144"/>
        </a:xfrm>
        <a:prstGeom prst="roundRect">
          <a:avLst/>
        </a:prstGeom>
        <a:solidFill>
          <a:srgbClr val="EC7016">
            <a:alpha val="6902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IA-5 </a:t>
          </a:r>
          <a:r>
            <a:rPr lang="it-IT" sz="2100" kern="1200" dirty="0" err="1"/>
            <a:t>Authenticator</a:t>
          </a:r>
          <a:r>
            <a:rPr lang="it-IT" sz="2100" kern="1200" dirty="0"/>
            <a:t> Management: </a:t>
          </a:r>
          <a:br>
            <a:rPr lang="it-IT" sz="2100" kern="1200" dirty="0"/>
          </a:br>
          <a:r>
            <a:rPr lang="it-IT" sz="2100" kern="1200" dirty="0"/>
            <a:t>Per la gestione degli elementi di autenticazione in questo caso è previsto sia di impostare dei </a:t>
          </a:r>
          <a:r>
            <a:rPr lang="it-IT" sz="2100" kern="1200" dirty="0">
              <a:solidFill>
                <a:schemeClr val="tx1"/>
              </a:solidFill>
            </a:rPr>
            <a:t>vincoli di sicurezza minimi sulla password</a:t>
          </a:r>
          <a:r>
            <a:rPr lang="it-IT" sz="2100" kern="1200" dirty="0"/>
            <a:t>, in termini di numero minimo di caratteri e nel tipo di caratteri richiesti.  Inoltre non possono essere usate le ultime 3 password utilizzate.</a:t>
          </a:r>
          <a:br>
            <a:rPr lang="it-IT" sz="2100" kern="1200" dirty="0"/>
          </a:br>
          <a:r>
            <a:rPr lang="it-IT" sz="2100" kern="1200" dirty="0"/>
            <a:t>Le password hanno un </a:t>
          </a:r>
          <a:r>
            <a:rPr lang="it-IT" sz="2100" kern="1200" dirty="0">
              <a:solidFill>
                <a:schemeClr val="tx1"/>
              </a:solidFill>
            </a:rPr>
            <a:t>periodo di validità</a:t>
          </a:r>
          <a:r>
            <a:rPr lang="it-IT" sz="2100" kern="1200" dirty="0"/>
            <a:t>.</a:t>
          </a:r>
          <a:br>
            <a:rPr lang="it-IT" sz="2100" kern="1200" dirty="0"/>
          </a:br>
          <a:r>
            <a:rPr lang="it-IT" sz="2100" kern="1200" dirty="0"/>
            <a:t>Gli </a:t>
          </a:r>
          <a:r>
            <a:rPr lang="it-IT" sz="2100" kern="1200" dirty="0">
              <a:solidFill>
                <a:schemeClr val="tx1"/>
              </a:solidFill>
            </a:rPr>
            <a:t>OTP</a:t>
          </a:r>
          <a:r>
            <a:rPr lang="it-IT" sz="2100" kern="1200" dirty="0"/>
            <a:t> possono essere facilmente </a:t>
          </a:r>
          <a:r>
            <a:rPr lang="it-IT" sz="2100" kern="1200" dirty="0">
              <a:solidFill>
                <a:schemeClr val="tx1"/>
              </a:solidFill>
            </a:rPr>
            <a:t>aggiunti/rimossi </a:t>
          </a:r>
          <a:r>
            <a:rPr lang="it-IT" sz="2100" kern="1200" dirty="0"/>
            <a:t>in base alle esigenze.</a:t>
          </a:r>
        </a:p>
      </dsp:txBody>
      <dsp:txXfrm>
        <a:off x="103936" y="2729278"/>
        <a:ext cx="10307728" cy="19212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1682B-20E6-4F6D-81CD-7F959C153919}">
      <dsp:nvSpPr>
        <dsp:cNvPr id="0" name=""/>
        <dsp:cNvSpPr/>
      </dsp:nvSpPr>
      <dsp:spPr>
        <a:xfrm>
          <a:off x="0" y="13723"/>
          <a:ext cx="11006795" cy="164502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SC-7 </a:t>
          </a:r>
          <a:r>
            <a:rPr lang="it-IT" sz="1600" kern="1200" dirty="0" err="1"/>
            <a:t>Boundary</a:t>
          </a:r>
          <a:r>
            <a:rPr lang="it-IT" sz="1600" kern="1200" dirty="0"/>
            <a:t> </a:t>
          </a:r>
          <a:r>
            <a:rPr lang="it-IT" sz="1600" kern="1200" dirty="0" err="1"/>
            <a:t>Protection</a:t>
          </a:r>
          <a:r>
            <a:rPr lang="it-IT" sz="1600" kern="1200" dirty="0"/>
            <a:t>: </a:t>
          </a:r>
          <a:br>
            <a:rPr lang="it-IT" sz="1600" kern="1200" dirty="0"/>
          </a:br>
          <a:r>
            <a:rPr lang="it-IT" sz="1600" kern="1200" dirty="0"/>
            <a:t>Il progetto prevede un </a:t>
          </a:r>
          <a:r>
            <a:rPr lang="it-IT" sz="1600" kern="1200" dirty="0">
              <a:solidFill>
                <a:schemeClr val="tx1"/>
              </a:solidFill>
            </a:rPr>
            <a:t>firewall perimetrale </a:t>
          </a:r>
          <a:r>
            <a:rPr lang="it-IT" sz="1600" kern="1200" dirty="0"/>
            <a:t>per il filtraggio di </a:t>
          </a:r>
          <a:r>
            <a:rPr lang="it-IT" sz="1600" kern="1200" dirty="0">
              <a:solidFill>
                <a:schemeClr val="tx1"/>
              </a:solidFill>
            </a:rPr>
            <a:t>IP locali provenienti dall’esterno</a:t>
          </a:r>
          <a:r>
            <a:rPr lang="it-IT" sz="1600" kern="1200" dirty="0"/>
            <a:t>, e anche altri IP non voluti (</a:t>
          </a:r>
          <a:r>
            <a:rPr lang="it-IT" sz="1600" kern="1200" dirty="0" err="1"/>
            <a:t>DoS</a:t>
          </a:r>
          <a:r>
            <a:rPr lang="it-IT" sz="1600" kern="1200" dirty="0"/>
            <a:t>). </a:t>
          </a:r>
          <a:br>
            <a:rPr lang="it-IT" sz="1600" kern="1200" dirty="0"/>
          </a:br>
          <a:r>
            <a:rPr lang="it-IT" sz="1600" kern="1200" dirty="0"/>
            <a:t>Inoltre, se il </a:t>
          </a:r>
          <a:r>
            <a:rPr lang="it-IT" sz="1600" kern="1200" dirty="0" err="1"/>
            <a:t>deploy</a:t>
          </a:r>
          <a:r>
            <a:rPr lang="it-IT" sz="1600" kern="1200" dirty="0"/>
            <a:t> delle componenti è su macchine separate, la rete deve essere </a:t>
          </a:r>
          <a:r>
            <a:rPr lang="it-IT" sz="1600" kern="1200" dirty="0">
              <a:solidFill>
                <a:schemeClr val="tx1"/>
              </a:solidFill>
            </a:rPr>
            <a:t>divisa in zone</a:t>
          </a:r>
          <a:r>
            <a:rPr lang="it-IT" sz="1600" kern="1200" dirty="0"/>
            <a:t>: una DMZ con i due server, una zona  database e una zona per i microcontrollori e il broker. </a:t>
          </a:r>
          <a:br>
            <a:rPr lang="it-IT" sz="1600" kern="1200" dirty="0"/>
          </a:br>
          <a:r>
            <a:rPr lang="it-IT" sz="1600" kern="1200" dirty="0"/>
            <a:t>E’ stato filtrato il traffico verso </a:t>
          </a:r>
          <a:r>
            <a:rPr lang="it-IT" sz="1600" kern="1200" dirty="0">
              <a:solidFill>
                <a:schemeClr val="tx1"/>
              </a:solidFill>
            </a:rPr>
            <a:t>l’admin console </a:t>
          </a:r>
          <a:r>
            <a:rPr lang="it-IT" sz="1600" kern="1200" dirty="0"/>
            <a:t>proveniente da IP non locali.</a:t>
          </a:r>
        </a:p>
      </dsp:txBody>
      <dsp:txXfrm>
        <a:off x="80303" y="94026"/>
        <a:ext cx="10846189" cy="1484414"/>
      </dsp:txXfrm>
    </dsp:sp>
    <dsp:sp modelId="{3B11DCED-CA78-45F5-A312-3DC79276E81B}">
      <dsp:nvSpPr>
        <dsp:cNvPr id="0" name=""/>
        <dsp:cNvSpPr/>
      </dsp:nvSpPr>
      <dsp:spPr>
        <a:xfrm>
          <a:off x="0" y="1704824"/>
          <a:ext cx="11006795" cy="164502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SC-8 Transmission </a:t>
          </a:r>
          <a:r>
            <a:rPr lang="it-IT" sz="1600" kern="1200" dirty="0" err="1"/>
            <a:t>confidentiality</a:t>
          </a:r>
          <a:r>
            <a:rPr lang="it-IT" sz="1600" kern="1200" dirty="0"/>
            <a:t> and </a:t>
          </a:r>
          <a:r>
            <a:rPr lang="it-IT" sz="1600" kern="1200" dirty="0" err="1"/>
            <a:t>integrity</a:t>
          </a:r>
          <a:r>
            <a:rPr lang="it-IT" sz="1600" kern="1200" dirty="0"/>
            <a:t>:</a:t>
          </a:r>
          <a:br>
            <a:rPr lang="it-IT" sz="1600" kern="1200" dirty="0"/>
          </a:br>
          <a:r>
            <a:rPr lang="it-IT" sz="1600" kern="1200" dirty="0"/>
            <a:t>Le comunicazioni sono solo su canali </a:t>
          </a:r>
          <a:r>
            <a:rPr lang="it-IT" sz="1600" kern="1200" dirty="0">
              <a:solidFill>
                <a:schemeClr val="tx1"/>
              </a:solidFill>
            </a:rPr>
            <a:t>SSL</a:t>
          </a:r>
          <a:r>
            <a:rPr lang="it-IT" sz="1600" kern="1200" dirty="0"/>
            <a:t>, quasi tutte con </a:t>
          </a:r>
          <a:r>
            <a:rPr lang="it-IT" sz="1600" kern="1200" dirty="0">
              <a:solidFill>
                <a:schemeClr val="tx1"/>
              </a:solidFill>
            </a:rPr>
            <a:t>mutua autenticazione </a:t>
          </a:r>
          <a:r>
            <a:rPr lang="it-IT" sz="1600" kern="1200" dirty="0"/>
            <a:t>e sono </a:t>
          </a:r>
          <a:r>
            <a:rPr lang="it-IT" sz="1600" kern="1200" dirty="0">
              <a:solidFill>
                <a:schemeClr val="tx1"/>
              </a:solidFill>
            </a:rPr>
            <a:t>rifiutate</a:t>
          </a:r>
          <a:r>
            <a:rPr lang="it-IT" sz="1600" kern="1200" dirty="0"/>
            <a:t> connessioni in chiaro.</a:t>
          </a:r>
        </a:p>
      </dsp:txBody>
      <dsp:txXfrm>
        <a:off x="80303" y="1785127"/>
        <a:ext cx="10846189" cy="1484414"/>
      </dsp:txXfrm>
    </dsp:sp>
    <dsp:sp modelId="{B4E578CA-40E9-4AD4-B53D-7066426B6841}">
      <dsp:nvSpPr>
        <dsp:cNvPr id="0" name=""/>
        <dsp:cNvSpPr/>
      </dsp:nvSpPr>
      <dsp:spPr>
        <a:xfrm>
          <a:off x="0" y="3395924"/>
          <a:ext cx="11006795" cy="164502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SC-12</a:t>
          </a:r>
          <a:r>
            <a:rPr lang="en-US" sz="1600" kern="1200" dirty="0"/>
            <a:t> Cryptographic key establishment and management:</a:t>
          </a:r>
          <a:r>
            <a:rPr lang="it-IT" sz="1600" kern="1200" dirty="0"/>
            <a:t> </a:t>
          </a:r>
          <a:br>
            <a:rPr lang="it-IT" sz="1600" kern="1200" dirty="0"/>
          </a:br>
          <a:r>
            <a:rPr lang="it-IT" sz="1600" kern="1200" dirty="0"/>
            <a:t>Le chiavi sono </a:t>
          </a:r>
          <a:r>
            <a:rPr lang="it-IT" sz="1600" kern="1200" dirty="0">
              <a:solidFill>
                <a:schemeClr val="tx1"/>
              </a:solidFill>
            </a:rPr>
            <a:t>distribuite fisicamente</a:t>
          </a:r>
          <a:r>
            <a:rPr lang="it-IT" sz="1600" kern="1200" dirty="0"/>
            <a:t>, mentre nel caso di </a:t>
          </a:r>
          <a:r>
            <a:rPr lang="it-IT" sz="1600" kern="1200" dirty="0" err="1"/>
            <a:t>docker</a:t>
          </a:r>
          <a:r>
            <a:rPr lang="it-IT" sz="1600" kern="1200" dirty="0"/>
            <a:t> si utilizzano i </a:t>
          </a:r>
          <a:r>
            <a:rPr lang="it-IT" sz="1600" kern="1200" dirty="0" err="1">
              <a:solidFill>
                <a:schemeClr val="tx1"/>
              </a:solidFill>
            </a:rPr>
            <a:t>docker</a:t>
          </a:r>
          <a:r>
            <a:rPr lang="it-IT" sz="1600" kern="1200" dirty="0">
              <a:solidFill>
                <a:schemeClr val="tx1"/>
              </a:solidFill>
            </a:rPr>
            <a:t> secrets</a:t>
          </a:r>
          <a:r>
            <a:rPr lang="it-IT" sz="1600" kern="1200" dirty="0"/>
            <a:t>. </a:t>
          </a:r>
          <a:br>
            <a:rPr lang="it-IT" sz="1600" kern="1200" dirty="0"/>
          </a:br>
          <a:r>
            <a:rPr lang="it-IT" sz="1600" kern="1200" dirty="0"/>
            <a:t>Quando non è stato possibile salvare le chiavi in un </a:t>
          </a:r>
          <a:r>
            <a:rPr lang="it-IT" sz="1600" kern="1200" dirty="0" err="1">
              <a:solidFill>
                <a:schemeClr val="tx1"/>
              </a:solidFill>
            </a:rPr>
            <a:t>keystore</a:t>
          </a:r>
          <a:r>
            <a:rPr lang="it-IT" sz="1600" kern="1200" dirty="0"/>
            <a:t> sono stati configurati i </a:t>
          </a:r>
          <a:r>
            <a:rPr lang="it-IT" sz="1600" kern="1200" dirty="0">
              <a:solidFill>
                <a:schemeClr val="tx1"/>
              </a:solidFill>
            </a:rPr>
            <a:t>permessi del filesystem </a:t>
          </a:r>
          <a:r>
            <a:rPr lang="it-IT" sz="1600" kern="1200" dirty="0"/>
            <a:t>sui file e sulle cartelle coi privilegi minimi. E’ comunque necessario </a:t>
          </a:r>
          <a:r>
            <a:rPr lang="it-IT" sz="1600" kern="1200" dirty="0">
              <a:solidFill>
                <a:schemeClr val="tx1"/>
              </a:solidFill>
            </a:rPr>
            <a:t>l’</a:t>
          </a:r>
          <a:r>
            <a:rPr lang="it-IT" sz="1600" kern="1200" dirty="0" err="1">
              <a:solidFill>
                <a:schemeClr val="tx1"/>
              </a:solidFill>
            </a:rPr>
            <a:t>encrypt</a:t>
          </a:r>
          <a:r>
            <a:rPr lang="it-IT" sz="1600" kern="1200" dirty="0">
              <a:solidFill>
                <a:schemeClr val="tx1"/>
              </a:solidFill>
            </a:rPr>
            <a:t> del disco</a:t>
          </a:r>
          <a:r>
            <a:rPr lang="it-IT" sz="1600" kern="1200" dirty="0"/>
            <a:t>. </a:t>
          </a:r>
          <a:br>
            <a:rPr lang="it-IT" sz="1600" kern="1200" dirty="0"/>
          </a:br>
          <a:r>
            <a:rPr lang="it-IT" sz="1600" kern="1200" dirty="0"/>
            <a:t>Le password per l’avvio del web server sono </a:t>
          </a:r>
          <a:r>
            <a:rPr lang="it-IT" sz="1600" kern="1200" dirty="0">
              <a:solidFill>
                <a:schemeClr val="tx1"/>
              </a:solidFill>
            </a:rPr>
            <a:t>immesse da tastiera</a:t>
          </a:r>
          <a:r>
            <a:rPr lang="it-IT" sz="1600" kern="1200" dirty="0"/>
            <a:t>, salvate su un </a:t>
          </a:r>
          <a:r>
            <a:rPr lang="it-IT" sz="1600" kern="1200" dirty="0">
              <a:solidFill>
                <a:schemeClr val="tx1"/>
              </a:solidFill>
            </a:rPr>
            <a:t>mezzo fisico diverso</a:t>
          </a:r>
          <a:r>
            <a:rPr lang="it-IT" sz="1600" kern="1200" dirty="0"/>
            <a:t>. </a:t>
          </a:r>
          <a:br>
            <a:rPr lang="it-IT" sz="1600" kern="1200" dirty="0"/>
          </a:br>
          <a:r>
            <a:rPr lang="it-IT" sz="1600" kern="1200" dirty="0"/>
            <a:t>Per </a:t>
          </a:r>
          <a:r>
            <a:rPr lang="it-IT" sz="1600" kern="1200" dirty="0" err="1">
              <a:solidFill>
                <a:schemeClr val="tx1"/>
              </a:solidFill>
            </a:rPr>
            <a:t>MariaDB</a:t>
          </a:r>
          <a:r>
            <a:rPr lang="it-IT" sz="1600" kern="1200" dirty="0"/>
            <a:t> è presente un file cifrato con le </a:t>
          </a:r>
          <a:r>
            <a:rPr lang="it-IT" sz="1600" kern="1200" dirty="0">
              <a:solidFill>
                <a:schemeClr val="tx1"/>
              </a:solidFill>
            </a:rPr>
            <a:t>chiavi per la cifratura </a:t>
          </a:r>
          <a:r>
            <a:rPr lang="it-IT" sz="1600" kern="1200" dirty="0"/>
            <a:t>delle tabelle.</a:t>
          </a:r>
        </a:p>
      </dsp:txBody>
      <dsp:txXfrm>
        <a:off x="80303" y="3476227"/>
        <a:ext cx="10846189" cy="14844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62989-5DE7-4C06-89D6-60DA8475AD17}">
      <dsp:nvSpPr>
        <dsp:cNvPr id="0" name=""/>
        <dsp:cNvSpPr/>
      </dsp:nvSpPr>
      <dsp:spPr>
        <a:xfrm>
          <a:off x="0" y="390371"/>
          <a:ext cx="11039062" cy="147186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SC-13 </a:t>
          </a:r>
          <a:r>
            <a:rPr lang="en-US" sz="1700" kern="1200" dirty="0"/>
            <a:t>Cryptographic</a:t>
          </a:r>
          <a:r>
            <a:rPr lang="it-IT" sz="1700" kern="1200" dirty="0"/>
            <a:t> </a:t>
          </a:r>
          <a:r>
            <a:rPr lang="it-IT" sz="1700" kern="1200" dirty="0" err="1"/>
            <a:t>protection</a:t>
          </a:r>
          <a:r>
            <a:rPr lang="it-IT" sz="1700" kern="1200" dirty="0"/>
            <a:t>:  </a:t>
          </a:r>
          <a:br>
            <a:rPr lang="it-IT" sz="1700" kern="1200" dirty="0"/>
          </a:br>
          <a:r>
            <a:rPr lang="it-IT" sz="1700" kern="1200" dirty="0" err="1">
              <a:solidFill>
                <a:schemeClr val="tx1"/>
              </a:solidFill>
            </a:rPr>
            <a:t>Keycloak</a:t>
          </a:r>
          <a:r>
            <a:rPr lang="it-IT" sz="1700" kern="1200" dirty="0"/>
            <a:t> salva le password sul database con </a:t>
          </a:r>
          <a:r>
            <a:rPr lang="it-IT" sz="1700" kern="1200" dirty="0" err="1">
              <a:solidFill>
                <a:schemeClr val="tx1"/>
              </a:solidFill>
            </a:rPr>
            <a:t>hashing</a:t>
          </a:r>
          <a:r>
            <a:rPr lang="it-IT" sz="1700" kern="1200" dirty="0">
              <a:solidFill>
                <a:schemeClr val="tx1"/>
              </a:solidFill>
            </a:rPr>
            <a:t> PBKDF2</a:t>
          </a:r>
          <a:r>
            <a:rPr lang="it-IT" sz="1700" kern="1200" dirty="0"/>
            <a:t>, con parametri regolabili. </a:t>
          </a:r>
          <a:br>
            <a:rPr lang="it-IT" sz="1700" kern="1200" dirty="0"/>
          </a:br>
          <a:r>
            <a:rPr lang="it-IT" sz="1700" kern="1200" dirty="0" err="1">
              <a:solidFill>
                <a:schemeClr val="tx1"/>
              </a:solidFill>
            </a:rPr>
            <a:t>MariaDB</a:t>
          </a:r>
          <a:r>
            <a:rPr lang="it-IT" sz="1700" kern="1200" dirty="0"/>
            <a:t> viene cifrato con chiavi a rotazione. Il file </a:t>
          </a:r>
          <a:r>
            <a:rPr lang="it-IT" sz="1700" kern="1200" dirty="0">
              <a:solidFill>
                <a:schemeClr val="tx1"/>
              </a:solidFill>
            </a:rPr>
            <a:t>XML</a:t>
          </a:r>
          <a:r>
            <a:rPr lang="it-IT" sz="1700" kern="1200" dirty="0"/>
            <a:t> di Spring è cifrato con  </a:t>
          </a:r>
          <a:r>
            <a:rPr lang="it-IT" sz="1700" kern="1200" dirty="0">
              <a:solidFill>
                <a:schemeClr val="tx1"/>
              </a:solidFill>
            </a:rPr>
            <a:t>PBEWithMD5AndTripleDES</a:t>
          </a:r>
          <a:r>
            <a:rPr lang="it-IT" sz="1700" kern="1200" dirty="0"/>
            <a:t>. </a:t>
          </a:r>
          <a:br>
            <a:rPr lang="it-IT" sz="1700" kern="1200" dirty="0"/>
          </a:br>
          <a:r>
            <a:rPr lang="it-IT" sz="1700" kern="1200" dirty="0"/>
            <a:t>Lo </a:t>
          </a:r>
          <a:r>
            <a:rPr lang="it-IT" sz="1700" kern="1200" dirty="0" err="1">
              <a:solidFill>
                <a:schemeClr val="tx1"/>
              </a:solidFill>
            </a:rPr>
            <a:t>shared</a:t>
          </a:r>
          <a:r>
            <a:rPr lang="it-IT" sz="1700" kern="1200" dirty="0">
              <a:solidFill>
                <a:schemeClr val="tx1"/>
              </a:solidFill>
            </a:rPr>
            <a:t> secret </a:t>
          </a:r>
          <a:r>
            <a:rPr lang="it-IT" sz="1700" kern="1200" dirty="0"/>
            <a:t>con </a:t>
          </a:r>
          <a:r>
            <a:rPr lang="it-IT" sz="1700" kern="1200" dirty="0" err="1"/>
            <a:t>Keycloak</a:t>
          </a:r>
          <a:r>
            <a:rPr lang="it-IT" sz="1700" kern="1200" dirty="0"/>
            <a:t> si trova </a:t>
          </a:r>
          <a:r>
            <a:rPr lang="it-IT" sz="1700" kern="1200" dirty="0">
              <a:solidFill>
                <a:schemeClr val="tx1"/>
              </a:solidFill>
            </a:rPr>
            <a:t>cifrato</a:t>
          </a:r>
          <a:r>
            <a:rPr lang="it-IT" sz="1700" kern="1200" dirty="0"/>
            <a:t> in una </a:t>
          </a:r>
          <a:r>
            <a:rPr lang="it-IT" sz="1700" kern="1200" dirty="0">
              <a:solidFill>
                <a:schemeClr val="tx1"/>
              </a:solidFill>
            </a:rPr>
            <a:t>variabile d’ambiente</a:t>
          </a:r>
          <a:r>
            <a:rPr lang="it-IT" sz="1700" kern="1200" dirty="0"/>
            <a:t>,  decifrabile con la password inserita da tastiera. </a:t>
          </a:r>
          <a:br>
            <a:rPr lang="it-IT" sz="1700" kern="1200" dirty="0"/>
          </a:br>
          <a:r>
            <a:rPr lang="it-IT" sz="1700" kern="1200" dirty="0"/>
            <a:t>Le </a:t>
          </a:r>
          <a:r>
            <a:rPr lang="it-IT" sz="1700" kern="1200" dirty="0">
              <a:solidFill>
                <a:schemeClr val="bg1"/>
              </a:solidFill>
            </a:rPr>
            <a:t>password</a:t>
          </a:r>
          <a:r>
            <a:rPr lang="it-IT" sz="1700" kern="1200" dirty="0">
              <a:solidFill>
                <a:schemeClr val="tx1"/>
              </a:solidFill>
            </a:rPr>
            <a:t> </a:t>
          </a:r>
          <a:r>
            <a:rPr lang="it-IT" sz="1700" kern="1200" dirty="0">
              <a:solidFill>
                <a:schemeClr val="bg1"/>
              </a:solidFill>
            </a:rPr>
            <a:t>per</a:t>
          </a:r>
          <a:r>
            <a:rPr lang="it-IT" sz="1700" kern="1200" dirty="0">
              <a:solidFill>
                <a:schemeClr val="tx1"/>
              </a:solidFill>
            </a:rPr>
            <a:t> </a:t>
          </a:r>
          <a:r>
            <a:rPr lang="it-IT" sz="1700" kern="1200" dirty="0" err="1">
              <a:solidFill>
                <a:schemeClr val="tx1"/>
              </a:solidFill>
            </a:rPr>
            <a:t>Mosquitto</a:t>
          </a:r>
          <a:r>
            <a:rPr lang="it-IT" sz="1700" kern="1200" dirty="0">
              <a:solidFill>
                <a:schemeClr val="tx1"/>
              </a:solidFill>
            </a:rPr>
            <a:t> </a:t>
          </a:r>
          <a:r>
            <a:rPr lang="it-IT" sz="1700" kern="1200" dirty="0"/>
            <a:t>sono </a:t>
          </a:r>
          <a:r>
            <a:rPr lang="it-IT" sz="1700" kern="1200" dirty="0" err="1"/>
            <a:t>hashate</a:t>
          </a:r>
          <a:r>
            <a:rPr lang="it-IT" sz="1700" kern="1200" dirty="0"/>
            <a:t> con </a:t>
          </a:r>
          <a:r>
            <a:rPr lang="it-IT" sz="1700" i="0" kern="1200" dirty="0">
              <a:solidFill>
                <a:schemeClr val="tx1"/>
              </a:solidFill>
            </a:rPr>
            <a:t>SHA-512-pbkdf2</a:t>
          </a:r>
          <a:r>
            <a:rPr lang="it-IT" sz="1700" kern="1200" dirty="0"/>
            <a:t> in un file generato da </a:t>
          </a:r>
          <a:r>
            <a:rPr lang="it-IT" sz="1700" kern="1200" dirty="0" err="1"/>
            <a:t>mosquitto_passwd</a:t>
          </a:r>
          <a:r>
            <a:rPr lang="it-IT" sz="1700" kern="1200" dirty="0"/>
            <a:t>.</a:t>
          </a:r>
        </a:p>
      </dsp:txBody>
      <dsp:txXfrm>
        <a:off x="71850" y="462221"/>
        <a:ext cx="10895362" cy="1328160"/>
      </dsp:txXfrm>
    </dsp:sp>
    <dsp:sp modelId="{6CF20CD4-2488-42E6-B593-75271E67293B}">
      <dsp:nvSpPr>
        <dsp:cNvPr id="0" name=""/>
        <dsp:cNvSpPr/>
      </dsp:nvSpPr>
      <dsp:spPr>
        <a:xfrm>
          <a:off x="0" y="1911191"/>
          <a:ext cx="11039062" cy="147186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SC-17 Public key </a:t>
          </a:r>
          <a:r>
            <a:rPr lang="it-IT" sz="1700" kern="1200" dirty="0" err="1"/>
            <a:t>infrastructure</a:t>
          </a:r>
          <a:r>
            <a:rPr lang="it-IT" sz="1700" kern="1200" dirty="0"/>
            <a:t> certificates: </a:t>
          </a:r>
          <a:br>
            <a:rPr lang="it-IT" sz="1700" kern="1200" dirty="0"/>
          </a:br>
          <a:r>
            <a:rPr lang="it-IT" sz="1700" kern="1200" dirty="0"/>
            <a:t>I certificati sono </a:t>
          </a:r>
          <a:r>
            <a:rPr lang="it-IT" sz="1700" kern="1200" dirty="0" err="1">
              <a:solidFill>
                <a:schemeClr val="tx1"/>
              </a:solidFill>
            </a:rPr>
            <a:t>autofirmati</a:t>
          </a:r>
          <a:r>
            <a:rPr lang="it-IT" sz="1700" kern="1200" dirty="0"/>
            <a:t> o firmati da una </a:t>
          </a:r>
          <a:r>
            <a:rPr lang="it-IT" sz="1700" kern="1200" dirty="0">
              <a:solidFill>
                <a:schemeClr val="tx1"/>
              </a:solidFill>
            </a:rPr>
            <a:t>CA root </a:t>
          </a:r>
          <a:r>
            <a:rPr lang="it-IT" sz="1700" kern="1200" dirty="0"/>
            <a:t>dell’organizzazione.  </a:t>
          </a:r>
          <a:br>
            <a:rPr lang="it-IT" sz="1700" kern="1200" dirty="0"/>
          </a:br>
          <a:r>
            <a:rPr lang="it-IT" sz="1700" kern="1200" dirty="0"/>
            <a:t>I </a:t>
          </a:r>
          <a:r>
            <a:rPr lang="it-IT" sz="1700" kern="1200" dirty="0">
              <a:solidFill>
                <a:schemeClr val="tx1"/>
              </a:solidFill>
            </a:rPr>
            <a:t>common name </a:t>
          </a:r>
          <a:r>
            <a:rPr lang="it-IT" sz="1700" kern="1200" dirty="0"/>
            <a:t>sono delicati per via delle verifiche di validità.</a:t>
          </a:r>
          <a:br>
            <a:rPr lang="it-IT" sz="1700" kern="1200" dirty="0"/>
          </a:br>
          <a:r>
            <a:rPr lang="it-IT" sz="1700" kern="1200" dirty="0"/>
            <a:t>Per un </a:t>
          </a:r>
          <a:r>
            <a:rPr lang="it-IT" sz="1700" kern="1200" dirty="0" err="1"/>
            <a:t>deploy</a:t>
          </a:r>
          <a:r>
            <a:rPr lang="it-IT" sz="1700" kern="1200" dirty="0"/>
            <a:t> reale dovremmo far firmare i certificati della zona DMZ a una </a:t>
          </a:r>
          <a:r>
            <a:rPr lang="it-IT" sz="1700" kern="1200" dirty="0">
              <a:solidFill>
                <a:schemeClr val="tx1"/>
              </a:solidFill>
            </a:rPr>
            <a:t>CA nota</a:t>
          </a:r>
          <a:r>
            <a:rPr lang="it-IT" sz="1700" kern="1200" dirty="0"/>
            <a:t>.</a:t>
          </a:r>
        </a:p>
      </dsp:txBody>
      <dsp:txXfrm>
        <a:off x="71850" y="1983041"/>
        <a:ext cx="10895362" cy="1328160"/>
      </dsp:txXfrm>
    </dsp:sp>
    <dsp:sp modelId="{1B91941F-71B9-473B-AF73-24A6148487E5}">
      <dsp:nvSpPr>
        <dsp:cNvPr id="0" name=""/>
        <dsp:cNvSpPr/>
      </dsp:nvSpPr>
      <dsp:spPr>
        <a:xfrm>
          <a:off x="0" y="3432012"/>
          <a:ext cx="11039062" cy="147186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SC-28 </a:t>
          </a:r>
          <a:r>
            <a:rPr lang="it-IT" sz="1700" kern="1200" dirty="0" err="1"/>
            <a:t>Protection</a:t>
          </a:r>
          <a:r>
            <a:rPr lang="it-IT" sz="1700" kern="1200" dirty="0"/>
            <a:t> of information </a:t>
          </a:r>
          <a:r>
            <a:rPr lang="it-IT" sz="1700" kern="1200" dirty="0" err="1"/>
            <a:t>at</a:t>
          </a:r>
          <a:r>
            <a:rPr lang="it-IT" sz="1700" kern="1200" dirty="0"/>
            <a:t> </a:t>
          </a:r>
          <a:r>
            <a:rPr lang="it-IT" sz="1700" kern="1200" dirty="0" err="1"/>
            <a:t>rest</a:t>
          </a:r>
          <a:r>
            <a:rPr lang="it-IT" sz="1700" kern="1200" dirty="0"/>
            <a:t>: </a:t>
          </a:r>
          <a:br>
            <a:rPr lang="it-IT" sz="1700" kern="1200" dirty="0"/>
          </a:br>
          <a:r>
            <a:rPr lang="it-IT" sz="1700" kern="1200" dirty="0"/>
            <a:t>Le tabelle di </a:t>
          </a:r>
          <a:r>
            <a:rPr lang="it-IT" sz="1700" kern="1200" dirty="0" err="1">
              <a:solidFill>
                <a:schemeClr val="tx1"/>
              </a:solidFill>
            </a:rPr>
            <a:t>MariaDB</a:t>
          </a:r>
          <a:r>
            <a:rPr lang="it-IT" sz="1700" kern="1200" dirty="0"/>
            <a:t> sono state cifrate con </a:t>
          </a:r>
          <a:r>
            <a:rPr lang="it-IT" sz="1700" kern="1200" dirty="0">
              <a:solidFill>
                <a:schemeClr val="tx1"/>
              </a:solidFill>
            </a:rPr>
            <a:t>AES</a:t>
          </a:r>
          <a:r>
            <a:rPr lang="it-IT" sz="1700" kern="1200" dirty="0"/>
            <a:t> tramite il tool integrato. </a:t>
          </a:r>
          <a:br>
            <a:rPr lang="it-IT" sz="1700" kern="1200" dirty="0"/>
          </a:br>
          <a:r>
            <a:rPr lang="it-IT" sz="1700" kern="1200" dirty="0" err="1">
              <a:solidFill>
                <a:schemeClr val="tx1"/>
              </a:solidFill>
            </a:rPr>
            <a:t>Postgres</a:t>
          </a:r>
          <a:r>
            <a:rPr lang="it-IT" sz="1700" kern="1200" dirty="0"/>
            <a:t> </a:t>
          </a:r>
          <a:r>
            <a:rPr lang="it-IT" sz="1700" kern="1200" dirty="0">
              <a:solidFill>
                <a:schemeClr val="bg1"/>
              </a:solidFill>
            </a:rPr>
            <a:t>non consente cifratura </a:t>
          </a:r>
          <a:r>
            <a:rPr lang="it-IT" sz="1700" kern="1200" dirty="0"/>
            <a:t>out-of-the-box. E’ consigliabile quindi la </a:t>
          </a:r>
          <a:r>
            <a:rPr lang="it-IT" sz="1700" kern="1200" dirty="0">
              <a:solidFill>
                <a:schemeClr val="tx1"/>
              </a:solidFill>
            </a:rPr>
            <a:t>cifratura del filesystem </a:t>
          </a:r>
          <a:r>
            <a:rPr lang="it-IT" sz="1700" kern="1200" dirty="0" err="1"/>
            <a:t>host</a:t>
          </a:r>
          <a:r>
            <a:rPr lang="it-IT" sz="1700" kern="1200" dirty="0"/>
            <a:t>.</a:t>
          </a:r>
          <a:br>
            <a:rPr lang="it-IT" sz="1700" kern="1200" dirty="0"/>
          </a:br>
          <a:r>
            <a:rPr lang="it-IT" sz="1700" kern="1200" dirty="0"/>
            <a:t>Per </a:t>
          </a:r>
          <a:r>
            <a:rPr lang="it-IT" sz="1700" kern="1200" dirty="0" err="1"/>
            <a:t>docker</a:t>
          </a:r>
          <a:r>
            <a:rPr lang="it-IT" sz="1700" kern="1200" dirty="0"/>
            <a:t> su Linux è possibile usare un  plugin (</a:t>
          </a:r>
          <a:r>
            <a:rPr lang="it-IT" sz="1700" kern="1200" dirty="0" err="1"/>
            <a:t>Blockbridge</a:t>
          </a:r>
          <a:r>
            <a:rPr lang="it-IT" sz="1700" kern="1200" dirty="0"/>
            <a:t>) per </a:t>
          </a:r>
          <a:r>
            <a:rPr lang="it-IT" sz="1700" kern="1200" dirty="0">
              <a:solidFill>
                <a:schemeClr val="tx1"/>
              </a:solidFill>
            </a:rPr>
            <a:t>cifrare i volumi</a:t>
          </a:r>
          <a:r>
            <a:rPr lang="it-IT" sz="1700" kern="1200" dirty="0"/>
            <a:t>. </a:t>
          </a:r>
          <a:br>
            <a:rPr lang="it-IT" sz="1700" kern="1200" dirty="0"/>
          </a:br>
          <a:r>
            <a:rPr lang="it-IT" sz="1700" kern="1200" dirty="0"/>
            <a:t>E’ stato cifrato il file di </a:t>
          </a:r>
          <a:r>
            <a:rPr lang="it-IT" sz="1700" kern="1200" dirty="0">
              <a:solidFill>
                <a:schemeClr val="tx1"/>
              </a:solidFill>
            </a:rPr>
            <a:t>configurazione xml </a:t>
          </a:r>
          <a:r>
            <a:rPr lang="it-IT" sz="1700" kern="1200" dirty="0"/>
            <a:t>della serra, e i </a:t>
          </a:r>
          <a:r>
            <a:rPr lang="it-IT" sz="1700" kern="1200" dirty="0" err="1"/>
            <a:t>keystore</a:t>
          </a:r>
          <a:r>
            <a:rPr lang="it-IT" sz="1700" kern="1200" dirty="0"/>
            <a:t> sono cifrati con </a:t>
          </a:r>
          <a:r>
            <a:rPr lang="it-IT" sz="1700" kern="1200" dirty="0">
              <a:solidFill>
                <a:schemeClr val="tx1"/>
              </a:solidFill>
            </a:rPr>
            <a:t>PBE</a:t>
          </a:r>
          <a:r>
            <a:rPr lang="it-IT" sz="1700" kern="1200" dirty="0"/>
            <a:t>.</a:t>
          </a:r>
        </a:p>
      </dsp:txBody>
      <dsp:txXfrm>
        <a:off x="71850" y="3503862"/>
        <a:ext cx="10895362" cy="1328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47F8A-5FA4-4187-9361-3E3BB342927D}">
      <dsp:nvSpPr>
        <dsp:cNvPr id="0" name=""/>
        <dsp:cNvSpPr/>
      </dsp:nvSpPr>
      <dsp:spPr>
        <a:xfrm>
          <a:off x="-1982935" y="-307406"/>
          <a:ext cx="2370661" cy="2370661"/>
        </a:xfrm>
        <a:prstGeom prst="blockArc">
          <a:avLst>
            <a:gd name="adj1" fmla="val 18900000"/>
            <a:gd name="adj2" fmla="val 2700000"/>
            <a:gd name="adj3" fmla="val 911"/>
          </a:avLst>
        </a:prstGeom>
        <a:solidFill>
          <a:srgbClr val="485D70"/>
        </a:solidFill>
        <a:ln w="12700" cap="flat" cmpd="sng" algn="ctr">
          <a:solidFill>
            <a:srgbClr val="262626"/>
          </a:solidFill>
          <a:prstDash val="solid"/>
          <a:miter lim="800000"/>
        </a:ln>
        <a:effectLst/>
      </dsp:spPr>
      <dsp:style>
        <a:lnRef idx="2">
          <a:scrgbClr r="0" g="0" b="0"/>
        </a:lnRef>
        <a:fillRef idx="0">
          <a:scrgbClr r="0" g="0" b="0"/>
        </a:fillRef>
        <a:effectRef idx="0">
          <a:scrgbClr r="0" g="0" b="0"/>
        </a:effectRef>
        <a:fontRef idx="minor"/>
      </dsp:style>
    </dsp:sp>
    <dsp:sp modelId="{1429C0A9-BB04-42A5-A19C-4B1F1A6DDE99}">
      <dsp:nvSpPr>
        <dsp:cNvPr id="0" name=""/>
        <dsp:cNvSpPr/>
      </dsp:nvSpPr>
      <dsp:spPr>
        <a:xfrm>
          <a:off x="249210" y="175584"/>
          <a:ext cx="3665151" cy="351169"/>
        </a:xfrm>
        <a:prstGeom prst="rect">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741" tIns="45720" rIns="45720" bIns="45720" numCol="1" spcCol="1270" anchor="ctr" anchorCtr="0">
          <a:noAutofit/>
        </a:bodyPr>
        <a:lstStyle/>
        <a:p>
          <a:pPr marL="0" lvl="0" indent="0" algn="l" defTabSz="800100">
            <a:lnSpc>
              <a:spcPct val="90000"/>
            </a:lnSpc>
            <a:spcBef>
              <a:spcPct val="0"/>
            </a:spcBef>
            <a:spcAft>
              <a:spcPct val="35000"/>
            </a:spcAft>
            <a:buNone/>
          </a:pPr>
          <a:r>
            <a:rPr lang="it-IT" sz="1800" u="none" kern="1200" dirty="0"/>
            <a:t>Deploy</a:t>
          </a:r>
        </a:p>
      </dsp:txBody>
      <dsp:txXfrm>
        <a:off x="249210" y="175584"/>
        <a:ext cx="3665151" cy="351169"/>
      </dsp:txXfrm>
    </dsp:sp>
    <dsp:sp modelId="{48D6DDC4-004E-4BE4-AB1B-9EEAEA9BED1F}">
      <dsp:nvSpPr>
        <dsp:cNvPr id="0" name=""/>
        <dsp:cNvSpPr/>
      </dsp:nvSpPr>
      <dsp:spPr>
        <a:xfrm>
          <a:off x="29729" y="131688"/>
          <a:ext cx="438962" cy="438962"/>
        </a:xfrm>
        <a:prstGeom prst="ellipse">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dsp:style>
    </dsp:sp>
    <dsp:sp modelId="{9951232B-3A0E-45F9-8EDA-A3CE81CEC4C5}">
      <dsp:nvSpPr>
        <dsp:cNvPr id="0" name=""/>
        <dsp:cNvSpPr/>
      </dsp:nvSpPr>
      <dsp:spPr>
        <a:xfrm>
          <a:off x="376861" y="702339"/>
          <a:ext cx="3537501" cy="351169"/>
        </a:xfrm>
        <a:prstGeom prst="rect">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741" tIns="45720" rIns="45720" bIns="45720" numCol="1" spcCol="1270" anchor="ctr" anchorCtr="0">
          <a:noAutofit/>
        </a:bodyPr>
        <a:lstStyle/>
        <a:p>
          <a:pPr marL="0" lvl="0" indent="0" algn="l" defTabSz="800100">
            <a:lnSpc>
              <a:spcPct val="90000"/>
            </a:lnSpc>
            <a:spcBef>
              <a:spcPct val="0"/>
            </a:spcBef>
            <a:spcAft>
              <a:spcPct val="35000"/>
            </a:spcAft>
            <a:buNone/>
          </a:pPr>
          <a:r>
            <a:rPr lang="it-IT" sz="1800" kern="1200" dirty="0"/>
            <a:t>File di configurazione</a:t>
          </a:r>
        </a:p>
      </dsp:txBody>
      <dsp:txXfrm>
        <a:off x="376861" y="702339"/>
        <a:ext cx="3537501" cy="351169"/>
      </dsp:txXfrm>
    </dsp:sp>
    <dsp:sp modelId="{AC54153F-25FF-4CCC-80B8-4006B4D22D5E}">
      <dsp:nvSpPr>
        <dsp:cNvPr id="0" name=""/>
        <dsp:cNvSpPr/>
      </dsp:nvSpPr>
      <dsp:spPr>
        <a:xfrm>
          <a:off x="157379" y="658443"/>
          <a:ext cx="438962" cy="438962"/>
        </a:xfrm>
        <a:prstGeom prst="ellipse">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dsp:style>
    </dsp:sp>
    <dsp:sp modelId="{4178A743-30E4-42EB-8B98-72447DBF1453}">
      <dsp:nvSpPr>
        <dsp:cNvPr id="0" name=""/>
        <dsp:cNvSpPr/>
      </dsp:nvSpPr>
      <dsp:spPr>
        <a:xfrm>
          <a:off x="249210" y="1229094"/>
          <a:ext cx="3665151" cy="351169"/>
        </a:xfrm>
        <a:prstGeom prst="rect">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741" tIns="45720" rIns="45720" bIns="45720" numCol="1" spcCol="1270" anchor="ctr" anchorCtr="0">
          <a:noAutofit/>
        </a:bodyPr>
        <a:lstStyle/>
        <a:p>
          <a:pPr marL="0" lvl="0" indent="0" algn="l" defTabSz="800100">
            <a:lnSpc>
              <a:spcPct val="90000"/>
            </a:lnSpc>
            <a:spcBef>
              <a:spcPct val="0"/>
            </a:spcBef>
            <a:spcAft>
              <a:spcPct val="35000"/>
            </a:spcAft>
            <a:buNone/>
          </a:pPr>
          <a:r>
            <a:rPr lang="it-IT" sz="1800" kern="1200" dirty="0"/>
            <a:t>Rete </a:t>
          </a:r>
        </a:p>
      </dsp:txBody>
      <dsp:txXfrm>
        <a:off x="249210" y="1229094"/>
        <a:ext cx="3665151" cy="351169"/>
      </dsp:txXfrm>
    </dsp:sp>
    <dsp:sp modelId="{3BEE07B6-80CD-45B6-B785-826FE1F9791D}">
      <dsp:nvSpPr>
        <dsp:cNvPr id="0" name=""/>
        <dsp:cNvSpPr/>
      </dsp:nvSpPr>
      <dsp:spPr>
        <a:xfrm>
          <a:off x="29729" y="1185198"/>
          <a:ext cx="438962" cy="438962"/>
        </a:xfrm>
        <a:prstGeom prst="ellipse">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1B4D7D-22D8-4124-A8A3-CFA1F08849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819A77C-1CF3-4980-9226-68EF39840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0E0914C-65D1-4D36-A99D-229F208F23B9}"/>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5A5A728C-62E1-4DD8-9A66-9452E081B6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C03C143-1639-418D-8812-DFC232C9CC0F}"/>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411638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C56378-D213-4B61-B894-64101386E68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A3A369-BEBE-4820-BD3C-6A958553D0D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E5AE4AA-9B02-44FD-B3AC-B70889F1B621}"/>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FE8B4E54-E373-40BE-B22D-E76DA259AE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5269758-9B84-4FD6-9A8A-D121865FB3EA}"/>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7828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E13822B-14D9-46CA-9B18-A083CB6CF15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859AA8E-650B-4D32-A482-F3BDCCED0EE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6E10976-B4AA-4238-AD46-0181D2C248E6}"/>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B506E16E-2432-4CAB-B350-8F6B772BC8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245438-5A0E-458F-A743-67CD8B38591C}"/>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186969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66B609-2918-4CF9-9B11-8EDD53A2E19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7DA9FCE-5AE6-44FC-9D17-95AEB680F6B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4CF9F3-0965-4295-9EE6-B2CF3042F4B7}"/>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8EDCCB91-F057-4B2A-A397-216C44A9673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F3DF99-AA37-4222-B8FD-AD241AC6C979}"/>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82019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4C3EA1-93B7-4580-A255-93CE3D7048E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3305D73-60AD-4D66-84F4-DFEDCEFAD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3B0096C-25A8-4433-95C7-336E68A43F5E}"/>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C3CF050A-B96D-4F1C-BBCB-9BA10CC149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94480F-F3FC-42A0-9540-2790832F81B2}"/>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411430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971055-67F8-45A4-8DF9-D71817A1E47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3B77A44-B26F-473C-B41C-207CAC05B41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6C39398-488D-44A7-975D-3D3E1ACD671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3292194-C642-4B34-BCA6-6FAFA984AA5C}"/>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6" name="Segnaposto piè di pagina 5">
            <a:extLst>
              <a:ext uri="{FF2B5EF4-FFF2-40B4-BE49-F238E27FC236}">
                <a16:creationId xmlns:a16="http://schemas.microsoft.com/office/drawing/2014/main" id="{D2887A57-9940-4DDC-96CC-481C8DCDA38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2351A39-A674-432E-8F9A-3432B489C394}"/>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258184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0382EF-59B6-4753-ACDC-360734C7B18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4A897D2-3670-477D-9DC0-3DF81DA1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2063A37-A23E-4358-B496-3E1EABB4D38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41641E4-7A35-4144-BCB3-FDFF41D7D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21CC827-AC0C-47F9-8B1E-E11DCA62B4D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A0F36F3-1A39-4D64-B8A1-6CC50981C292}"/>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8" name="Segnaposto piè di pagina 7">
            <a:extLst>
              <a:ext uri="{FF2B5EF4-FFF2-40B4-BE49-F238E27FC236}">
                <a16:creationId xmlns:a16="http://schemas.microsoft.com/office/drawing/2014/main" id="{FE5D26EB-139A-48F3-8C27-F4ECCB5C751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7C6F639-F8E4-4846-9AE6-BBBBC8C6594C}"/>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146922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0611B-290D-4A9B-801B-18CE6E6923A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1626BD1-83BC-4F06-82B2-36435012C4CA}"/>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4" name="Segnaposto piè di pagina 3">
            <a:extLst>
              <a:ext uri="{FF2B5EF4-FFF2-40B4-BE49-F238E27FC236}">
                <a16:creationId xmlns:a16="http://schemas.microsoft.com/office/drawing/2014/main" id="{8409ABB8-425C-4C1A-A757-E7B93AA7E8E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BBCF06C-3D13-4127-808E-4B81FF79670D}"/>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3453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F6D0380-1147-48B8-B73A-900B6EADB357}"/>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3" name="Segnaposto piè di pagina 2">
            <a:extLst>
              <a:ext uri="{FF2B5EF4-FFF2-40B4-BE49-F238E27FC236}">
                <a16:creationId xmlns:a16="http://schemas.microsoft.com/office/drawing/2014/main" id="{458190D1-DD19-4D50-8CC4-90BD6E97041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B5CC4EC-86C9-4E1E-8FB2-AC464644E88A}"/>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169934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EEC218-08BF-41AE-9D9A-B890D46281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4BED91-2C0A-4F96-8D7B-976938FA0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3026F4A-6407-40AC-8938-2DD5A5BBF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724AF54-CD9E-4423-A23E-7CFBDB87066E}"/>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6" name="Segnaposto piè di pagina 5">
            <a:extLst>
              <a:ext uri="{FF2B5EF4-FFF2-40B4-BE49-F238E27FC236}">
                <a16:creationId xmlns:a16="http://schemas.microsoft.com/office/drawing/2014/main" id="{1DF3BEEA-98FD-4199-B030-6C3039F59C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634F109-A766-4152-B2FF-E06549A2D144}"/>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255745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7C8BE-B6EB-4C66-AC7A-C6015E4CCE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904BCAC-81AE-48C3-9064-6F9DEF590A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525781E-089D-4DD1-9040-0EA0D2FA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E689B12-EAAE-4143-BD30-56FC8434876C}"/>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6" name="Segnaposto piè di pagina 5">
            <a:extLst>
              <a:ext uri="{FF2B5EF4-FFF2-40B4-BE49-F238E27FC236}">
                <a16:creationId xmlns:a16="http://schemas.microsoft.com/office/drawing/2014/main" id="{AA03537B-2C3C-4BFA-9C47-0F4FE9F77D0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5ECA123-7844-4E79-8338-AD6E5EF9BCF8}"/>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663892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938A93A-A21F-4FA8-BC2B-B96BE4DFA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2752BAF-B89A-42EE-A2DF-6703D11B4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B6D0E11-8000-4F58-A105-27BCB58C5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A5618D3A-FF7E-4ABE-B8AF-730CBE259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3A17651-8893-401A-B9F1-8F8755529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9555F-93D3-49E5-A03B-05D9768F55A5}" type="slidenum">
              <a:rPr lang="it-IT" smtClean="0"/>
              <a:t>‹N›</a:t>
            </a:fld>
            <a:endParaRPr lang="it-IT"/>
          </a:p>
        </p:txBody>
      </p:sp>
    </p:spTree>
    <p:extLst>
      <p:ext uri="{BB962C8B-B14F-4D97-AF65-F5344CB8AC3E}">
        <p14:creationId xmlns:p14="http://schemas.microsoft.com/office/powerpoint/2010/main" val="274271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Titolo 1">
            <a:extLst>
              <a:ext uri="{FF2B5EF4-FFF2-40B4-BE49-F238E27FC236}">
                <a16:creationId xmlns:a16="http://schemas.microsoft.com/office/drawing/2014/main" id="{C6F0C9FA-7F31-42B9-B384-45C954357EC6}"/>
              </a:ext>
            </a:extLst>
          </p:cNvPr>
          <p:cNvSpPr>
            <a:spLocks noGrp="1"/>
          </p:cNvSpPr>
          <p:nvPr>
            <p:ph type="ctrTitle"/>
          </p:nvPr>
        </p:nvSpPr>
        <p:spPr>
          <a:xfrm>
            <a:off x="774700" y="761999"/>
            <a:ext cx="3759200" cy="5368413"/>
          </a:xfrm>
        </p:spPr>
        <p:txBody>
          <a:bodyPr vert="horz" lIns="91440" tIns="45720" rIns="91440" bIns="45720" rtlCol="0" anchor="ctr">
            <a:normAutofit/>
          </a:bodyPr>
          <a:lstStyle/>
          <a:p>
            <a:pPr algn="l"/>
            <a:r>
              <a:rPr lang="en-US" sz="4400" kern="1200">
                <a:solidFill>
                  <a:srgbClr val="FFFFFF"/>
                </a:solidFill>
                <a:latin typeface="+mj-lt"/>
                <a:ea typeface="+mj-ea"/>
                <a:cs typeface="+mj-cs"/>
              </a:rPr>
              <a:t>Progetto Secure System Design</a:t>
            </a:r>
          </a:p>
        </p:txBody>
      </p:sp>
      <p:sp>
        <p:nvSpPr>
          <p:cNvPr id="100" name="Rectangle 9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8" y="446007"/>
            <a:ext cx="6684131" cy="390942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ottotitolo 2">
            <a:extLst>
              <a:ext uri="{FF2B5EF4-FFF2-40B4-BE49-F238E27FC236}">
                <a16:creationId xmlns:a16="http://schemas.microsoft.com/office/drawing/2014/main" id="{2891D67B-5D96-40BB-8398-05B7C9726ABB}"/>
              </a:ext>
            </a:extLst>
          </p:cNvPr>
          <p:cNvSpPr>
            <a:spLocks noGrp="1"/>
          </p:cNvSpPr>
          <p:nvPr>
            <p:ph type="subTitle" idx="1"/>
          </p:nvPr>
        </p:nvSpPr>
        <p:spPr>
          <a:xfrm>
            <a:off x="5363497" y="807709"/>
            <a:ext cx="6053804" cy="3219796"/>
          </a:xfrm>
        </p:spPr>
        <p:txBody>
          <a:bodyPr vert="horz" lIns="91440" tIns="45720" rIns="91440" bIns="45720" rtlCol="0" anchor="ctr">
            <a:normAutofit/>
          </a:bodyPr>
          <a:lstStyle/>
          <a:p>
            <a:pPr indent="-228600" algn="l">
              <a:buFont typeface="Arial" panose="020B0604020202020204" pitchFamily="34" charset="0"/>
              <a:buChar char="•"/>
            </a:pPr>
            <a:r>
              <a:rPr lang="en-US" sz="2200"/>
              <a:t>Barletta Marco	M63001018</a:t>
            </a:r>
          </a:p>
          <a:p>
            <a:pPr indent="-228600" algn="l">
              <a:buFont typeface="Arial" panose="020B0604020202020204" pitchFamily="34" charset="0"/>
              <a:buChar char="•"/>
            </a:pPr>
            <a:r>
              <a:rPr lang="en-US" sz="2200"/>
              <a:t>Corvi Riccardo 	M63001003</a:t>
            </a:r>
          </a:p>
          <a:p>
            <a:pPr indent="-228600" algn="l">
              <a:buFont typeface="Arial" panose="020B0604020202020204" pitchFamily="34" charset="0"/>
              <a:buChar char="•"/>
            </a:pPr>
            <a:r>
              <a:rPr lang="en-US" sz="2200"/>
              <a:t>Prof.ssa Valentina Casola </a:t>
            </a:r>
          </a:p>
          <a:p>
            <a:pPr indent="-228600" algn="l">
              <a:buFont typeface="Arial" panose="020B0604020202020204" pitchFamily="34" charset="0"/>
              <a:buChar char="•"/>
            </a:pPr>
            <a:r>
              <a:rPr lang="en-US" sz="2200"/>
              <a:t>A.A. 2020/2021</a:t>
            </a:r>
          </a:p>
        </p:txBody>
      </p:sp>
      <p:sp>
        <p:nvSpPr>
          <p:cNvPr id="102" name="Rectangle 101">
            <a:extLst>
              <a:ext uri="{FF2B5EF4-FFF2-40B4-BE49-F238E27FC236}">
                <a16:creationId xmlns:a16="http://schemas.microsoft.com/office/drawing/2014/main" id="{485F61C1-E11D-4277-A3DB-09235ACE4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8" y="4538155"/>
            <a:ext cx="3256170" cy="1865376"/>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4" name="Rectangle 103">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4978" y="4535424"/>
            <a:ext cx="3263454" cy="1869241"/>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7682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egnaposto contenuto 1">
            <a:extLst>
              <a:ext uri="{FF2B5EF4-FFF2-40B4-BE49-F238E27FC236}">
                <a16:creationId xmlns:a16="http://schemas.microsoft.com/office/drawing/2014/main" id="{7308B29C-3608-436D-9892-436AE42AABCA}"/>
              </a:ext>
            </a:extLst>
          </p:cNvPr>
          <p:cNvGraphicFramePr>
            <a:graphicFrameLocks noGrp="1"/>
          </p:cNvGraphicFramePr>
          <p:nvPr>
            <p:ph idx="1"/>
            <p:extLst>
              <p:ext uri="{D42A27DB-BD31-4B8C-83A1-F6EECF244321}">
                <p14:modId xmlns:p14="http://schemas.microsoft.com/office/powerpoint/2010/main" val="2149171277"/>
              </p:ext>
            </p:extLst>
          </p:nvPr>
        </p:nvGraphicFramePr>
        <p:xfrm>
          <a:off x="440638" y="1056590"/>
          <a:ext cx="10515600" cy="519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A831DA47-C4B6-4D84-BA3C-69318D5BC701}"/>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err="1"/>
              <a:t>Identification</a:t>
            </a:r>
            <a:r>
              <a:rPr lang="it-IT" dirty="0"/>
              <a:t> and Authentication</a:t>
            </a:r>
          </a:p>
        </p:txBody>
      </p:sp>
      <p:pic>
        <p:nvPicPr>
          <p:cNvPr id="5" name="Immagine 4">
            <a:extLst>
              <a:ext uri="{FF2B5EF4-FFF2-40B4-BE49-F238E27FC236}">
                <a16:creationId xmlns:a16="http://schemas.microsoft.com/office/drawing/2014/main" id="{0BC133FF-DFA2-4024-A8BD-B5685E2C58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8091" y="140160"/>
            <a:ext cx="3443909" cy="693737"/>
          </a:xfrm>
          <a:prstGeom prst="rect">
            <a:avLst/>
          </a:prstGeom>
        </p:spPr>
      </p:pic>
      <p:pic>
        <p:nvPicPr>
          <p:cNvPr id="6" name="Immagine 5">
            <a:extLst>
              <a:ext uri="{FF2B5EF4-FFF2-40B4-BE49-F238E27FC236}">
                <a16:creationId xmlns:a16="http://schemas.microsoft.com/office/drawing/2014/main" id="{AC76E289-2053-4B62-AC9F-662540AC98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75763" y="5801410"/>
            <a:ext cx="2160949" cy="1134498"/>
          </a:xfrm>
          <a:prstGeom prst="rect">
            <a:avLst/>
          </a:prstGeom>
        </p:spPr>
      </p:pic>
    </p:spTree>
    <p:extLst>
      <p:ext uri="{BB962C8B-B14F-4D97-AF65-F5344CB8AC3E}">
        <p14:creationId xmlns:p14="http://schemas.microsoft.com/office/powerpoint/2010/main" val="94198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a 1">
            <a:extLst>
              <a:ext uri="{FF2B5EF4-FFF2-40B4-BE49-F238E27FC236}">
                <a16:creationId xmlns:a16="http://schemas.microsoft.com/office/drawing/2014/main" id="{8343EE58-C104-43BD-873A-8735FA8787A4}"/>
              </a:ext>
            </a:extLst>
          </p:cNvPr>
          <p:cNvGraphicFramePr/>
          <p:nvPr>
            <p:extLst>
              <p:ext uri="{D42A27DB-BD31-4B8C-83A1-F6EECF244321}">
                <p14:modId xmlns:p14="http://schemas.microsoft.com/office/powerpoint/2010/main" val="2573497166"/>
              </p:ext>
            </p:extLst>
          </p:nvPr>
        </p:nvGraphicFramePr>
        <p:xfrm>
          <a:off x="592602" y="1460721"/>
          <a:ext cx="11006795" cy="5054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FD43FA8E-D638-4CDE-970E-C5DFF176A600}"/>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System and </a:t>
            </a:r>
            <a:r>
              <a:rPr lang="it-IT" dirty="0" err="1"/>
              <a:t>communication</a:t>
            </a:r>
            <a:endParaRPr lang="it-IT" dirty="0"/>
          </a:p>
        </p:txBody>
      </p:sp>
    </p:spTree>
    <p:extLst>
      <p:ext uri="{BB962C8B-B14F-4D97-AF65-F5344CB8AC3E}">
        <p14:creationId xmlns:p14="http://schemas.microsoft.com/office/powerpoint/2010/main" val="282792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1B9A571A-CF8C-4243-BEAF-DA665520D0B0}"/>
              </a:ext>
            </a:extLst>
          </p:cNvPr>
          <p:cNvGraphicFramePr/>
          <p:nvPr>
            <p:extLst>
              <p:ext uri="{D42A27DB-BD31-4B8C-83A1-F6EECF244321}">
                <p14:modId xmlns:p14="http://schemas.microsoft.com/office/powerpoint/2010/main" val="2613941192"/>
              </p:ext>
            </p:extLst>
          </p:nvPr>
        </p:nvGraphicFramePr>
        <p:xfrm>
          <a:off x="596346" y="896254"/>
          <a:ext cx="11039062" cy="5294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C75B4292-1B18-4249-A78A-B15918406702}"/>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System and </a:t>
            </a:r>
            <a:r>
              <a:rPr lang="it-IT" dirty="0" err="1"/>
              <a:t>communication</a:t>
            </a:r>
            <a:endParaRPr lang="it-IT" dirty="0"/>
          </a:p>
        </p:txBody>
      </p:sp>
      <p:sp>
        <p:nvSpPr>
          <p:cNvPr id="7" name="CasellaDiTesto 6">
            <a:extLst>
              <a:ext uri="{FF2B5EF4-FFF2-40B4-BE49-F238E27FC236}">
                <a16:creationId xmlns:a16="http://schemas.microsoft.com/office/drawing/2014/main" id="{F0CA163C-894F-4E0C-A7F6-2DC3CC7BD680}"/>
              </a:ext>
            </a:extLst>
          </p:cNvPr>
          <p:cNvSpPr txBox="1"/>
          <p:nvPr/>
        </p:nvSpPr>
        <p:spPr>
          <a:xfrm>
            <a:off x="2965173" y="6190498"/>
            <a:ext cx="6261653" cy="369332"/>
          </a:xfrm>
          <a:prstGeom prst="rect">
            <a:avLst/>
          </a:prstGeom>
          <a:solidFill>
            <a:schemeClr val="accent2"/>
          </a:solidFill>
        </p:spPr>
        <p:txBody>
          <a:bodyPr wrap="square">
            <a:spAutoFit/>
          </a:bodyPr>
          <a:lstStyle/>
          <a:p>
            <a:pPr lvl="0" algn="ctr"/>
            <a:r>
              <a:rPr lang="it-IT" dirty="0"/>
              <a:t>SC-39 </a:t>
            </a:r>
            <a:r>
              <a:rPr lang="it-IT" dirty="0" err="1"/>
              <a:t>Process</a:t>
            </a:r>
            <a:r>
              <a:rPr lang="it-IT" dirty="0"/>
              <a:t> </a:t>
            </a:r>
            <a:r>
              <a:rPr lang="it-IT" dirty="0" err="1"/>
              <a:t>isolation</a:t>
            </a:r>
            <a:r>
              <a:rPr lang="it-IT" dirty="0"/>
              <a:t>: Dipendente dal </a:t>
            </a:r>
            <a:r>
              <a:rPr lang="it-IT" dirty="0" err="1"/>
              <a:t>deploy</a:t>
            </a:r>
            <a:endParaRPr lang="it-IT" dirty="0"/>
          </a:p>
        </p:txBody>
      </p:sp>
    </p:spTree>
    <p:extLst>
      <p:ext uri="{BB962C8B-B14F-4D97-AF65-F5344CB8AC3E}">
        <p14:creationId xmlns:p14="http://schemas.microsoft.com/office/powerpoint/2010/main" val="158308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p:txBody>
          <a:bodyPr/>
          <a:lstStyle/>
          <a:p>
            <a:r>
              <a:rPr lang="it-IT" dirty="0"/>
              <a:t>Deploy fisico</a:t>
            </a:r>
          </a:p>
        </p:txBody>
      </p:sp>
      <p:sp>
        <p:nvSpPr>
          <p:cNvPr id="6" name="Segnaposto contenuto 2">
            <a:extLst>
              <a:ext uri="{FF2B5EF4-FFF2-40B4-BE49-F238E27FC236}">
                <a16:creationId xmlns:a16="http://schemas.microsoft.com/office/drawing/2014/main" id="{C1C21160-247C-41A1-BC25-12D40106C3A9}"/>
              </a:ext>
            </a:extLst>
          </p:cNvPr>
          <p:cNvSpPr>
            <a:spLocks noGrp="1"/>
          </p:cNvSpPr>
          <p:nvPr>
            <p:ph idx="1"/>
          </p:nvPr>
        </p:nvSpPr>
        <p:spPr>
          <a:xfrm>
            <a:off x="838200" y="1721388"/>
            <a:ext cx="4845148" cy="4035959"/>
          </a:xfrm>
        </p:spPr>
        <p:txBody>
          <a:bodyPr>
            <a:normAutofit/>
          </a:bodyPr>
          <a:lstStyle/>
          <a:p>
            <a:pPr marL="0" indent="0">
              <a:lnSpc>
                <a:spcPct val="100000"/>
              </a:lnSpc>
              <a:buNone/>
            </a:pPr>
            <a:r>
              <a:rPr lang="it-IT" sz="2000" dirty="0"/>
              <a:t>Tante macchine separate,  un processo su ogni macchina. </a:t>
            </a:r>
          </a:p>
          <a:p>
            <a:pPr marL="0" indent="0">
              <a:lnSpc>
                <a:spcPct val="100000"/>
              </a:lnSpc>
              <a:buNone/>
            </a:pPr>
            <a:r>
              <a:rPr lang="it-IT" sz="2000" dirty="0"/>
              <a:t>Si possono mettere i server pubblici in DMZ e si possono creare zone all’interno della rete, prevedendo una futura  espansione.</a:t>
            </a:r>
          </a:p>
          <a:p>
            <a:pPr marL="0" indent="0">
              <a:lnSpc>
                <a:spcPct val="100000"/>
              </a:lnSpc>
              <a:buNone/>
            </a:pPr>
            <a:r>
              <a:rPr lang="it-IT" sz="2000" dirty="0"/>
              <a:t>Si può assicurare l’accesso alla macchina fisica per i database e i nodi ‘non esposti’</a:t>
            </a:r>
          </a:p>
        </p:txBody>
      </p:sp>
      <p:pic>
        <p:nvPicPr>
          <p:cNvPr id="7" name="Immagine 6">
            <a:extLst>
              <a:ext uri="{FF2B5EF4-FFF2-40B4-BE49-F238E27FC236}">
                <a16:creationId xmlns:a16="http://schemas.microsoft.com/office/drawing/2014/main" id="{6077AA2B-99BF-48FE-BBFC-8CBB3561F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143" y="0"/>
            <a:ext cx="6331857" cy="6858000"/>
          </a:xfrm>
          <a:prstGeom prst="rect">
            <a:avLst/>
          </a:prstGeom>
        </p:spPr>
      </p:pic>
      <p:sp>
        <p:nvSpPr>
          <p:cNvPr id="8" name="Segnaposto contenuto 2">
            <a:extLst>
              <a:ext uri="{FF2B5EF4-FFF2-40B4-BE49-F238E27FC236}">
                <a16:creationId xmlns:a16="http://schemas.microsoft.com/office/drawing/2014/main" id="{4BAD8B90-0C79-4557-933E-C087F0C80CBB}"/>
              </a:ext>
            </a:extLst>
          </p:cNvPr>
          <p:cNvSpPr txBox="1">
            <a:spLocks/>
          </p:cNvSpPr>
          <p:nvPr/>
        </p:nvSpPr>
        <p:spPr>
          <a:xfrm>
            <a:off x="1325956" y="4959623"/>
            <a:ext cx="3869635" cy="990600"/>
          </a:xfrm>
          <a:prstGeom prst="rect">
            <a:avLst/>
          </a:prstGeom>
          <a:solidFill>
            <a:schemeClr val="accent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dirty="0">
                <a:solidFill>
                  <a:schemeClr val="bg2"/>
                </a:solidFill>
              </a:rPr>
              <a:t>MA</a:t>
            </a:r>
          </a:p>
          <a:p>
            <a:pPr marL="0" indent="0" algn="ctr">
              <a:buFont typeface="Arial" panose="020B0604020202020204" pitchFamily="34" charset="0"/>
              <a:buNone/>
            </a:pPr>
            <a:r>
              <a:rPr lang="it-IT" dirty="0">
                <a:solidFill>
                  <a:schemeClr val="bg2"/>
                </a:solidFill>
              </a:rPr>
              <a:t>COSTOSO</a:t>
            </a:r>
          </a:p>
        </p:txBody>
      </p:sp>
    </p:spTree>
    <p:extLst>
      <p:ext uri="{BB962C8B-B14F-4D97-AF65-F5344CB8AC3E}">
        <p14:creationId xmlns:p14="http://schemas.microsoft.com/office/powerpoint/2010/main" val="353601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contenuto 2">
            <a:extLst>
              <a:ext uri="{FF2B5EF4-FFF2-40B4-BE49-F238E27FC236}">
                <a16:creationId xmlns:a16="http://schemas.microsoft.com/office/drawing/2014/main" id="{6C55693D-053B-48EE-A394-D3CD4D1FB6ED}"/>
              </a:ext>
            </a:extLst>
          </p:cNvPr>
          <p:cNvSpPr txBox="1">
            <a:spLocks/>
          </p:cNvSpPr>
          <p:nvPr/>
        </p:nvSpPr>
        <p:spPr>
          <a:xfrm>
            <a:off x="838200" y="1979404"/>
            <a:ext cx="5397538" cy="42244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pPr>
            <a:r>
              <a:rPr lang="en-US" sz="2000" dirty="0" err="1"/>
              <a:t>Soluzione</a:t>
            </a:r>
            <a:r>
              <a:rPr lang="en-US" sz="2000" dirty="0"/>
              <a:t> </a:t>
            </a:r>
            <a:r>
              <a:rPr lang="en-US" sz="2000" dirty="0" err="1"/>
              <a:t>più</a:t>
            </a:r>
            <a:r>
              <a:rPr lang="en-US" sz="2000" dirty="0"/>
              <a:t> </a:t>
            </a:r>
            <a:r>
              <a:rPr lang="en-US" sz="2000" dirty="0" err="1"/>
              <a:t>economica</a:t>
            </a:r>
            <a:r>
              <a:rPr lang="en-US" sz="2000" dirty="0"/>
              <a:t>: containers</a:t>
            </a:r>
          </a:p>
          <a:p>
            <a:pPr marL="0">
              <a:lnSpc>
                <a:spcPct val="100000"/>
              </a:lnSpc>
            </a:pPr>
            <a:r>
              <a:rPr lang="en-US" sz="2000" dirty="0"/>
              <a:t>Si </a:t>
            </a:r>
            <a:r>
              <a:rPr lang="en-US" sz="2000" dirty="0" err="1"/>
              <a:t>può</a:t>
            </a:r>
            <a:r>
              <a:rPr lang="en-US" sz="2000" dirty="0"/>
              <a:t> </a:t>
            </a:r>
            <a:r>
              <a:rPr lang="en-US" sz="2000" dirty="0" err="1"/>
              <a:t>creare</a:t>
            </a:r>
            <a:r>
              <a:rPr lang="en-US" sz="2000" dirty="0"/>
              <a:t> una docker network con tutti </a:t>
            </a:r>
            <a:r>
              <a:rPr lang="en-US" sz="2000" dirty="0" err="1"/>
              <a:t>i</a:t>
            </a:r>
            <a:r>
              <a:rPr lang="en-US" sz="2000" dirty="0"/>
              <a:t> </a:t>
            </a:r>
            <a:r>
              <a:rPr lang="en-US" sz="2000" dirty="0" err="1"/>
              <a:t>componenti</a:t>
            </a:r>
            <a:r>
              <a:rPr lang="en-US" sz="2000" dirty="0"/>
              <a:t> software </a:t>
            </a:r>
            <a:r>
              <a:rPr lang="en-US" sz="2000" dirty="0" err="1"/>
              <a:t>necessari</a:t>
            </a:r>
            <a:r>
              <a:rPr lang="en-US" sz="2000" dirty="0"/>
              <a:t>, uno in </a:t>
            </a:r>
            <a:r>
              <a:rPr lang="en-US" sz="2000" dirty="0" err="1"/>
              <a:t>ogni</a:t>
            </a:r>
            <a:r>
              <a:rPr lang="en-US" sz="2000" dirty="0"/>
              <a:t> container. Il deploy </a:t>
            </a:r>
            <a:r>
              <a:rPr lang="en-US" sz="2000" dirty="0" err="1"/>
              <a:t>diventa</a:t>
            </a:r>
            <a:r>
              <a:rPr lang="en-US" sz="2000" dirty="0"/>
              <a:t> molto semplice!</a:t>
            </a:r>
          </a:p>
          <a:p>
            <a:pPr marL="0">
              <a:lnSpc>
                <a:spcPct val="100000"/>
              </a:lnSpc>
            </a:pPr>
            <a:r>
              <a:rPr lang="en-US" sz="2000" dirty="0"/>
              <a:t>La docker network </a:t>
            </a:r>
            <a:r>
              <a:rPr lang="en-US" sz="2000" dirty="0" err="1"/>
              <a:t>espone</a:t>
            </a:r>
            <a:r>
              <a:rPr lang="en-US" sz="2000" dirty="0"/>
              <a:t> </a:t>
            </a:r>
            <a:r>
              <a:rPr lang="en-US" sz="2000" dirty="0" err="1"/>
              <a:t>all’esterno</a:t>
            </a:r>
            <a:r>
              <a:rPr lang="en-US" sz="2000" dirty="0"/>
              <a:t> solo </a:t>
            </a:r>
            <a:r>
              <a:rPr lang="en-US" sz="2000" dirty="0" err="1"/>
              <a:t>i</a:t>
            </a:r>
            <a:r>
              <a:rPr lang="en-US" sz="2000" dirty="0"/>
              <a:t> </a:t>
            </a:r>
            <a:r>
              <a:rPr lang="en-US" sz="2000" dirty="0" err="1"/>
              <a:t>porti</a:t>
            </a:r>
            <a:r>
              <a:rPr lang="en-US" sz="2000" dirty="0"/>
              <a:t> </a:t>
            </a:r>
            <a:r>
              <a:rPr lang="en-US" sz="2000" dirty="0" err="1"/>
              <a:t>dei</a:t>
            </a:r>
            <a:r>
              <a:rPr lang="en-US" sz="2000" dirty="0"/>
              <a:t> container ‘</a:t>
            </a:r>
            <a:r>
              <a:rPr lang="en-US" sz="2000" dirty="0" err="1"/>
              <a:t>pubblici</a:t>
            </a:r>
            <a:r>
              <a:rPr lang="en-US" sz="2000" dirty="0"/>
              <a:t>’. In </a:t>
            </a:r>
            <a:r>
              <a:rPr lang="en-US" sz="2000" dirty="0" err="1"/>
              <a:t>questo</a:t>
            </a:r>
            <a:r>
              <a:rPr lang="en-US" sz="2000" dirty="0"/>
              <a:t> modo </a:t>
            </a:r>
            <a:r>
              <a:rPr lang="en-US" sz="2000" dirty="0" err="1"/>
              <a:t>sta</a:t>
            </a:r>
            <a:r>
              <a:rPr lang="en-US" sz="2000" dirty="0"/>
              <a:t> </a:t>
            </a:r>
            <a:r>
              <a:rPr lang="en-US" sz="2000" dirty="0" err="1"/>
              <a:t>tutto</a:t>
            </a:r>
            <a:r>
              <a:rPr lang="en-US" sz="2000" dirty="0"/>
              <a:t> </a:t>
            </a:r>
            <a:r>
              <a:rPr lang="en-US" sz="2000" dirty="0" err="1"/>
              <a:t>su</a:t>
            </a:r>
            <a:r>
              <a:rPr lang="en-US" sz="2000" dirty="0"/>
              <a:t> un solo </a:t>
            </a:r>
            <a:r>
              <a:rPr lang="en-US" sz="2000" dirty="0" err="1"/>
              <a:t>nodo</a:t>
            </a:r>
            <a:r>
              <a:rPr lang="en-US" sz="2000" dirty="0"/>
              <a:t> </a:t>
            </a:r>
            <a:r>
              <a:rPr lang="en-US" sz="2000" dirty="0" err="1"/>
              <a:t>fisico</a:t>
            </a:r>
            <a:r>
              <a:rPr lang="en-US" sz="2000" dirty="0"/>
              <a:t> </a:t>
            </a:r>
            <a:r>
              <a:rPr lang="en-US" sz="2000" dirty="0" err="1"/>
              <a:t>che</a:t>
            </a:r>
            <a:r>
              <a:rPr lang="en-US" sz="2000" dirty="0"/>
              <a:t> </a:t>
            </a:r>
            <a:r>
              <a:rPr lang="en-US" sz="2000" dirty="0" err="1"/>
              <a:t>espone</a:t>
            </a:r>
            <a:r>
              <a:rPr lang="en-US" sz="2000" dirty="0"/>
              <a:t> solo le </a:t>
            </a:r>
            <a:r>
              <a:rPr lang="en-US" sz="2000" dirty="0" err="1"/>
              <a:t>porte</a:t>
            </a:r>
            <a:r>
              <a:rPr lang="en-US" sz="2000" dirty="0"/>
              <a:t> </a:t>
            </a:r>
            <a:r>
              <a:rPr lang="en-US" sz="2000" dirty="0" err="1"/>
              <a:t>dei</a:t>
            </a:r>
            <a:r>
              <a:rPr lang="en-US" sz="2000" dirty="0"/>
              <a:t> </a:t>
            </a:r>
            <a:r>
              <a:rPr lang="en-US" sz="2000" dirty="0" err="1"/>
              <a:t>servizi</a:t>
            </a:r>
            <a:r>
              <a:rPr lang="en-US" sz="2000" dirty="0"/>
              <a:t> </a:t>
            </a:r>
            <a:r>
              <a:rPr lang="en-US" sz="2000" dirty="0" err="1"/>
              <a:t>pubblici</a:t>
            </a:r>
            <a:r>
              <a:rPr lang="en-US" sz="2000" dirty="0"/>
              <a:t>.</a:t>
            </a:r>
          </a:p>
          <a:p>
            <a:pPr marL="0">
              <a:lnSpc>
                <a:spcPct val="100000"/>
              </a:lnSpc>
            </a:pPr>
            <a:r>
              <a:rPr lang="en-US" sz="2000" dirty="0"/>
              <a:t>Una docker network </a:t>
            </a:r>
            <a:r>
              <a:rPr lang="en-US" sz="2000" dirty="0" err="1"/>
              <a:t>permette</a:t>
            </a:r>
            <a:r>
              <a:rPr lang="en-US" sz="2000" dirty="0"/>
              <a:t> </a:t>
            </a:r>
            <a:r>
              <a:rPr lang="en-US" sz="2000" dirty="0" err="1"/>
              <a:t>anche</a:t>
            </a:r>
            <a:r>
              <a:rPr lang="en-US" sz="2000" dirty="0"/>
              <a:t> di </a:t>
            </a:r>
            <a:r>
              <a:rPr lang="en-US" sz="2000" dirty="0" err="1"/>
              <a:t>scegliere</a:t>
            </a:r>
            <a:r>
              <a:rPr lang="en-US" sz="2000" dirty="0"/>
              <a:t> </a:t>
            </a:r>
            <a:r>
              <a:rPr lang="en-US" sz="2000" dirty="0" err="1"/>
              <a:t>su</a:t>
            </a:r>
            <a:r>
              <a:rPr lang="en-US" sz="2000" dirty="0"/>
              <a:t> quale </a:t>
            </a:r>
            <a:r>
              <a:rPr lang="en-US" sz="2000" dirty="0" err="1"/>
              <a:t>interfaccia</a:t>
            </a:r>
            <a:r>
              <a:rPr lang="en-US" sz="2000" dirty="0"/>
              <a:t> di rete </a:t>
            </a:r>
            <a:r>
              <a:rPr lang="en-US" sz="2000" dirty="0" err="1"/>
              <a:t>mappare</a:t>
            </a:r>
            <a:r>
              <a:rPr lang="en-US" sz="2000" dirty="0"/>
              <a:t> </a:t>
            </a:r>
            <a:r>
              <a:rPr lang="en-US" sz="2000" dirty="0" err="1"/>
              <a:t>i</a:t>
            </a:r>
            <a:r>
              <a:rPr lang="en-US" sz="2000" dirty="0"/>
              <a:t> </a:t>
            </a:r>
            <a:r>
              <a:rPr lang="en-US" sz="2000" dirty="0" err="1"/>
              <a:t>porti</a:t>
            </a:r>
            <a:r>
              <a:rPr lang="en-US" sz="2000" dirty="0"/>
              <a:t> per la </a:t>
            </a:r>
            <a:r>
              <a:rPr lang="en-US" sz="2000" dirty="0" err="1"/>
              <a:t>comunicazione</a:t>
            </a:r>
            <a:r>
              <a:rPr lang="en-US" sz="2000" dirty="0"/>
              <a:t> verso </a:t>
            </a:r>
            <a:r>
              <a:rPr lang="en-US" sz="2000" dirty="0" err="1"/>
              <a:t>l’esterno</a:t>
            </a:r>
            <a:r>
              <a:rPr lang="en-US" sz="2000" dirty="0"/>
              <a:t>.</a:t>
            </a:r>
          </a:p>
        </p:txBody>
      </p:sp>
      <p:sp>
        <p:nvSpPr>
          <p:cNvPr id="15" name="Freeform: Shape 14">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magine 7">
            <a:extLst>
              <a:ext uri="{FF2B5EF4-FFF2-40B4-BE49-F238E27FC236}">
                <a16:creationId xmlns:a16="http://schemas.microsoft.com/office/drawing/2014/main" id="{9C9201B4-191E-417D-A6E9-71A163004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330" y="3299905"/>
            <a:ext cx="3217333" cy="828463"/>
          </a:xfrm>
          <a:prstGeom prst="rect">
            <a:avLst/>
          </a:prstGeom>
        </p:spPr>
      </p:pic>
      <p:sp>
        <p:nvSpPr>
          <p:cNvPr id="11" name="Titolo 1">
            <a:extLst>
              <a:ext uri="{FF2B5EF4-FFF2-40B4-BE49-F238E27FC236}">
                <a16:creationId xmlns:a16="http://schemas.microsoft.com/office/drawing/2014/main" id="{FFF9A506-2BCC-427D-ACE8-F6AE71376F1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Deploy fisico</a:t>
            </a:r>
            <a:endParaRPr lang="it-IT" dirty="0"/>
          </a:p>
        </p:txBody>
      </p:sp>
    </p:spTree>
    <p:extLst>
      <p:ext uri="{BB962C8B-B14F-4D97-AF65-F5344CB8AC3E}">
        <p14:creationId xmlns:p14="http://schemas.microsoft.com/office/powerpoint/2010/main" val="60383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p:txBody>
          <a:bodyPr/>
          <a:lstStyle/>
          <a:p>
            <a:r>
              <a:rPr lang="it-IT" dirty="0"/>
              <a:t>Criticità dei container</a:t>
            </a:r>
          </a:p>
        </p:txBody>
      </p:sp>
      <p:sp>
        <p:nvSpPr>
          <p:cNvPr id="6" name="Segnaposto contenuto 2">
            <a:extLst>
              <a:ext uri="{FF2B5EF4-FFF2-40B4-BE49-F238E27FC236}">
                <a16:creationId xmlns:a16="http://schemas.microsoft.com/office/drawing/2014/main" id="{C1C21160-247C-41A1-BC25-12D40106C3A9}"/>
              </a:ext>
            </a:extLst>
          </p:cNvPr>
          <p:cNvSpPr>
            <a:spLocks noGrp="1"/>
          </p:cNvSpPr>
          <p:nvPr>
            <p:ph idx="1"/>
          </p:nvPr>
        </p:nvSpPr>
        <p:spPr>
          <a:xfrm>
            <a:off x="838200" y="1690688"/>
            <a:ext cx="10515600" cy="4555367"/>
          </a:xfrm>
        </p:spPr>
        <p:txBody>
          <a:bodyPr>
            <a:normAutofit/>
          </a:bodyPr>
          <a:lstStyle/>
          <a:p>
            <a:pPr marL="0" indent="0">
              <a:lnSpc>
                <a:spcPct val="100000"/>
              </a:lnSpc>
              <a:buNone/>
            </a:pPr>
            <a:r>
              <a:rPr lang="it-IT" sz="2000" dirty="0"/>
              <a:t>Sono necessarie particolari configurazioni sulla macchina </a:t>
            </a:r>
            <a:r>
              <a:rPr lang="it-IT" sz="2000" dirty="0" err="1"/>
              <a:t>host</a:t>
            </a:r>
            <a:r>
              <a:rPr lang="it-IT" sz="2000" dirty="0"/>
              <a:t>: (in Linux) creare un utente per ogni container e avviare ogni container mappandolo su un diverso </a:t>
            </a:r>
            <a:r>
              <a:rPr lang="it-IT" sz="2000" dirty="0" err="1"/>
              <a:t>host</a:t>
            </a:r>
            <a:r>
              <a:rPr lang="it-IT" sz="2000" dirty="0"/>
              <a:t> user, che deve avere permessi appropriati sui file. </a:t>
            </a:r>
          </a:p>
          <a:p>
            <a:pPr marL="0" indent="0">
              <a:lnSpc>
                <a:spcPct val="100000"/>
              </a:lnSpc>
              <a:buNone/>
            </a:pPr>
            <a:r>
              <a:rPr lang="it-IT" sz="2000" dirty="0"/>
              <a:t>Caricamento di informazioni sensibili nei container come variabili d’ambiente e secrets:  sicuro a patto che non si riesca a ottenere una shell coi permessi del processo (o root) all’interno del container.</a:t>
            </a:r>
          </a:p>
          <a:p>
            <a:pPr marL="0" indent="0">
              <a:lnSpc>
                <a:spcPct val="100000"/>
              </a:lnSpc>
              <a:buNone/>
            </a:pPr>
            <a:r>
              <a:rPr lang="it-IT" sz="2000" dirty="0"/>
              <a:t>Meglio usare file .</a:t>
            </a:r>
            <a:r>
              <a:rPr lang="it-IT" sz="2000" dirty="0" err="1"/>
              <a:t>env</a:t>
            </a:r>
            <a:r>
              <a:rPr lang="it-IT" sz="2000" dirty="0"/>
              <a:t> per non lasciare le informazioni nel file di </a:t>
            </a:r>
            <a:r>
              <a:rPr lang="it-IT" sz="2000" dirty="0" err="1"/>
              <a:t>docker</a:t>
            </a:r>
            <a:r>
              <a:rPr lang="it-IT" sz="2000" dirty="0"/>
              <a:t>-compose.</a:t>
            </a:r>
          </a:p>
          <a:p>
            <a:pPr marL="0" indent="0">
              <a:lnSpc>
                <a:spcPct val="100000"/>
              </a:lnSpc>
              <a:buNone/>
            </a:pPr>
            <a:r>
              <a:rPr lang="it-IT" sz="2000" dirty="0"/>
              <a:t>Non bisogna caricare informazioni confidenziali all’interno dell’immagine!</a:t>
            </a:r>
          </a:p>
          <a:p>
            <a:pPr marL="0" indent="0">
              <a:lnSpc>
                <a:spcPct val="100000"/>
              </a:lnSpc>
              <a:buNone/>
            </a:pPr>
            <a:r>
              <a:rPr lang="it-IT" sz="2000" dirty="0"/>
              <a:t>Visibili </a:t>
            </a:r>
            <a:r>
              <a:rPr lang="it-IT" sz="2000" dirty="0" err="1"/>
              <a:t>dall’host</a:t>
            </a:r>
            <a:r>
              <a:rPr lang="it-IT" sz="2000" dirty="0"/>
              <a:t> con </a:t>
            </a:r>
            <a:r>
              <a:rPr lang="it-IT" sz="2000" dirty="0" err="1"/>
              <a:t>docker</a:t>
            </a:r>
            <a:r>
              <a:rPr lang="it-IT" sz="2000" dirty="0"/>
              <a:t> </a:t>
            </a:r>
            <a:r>
              <a:rPr lang="it-IT" sz="2000" dirty="0" err="1"/>
              <a:t>inspect</a:t>
            </a:r>
            <a:r>
              <a:rPr lang="it-IT" sz="2000" dirty="0"/>
              <a:t>, che però richiede i permessi di </a:t>
            </a:r>
            <a:r>
              <a:rPr lang="it-IT" sz="2000" dirty="0" err="1"/>
              <a:t>host</a:t>
            </a:r>
            <a:r>
              <a:rPr lang="it-IT" sz="2000" dirty="0"/>
              <a:t> sudo… in quel caso abbiamo ben altri problemi!</a:t>
            </a:r>
          </a:p>
        </p:txBody>
      </p:sp>
    </p:spTree>
    <p:extLst>
      <p:ext uri="{BB962C8B-B14F-4D97-AF65-F5344CB8AC3E}">
        <p14:creationId xmlns:p14="http://schemas.microsoft.com/office/powerpoint/2010/main" val="263070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p:txBody>
          <a:bodyPr/>
          <a:lstStyle/>
          <a:p>
            <a:r>
              <a:rPr lang="it-IT" dirty="0"/>
              <a:t>Criticità dei container</a:t>
            </a:r>
          </a:p>
        </p:txBody>
      </p:sp>
      <p:sp>
        <p:nvSpPr>
          <p:cNvPr id="6" name="Segnaposto contenuto 2">
            <a:extLst>
              <a:ext uri="{FF2B5EF4-FFF2-40B4-BE49-F238E27FC236}">
                <a16:creationId xmlns:a16="http://schemas.microsoft.com/office/drawing/2014/main" id="{C1C21160-247C-41A1-BC25-12D40106C3A9}"/>
              </a:ext>
            </a:extLst>
          </p:cNvPr>
          <p:cNvSpPr>
            <a:spLocks noGrp="1"/>
          </p:cNvSpPr>
          <p:nvPr>
            <p:ph idx="1"/>
          </p:nvPr>
        </p:nvSpPr>
        <p:spPr>
          <a:xfrm>
            <a:off x="834787" y="1766905"/>
            <a:ext cx="6639441" cy="2447286"/>
          </a:xfrm>
        </p:spPr>
        <p:txBody>
          <a:bodyPr>
            <a:normAutofit/>
          </a:bodyPr>
          <a:lstStyle/>
          <a:p>
            <a:pPr marL="0" indent="0">
              <a:lnSpc>
                <a:spcPct val="120000"/>
              </a:lnSpc>
              <a:buNone/>
            </a:pPr>
            <a:r>
              <a:rPr lang="it-IT" sz="1900" dirty="0"/>
              <a:t>Tuttavia in caso di </a:t>
            </a:r>
            <a:r>
              <a:rPr lang="it-IT" sz="1900" dirty="0" err="1"/>
              <a:t>privilege</a:t>
            </a:r>
            <a:r>
              <a:rPr lang="it-IT" sz="1900" dirty="0"/>
              <a:t> escalation un utente root nel container può fare richieste al kernel </a:t>
            </a:r>
            <a:r>
              <a:rPr lang="it-IT" sz="1900" dirty="0" err="1"/>
              <a:t>host</a:t>
            </a:r>
            <a:r>
              <a:rPr lang="it-IT" sz="1900" dirty="0"/>
              <a:t>. Coi permessi giusti sulla macchina </a:t>
            </a:r>
            <a:r>
              <a:rPr lang="it-IT" sz="1900" dirty="0" err="1"/>
              <a:t>host</a:t>
            </a:r>
            <a:r>
              <a:rPr lang="it-IT" sz="1900" dirty="0"/>
              <a:t> si ha il controllo su tutto il sistema.</a:t>
            </a:r>
          </a:p>
          <a:p>
            <a:pPr marL="0" indent="0">
              <a:lnSpc>
                <a:spcPct val="120000"/>
              </a:lnSpc>
              <a:buNone/>
            </a:pPr>
            <a:r>
              <a:rPr lang="it-IT" sz="1900" dirty="0"/>
              <a:t>Non sono macchine virtuali! Non è necessario bucare VM kernel e </a:t>
            </a:r>
            <a:r>
              <a:rPr lang="it-IT" sz="1900" dirty="0" err="1"/>
              <a:t>hypervisor</a:t>
            </a:r>
            <a:r>
              <a:rPr lang="it-IT" sz="1900" dirty="0"/>
              <a:t> kernel.</a:t>
            </a:r>
          </a:p>
          <a:p>
            <a:pPr marL="0" indent="0">
              <a:buNone/>
            </a:pPr>
            <a:endParaRPr lang="it-IT" sz="1900" dirty="0"/>
          </a:p>
        </p:txBody>
      </p:sp>
      <p:pic>
        <p:nvPicPr>
          <p:cNvPr id="7" name="Immagine 6">
            <a:extLst>
              <a:ext uri="{FF2B5EF4-FFF2-40B4-BE49-F238E27FC236}">
                <a16:creationId xmlns:a16="http://schemas.microsoft.com/office/drawing/2014/main" id="{011CFE0F-AE42-43CE-8285-E1A2E042A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3252" y="759655"/>
            <a:ext cx="4420494" cy="6098345"/>
          </a:xfrm>
          <a:prstGeom prst="rect">
            <a:avLst/>
          </a:prstGeom>
        </p:spPr>
      </p:pic>
      <p:sp>
        <p:nvSpPr>
          <p:cNvPr id="8" name="Callout: linea 7">
            <a:extLst>
              <a:ext uri="{FF2B5EF4-FFF2-40B4-BE49-F238E27FC236}">
                <a16:creationId xmlns:a16="http://schemas.microsoft.com/office/drawing/2014/main" id="{97D989EA-8C1A-479C-A2F9-9DE222964DDE}"/>
              </a:ext>
            </a:extLst>
          </p:cNvPr>
          <p:cNvSpPr/>
          <p:nvPr/>
        </p:nvSpPr>
        <p:spPr>
          <a:xfrm>
            <a:off x="2292627" y="4452883"/>
            <a:ext cx="4731026" cy="2166425"/>
          </a:xfrm>
          <a:prstGeom prst="borderCallout1">
            <a:avLst>
              <a:gd name="adj1" fmla="val 50559"/>
              <a:gd name="adj2" fmla="val 100971"/>
              <a:gd name="adj3" fmla="val -15959"/>
              <a:gd name="adj4" fmla="val 13947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Per il </a:t>
            </a:r>
            <a:r>
              <a:rPr lang="it-IT" dirty="0" err="1">
                <a:solidFill>
                  <a:schemeClr val="tx1"/>
                </a:solidFill>
              </a:rPr>
              <a:t>deploy</a:t>
            </a:r>
            <a:r>
              <a:rPr lang="it-IT" dirty="0">
                <a:solidFill>
                  <a:schemeClr val="tx1"/>
                </a:solidFill>
              </a:rPr>
              <a:t> è bene che il server abbia due schede di rete, una connessa con l’esterno, una connessa con una rete locale isolata da internet.</a:t>
            </a:r>
            <a:br>
              <a:rPr lang="it-IT" dirty="0">
                <a:solidFill>
                  <a:schemeClr val="tx1"/>
                </a:solidFill>
              </a:rPr>
            </a:br>
            <a:r>
              <a:rPr lang="it-IT" dirty="0">
                <a:solidFill>
                  <a:schemeClr val="tx1"/>
                </a:solidFill>
              </a:rPr>
              <a:t>Il porto 8883 di </a:t>
            </a:r>
            <a:r>
              <a:rPr lang="it-IT" dirty="0" err="1">
                <a:solidFill>
                  <a:schemeClr val="tx1"/>
                </a:solidFill>
              </a:rPr>
              <a:t>mosquitto</a:t>
            </a:r>
            <a:r>
              <a:rPr lang="it-IT" dirty="0">
                <a:solidFill>
                  <a:schemeClr val="tx1"/>
                </a:solidFill>
              </a:rPr>
              <a:t> è esposto dalla </a:t>
            </a:r>
            <a:r>
              <a:rPr lang="it-IT" dirty="0" err="1">
                <a:solidFill>
                  <a:schemeClr val="tx1"/>
                </a:solidFill>
              </a:rPr>
              <a:t>docker</a:t>
            </a:r>
            <a:r>
              <a:rPr lang="it-IT" dirty="0">
                <a:solidFill>
                  <a:schemeClr val="tx1"/>
                </a:solidFill>
              </a:rPr>
              <a:t> network solo dal lato interno.</a:t>
            </a:r>
          </a:p>
          <a:p>
            <a:pPr algn="ctr"/>
            <a:r>
              <a:rPr lang="it-IT" dirty="0">
                <a:solidFill>
                  <a:schemeClr val="tx1"/>
                </a:solidFill>
              </a:rPr>
              <a:t>Al contrario i porti 8443 e 8081 solo all’esterno.</a:t>
            </a:r>
            <a:br>
              <a:rPr lang="it-IT" dirty="0"/>
            </a:br>
            <a:endParaRPr lang="it-IT" dirty="0"/>
          </a:p>
        </p:txBody>
      </p:sp>
    </p:spTree>
    <p:extLst>
      <p:ext uri="{BB962C8B-B14F-4D97-AF65-F5344CB8AC3E}">
        <p14:creationId xmlns:p14="http://schemas.microsoft.com/office/powerpoint/2010/main" val="25839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7CAF8DB7-9215-4A8C-8AAB-8E4A0CE4A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540" y="728869"/>
            <a:ext cx="9030905" cy="6142383"/>
          </a:xfrm>
          <a:prstGeom prst="rect">
            <a:avLst/>
          </a:prstGeom>
          <a:effectLst>
            <a:softEdge rad="127000"/>
          </a:effectLst>
        </p:spPr>
      </p:pic>
      <p:sp>
        <p:nvSpPr>
          <p:cNvPr id="8" name="Titolo 1">
            <a:extLst>
              <a:ext uri="{FF2B5EF4-FFF2-40B4-BE49-F238E27FC236}">
                <a16:creationId xmlns:a16="http://schemas.microsoft.com/office/drawing/2014/main" id="{ADC41FFD-11D8-420D-AAFD-899D0CF50320}"/>
              </a:ext>
            </a:extLst>
          </p:cNvPr>
          <p:cNvSpPr txBox="1">
            <a:spLocks/>
          </p:cNvSpPr>
          <p:nvPr/>
        </p:nvSpPr>
        <p:spPr>
          <a:xfrm>
            <a:off x="838200" y="286269"/>
            <a:ext cx="10515600" cy="65883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err="1"/>
              <a:t>Vulnerability</a:t>
            </a:r>
            <a:r>
              <a:rPr lang="it-IT" dirty="0"/>
              <a:t> </a:t>
            </a:r>
            <a:r>
              <a:rPr lang="it-IT" dirty="0" err="1"/>
              <a:t>assessment</a:t>
            </a:r>
            <a:r>
              <a:rPr lang="it-IT" dirty="0"/>
              <a:t>- MS </a:t>
            </a:r>
            <a:r>
              <a:rPr lang="it-IT" dirty="0" err="1"/>
              <a:t>threats</a:t>
            </a:r>
            <a:r>
              <a:rPr lang="it-IT" dirty="0"/>
              <a:t> </a:t>
            </a:r>
            <a:r>
              <a:rPr lang="it-IT" dirty="0" err="1"/>
              <a:t>modeling</a:t>
            </a:r>
            <a:endParaRPr lang="it-IT" dirty="0"/>
          </a:p>
        </p:txBody>
      </p:sp>
    </p:spTree>
    <p:extLst>
      <p:ext uri="{BB962C8B-B14F-4D97-AF65-F5344CB8AC3E}">
        <p14:creationId xmlns:p14="http://schemas.microsoft.com/office/powerpoint/2010/main" val="3317552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ADEDA"/>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0FC1663-868F-4DEF-8983-8A6BF2C48101}"/>
              </a:ext>
            </a:extLst>
          </p:cNvPr>
          <p:cNvSpPr>
            <a:spLocks noGrp="1"/>
          </p:cNvSpPr>
          <p:nvPr>
            <p:ph idx="1"/>
          </p:nvPr>
        </p:nvSpPr>
        <p:spPr>
          <a:xfrm>
            <a:off x="753791" y="1558333"/>
            <a:ext cx="10655105" cy="1058255"/>
          </a:xfrm>
        </p:spPr>
        <p:txBody>
          <a:bodyPr>
            <a:normAutofit/>
          </a:bodyPr>
          <a:lstStyle/>
          <a:p>
            <a:pPr marL="0" indent="0">
              <a:lnSpc>
                <a:spcPct val="100000"/>
              </a:lnSpc>
              <a:buNone/>
            </a:pPr>
            <a:r>
              <a:rPr lang="it-IT" sz="2200" dirty="0"/>
              <a:t>Sono stati trovati tanti </a:t>
            </a:r>
            <a:r>
              <a:rPr lang="it-IT" sz="2200" dirty="0" err="1"/>
              <a:t>threat</a:t>
            </a:r>
            <a:r>
              <a:rPr lang="it-IT" sz="2200" dirty="0"/>
              <a:t>, ma tutti simili poiché il modello è molto generico!</a:t>
            </a:r>
          </a:p>
          <a:p>
            <a:pPr marL="0" indent="0">
              <a:lnSpc>
                <a:spcPct val="100000"/>
              </a:lnSpc>
              <a:buNone/>
            </a:pPr>
            <a:r>
              <a:rPr lang="it-IT" sz="2200" dirty="0"/>
              <a:t>Tre categorie principali: </a:t>
            </a:r>
          </a:p>
        </p:txBody>
      </p:sp>
      <p:sp>
        <p:nvSpPr>
          <p:cNvPr id="4" name="Titolo 1">
            <a:extLst>
              <a:ext uri="{FF2B5EF4-FFF2-40B4-BE49-F238E27FC236}">
                <a16:creationId xmlns:a16="http://schemas.microsoft.com/office/drawing/2014/main" id="{2AED5045-114F-4E9B-9A06-275CF5644803}"/>
              </a:ext>
            </a:extLst>
          </p:cNvPr>
          <p:cNvSpPr txBox="1">
            <a:spLocks/>
          </p:cNvSpPr>
          <p:nvPr/>
        </p:nvSpPr>
        <p:spPr>
          <a:xfrm>
            <a:off x="838200" y="286269"/>
            <a:ext cx="10515600" cy="65883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err="1"/>
              <a:t>Vulnerability</a:t>
            </a:r>
            <a:r>
              <a:rPr lang="it-IT" dirty="0"/>
              <a:t> </a:t>
            </a:r>
            <a:r>
              <a:rPr lang="it-IT" dirty="0" err="1"/>
              <a:t>assessment</a:t>
            </a:r>
            <a:endParaRPr lang="it-IT" dirty="0"/>
          </a:p>
        </p:txBody>
      </p:sp>
      <p:graphicFrame>
        <p:nvGraphicFramePr>
          <p:cNvPr id="10" name="Diagramma 9">
            <a:extLst>
              <a:ext uri="{FF2B5EF4-FFF2-40B4-BE49-F238E27FC236}">
                <a16:creationId xmlns:a16="http://schemas.microsoft.com/office/drawing/2014/main" id="{354C672B-CEFB-4AF9-B2EC-D5F9928FC829}"/>
              </a:ext>
            </a:extLst>
          </p:cNvPr>
          <p:cNvGraphicFramePr/>
          <p:nvPr>
            <p:extLst>
              <p:ext uri="{D42A27DB-BD31-4B8C-83A1-F6EECF244321}">
                <p14:modId xmlns:p14="http://schemas.microsoft.com/office/powerpoint/2010/main" val="3975184399"/>
              </p:ext>
            </p:extLst>
          </p:nvPr>
        </p:nvGraphicFramePr>
        <p:xfrm>
          <a:off x="838200" y="2551075"/>
          <a:ext cx="3933094" cy="175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egnaposto contenuto 2">
            <a:extLst>
              <a:ext uri="{FF2B5EF4-FFF2-40B4-BE49-F238E27FC236}">
                <a16:creationId xmlns:a16="http://schemas.microsoft.com/office/drawing/2014/main" id="{603D5A63-2C7E-4B9E-AD03-4E6F5710A9EB}"/>
              </a:ext>
            </a:extLst>
          </p:cNvPr>
          <p:cNvSpPr txBox="1">
            <a:spLocks/>
          </p:cNvSpPr>
          <p:nvPr/>
        </p:nvSpPr>
        <p:spPr>
          <a:xfrm>
            <a:off x="753791" y="4396062"/>
            <a:ext cx="10655105" cy="21756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it-IT" sz="2200" dirty="0" err="1"/>
              <a:t>Threat</a:t>
            </a:r>
            <a:r>
              <a:rPr lang="it-IT" sz="2200" dirty="0"/>
              <a:t> riguardanti spoofing, </a:t>
            </a:r>
            <a:r>
              <a:rPr lang="it-IT" sz="2200" dirty="0" err="1"/>
              <a:t>DoS</a:t>
            </a:r>
            <a:r>
              <a:rPr lang="it-IT" sz="2200" dirty="0"/>
              <a:t>, </a:t>
            </a:r>
            <a:r>
              <a:rPr lang="it-IT" sz="2200" dirty="0" err="1"/>
              <a:t>availability</a:t>
            </a:r>
            <a:r>
              <a:rPr lang="it-IT" sz="2200" dirty="0"/>
              <a:t>, spoofing dei file di configurazione. </a:t>
            </a:r>
          </a:p>
          <a:p>
            <a:pPr marL="0" indent="0">
              <a:lnSpc>
                <a:spcPct val="100000"/>
              </a:lnSpc>
              <a:buFont typeface="Arial" panose="020B0604020202020204" pitchFamily="34" charset="0"/>
              <a:buNone/>
            </a:pPr>
            <a:r>
              <a:rPr lang="it-IT" sz="2200" dirty="0"/>
              <a:t>Alcuni </a:t>
            </a:r>
            <a:r>
              <a:rPr lang="it-IT" sz="2200" dirty="0" err="1"/>
              <a:t>threat</a:t>
            </a:r>
            <a:r>
              <a:rPr lang="it-IT" sz="2200" dirty="0"/>
              <a:t> sono stati mitigati, altri sono stati ritenuti improbabili poiché molto complessi da mettere in pratica come l’accesso al database che ha bisogno di vari fattori di autenticazione, oppure tampering su una connessione SSL.</a:t>
            </a:r>
          </a:p>
          <a:p>
            <a:pPr marL="0" indent="0">
              <a:lnSpc>
                <a:spcPct val="100000"/>
              </a:lnSpc>
              <a:buFont typeface="Arial" panose="020B0604020202020204" pitchFamily="34" charset="0"/>
              <a:buNone/>
            </a:pPr>
            <a:r>
              <a:rPr lang="it-IT" sz="2200" dirty="0"/>
              <a:t>Altri </a:t>
            </a:r>
            <a:r>
              <a:rPr lang="it-IT" sz="2200" dirty="0" err="1"/>
              <a:t>threat</a:t>
            </a:r>
            <a:r>
              <a:rPr lang="it-IT" sz="2200" dirty="0"/>
              <a:t> erano lievi o con nessuna conseguenza nel nostro caso: </a:t>
            </a:r>
            <a:r>
              <a:rPr lang="it-IT" sz="2200" dirty="0" err="1"/>
              <a:t>repudiation</a:t>
            </a:r>
            <a:r>
              <a:rPr lang="it-IT" sz="2200" dirty="0"/>
              <a:t> da parte dei server (ma a che servirebbe?).</a:t>
            </a:r>
          </a:p>
        </p:txBody>
      </p:sp>
    </p:spTree>
    <p:extLst>
      <p:ext uri="{BB962C8B-B14F-4D97-AF65-F5344CB8AC3E}">
        <p14:creationId xmlns:p14="http://schemas.microsoft.com/office/powerpoint/2010/main" val="66920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Immagine che contiene testo&#10;&#10;Descrizione generata automaticamente">
            <a:extLst>
              <a:ext uri="{FF2B5EF4-FFF2-40B4-BE49-F238E27FC236}">
                <a16:creationId xmlns:a16="http://schemas.microsoft.com/office/drawing/2014/main" id="{1A06F3BC-17BD-4EB2-99B9-894784790B38}"/>
              </a:ext>
            </a:extLst>
          </p:cNvPr>
          <p:cNvPicPr>
            <a:picLocks noChangeAspect="1"/>
          </p:cNvPicPr>
          <p:nvPr/>
        </p:nvPicPr>
        <p:blipFill rotWithShape="1">
          <a:blip r:embed="rId2">
            <a:extLst>
              <a:ext uri="{28A0092B-C50C-407E-A947-70E740481C1C}">
                <a14:useLocalDpi xmlns:a14="http://schemas.microsoft.com/office/drawing/2010/main" val="0"/>
              </a:ext>
            </a:extLst>
          </a:blip>
          <a:srcRect l="10387" t="18347" r="13784" b="5065"/>
          <a:stretch/>
        </p:blipFill>
        <p:spPr>
          <a:xfrm>
            <a:off x="0" y="1457739"/>
            <a:ext cx="9853764" cy="5387009"/>
          </a:xfrm>
          <a:prstGeom prst="rect">
            <a:avLst/>
          </a:prstGeom>
        </p:spPr>
      </p:pic>
      <p:sp>
        <p:nvSpPr>
          <p:cNvPr id="2" name="Titolo 1">
            <a:extLst>
              <a:ext uri="{FF2B5EF4-FFF2-40B4-BE49-F238E27FC236}">
                <a16:creationId xmlns:a16="http://schemas.microsoft.com/office/drawing/2014/main" id="{E722A607-A27D-4816-B775-6DFCD1566FB6}"/>
              </a:ext>
            </a:extLst>
          </p:cNvPr>
          <p:cNvSpPr>
            <a:spLocks noGrp="1"/>
          </p:cNvSpPr>
          <p:nvPr>
            <p:ph type="title"/>
          </p:nvPr>
        </p:nvSpPr>
        <p:spPr>
          <a:xfrm>
            <a:off x="1516966" y="286269"/>
            <a:ext cx="10515600" cy="658831"/>
          </a:xfrm>
        </p:spPr>
        <p:txBody>
          <a:bodyPr>
            <a:normAutofit fontScale="90000"/>
          </a:bodyPr>
          <a:lstStyle/>
          <a:p>
            <a:r>
              <a:rPr lang="it-IT" dirty="0" err="1"/>
              <a:t>Vulnerability</a:t>
            </a:r>
            <a:r>
              <a:rPr lang="it-IT" dirty="0"/>
              <a:t> </a:t>
            </a:r>
            <a:r>
              <a:rPr lang="it-IT" dirty="0" err="1"/>
              <a:t>assessment</a:t>
            </a:r>
            <a:r>
              <a:rPr lang="it-IT" dirty="0"/>
              <a:t> -</a:t>
            </a:r>
            <a:r>
              <a:rPr lang="it-IT" dirty="0" err="1"/>
              <a:t>Nmap</a:t>
            </a:r>
            <a:endParaRPr lang="it-IT" dirty="0"/>
          </a:p>
        </p:txBody>
      </p:sp>
      <p:pic>
        <p:nvPicPr>
          <p:cNvPr id="5" name="Immagine 4" descr="Immagine che contiene testo&#10;&#10;Descrizione generata automaticamente">
            <a:extLst>
              <a:ext uri="{FF2B5EF4-FFF2-40B4-BE49-F238E27FC236}">
                <a16:creationId xmlns:a16="http://schemas.microsoft.com/office/drawing/2014/main" id="{CDB76458-C5E9-4AC4-BBB4-6659C93FE9B5}"/>
              </a:ext>
            </a:extLst>
          </p:cNvPr>
          <p:cNvPicPr>
            <a:picLocks noChangeAspect="1"/>
          </p:cNvPicPr>
          <p:nvPr/>
        </p:nvPicPr>
        <p:blipFill rotWithShape="1">
          <a:blip r:embed="rId3">
            <a:extLst>
              <a:ext uri="{28A0092B-C50C-407E-A947-70E740481C1C}">
                <a14:useLocalDpi xmlns:a14="http://schemas.microsoft.com/office/drawing/2010/main" val="0"/>
              </a:ext>
            </a:extLst>
          </a:blip>
          <a:srcRect l="10646" t="17498" r="49435" b="6805"/>
          <a:stretch/>
        </p:blipFill>
        <p:spPr>
          <a:xfrm>
            <a:off x="6774766" y="945100"/>
            <a:ext cx="5417234" cy="5778255"/>
          </a:xfrm>
          <a:prstGeom prst="rect">
            <a:avLst/>
          </a:prstGeom>
        </p:spPr>
      </p:pic>
      <p:sp>
        <p:nvSpPr>
          <p:cNvPr id="8" name="Freccia in su 7">
            <a:extLst>
              <a:ext uri="{FF2B5EF4-FFF2-40B4-BE49-F238E27FC236}">
                <a16:creationId xmlns:a16="http://schemas.microsoft.com/office/drawing/2014/main" id="{3912489B-5990-4F62-A5DF-0DB5B1F7D706}"/>
              </a:ext>
            </a:extLst>
          </p:cNvPr>
          <p:cNvSpPr/>
          <p:nvPr/>
        </p:nvSpPr>
        <p:spPr>
          <a:xfrm rot="3137622">
            <a:off x="5713511" y="2282643"/>
            <a:ext cx="689317" cy="1278630"/>
          </a:xfrm>
          <a:prstGeom prst="upArrow">
            <a:avLst>
              <a:gd name="adj1" fmla="val 50000"/>
              <a:gd name="adj2" fmla="val 62513"/>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3211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C6F0C9FA-7F31-42B9-B384-45C954357EC6}"/>
              </a:ext>
            </a:extLst>
          </p:cNvPr>
          <p:cNvSpPr>
            <a:spLocks noGrp="1"/>
          </p:cNvSpPr>
          <p:nvPr>
            <p:ph type="ctrTitle"/>
          </p:nvPr>
        </p:nvSpPr>
        <p:spPr>
          <a:xfrm>
            <a:off x="714756" y="321211"/>
            <a:ext cx="10762488" cy="916746"/>
          </a:xfrm>
        </p:spPr>
        <p:txBody>
          <a:bodyPr>
            <a:normAutofit/>
          </a:bodyPr>
          <a:lstStyle/>
          <a:p>
            <a:r>
              <a:rPr lang="it-IT" dirty="0"/>
              <a:t>L’architettura precedente</a:t>
            </a:r>
          </a:p>
        </p:txBody>
      </p:sp>
      <p:cxnSp>
        <p:nvCxnSpPr>
          <p:cNvPr id="17" name="Straight Connector 16">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4" name="Immagine 13">
            <a:extLst>
              <a:ext uri="{FF2B5EF4-FFF2-40B4-BE49-F238E27FC236}">
                <a16:creationId xmlns:a16="http://schemas.microsoft.com/office/drawing/2014/main" id="{67262832-18DA-452D-AEE4-F41D60254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44" y="1237957"/>
            <a:ext cx="5428348" cy="5533256"/>
          </a:xfrm>
          <a:prstGeom prst="rect">
            <a:avLst/>
          </a:prstGeom>
        </p:spPr>
      </p:pic>
      <p:pic>
        <p:nvPicPr>
          <p:cNvPr id="5" name="Immagine 4">
            <a:extLst>
              <a:ext uri="{FF2B5EF4-FFF2-40B4-BE49-F238E27FC236}">
                <a16:creationId xmlns:a16="http://schemas.microsoft.com/office/drawing/2014/main" id="{4CC9CA77-9FEC-41A9-9153-72E5FBB16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274" y="1556516"/>
            <a:ext cx="5686257" cy="4896138"/>
          </a:xfrm>
          <a:prstGeom prst="rect">
            <a:avLst/>
          </a:prstGeom>
        </p:spPr>
      </p:pic>
    </p:spTree>
    <p:extLst>
      <p:ext uri="{BB962C8B-B14F-4D97-AF65-F5344CB8AC3E}">
        <p14:creationId xmlns:p14="http://schemas.microsoft.com/office/powerpoint/2010/main" val="42640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0FC1663-868F-4DEF-8983-8A6BF2C48101}"/>
              </a:ext>
            </a:extLst>
          </p:cNvPr>
          <p:cNvSpPr>
            <a:spLocks noGrp="1"/>
          </p:cNvSpPr>
          <p:nvPr>
            <p:ph idx="1"/>
          </p:nvPr>
        </p:nvSpPr>
        <p:spPr>
          <a:xfrm>
            <a:off x="1128442" y="1043963"/>
            <a:ext cx="10030264" cy="1632976"/>
          </a:xfrm>
        </p:spPr>
        <p:txBody>
          <a:bodyPr>
            <a:normAutofit/>
          </a:bodyPr>
          <a:lstStyle/>
          <a:p>
            <a:pPr marL="0" indent="0">
              <a:buNone/>
            </a:pPr>
            <a:r>
              <a:rPr lang="it-IT" sz="1900" dirty="0"/>
              <a:t>Scansione porte con </a:t>
            </a:r>
            <a:r>
              <a:rPr lang="it-IT" sz="1900" dirty="0" err="1"/>
              <a:t>Nmap</a:t>
            </a:r>
            <a:r>
              <a:rPr lang="it-IT" sz="1900" dirty="0"/>
              <a:t>, identificazione dei servizi running. </a:t>
            </a:r>
            <a:br>
              <a:rPr lang="it-IT" sz="1900" dirty="0"/>
            </a:br>
            <a:r>
              <a:rPr lang="it-IT" sz="1900" dirty="0"/>
              <a:t>Identificati i due database, una generica connessione SSL oltre a una incerta identificazione di </a:t>
            </a:r>
            <a:r>
              <a:rPr lang="it-IT" sz="1900" dirty="0" err="1"/>
              <a:t>Mosquitto</a:t>
            </a:r>
            <a:r>
              <a:rPr lang="it-IT" sz="1900" dirty="0"/>
              <a:t> (secure-</a:t>
            </a:r>
            <a:r>
              <a:rPr lang="it-IT" sz="1900" dirty="0" err="1"/>
              <a:t>mqtt</a:t>
            </a:r>
            <a:r>
              <a:rPr lang="it-IT" sz="1900" dirty="0"/>
              <a:t>) </a:t>
            </a:r>
          </a:p>
          <a:p>
            <a:pPr marL="0" indent="0">
              <a:buNone/>
            </a:pPr>
            <a:r>
              <a:rPr lang="it-IT" sz="1900" dirty="0"/>
              <a:t>Ricerca di relative </a:t>
            </a:r>
            <a:r>
              <a:rPr lang="it-IT" sz="1900" dirty="0" err="1"/>
              <a:t>vulnerability</a:t>
            </a:r>
            <a:r>
              <a:rPr lang="it-IT" sz="1900" dirty="0"/>
              <a:t> su CVE, </a:t>
            </a:r>
            <a:r>
              <a:rPr lang="it-IT" sz="1900" dirty="0" err="1"/>
              <a:t>OpenVas</a:t>
            </a:r>
            <a:r>
              <a:rPr lang="it-IT" sz="1900" dirty="0"/>
              <a:t>, IBM X-force e altri. </a:t>
            </a:r>
            <a:br>
              <a:rPr lang="it-IT" sz="1900" dirty="0"/>
            </a:br>
            <a:r>
              <a:rPr lang="it-IT" sz="1900" dirty="0"/>
              <a:t>Ricerca incrociata anche con il </a:t>
            </a:r>
            <a:r>
              <a:rPr lang="it-IT" sz="1900" dirty="0" err="1"/>
              <a:t>Metasploit</a:t>
            </a:r>
            <a:r>
              <a:rPr lang="it-IT" sz="1900" dirty="0"/>
              <a:t> framework.</a:t>
            </a:r>
          </a:p>
        </p:txBody>
      </p:sp>
      <p:sp>
        <p:nvSpPr>
          <p:cNvPr id="9" name="Segnaposto contenuto 2">
            <a:extLst>
              <a:ext uri="{FF2B5EF4-FFF2-40B4-BE49-F238E27FC236}">
                <a16:creationId xmlns:a16="http://schemas.microsoft.com/office/drawing/2014/main" id="{1C71ED35-B193-4975-82B1-55F386016BFE}"/>
              </a:ext>
            </a:extLst>
          </p:cNvPr>
          <p:cNvSpPr txBox="1">
            <a:spLocks/>
          </p:cNvSpPr>
          <p:nvPr/>
        </p:nvSpPr>
        <p:spPr>
          <a:xfrm>
            <a:off x="842516" y="3955248"/>
            <a:ext cx="10506967" cy="2734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it-IT" sz="1900" dirty="0"/>
              <a:t>Alcuni </a:t>
            </a:r>
            <a:r>
              <a:rPr lang="it-IT" sz="1900" dirty="0" err="1"/>
              <a:t>threat</a:t>
            </a:r>
            <a:r>
              <a:rPr lang="it-IT" sz="1900" dirty="0"/>
              <a:t> riguardanti l’</a:t>
            </a:r>
            <a:r>
              <a:rPr lang="it-IT" sz="1900" dirty="0" err="1"/>
              <a:t>availability</a:t>
            </a:r>
            <a:r>
              <a:rPr lang="it-IT" sz="1900" dirty="0"/>
              <a:t> si possono risolvere con load </a:t>
            </a:r>
            <a:r>
              <a:rPr lang="it-IT" sz="1900" dirty="0" err="1"/>
              <a:t>balancer</a:t>
            </a:r>
            <a:r>
              <a:rPr lang="it-IT" sz="1900" dirty="0"/>
              <a:t>, oppure attraverso i services di </a:t>
            </a:r>
            <a:r>
              <a:rPr lang="it-IT" sz="1900" dirty="0" err="1"/>
              <a:t>docker</a:t>
            </a:r>
            <a:r>
              <a:rPr lang="it-IT" sz="1900" dirty="0"/>
              <a:t>.</a:t>
            </a:r>
          </a:p>
          <a:p>
            <a:pPr marL="0" indent="0">
              <a:lnSpc>
                <a:spcPct val="120000"/>
              </a:lnSpc>
              <a:buNone/>
            </a:pPr>
            <a:r>
              <a:rPr lang="it-IT" sz="1900" dirty="0" err="1"/>
              <a:t>Keycloak</a:t>
            </a:r>
            <a:r>
              <a:rPr lang="it-IT" sz="1900" dirty="0"/>
              <a:t> ha ancora una </a:t>
            </a:r>
            <a:r>
              <a:rPr lang="it-IT" sz="1900" dirty="0" err="1"/>
              <a:t>vulnerability</a:t>
            </a:r>
            <a:r>
              <a:rPr lang="it-IT" sz="1900" dirty="0"/>
              <a:t> riguardo l’input </a:t>
            </a:r>
            <a:r>
              <a:rPr lang="it-IT" sz="1900" dirty="0" err="1"/>
              <a:t>sanification</a:t>
            </a:r>
            <a:r>
              <a:rPr lang="it-IT" sz="1900" dirty="0"/>
              <a:t> su JSON, possibile mitigazione alla falla: proxy che fa data </a:t>
            </a:r>
            <a:r>
              <a:rPr lang="it-IT" sz="1900" dirty="0" err="1"/>
              <a:t>cleansing</a:t>
            </a:r>
            <a:r>
              <a:rPr lang="it-IT" sz="1900" dirty="0"/>
              <a:t>, anche se molto difficile da attuare.</a:t>
            </a:r>
            <a:br>
              <a:rPr lang="it-IT" sz="1900" dirty="0"/>
            </a:br>
            <a:r>
              <a:rPr lang="it-IT" sz="1900" dirty="0"/>
              <a:t>Altra </a:t>
            </a:r>
            <a:r>
              <a:rPr lang="it-IT" sz="1900" dirty="0" err="1"/>
              <a:t>vulnerability</a:t>
            </a:r>
            <a:r>
              <a:rPr lang="it-IT" sz="1900" dirty="0"/>
              <a:t> di </a:t>
            </a:r>
            <a:r>
              <a:rPr lang="it-IT" sz="1900" dirty="0" err="1"/>
              <a:t>Keycloak</a:t>
            </a:r>
            <a:r>
              <a:rPr lang="it-IT" sz="1900" dirty="0"/>
              <a:t>: nella versione 11.0.3 permetteva ad un utente con i soli diritti di visione delle risorse di modificarle. Visto che la complessità era bassa mentre l’impatto era molto alto, abbiamo dovuto eliminare questa </a:t>
            </a:r>
            <a:r>
              <a:rPr lang="it-IT" sz="1900" dirty="0" err="1"/>
              <a:t>vulnerability</a:t>
            </a:r>
            <a:r>
              <a:rPr lang="it-IT" sz="1900" dirty="0"/>
              <a:t> con l’upgrade alla versione 12.0.1.</a:t>
            </a:r>
          </a:p>
        </p:txBody>
      </p:sp>
      <p:sp>
        <p:nvSpPr>
          <p:cNvPr id="5" name="Titolo 1">
            <a:extLst>
              <a:ext uri="{FF2B5EF4-FFF2-40B4-BE49-F238E27FC236}">
                <a16:creationId xmlns:a16="http://schemas.microsoft.com/office/drawing/2014/main" id="{BB94FCB4-497B-4A35-BFE3-31724A2B3542}"/>
              </a:ext>
            </a:extLst>
          </p:cNvPr>
          <p:cNvSpPr>
            <a:spLocks noGrp="1"/>
          </p:cNvSpPr>
          <p:nvPr>
            <p:ph type="title"/>
          </p:nvPr>
        </p:nvSpPr>
        <p:spPr>
          <a:xfrm>
            <a:off x="1516966" y="286269"/>
            <a:ext cx="10515600" cy="658831"/>
          </a:xfrm>
        </p:spPr>
        <p:txBody>
          <a:bodyPr>
            <a:normAutofit fontScale="90000"/>
          </a:bodyPr>
          <a:lstStyle/>
          <a:p>
            <a:r>
              <a:rPr lang="it-IT" dirty="0" err="1"/>
              <a:t>Vulnerability</a:t>
            </a:r>
            <a:r>
              <a:rPr lang="it-IT" dirty="0"/>
              <a:t> </a:t>
            </a:r>
            <a:r>
              <a:rPr lang="it-IT" dirty="0" err="1"/>
              <a:t>assessment</a:t>
            </a:r>
            <a:r>
              <a:rPr lang="it-IT" dirty="0"/>
              <a:t> -</a:t>
            </a:r>
            <a:r>
              <a:rPr lang="it-IT" dirty="0" err="1"/>
              <a:t>Nmap</a:t>
            </a:r>
            <a:endParaRPr lang="it-IT" dirty="0"/>
          </a:p>
        </p:txBody>
      </p:sp>
      <p:sp>
        <p:nvSpPr>
          <p:cNvPr id="2" name="CasellaDiTesto 1">
            <a:extLst>
              <a:ext uri="{FF2B5EF4-FFF2-40B4-BE49-F238E27FC236}">
                <a16:creationId xmlns:a16="http://schemas.microsoft.com/office/drawing/2014/main" id="{14F3FD78-411F-4F5A-8470-C174014658B9}"/>
              </a:ext>
            </a:extLst>
          </p:cNvPr>
          <p:cNvSpPr txBox="1"/>
          <p:nvPr/>
        </p:nvSpPr>
        <p:spPr>
          <a:xfrm>
            <a:off x="1386043" y="2754075"/>
            <a:ext cx="9515061" cy="1231106"/>
          </a:xfrm>
          <a:prstGeom prst="rect">
            <a:avLst/>
          </a:prstGeom>
          <a:solidFill>
            <a:schemeClr val="accent1"/>
          </a:solidFill>
        </p:spPr>
        <p:txBody>
          <a:bodyPr wrap="square" rtlCol="0">
            <a:spAutoFit/>
          </a:bodyPr>
          <a:lstStyle/>
          <a:p>
            <a:pPr marL="0" indent="0" algn="ctr">
              <a:buNone/>
            </a:pPr>
            <a:r>
              <a:rPr lang="it-IT" sz="2000" b="1" dirty="0" err="1"/>
              <a:t>Mitigation</a:t>
            </a:r>
            <a:endParaRPr lang="it-IT" sz="2000" b="1" dirty="0"/>
          </a:p>
          <a:p>
            <a:pPr marL="285750" indent="-285750">
              <a:buFont typeface="Arial" panose="020B0604020202020204" pitchFamily="34" charset="0"/>
              <a:buChar char="•"/>
            </a:pPr>
            <a:r>
              <a:rPr lang="it-IT" sz="1800" dirty="0"/>
              <a:t>Chiusura di porti lasciati aperti (9001 di </a:t>
            </a:r>
            <a:r>
              <a:rPr lang="it-IT" sz="1800" dirty="0" err="1"/>
              <a:t>Mosquitto</a:t>
            </a:r>
            <a:r>
              <a:rPr lang="it-IT" sz="1800" dirty="0"/>
              <a:t>).</a:t>
            </a:r>
          </a:p>
          <a:p>
            <a:pPr marL="285750" indent="-285750">
              <a:buFont typeface="Arial" panose="020B0604020202020204" pitchFamily="34" charset="0"/>
              <a:buChar char="•"/>
            </a:pPr>
            <a:r>
              <a:rPr lang="it-IT" sz="1800" dirty="0"/>
              <a:t>Rimozione della password per il </a:t>
            </a:r>
            <a:r>
              <a:rPr lang="it-IT" sz="1800" dirty="0" err="1"/>
              <a:t>keystore</a:t>
            </a:r>
            <a:r>
              <a:rPr lang="it-IT" sz="1800" dirty="0"/>
              <a:t> dal file </a:t>
            </a:r>
            <a:r>
              <a:rPr lang="it-IT" sz="1800" dirty="0" err="1"/>
              <a:t>application.properties</a:t>
            </a:r>
            <a:r>
              <a:rPr lang="it-IT" sz="1800" dirty="0"/>
              <a:t>.</a:t>
            </a:r>
          </a:p>
          <a:p>
            <a:endParaRPr lang="it-IT" dirty="0"/>
          </a:p>
        </p:txBody>
      </p:sp>
    </p:spTree>
    <p:extLst>
      <p:ext uri="{BB962C8B-B14F-4D97-AF65-F5344CB8AC3E}">
        <p14:creationId xmlns:p14="http://schemas.microsoft.com/office/powerpoint/2010/main" val="3439500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5919113F-67E4-44DA-B57D-11BD364E1D3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Grazie per l’attenzione</a:t>
            </a:r>
          </a:p>
        </p:txBody>
      </p:sp>
    </p:spTree>
    <p:extLst>
      <p:ext uri="{BB962C8B-B14F-4D97-AF65-F5344CB8AC3E}">
        <p14:creationId xmlns:p14="http://schemas.microsoft.com/office/powerpoint/2010/main" val="114051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a:extLst>
              <a:ext uri="{FF2B5EF4-FFF2-40B4-BE49-F238E27FC236}">
                <a16:creationId xmlns:a16="http://schemas.microsoft.com/office/drawing/2014/main" id="{6694731A-52B4-41DA-A446-DC9B71973B6B}"/>
              </a:ext>
            </a:extLst>
          </p:cNvPr>
          <p:cNvPicPr>
            <a:picLocks noChangeAspect="1"/>
          </p:cNvPicPr>
          <p:nvPr/>
        </p:nvPicPr>
        <p:blipFill rotWithShape="1">
          <a:blip r:embed="rId2"/>
          <a:srcRect t="1300" b="14431"/>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78529E7-C3BE-48AD-A446-4061ADCE9959}"/>
              </a:ext>
            </a:extLst>
          </p:cNvPr>
          <p:cNvSpPr>
            <a:spLocks noGrp="1"/>
          </p:cNvSpPr>
          <p:nvPr>
            <p:ph type="ctrTitle"/>
          </p:nvPr>
        </p:nvSpPr>
        <p:spPr>
          <a:xfrm>
            <a:off x="1097280" y="325551"/>
            <a:ext cx="10058400" cy="1162702"/>
          </a:xfrm>
          <a:effectLst>
            <a:outerShdw blurRad="50800" dist="38100" dir="2700000" algn="tl" rotWithShape="0">
              <a:prstClr val="black">
                <a:alpha val="40000"/>
              </a:prstClr>
            </a:outerShdw>
          </a:effectLst>
        </p:spPr>
        <p:txBody>
          <a:bodyPr>
            <a:normAutofit/>
          </a:bodyPr>
          <a:lstStyle/>
          <a:p>
            <a:r>
              <a:rPr lang="it-IT" sz="5200" dirty="0"/>
              <a:t>Business </a:t>
            </a:r>
            <a:r>
              <a:rPr lang="it-IT" sz="5200" dirty="0" err="1"/>
              <a:t>requirements</a:t>
            </a:r>
            <a:endParaRPr lang="it-IT" sz="5200" dirty="0"/>
          </a:p>
        </p:txBody>
      </p:sp>
      <p:graphicFrame>
        <p:nvGraphicFramePr>
          <p:cNvPr id="4" name="Diagramma 3">
            <a:extLst>
              <a:ext uri="{FF2B5EF4-FFF2-40B4-BE49-F238E27FC236}">
                <a16:creationId xmlns:a16="http://schemas.microsoft.com/office/drawing/2014/main" id="{E334C671-F218-4868-B751-E42053EEEE76}"/>
              </a:ext>
            </a:extLst>
          </p:cNvPr>
          <p:cNvGraphicFramePr/>
          <p:nvPr>
            <p:extLst>
              <p:ext uri="{D42A27DB-BD31-4B8C-83A1-F6EECF244321}">
                <p14:modId xmlns:p14="http://schemas.microsoft.com/office/powerpoint/2010/main" val="532545214"/>
              </p:ext>
            </p:extLst>
          </p:nvPr>
        </p:nvGraphicFramePr>
        <p:xfrm>
          <a:off x="1100051" y="1701250"/>
          <a:ext cx="10058400" cy="2509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ottotitolo 2">
            <a:extLst>
              <a:ext uri="{FF2B5EF4-FFF2-40B4-BE49-F238E27FC236}">
                <a16:creationId xmlns:a16="http://schemas.microsoft.com/office/drawing/2014/main" id="{E7C9C450-2901-4E98-9DC9-35E6E6EF6894}"/>
              </a:ext>
            </a:extLst>
          </p:cNvPr>
          <p:cNvSpPr txBox="1">
            <a:spLocks/>
          </p:cNvSpPr>
          <p:nvPr/>
        </p:nvSpPr>
        <p:spPr>
          <a:xfrm>
            <a:off x="699720" y="4159551"/>
            <a:ext cx="10575114" cy="2590801"/>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Problemi:</a:t>
            </a:r>
          </a:p>
          <a:p>
            <a:pPr marL="342900" indent="-342900" algn="l">
              <a:buFont typeface="Arial" panose="020B0604020202020204" pitchFamily="34" charset="0"/>
              <a:buChar char="•"/>
            </a:pPr>
            <a:r>
              <a:rPr lang="it-IT" dirty="0"/>
              <a:t>Log-in tramite email e password in maniera artigianale, con password salvate sull’unico database presente.</a:t>
            </a:r>
          </a:p>
          <a:p>
            <a:pPr marL="342900" indent="-342900" algn="l">
              <a:buFont typeface="Arial" panose="020B0604020202020204" pitchFamily="34" charset="0"/>
              <a:buChar char="•"/>
            </a:pPr>
            <a:r>
              <a:rPr lang="it-IT" dirty="0"/>
              <a:t>Controlli per matching dei ruoli </a:t>
            </a:r>
            <a:r>
              <a:rPr lang="it-IT" dirty="0">
                <a:solidFill>
                  <a:schemeClr val="accent2"/>
                </a:solidFill>
              </a:rPr>
              <a:t>embedded</a:t>
            </a:r>
            <a:r>
              <a:rPr lang="it-IT" dirty="0"/>
              <a:t> nell’interfaccia grafica.</a:t>
            </a:r>
          </a:p>
          <a:p>
            <a:pPr marL="342900" indent="-342900" algn="l">
              <a:buFont typeface="Arial" panose="020B0604020202020204" pitchFamily="34" charset="0"/>
              <a:buChar char="•"/>
            </a:pPr>
            <a:r>
              <a:rPr lang="it-IT" dirty="0"/>
              <a:t>Attributo stringa di tipo </a:t>
            </a:r>
            <a:r>
              <a:rPr lang="it-IT" dirty="0">
                <a:solidFill>
                  <a:schemeClr val="accent2"/>
                </a:solidFill>
              </a:rPr>
              <a:t>ruolo</a:t>
            </a:r>
            <a:r>
              <a:rPr lang="it-IT" dirty="0"/>
              <a:t>. </a:t>
            </a:r>
          </a:p>
          <a:p>
            <a:pPr marL="342900" indent="-342900" algn="l">
              <a:buFont typeface="Arial" panose="020B0604020202020204" pitchFamily="34" charset="0"/>
              <a:buChar char="•"/>
            </a:pPr>
            <a:r>
              <a:rPr lang="it-IT" dirty="0"/>
              <a:t>Nessuna sicurezza nelle </a:t>
            </a:r>
            <a:r>
              <a:rPr lang="it-IT" dirty="0">
                <a:solidFill>
                  <a:schemeClr val="accent2"/>
                </a:solidFill>
              </a:rPr>
              <a:t>comunicazioni</a:t>
            </a:r>
            <a:r>
              <a:rPr lang="it-IT" dirty="0"/>
              <a:t>.</a:t>
            </a:r>
          </a:p>
        </p:txBody>
      </p:sp>
    </p:spTree>
    <p:extLst>
      <p:ext uri="{BB962C8B-B14F-4D97-AF65-F5344CB8AC3E}">
        <p14:creationId xmlns:p14="http://schemas.microsoft.com/office/powerpoint/2010/main" val="68645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11"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759"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E2B445E5-A95F-45CC-876A-F01F9B0A8AB0}"/>
              </a:ext>
            </a:extLst>
          </p:cNvPr>
          <p:cNvSpPr>
            <a:spLocks noGrp="1"/>
          </p:cNvSpPr>
          <p:nvPr>
            <p:ph type="title"/>
          </p:nvPr>
        </p:nvSpPr>
        <p:spPr>
          <a:xfrm>
            <a:off x="8499792" y="954026"/>
            <a:ext cx="3234497" cy="2731709"/>
          </a:xfrm>
        </p:spPr>
        <p:txBody>
          <a:bodyPr vert="horz" lIns="91440" tIns="45720" rIns="91440" bIns="45720" rtlCol="0" anchor="ctr">
            <a:normAutofit/>
          </a:bodyPr>
          <a:lstStyle/>
          <a:p>
            <a:r>
              <a:rPr lang="en-US" sz="4500" kern="1200" dirty="0">
                <a:solidFill>
                  <a:srgbClr val="FFFFFF"/>
                </a:solidFill>
                <a:latin typeface="+mj-lt"/>
                <a:ea typeface="+mj-ea"/>
                <a:cs typeface="+mj-cs"/>
              </a:rPr>
              <a:t>La </a:t>
            </a:r>
            <a:r>
              <a:rPr lang="en-US" sz="4500" kern="1200" dirty="0" err="1">
                <a:solidFill>
                  <a:srgbClr val="FFFFFF"/>
                </a:solidFill>
                <a:latin typeface="+mj-lt"/>
                <a:ea typeface="+mj-ea"/>
                <a:cs typeface="+mj-cs"/>
              </a:rPr>
              <a:t>nuova</a:t>
            </a:r>
            <a:r>
              <a:rPr lang="en-US" sz="4500" kern="1200" dirty="0">
                <a:solidFill>
                  <a:srgbClr val="FFFFFF"/>
                </a:solidFill>
                <a:latin typeface="+mj-lt"/>
                <a:ea typeface="+mj-ea"/>
                <a:cs typeface="+mj-cs"/>
              </a:rPr>
              <a:t>  </a:t>
            </a:r>
            <a:r>
              <a:rPr lang="en-US" sz="4500" kern="1200" dirty="0" err="1">
                <a:solidFill>
                  <a:srgbClr val="FFFFFF"/>
                </a:solidFill>
                <a:latin typeface="+mj-lt"/>
                <a:ea typeface="+mj-ea"/>
                <a:cs typeface="+mj-cs"/>
              </a:rPr>
              <a:t>architettura</a:t>
            </a:r>
            <a:endParaRPr lang="en-US" sz="4500" kern="1200" dirty="0">
              <a:solidFill>
                <a:srgbClr val="FFFFFF"/>
              </a:solidFill>
              <a:latin typeface="+mj-lt"/>
              <a:ea typeface="+mj-ea"/>
              <a:cs typeface="+mj-cs"/>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1076"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2221" y="4846320"/>
            <a:ext cx="1353312" cy="1572768"/>
          </a:xfrm>
          <a:prstGeom prst="rect">
            <a:avLst/>
          </a:prstGeom>
          <a:solidFill>
            <a:srgbClr val="485D7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Immagine 3">
            <a:extLst>
              <a:ext uri="{FF2B5EF4-FFF2-40B4-BE49-F238E27FC236}">
                <a16:creationId xmlns:a16="http://schemas.microsoft.com/office/drawing/2014/main" id="{96A56C3E-A454-457A-8F38-FBDDB8BCA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67" y="428048"/>
            <a:ext cx="7908652" cy="5971032"/>
          </a:xfrm>
          <a:prstGeom prst="rect">
            <a:avLst/>
          </a:prstGeom>
        </p:spPr>
      </p:pic>
      <p:sp>
        <p:nvSpPr>
          <p:cNvPr id="5" name="Bolla: nuvola 4">
            <a:extLst>
              <a:ext uri="{FF2B5EF4-FFF2-40B4-BE49-F238E27FC236}">
                <a16:creationId xmlns:a16="http://schemas.microsoft.com/office/drawing/2014/main" id="{28B65043-CF70-4AB7-9DC1-FC3BC932C79E}"/>
              </a:ext>
            </a:extLst>
          </p:cNvPr>
          <p:cNvSpPr/>
          <p:nvPr/>
        </p:nvSpPr>
        <p:spPr>
          <a:xfrm flipH="1">
            <a:off x="5542407" y="458920"/>
            <a:ext cx="2477982" cy="1307869"/>
          </a:xfrm>
          <a:prstGeom prst="cloudCallout">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it-IT" dirty="0">
                <a:solidFill>
                  <a:schemeClr val="tx1"/>
                </a:solidFill>
              </a:rPr>
              <a:t>Come fare il </a:t>
            </a:r>
            <a:r>
              <a:rPr lang="it-IT" dirty="0" err="1">
                <a:solidFill>
                  <a:schemeClr val="tx1"/>
                </a:solidFill>
              </a:rPr>
              <a:t>deploy</a:t>
            </a:r>
            <a:r>
              <a:rPr lang="it-IT" dirty="0">
                <a:solidFill>
                  <a:schemeClr val="tx1"/>
                </a:solidFill>
              </a:rPr>
              <a:t>?</a:t>
            </a:r>
          </a:p>
        </p:txBody>
      </p:sp>
    </p:spTree>
    <p:extLst>
      <p:ext uri="{BB962C8B-B14F-4D97-AF65-F5344CB8AC3E}">
        <p14:creationId xmlns:p14="http://schemas.microsoft.com/office/powerpoint/2010/main" val="287807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p:txBody>
          <a:bodyPr/>
          <a:lstStyle/>
          <a:p>
            <a:r>
              <a:rPr lang="it-IT" b="1" dirty="0"/>
              <a:t>Traduzione dei requisiti di alto livello </a:t>
            </a:r>
          </a:p>
        </p:txBody>
      </p:sp>
      <p:sp>
        <p:nvSpPr>
          <p:cNvPr id="3" name="Segnaposto contenuto 2">
            <a:extLst>
              <a:ext uri="{FF2B5EF4-FFF2-40B4-BE49-F238E27FC236}">
                <a16:creationId xmlns:a16="http://schemas.microsoft.com/office/drawing/2014/main" id="{0831655F-EE81-4755-8B7D-A1E3FFD07490}"/>
              </a:ext>
            </a:extLst>
          </p:cNvPr>
          <p:cNvSpPr>
            <a:spLocks noGrp="1"/>
          </p:cNvSpPr>
          <p:nvPr>
            <p:ph idx="1"/>
          </p:nvPr>
        </p:nvSpPr>
        <p:spPr>
          <a:xfrm>
            <a:off x="543339" y="1825625"/>
            <a:ext cx="11476383" cy="4351338"/>
          </a:xfrm>
        </p:spPr>
        <p:txBody>
          <a:bodyPr>
            <a:normAutofit/>
          </a:bodyPr>
          <a:lstStyle/>
          <a:p>
            <a:pPr marL="0" indent="0">
              <a:lnSpc>
                <a:spcPct val="100000"/>
              </a:lnSpc>
              <a:buNone/>
            </a:pPr>
            <a:r>
              <a:rPr lang="it-IT" sz="2000" dirty="0"/>
              <a:t>Partendo da un file che descriveva dei possibili requisiti di alto livello, siamo andati a valutare i controlli del NIST 800-53 riguardanti le famiglie </a:t>
            </a:r>
            <a:r>
              <a:rPr lang="it-IT" sz="2000" dirty="0">
                <a:solidFill>
                  <a:schemeClr val="accent5"/>
                </a:solidFill>
              </a:rPr>
              <a:t>AC, IA ed SC </a:t>
            </a:r>
            <a:r>
              <a:rPr lang="it-IT" sz="2000" dirty="0"/>
              <a:t>per avere una prima guida sui provvedimenti da applicare.</a:t>
            </a:r>
          </a:p>
          <a:p>
            <a:pPr marL="0" indent="0">
              <a:lnSpc>
                <a:spcPct val="100000"/>
              </a:lnSpc>
              <a:buNone/>
            </a:pPr>
            <a:r>
              <a:rPr lang="it-IT" sz="2000" dirty="0"/>
              <a:t>Abbiamo raggiunto la </a:t>
            </a:r>
            <a:r>
              <a:rPr lang="it-IT" sz="2000" dirty="0">
                <a:solidFill>
                  <a:schemeClr val="accent5"/>
                </a:solidFill>
              </a:rPr>
              <a:t>baseline low </a:t>
            </a:r>
            <a:r>
              <a:rPr lang="it-IT" sz="2000" dirty="0"/>
              <a:t>in tutti i controlli possibili, fatta eccezione per controlli non applicabili nel nostro caso, per il tipo di istituzione presa in considerazione (non siamo un ente federale degli USA </a:t>
            </a:r>
            <a:r>
              <a:rPr lang="it-IT" sz="2000" dirty="0">
                <a:sym typeface="Wingdings" panose="05000000000000000000" pitchFamily="2" charset="2"/>
              </a:rPr>
              <a:t></a:t>
            </a:r>
            <a:r>
              <a:rPr lang="it-IT" sz="2000" dirty="0"/>
              <a:t>), o perché non avevamo a disposizione l’hardware necessario, ad esempio i token hardware.</a:t>
            </a:r>
          </a:p>
          <a:p>
            <a:pPr marL="0" indent="0">
              <a:lnSpc>
                <a:spcPct val="100000"/>
              </a:lnSpc>
              <a:buNone/>
            </a:pPr>
            <a:r>
              <a:rPr lang="it-IT" sz="2000" dirty="0"/>
              <a:t>In alcuni controlli, inoltre raggiungiamo anche dei livelli middle ed in alcuni casi estremi anche high.</a:t>
            </a:r>
          </a:p>
          <a:p>
            <a:pPr marL="0" indent="0">
              <a:lnSpc>
                <a:spcPct val="100000"/>
              </a:lnSpc>
              <a:buNone/>
            </a:pPr>
            <a:r>
              <a:rPr lang="it-IT" sz="2000" dirty="0"/>
              <a:t>Lo standard NIST è stato utilizzato come linea guida per la </a:t>
            </a:r>
            <a:r>
              <a:rPr lang="it-IT" sz="2000" dirty="0">
                <a:solidFill>
                  <a:schemeClr val="accent5"/>
                </a:solidFill>
              </a:rPr>
              <a:t>traduzione</a:t>
            </a:r>
            <a:r>
              <a:rPr lang="it-IT" sz="2000" dirty="0"/>
              <a:t> di quelli che erano i requisiti di alto livello in requisiti di basso livello, che in più di una occasione ci hanno portato ad effettuare considerazioni e modifiche su </a:t>
            </a:r>
            <a:r>
              <a:rPr lang="it-IT" sz="2000" dirty="0">
                <a:solidFill>
                  <a:schemeClr val="accent5"/>
                </a:solidFill>
              </a:rPr>
              <a:t>più livelli </a:t>
            </a:r>
            <a:r>
              <a:rPr lang="it-IT" sz="2000" dirty="0"/>
              <a:t>dell’architettura, o come i requisiti IA portano dei cambiamenti </a:t>
            </a:r>
            <a:r>
              <a:rPr lang="it-IT" sz="2000" dirty="0">
                <a:solidFill>
                  <a:schemeClr val="accent5"/>
                </a:solidFill>
              </a:rPr>
              <a:t>a tutti i livelli </a:t>
            </a:r>
            <a:r>
              <a:rPr lang="it-IT" sz="2000" dirty="0"/>
              <a:t>del software.</a:t>
            </a:r>
          </a:p>
        </p:txBody>
      </p:sp>
      <p:pic>
        <p:nvPicPr>
          <p:cNvPr id="5" name="Immagine 4">
            <a:extLst>
              <a:ext uri="{FF2B5EF4-FFF2-40B4-BE49-F238E27FC236}">
                <a16:creationId xmlns:a16="http://schemas.microsoft.com/office/drawing/2014/main" id="{FAA92725-B54B-4F88-8F9D-AA1F3A893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754" y="5873031"/>
            <a:ext cx="3757246" cy="990282"/>
          </a:xfrm>
          <a:prstGeom prst="rect">
            <a:avLst/>
          </a:prstGeom>
        </p:spPr>
      </p:pic>
    </p:spTree>
    <p:extLst>
      <p:ext uri="{BB962C8B-B14F-4D97-AF65-F5344CB8AC3E}">
        <p14:creationId xmlns:p14="http://schemas.microsoft.com/office/powerpoint/2010/main" val="386820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a:xfrm>
            <a:off x="838200" y="266649"/>
            <a:ext cx="10515600" cy="1134497"/>
          </a:xfrm>
        </p:spPr>
        <p:txBody>
          <a:bodyPr/>
          <a:lstStyle/>
          <a:p>
            <a:r>
              <a:rPr lang="it-IT" dirty="0"/>
              <a:t>Access control</a:t>
            </a:r>
          </a:p>
        </p:txBody>
      </p:sp>
      <p:graphicFrame>
        <p:nvGraphicFramePr>
          <p:cNvPr id="4" name="Segnaposto contenuto 3">
            <a:extLst>
              <a:ext uri="{FF2B5EF4-FFF2-40B4-BE49-F238E27FC236}">
                <a16:creationId xmlns:a16="http://schemas.microsoft.com/office/drawing/2014/main" id="{C78F2B60-05F4-444E-ADCA-122CE6E3AF1F}"/>
              </a:ext>
            </a:extLst>
          </p:cNvPr>
          <p:cNvGraphicFramePr>
            <a:graphicFrameLocks noGrp="1"/>
          </p:cNvGraphicFramePr>
          <p:nvPr>
            <p:ph idx="1"/>
            <p:extLst>
              <p:ext uri="{D42A27DB-BD31-4B8C-83A1-F6EECF244321}">
                <p14:modId xmlns:p14="http://schemas.microsoft.com/office/powerpoint/2010/main" val="432450054"/>
              </p:ext>
            </p:extLst>
          </p:nvPr>
        </p:nvGraphicFramePr>
        <p:xfrm>
          <a:off x="543339" y="1401146"/>
          <a:ext cx="11476383" cy="5309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magine 5">
            <a:extLst>
              <a:ext uri="{FF2B5EF4-FFF2-40B4-BE49-F238E27FC236}">
                <a16:creationId xmlns:a16="http://schemas.microsoft.com/office/drawing/2014/main" id="{8369FDDA-5EE3-4396-97B7-85D7B673A6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9530" y="0"/>
            <a:ext cx="2357231" cy="1881809"/>
          </a:xfrm>
          <a:prstGeom prst="rect">
            <a:avLst/>
          </a:prstGeom>
        </p:spPr>
      </p:pic>
    </p:spTree>
    <p:extLst>
      <p:ext uri="{BB962C8B-B14F-4D97-AF65-F5344CB8AC3E}">
        <p14:creationId xmlns:p14="http://schemas.microsoft.com/office/powerpoint/2010/main" val="99402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egnaposto contenuto 1">
            <a:extLst>
              <a:ext uri="{FF2B5EF4-FFF2-40B4-BE49-F238E27FC236}">
                <a16:creationId xmlns:a16="http://schemas.microsoft.com/office/drawing/2014/main" id="{351A9861-FD39-46DF-9B1B-6742B7B9A388}"/>
              </a:ext>
            </a:extLst>
          </p:cNvPr>
          <p:cNvGraphicFramePr>
            <a:graphicFrameLocks noGrp="1"/>
          </p:cNvGraphicFramePr>
          <p:nvPr>
            <p:ph idx="1"/>
            <p:extLst>
              <p:ext uri="{D42A27DB-BD31-4B8C-83A1-F6EECF244321}">
                <p14:modId xmlns:p14="http://schemas.microsoft.com/office/powerpoint/2010/main" val="3860296459"/>
              </p:ext>
            </p:extLst>
          </p:nvPr>
        </p:nvGraphicFramePr>
        <p:xfrm>
          <a:off x="604910" y="1280162"/>
          <a:ext cx="11029071" cy="5549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674383BE-AE5B-42F4-A548-C7FA4F36456F}"/>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Access control</a:t>
            </a:r>
          </a:p>
        </p:txBody>
      </p:sp>
    </p:spTree>
    <p:extLst>
      <p:ext uri="{BB962C8B-B14F-4D97-AF65-F5344CB8AC3E}">
        <p14:creationId xmlns:p14="http://schemas.microsoft.com/office/powerpoint/2010/main" val="311262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5" name="Titolo 1">
            <a:extLst>
              <a:ext uri="{FF2B5EF4-FFF2-40B4-BE49-F238E27FC236}">
                <a16:creationId xmlns:a16="http://schemas.microsoft.com/office/drawing/2014/main" id="{2898366E-8A86-4F4F-A250-980838042A59}"/>
              </a:ext>
            </a:extLst>
          </p:cNvPr>
          <p:cNvSpPr txBox="1">
            <a:spLocks/>
          </p:cNvSpPr>
          <p:nvPr/>
        </p:nvSpPr>
        <p:spPr>
          <a:xfrm>
            <a:off x="731520" y="1115568"/>
            <a:ext cx="3364992" cy="2843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000" kern="1200">
                <a:solidFill>
                  <a:srgbClr val="FFFFFF"/>
                </a:solidFill>
                <a:latin typeface="+mj-lt"/>
                <a:ea typeface="+mj-ea"/>
                <a:cs typeface="+mj-cs"/>
              </a:rPr>
              <a:t>Flusso di esecuzione</a:t>
            </a: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1995"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Immagine 2">
            <a:extLst>
              <a:ext uri="{FF2B5EF4-FFF2-40B4-BE49-F238E27FC236}">
                <a16:creationId xmlns:a16="http://schemas.microsoft.com/office/drawing/2014/main" id="{01F9ED75-70C5-4071-BFCB-96ADCDFD3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994" y="438049"/>
            <a:ext cx="7203662" cy="5961031"/>
          </a:xfrm>
          <a:prstGeom prst="rect">
            <a:avLst/>
          </a:prstGeom>
        </p:spPr>
      </p:pic>
      <p:sp>
        <p:nvSpPr>
          <p:cNvPr id="20"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520" y="4835010"/>
            <a:ext cx="1349026" cy="1572768"/>
          </a:xfrm>
          <a:prstGeom prst="rect">
            <a:avLst/>
          </a:prstGeom>
          <a:solidFill>
            <a:srgbClr val="495D7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egnaposto contenuto 1">
            <a:extLst>
              <a:ext uri="{FF2B5EF4-FFF2-40B4-BE49-F238E27FC236}">
                <a16:creationId xmlns:a16="http://schemas.microsoft.com/office/drawing/2014/main" id="{F213177A-292C-4906-B341-22C51E0B961E}"/>
              </a:ext>
            </a:extLst>
          </p:cNvPr>
          <p:cNvGraphicFramePr>
            <a:graphicFrameLocks noGrp="1"/>
          </p:cNvGraphicFramePr>
          <p:nvPr>
            <p:ph idx="1"/>
            <p:extLst>
              <p:ext uri="{D42A27DB-BD31-4B8C-83A1-F6EECF244321}">
                <p14:modId xmlns:p14="http://schemas.microsoft.com/office/powerpoint/2010/main" val="486006162"/>
              </p:ext>
            </p:extLst>
          </p:nvPr>
        </p:nvGraphicFramePr>
        <p:xfrm>
          <a:off x="374372" y="1374642"/>
          <a:ext cx="10770704" cy="519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A831DA47-C4B6-4D84-BA3C-69318D5BC701}"/>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Identification and Authentication</a:t>
            </a:r>
            <a:endParaRPr lang="it-IT" dirty="0"/>
          </a:p>
        </p:txBody>
      </p:sp>
      <p:pic>
        <p:nvPicPr>
          <p:cNvPr id="10" name="Immagine 9" descr="Immagine che contiene testo, esterni, cielo notturno&#10;&#10;Descrizione generata automaticamente">
            <a:extLst>
              <a:ext uri="{FF2B5EF4-FFF2-40B4-BE49-F238E27FC236}">
                <a16:creationId xmlns:a16="http://schemas.microsoft.com/office/drawing/2014/main" id="{3A64A4A7-3A1E-4DB6-B86E-A05B0E8779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7887" y="5136593"/>
            <a:ext cx="1721407" cy="1721407"/>
          </a:xfrm>
          <a:prstGeom prst="rect">
            <a:avLst/>
          </a:prstGeom>
        </p:spPr>
      </p:pic>
      <p:pic>
        <p:nvPicPr>
          <p:cNvPr id="12" name="Immagine 11" descr="Immagine che contiene testo, clipart&#10;&#10;Descrizione generata automaticamente">
            <a:extLst>
              <a:ext uri="{FF2B5EF4-FFF2-40B4-BE49-F238E27FC236}">
                <a16:creationId xmlns:a16="http://schemas.microsoft.com/office/drawing/2014/main" id="{A89FAB52-2A02-444D-8B46-01E6BC619C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70592" y="108389"/>
            <a:ext cx="1721407" cy="1583695"/>
          </a:xfrm>
          <a:prstGeom prst="rect">
            <a:avLst/>
          </a:prstGeom>
        </p:spPr>
      </p:pic>
    </p:spTree>
    <p:extLst>
      <p:ext uri="{BB962C8B-B14F-4D97-AF65-F5344CB8AC3E}">
        <p14:creationId xmlns:p14="http://schemas.microsoft.com/office/powerpoint/2010/main" val="1698890430"/>
      </p:ext>
    </p:extLst>
  </p:cSld>
  <p:clrMapOvr>
    <a:masterClrMapping/>
  </p:clrMapOvr>
</p:sld>
</file>

<file path=ppt/theme/theme1.xml><?xml version="1.0" encoding="utf-8"?>
<a:theme xmlns:a="http://schemas.openxmlformats.org/drawingml/2006/main" name="Tema di Office">
  <a:themeElements>
    <a:clrScheme name="Gia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2085</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Arial</vt:lpstr>
      <vt:lpstr>Calibri</vt:lpstr>
      <vt:lpstr>Calibri Light</vt:lpstr>
      <vt:lpstr>Tema di Office</vt:lpstr>
      <vt:lpstr>Progetto Secure System Design</vt:lpstr>
      <vt:lpstr>L’architettura precedente</vt:lpstr>
      <vt:lpstr>Business requirements</vt:lpstr>
      <vt:lpstr>La nuova  architettura</vt:lpstr>
      <vt:lpstr>Traduzione dei requisiti di alto livello </vt:lpstr>
      <vt:lpstr>Access control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Deploy fisico</vt:lpstr>
      <vt:lpstr>Presentazione standard di PowerPoint</vt:lpstr>
      <vt:lpstr>Criticità dei container</vt:lpstr>
      <vt:lpstr>Criticità dei container</vt:lpstr>
      <vt:lpstr>Presentazione standard di PowerPoint</vt:lpstr>
      <vt:lpstr>Presentazione standard di PowerPoint</vt:lpstr>
      <vt:lpstr>Vulnerability assessment -Nmap</vt:lpstr>
      <vt:lpstr>Vulnerability assessment -Nmap</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Secure System Design</dc:title>
  <dc:creator>MARCO BARLETTA</dc:creator>
  <cp:lastModifiedBy>RICCARDO CORVI</cp:lastModifiedBy>
  <cp:revision>7</cp:revision>
  <dcterms:created xsi:type="dcterms:W3CDTF">2021-01-12T18:54:44Z</dcterms:created>
  <dcterms:modified xsi:type="dcterms:W3CDTF">2021-01-14T13:01:08Z</dcterms:modified>
</cp:coreProperties>
</file>