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08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B62745-7D5F-40BF-B28D-E7207BA25F8D}"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s-ES"/>
        </a:p>
      </dgm:t>
    </dgm:pt>
    <dgm:pt modelId="{26BBEF19-6497-4822-868C-B46DFD8F2E0C}">
      <dgm:prSet/>
      <dgm:spPr/>
      <dgm:t>
        <a:bodyPr/>
        <a:lstStyle/>
        <a:p>
          <a:r>
            <a:rPr lang="es-ES" b="1" dirty="0" smtClean="0"/>
            <a:t>El Plan de prevención es el documento obligatorio en el que se establece el sistema de gestión de la prevención, que debe integrarse en el sistema general de gestión de la empresa y que establece la política de prevención de riesgos laborales</a:t>
          </a:r>
          <a:endParaRPr lang="es-ES" dirty="0"/>
        </a:p>
      </dgm:t>
    </dgm:pt>
    <dgm:pt modelId="{C10767A4-0F59-41DB-81DB-65F419EFC6A4}" type="parTrans" cxnId="{5B53F299-22CF-4BE0-93C0-6E6BB2BEDA5B}">
      <dgm:prSet/>
      <dgm:spPr/>
      <dgm:t>
        <a:bodyPr/>
        <a:lstStyle/>
        <a:p>
          <a:endParaRPr lang="es-ES"/>
        </a:p>
      </dgm:t>
    </dgm:pt>
    <dgm:pt modelId="{2B224B65-85A3-4921-BC7D-1C611B97AE7D}" type="sibTrans" cxnId="{5B53F299-22CF-4BE0-93C0-6E6BB2BEDA5B}">
      <dgm:prSet/>
      <dgm:spPr/>
      <dgm:t>
        <a:bodyPr/>
        <a:lstStyle/>
        <a:p>
          <a:endParaRPr lang="es-ES"/>
        </a:p>
      </dgm:t>
    </dgm:pt>
    <dgm:pt modelId="{F12CBDCB-5C0E-454C-8D76-9389197897FB}" type="pres">
      <dgm:prSet presAssocID="{58B62745-7D5F-40BF-B28D-E7207BA25F8D}" presName="diagram" presStyleCnt="0">
        <dgm:presLayoutVars>
          <dgm:dir/>
          <dgm:resizeHandles val="exact"/>
        </dgm:presLayoutVars>
      </dgm:prSet>
      <dgm:spPr/>
    </dgm:pt>
    <dgm:pt modelId="{47D78A64-4EFE-4139-97B5-7A9C673D8FEA}" type="pres">
      <dgm:prSet presAssocID="{26BBEF19-6497-4822-868C-B46DFD8F2E0C}" presName="node" presStyleLbl="node1" presStyleIdx="0" presStyleCnt="1" custScaleX="130114" custScaleY="37145">
        <dgm:presLayoutVars>
          <dgm:bulletEnabled val="1"/>
        </dgm:presLayoutVars>
      </dgm:prSet>
      <dgm:spPr/>
    </dgm:pt>
  </dgm:ptLst>
  <dgm:cxnLst>
    <dgm:cxn modelId="{5B53F299-22CF-4BE0-93C0-6E6BB2BEDA5B}" srcId="{58B62745-7D5F-40BF-B28D-E7207BA25F8D}" destId="{26BBEF19-6497-4822-868C-B46DFD8F2E0C}" srcOrd="0" destOrd="0" parTransId="{C10767A4-0F59-41DB-81DB-65F419EFC6A4}" sibTransId="{2B224B65-85A3-4921-BC7D-1C611B97AE7D}"/>
    <dgm:cxn modelId="{DB76903C-2A8E-493E-BD3D-7760BF05D01E}" type="presOf" srcId="{26BBEF19-6497-4822-868C-B46DFD8F2E0C}" destId="{47D78A64-4EFE-4139-97B5-7A9C673D8FEA}" srcOrd="0" destOrd="0" presId="urn:microsoft.com/office/officeart/2005/8/layout/default"/>
    <dgm:cxn modelId="{EBE21B9E-9E3E-4EDC-99B0-94CD16FF3D09}" type="presOf" srcId="{58B62745-7D5F-40BF-B28D-E7207BA25F8D}" destId="{F12CBDCB-5C0E-454C-8D76-9389197897FB}" srcOrd="0" destOrd="0" presId="urn:microsoft.com/office/officeart/2005/8/layout/default"/>
    <dgm:cxn modelId="{8561210A-E778-4CBA-AD45-1896E9947BDB}" type="presParOf" srcId="{F12CBDCB-5C0E-454C-8D76-9389197897FB}" destId="{47D78A64-4EFE-4139-97B5-7A9C673D8FEA}" srcOrd="0"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A57C88-1026-468C-A41C-83EFBEC41BAC}"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s-ES"/>
        </a:p>
      </dgm:t>
    </dgm:pt>
    <dgm:pt modelId="{87CA9325-929E-4DF5-892D-79CE47E134DA}">
      <dgm:prSet phldrT="[Texto]" custT="1"/>
      <dgm:spPr/>
      <dgm:t>
        <a:bodyPr/>
        <a:lstStyle/>
        <a:p>
          <a:r>
            <a:rPr lang="es-ES" sz="2800" dirty="0" smtClean="0"/>
            <a:t>2 Evaluación:</a:t>
          </a:r>
          <a:endParaRPr lang="es-ES" sz="2800" dirty="0"/>
        </a:p>
      </dgm:t>
    </dgm:pt>
    <dgm:pt modelId="{8DC1E72D-8868-4EB4-9E22-994720038F0D}" type="parTrans" cxnId="{AD6FA3B6-B83F-413D-994E-B4BEFEA4E352}">
      <dgm:prSet/>
      <dgm:spPr/>
      <dgm:t>
        <a:bodyPr/>
        <a:lstStyle/>
        <a:p>
          <a:endParaRPr lang="es-ES"/>
        </a:p>
      </dgm:t>
    </dgm:pt>
    <dgm:pt modelId="{71F9330F-6253-4048-B992-15748B5EB01D}" type="sibTrans" cxnId="{AD6FA3B6-B83F-413D-994E-B4BEFEA4E352}">
      <dgm:prSet/>
      <dgm:spPr/>
      <dgm:t>
        <a:bodyPr/>
        <a:lstStyle/>
        <a:p>
          <a:endParaRPr lang="es-ES"/>
        </a:p>
      </dgm:t>
    </dgm:pt>
    <dgm:pt modelId="{F6D67727-F616-492B-9551-60E303890335}" type="pres">
      <dgm:prSet presAssocID="{59A57C88-1026-468C-A41C-83EFBEC41BAC}" presName="linearFlow" presStyleCnt="0">
        <dgm:presLayoutVars>
          <dgm:dir/>
          <dgm:animLvl val="lvl"/>
          <dgm:resizeHandles val="exact"/>
        </dgm:presLayoutVars>
      </dgm:prSet>
      <dgm:spPr/>
    </dgm:pt>
    <dgm:pt modelId="{69598112-0D56-401B-A9A3-8DCC1B7D69B8}" type="pres">
      <dgm:prSet presAssocID="{87CA9325-929E-4DF5-892D-79CE47E134DA}" presName="composite" presStyleCnt="0"/>
      <dgm:spPr/>
    </dgm:pt>
    <dgm:pt modelId="{F0960C7C-4E04-4DF7-8BDF-6A4BF88F5A25}" type="pres">
      <dgm:prSet presAssocID="{87CA9325-929E-4DF5-892D-79CE47E134DA}" presName="parTx" presStyleLbl="node1" presStyleIdx="0" presStyleCnt="1">
        <dgm:presLayoutVars>
          <dgm:chMax val="0"/>
          <dgm:chPref val="0"/>
          <dgm:bulletEnabled val="1"/>
        </dgm:presLayoutVars>
      </dgm:prSet>
      <dgm:spPr/>
    </dgm:pt>
    <dgm:pt modelId="{ED74194A-5454-43B3-8A67-A498C34505DB}" type="pres">
      <dgm:prSet presAssocID="{87CA9325-929E-4DF5-892D-79CE47E134DA}" presName="parSh" presStyleLbl="node1" presStyleIdx="0" presStyleCnt="1" custLinFactNeighborX="-1798" custLinFactNeighborY="-1202"/>
      <dgm:spPr/>
    </dgm:pt>
    <dgm:pt modelId="{B539C4ED-22DA-466A-9C7E-A9DF200F9DF7}" type="pres">
      <dgm:prSet presAssocID="{87CA9325-929E-4DF5-892D-79CE47E134DA}" presName="desTx" presStyleLbl="fgAcc1" presStyleIdx="0" presStyleCnt="1">
        <dgm:presLayoutVars>
          <dgm:bulletEnabled val="1"/>
        </dgm:presLayoutVars>
      </dgm:prSet>
      <dgm:spPr/>
    </dgm:pt>
  </dgm:ptLst>
  <dgm:cxnLst>
    <dgm:cxn modelId="{AA73B89E-8305-47E0-8C02-35C44CCF3B0D}" type="presOf" srcId="{87CA9325-929E-4DF5-892D-79CE47E134DA}" destId="{ED74194A-5454-43B3-8A67-A498C34505DB}" srcOrd="1" destOrd="0" presId="urn:microsoft.com/office/officeart/2005/8/layout/process3"/>
    <dgm:cxn modelId="{AD6FA3B6-B83F-413D-994E-B4BEFEA4E352}" srcId="{59A57C88-1026-468C-A41C-83EFBEC41BAC}" destId="{87CA9325-929E-4DF5-892D-79CE47E134DA}" srcOrd="0" destOrd="0" parTransId="{8DC1E72D-8868-4EB4-9E22-994720038F0D}" sibTransId="{71F9330F-6253-4048-B992-15748B5EB01D}"/>
    <dgm:cxn modelId="{D97B403A-EEF3-4360-B53C-DD55C822B8A8}" type="presOf" srcId="{59A57C88-1026-468C-A41C-83EFBEC41BAC}" destId="{F6D67727-F616-492B-9551-60E303890335}" srcOrd="0" destOrd="0" presId="urn:microsoft.com/office/officeart/2005/8/layout/process3"/>
    <dgm:cxn modelId="{464595A3-5ABE-4605-8C27-525AA9B5606F}" type="presOf" srcId="{87CA9325-929E-4DF5-892D-79CE47E134DA}" destId="{F0960C7C-4E04-4DF7-8BDF-6A4BF88F5A25}" srcOrd="0" destOrd="0" presId="urn:microsoft.com/office/officeart/2005/8/layout/process3"/>
    <dgm:cxn modelId="{5E29F25E-9E06-4F9E-BAA2-3EA6453F51B6}" type="presParOf" srcId="{F6D67727-F616-492B-9551-60E303890335}" destId="{69598112-0D56-401B-A9A3-8DCC1B7D69B8}" srcOrd="0" destOrd="0" presId="urn:microsoft.com/office/officeart/2005/8/layout/process3"/>
    <dgm:cxn modelId="{8B9B361D-CFF5-4401-9025-910D4C191233}" type="presParOf" srcId="{69598112-0D56-401B-A9A3-8DCC1B7D69B8}" destId="{F0960C7C-4E04-4DF7-8BDF-6A4BF88F5A25}" srcOrd="0" destOrd="0" presId="urn:microsoft.com/office/officeart/2005/8/layout/process3"/>
    <dgm:cxn modelId="{ABD97BCF-DEB4-4ED4-9AAC-85981EC5A942}" type="presParOf" srcId="{69598112-0D56-401B-A9A3-8DCC1B7D69B8}" destId="{ED74194A-5454-43B3-8A67-A498C34505DB}" srcOrd="1" destOrd="0" presId="urn:microsoft.com/office/officeart/2005/8/layout/process3"/>
    <dgm:cxn modelId="{DB02CDAA-66C3-4CF1-B602-1C1ADEEF48FA}" type="presParOf" srcId="{69598112-0D56-401B-A9A3-8DCC1B7D69B8}" destId="{B539C4ED-22DA-466A-9C7E-A9DF200F9DF7}" srcOrd="2" destOrd="0" presId="urn:microsoft.com/office/officeart/2005/8/layout/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390CB8-618E-426B-9DD0-C619968A96A1}" type="doc">
      <dgm:prSet loTypeId="urn:microsoft.com/office/officeart/2005/8/layout/chevron1" loCatId="process" qsTypeId="urn:microsoft.com/office/officeart/2005/8/quickstyle/simple1" qsCatId="simple" csTypeId="urn:microsoft.com/office/officeart/2005/8/colors/colorful2" csCatId="colorful" phldr="1"/>
      <dgm:spPr/>
    </dgm:pt>
    <dgm:pt modelId="{7ADD195E-F2D9-48AE-83F0-853D7C162114}">
      <dgm:prSet phldrT="[Texto]"/>
      <dgm:spPr/>
      <dgm:t>
        <a:bodyPr/>
        <a:lstStyle/>
        <a:p>
          <a:r>
            <a:rPr lang="es-ES" dirty="0" smtClean="0"/>
            <a:t>Clasificación d las actividades de trabajo</a:t>
          </a:r>
          <a:endParaRPr lang="es-ES" dirty="0"/>
        </a:p>
      </dgm:t>
    </dgm:pt>
    <dgm:pt modelId="{9C78E85A-D4AC-477C-A16B-CDA6FB45EB54}" type="parTrans" cxnId="{94F29FBA-7E57-4A9D-AB75-342731EDC193}">
      <dgm:prSet/>
      <dgm:spPr/>
      <dgm:t>
        <a:bodyPr/>
        <a:lstStyle/>
        <a:p>
          <a:endParaRPr lang="es-ES"/>
        </a:p>
      </dgm:t>
    </dgm:pt>
    <dgm:pt modelId="{FAE5BEFE-9CA6-4059-9C15-27C8DC96DCAC}" type="sibTrans" cxnId="{94F29FBA-7E57-4A9D-AB75-342731EDC193}">
      <dgm:prSet/>
      <dgm:spPr/>
      <dgm:t>
        <a:bodyPr/>
        <a:lstStyle/>
        <a:p>
          <a:endParaRPr lang="es-ES"/>
        </a:p>
      </dgm:t>
    </dgm:pt>
    <dgm:pt modelId="{996754D6-9232-4CB0-ACA8-D750380975B5}">
      <dgm:prSet phldrT="[Texto]"/>
      <dgm:spPr/>
      <dgm:t>
        <a:bodyPr/>
        <a:lstStyle/>
        <a:p>
          <a:r>
            <a:rPr lang="es-ES" dirty="0" smtClean="0"/>
            <a:t>Análisis de riesgos por su probabilidad y gravedad</a:t>
          </a:r>
          <a:endParaRPr lang="es-ES" dirty="0"/>
        </a:p>
      </dgm:t>
    </dgm:pt>
    <dgm:pt modelId="{540185EA-3448-42FA-8068-B2895AA262AC}" type="parTrans" cxnId="{6966168C-3407-47CA-B5C9-24F2D73090AA}">
      <dgm:prSet/>
      <dgm:spPr/>
      <dgm:t>
        <a:bodyPr/>
        <a:lstStyle/>
        <a:p>
          <a:endParaRPr lang="es-ES"/>
        </a:p>
      </dgm:t>
    </dgm:pt>
    <dgm:pt modelId="{27783D73-00C9-4A70-B148-70CC75B971E4}" type="sibTrans" cxnId="{6966168C-3407-47CA-B5C9-24F2D73090AA}">
      <dgm:prSet/>
      <dgm:spPr/>
      <dgm:t>
        <a:bodyPr/>
        <a:lstStyle/>
        <a:p>
          <a:endParaRPr lang="es-ES"/>
        </a:p>
      </dgm:t>
    </dgm:pt>
    <dgm:pt modelId="{DD6AF226-3648-4EF3-A399-D5DEACD9000D}">
      <dgm:prSet phldrT="[Texto]"/>
      <dgm:spPr/>
      <dgm:t>
        <a:bodyPr/>
        <a:lstStyle/>
        <a:p>
          <a:r>
            <a:rPr lang="es-ES" dirty="0" smtClean="0"/>
            <a:t>Valoración de riesgos: decidir si los riesgos son tolerables</a:t>
          </a:r>
          <a:endParaRPr lang="es-ES" dirty="0"/>
        </a:p>
      </dgm:t>
    </dgm:pt>
    <dgm:pt modelId="{8B10F86F-2103-4AA9-835D-BBC9C9D0EDAF}" type="parTrans" cxnId="{FF1F9974-09F8-4C76-A8DD-1CBF322E7D30}">
      <dgm:prSet/>
      <dgm:spPr/>
      <dgm:t>
        <a:bodyPr/>
        <a:lstStyle/>
        <a:p>
          <a:endParaRPr lang="es-ES"/>
        </a:p>
      </dgm:t>
    </dgm:pt>
    <dgm:pt modelId="{21A1DB6F-F336-4030-A58B-E39C422ECDBE}" type="sibTrans" cxnId="{FF1F9974-09F8-4C76-A8DD-1CBF322E7D30}">
      <dgm:prSet/>
      <dgm:spPr/>
      <dgm:t>
        <a:bodyPr/>
        <a:lstStyle/>
        <a:p>
          <a:endParaRPr lang="es-ES"/>
        </a:p>
      </dgm:t>
    </dgm:pt>
    <dgm:pt modelId="{D0BE9643-1B61-4977-8F48-06C4CB608F73}" type="pres">
      <dgm:prSet presAssocID="{BE390CB8-618E-426B-9DD0-C619968A96A1}" presName="Name0" presStyleCnt="0">
        <dgm:presLayoutVars>
          <dgm:dir/>
          <dgm:animLvl val="lvl"/>
          <dgm:resizeHandles val="exact"/>
        </dgm:presLayoutVars>
      </dgm:prSet>
      <dgm:spPr/>
    </dgm:pt>
    <dgm:pt modelId="{921B7817-7AA7-4193-A564-7C85E4FCD990}" type="pres">
      <dgm:prSet presAssocID="{7ADD195E-F2D9-48AE-83F0-853D7C162114}" presName="parTxOnly" presStyleLbl="node1" presStyleIdx="0" presStyleCnt="3">
        <dgm:presLayoutVars>
          <dgm:chMax val="0"/>
          <dgm:chPref val="0"/>
          <dgm:bulletEnabled val="1"/>
        </dgm:presLayoutVars>
      </dgm:prSet>
      <dgm:spPr/>
    </dgm:pt>
    <dgm:pt modelId="{19773EFC-CAF5-4E2E-95D1-0DF734D3CC8D}" type="pres">
      <dgm:prSet presAssocID="{FAE5BEFE-9CA6-4059-9C15-27C8DC96DCAC}" presName="parTxOnlySpace" presStyleCnt="0"/>
      <dgm:spPr/>
    </dgm:pt>
    <dgm:pt modelId="{44F32BBF-23F1-4C45-A38A-4A7AC6FC2D63}" type="pres">
      <dgm:prSet presAssocID="{996754D6-9232-4CB0-ACA8-D750380975B5}" presName="parTxOnly" presStyleLbl="node1" presStyleIdx="1" presStyleCnt="3">
        <dgm:presLayoutVars>
          <dgm:chMax val="0"/>
          <dgm:chPref val="0"/>
          <dgm:bulletEnabled val="1"/>
        </dgm:presLayoutVars>
      </dgm:prSet>
      <dgm:spPr/>
      <dgm:t>
        <a:bodyPr/>
        <a:lstStyle/>
        <a:p>
          <a:endParaRPr lang="es-ES"/>
        </a:p>
      </dgm:t>
    </dgm:pt>
    <dgm:pt modelId="{D6BABDD3-6C85-4915-B8ED-384FEF332762}" type="pres">
      <dgm:prSet presAssocID="{27783D73-00C9-4A70-B148-70CC75B971E4}" presName="parTxOnlySpace" presStyleCnt="0"/>
      <dgm:spPr/>
    </dgm:pt>
    <dgm:pt modelId="{95F87824-09DD-48D1-9503-4C728476FE77}" type="pres">
      <dgm:prSet presAssocID="{DD6AF226-3648-4EF3-A399-D5DEACD9000D}" presName="parTxOnly" presStyleLbl="node1" presStyleIdx="2" presStyleCnt="3">
        <dgm:presLayoutVars>
          <dgm:chMax val="0"/>
          <dgm:chPref val="0"/>
          <dgm:bulletEnabled val="1"/>
        </dgm:presLayoutVars>
      </dgm:prSet>
      <dgm:spPr/>
      <dgm:t>
        <a:bodyPr/>
        <a:lstStyle/>
        <a:p>
          <a:endParaRPr lang="es-ES"/>
        </a:p>
      </dgm:t>
    </dgm:pt>
  </dgm:ptLst>
  <dgm:cxnLst>
    <dgm:cxn modelId="{6966168C-3407-47CA-B5C9-24F2D73090AA}" srcId="{BE390CB8-618E-426B-9DD0-C619968A96A1}" destId="{996754D6-9232-4CB0-ACA8-D750380975B5}" srcOrd="1" destOrd="0" parTransId="{540185EA-3448-42FA-8068-B2895AA262AC}" sibTransId="{27783D73-00C9-4A70-B148-70CC75B971E4}"/>
    <dgm:cxn modelId="{0CA31918-AAD6-4703-929A-51B8DAA187B2}" type="presOf" srcId="{BE390CB8-618E-426B-9DD0-C619968A96A1}" destId="{D0BE9643-1B61-4977-8F48-06C4CB608F73}" srcOrd="0" destOrd="0" presId="urn:microsoft.com/office/officeart/2005/8/layout/chevron1"/>
    <dgm:cxn modelId="{94F29FBA-7E57-4A9D-AB75-342731EDC193}" srcId="{BE390CB8-618E-426B-9DD0-C619968A96A1}" destId="{7ADD195E-F2D9-48AE-83F0-853D7C162114}" srcOrd="0" destOrd="0" parTransId="{9C78E85A-D4AC-477C-A16B-CDA6FB45EB54}" sibTransId="{FAE5BEFE-9CA6-4059-9C15-27C8DC96DCAC}"/>
    <dgm:cxn modelId="{A03554B7-14EC-4C15-8E8B-D65F95DB1C83}" type="presOf" srcId="{7ADD195E-F2D9-48AE-83F0-853D7C162114}" destId="{921B7817-7AA7-4193-A564-7C85E4FCD990}" srcOrd="0" destOrd="0" presId="urn:microsoft.com/office/officeart/2005/8/layout/chevron1"/>
    <dgm:cxn modelId="{FF1F9974-09F8-4C76-A8DD-1CBF322E7D30}" srcId="{BE390CB8-618E-426B-9DD0-C619968A96A1}" destId="{DD6AF226-3648-4EF3-A399-D5DEACD9000D}" srcOrd="2" destOrd="0" parTransId="{8B10F86F-2103-4AA9-835D-BBC9C9D0EDAF}" sibTransId="{21A1DB6F-F336-4030-A58B-E39C422ECDBE}"/>
    <dgm:cxn modelId="{A8A795F3-6C77-4941-8B06-B6216E3E3003}" type="presOf" srcId="{996754D6-9232-4CB0-ACA8-D750380975B5}" destId="{44F32BBF-23F1-4C45-A38A-4A7AC6FC2D63}" srcOrd="0" destOrd="0" presId="urn:microsoft.com/office/officeart/2005/8/layout/chevron1"/>
    <dgm:cxn modelId="{15F603DB-9F4A-4FB1-BC87-EB46FF9FFF57}" type="presOf" srcId="{DD6AF226-3648-4EF3-A399-D5DEACD9000D}" destId="{95F87824-09DD-48D1-9503-4C728476FE77}" srcOrd="0" destOrd="0" presId="urn:microsoft.com/office/officeart/2005/8/layout/chevron1"/>
    <dgm:cxn modelId="{1E2DBB9D-8BB2-4B46-96A6-A1A135EF8575}" type="presParOf" srcId="{D0BE9643-1B61-4977-8F48-06C4CB608F73}" destId="{921B7817-7AA7-4193-A564-7C85E4FCD990}" srcOrd="0" destOrd="0" presId="urn:microsoft.com/office/officeart/2005/8/layout/chevron1"/>
    <dgm:cxn modelId="{B0E50094-2F82-49CC-9891-716DF0FA9FFA}" type="presParOf" srcId="{D0BE9643-1B61-4977-8F48-06C4CB608F73}" destId="{19773EFC-CAF5-4E2E-95D1-0DF734D3CC8D}" srcOrd="1" destOrd="0" presId="urn:microsoft.com/office/officeart/2005/8/layout/chevron1"/>
    <dgm:cxn modelId="{A5C654AE-2CA2-4EF8-B4FC-12AE0E51AD6E}" type="presParOf" srcId="{D0BE9643-1B61-4977-8F48-06C4CB608F73}" destId="{44F32BBF-23F1-4C45-A38A-4A7AC6FC2D63}" srcOrd="2" destOrd="0" presId="urn:microsoft.com/office/officeart/2005/8/layout/chevron1"/>
    <dgm:cxn modelId="{D0A27E35-CA25-49F1-8CAC-6C09E7DE366A}" type="presParOf" srcId="{D0BE9643-1B61-4977-8F48-06C4CB608F73}" destId="{D6BABDD3-6C85-4915-B8ED-384FEF332762}" srcOrd="3" destOrd="0" presId="urn:microsoft.com/office/officeart/2005/8/layout/chevron1"/>
    <dgm:cxn modelId="{DDF7FA59-004F-4B40-AFE6-C2D23890DC79}" type="presParOf" srcId="{D0BE9643-1B61-4977-8F48-06C4CB608F73}" destId="{95F87824-09DD-48D1-9503-4C728476FE77}" srcOrd="4"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7D78A64-4EFE-4139-97B5-7A9C673D8FEA}">
      <dsp:nvSpPr>
        <dsp:cNvPr id="0" name=""/>
        <dsp:cNvSpPr/>
      </dsp:nvSpPr>
      <dsp:spPr>
        <a:xfrm>
          <a:off x="11" y="613"/>
          <a:ext cx="8147225" cy="139552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s-ES" sz="2000" b="1" kern="1200" dirty="0" smtClean="0"/>
            <a:t>El Plan de prevención es el documento obligatorio en el que se establece el sistema de gestión de la prevención, que debe integrarse en el sistema general de gestión de la empresa y que establece la política de prevención de riesgos laborales</a:t>
          </a:r>
          <a:endParaRPr lang="es-ES" sz="2000" kern="1200" dirty="0"/>
        </a:p>
      </dsp:txBody>
      <dsp:txXfrm>
        <a:off x="11" y="613"/>
        <a:ext cx="8147225" cy="139552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D74194A-5454-43B3-8A67-A498C34505DB}">
      <dsp:nvSpPr>
        <dsp:cNvPr id="0" name=""/>
        <dsp:cNvSpPr/>
      </dsp:nvSpPr>
      <dsp:spPr>
        <a:xfrm>
          <a:off x="0" y="0"/>
          <a:ext cx="3645765" cy="10652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lvl="0" algn="l" defTabSz="1244600">
            <a:lnSpc>
              <a:spcPct val="90000"/>
            </a:lnSpc>
            <a:spcBef>
              <a:spcPct val="0"/>
            </a:spcBef>
            <a:spcAft>
              <a:spcPct val="35000"/>
            </a:spcAft>
          </a:pPr>
          <a:r>
            <a:rPr lang="es-ES" sz="2800" kern="1200" dirty="0" smtClean="0"/>
            <a:t>2 Evaluación:</a:t>
          </a:r>
          <a:endParaRPr lang="es-ES" sz="2800" kern="1200" dirty="0"/>
        </a:p>
      </dsp:txBody>
      <dsp:txXfrm>
        <a:off x="0" y="0"/>
        <a:ext cx="3645765" cy="710176"/>
      </dsp:txXfrm>
    </dsp:sp>
    <dsp:sp modelId="{B539C4ED-22DA-466A-9C7E-A9DF200F9DF7}">
      <dsp:nvSpPr>
        <dsp:cNvPr id="0" name=""/>
        <dsp:cNvSpPr/>
      </dsp:nvSpPr>
      <dsp:spPr>
        <a:xfrm>
          <a:off x="746722" y="722380"/>
          <a:ext cx="3645765" cy="9216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21B7817-7AA7-4193-A564-7C85E4FCD990}">
      <dsp:nvSpPr>
        <dsp:cNvPr id="0" name=""/>
        <dsp:cNvSpPr/>
      </dsp:nvSpPr>
      <dsp:spPr>
        <a:xfrm>
          <a:off x="2151" y="0"/>
          <a:ext cx="2621611" cy="936104"/>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s-ES" sz="1600" kern="1200" dirty="0" smtClean="0"/>
            <a:t>Clasificación d las actividades de trabajo</a:t>
          </a:r>
          <a:endParaRPr lang="es-ES" sz="1600" kern="1200" dirty="0"/>
        </a:p>
      </dsp:txBody>
      <dsp:txXfrm>
        <a:off x="2151" y="0"/>
        <a:ext cx="2621611" cy="936104"/>
      </dsp:txXfrm>
    </dsp:sp>
    <dsp:sp modelId="{44F32BBF-23F1-4C45-A38A-4A7AC6FC2D63}">
      <dsp:nvSpPr>
        <dsp:cNvPr id="0" name=""/>
        <dsp:cNvSpPr/>
      </dsp:nvSpPr>
      <dsp:spPr>
        <a:xfrm>
          <a:off x="2361602" y="0"/>
          <a:ext cx="2621611" cy="936104"/>
        </a:xfrm>
        <a:prstGeom prst="chevron">
          <a:avLst/>
        </a:prstGeom>
        <a:solidFill>
          <a:schemeClr val="accent2">
            <a:hueOff val="-6317677"/>
            <a:satOff val="10648"/>
            <a:lumOff val="-130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s-ES" sz="1600" kern="1200" dirty="0" smtClean="0"/>
            <a:t>Análisis de riesgos por su probabilidad y gravedad</a:t>
          </a:r>
          <a:endParaRPr lang="es-ES" sz="1600" kern="1200" dirty="0"/>
        </a:p>
      </dsp:txBody>
      <dsp:txXfrm>
        <a:off x="2361602" y="0"/>
        <a:ext cx="2621611" cy="936104"/>
      </dsp:txXfrm>
    </dsp:sp>
    <dsp:sp modelId="{95F87824-09DD-48D1-9503-4C728476FE77}">
      <dsp:nvSpPr>
        <dsp:cNvPr id="0" name=""/>
        <dsp:cNvSpPr/>
      </dsp:nvSpPr>
      <dsp:spPr>
        <a:xfrm>
          <a:off x="4721052" y="0"/>
          <a:ext cx="2621611" cy="936104"/>
        </a:xfrm>
        <a:prstGeom prst="chevron">
          <a:avLst/>
        </a:prstGeom>
        <a:solidFill>
          <a:schemeClr val="accent2">
            <a:hueOff val="-12635355"/>
            <a:satOff val="21297"/>
            <a:lumOff val="-260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s-ES" sz="1600" kern="1200" dirty="0" smtClean="0"/>
            <a:t>Valoración de riesgos: decidir si los riesgos son tolerables</a:t>
          </a:r>
          <a:endParaRPr lang="es-ES" sz="1600" kern="1200" dirty="0"/>
        </a:p>
      </dsp:txBody>
      <dsp:txXfrm>
        <a:off x="4721052" y="0"/>
        <a:ext cx="2621611" cy="93610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A9418848-8991-41AD-833C-0152EDE9E145}" type="datetimeFigureOut">
              <a:rPr lang="es-ES" smtClean="0"/>
              <a:t>01/07/2016</a:t>
            </a:fld>
            <a:endParaRPr lang="es-E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B29D762E-1334-4B6A-9052-DC0B09758C1B}"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9418848-8991-41AD-833C-0152EDE9E145}" type="datetimeFigureOut">
              <a:rPr lang="es-ES" smtClean="0"/>
              <a:t>01/07/2016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29D762E-1334-4B6A-9052-DC0B09758C1B}"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9418848-8991-41AD-833C-0152EDE9E145}" type="datetimeFigureOut">
              <a:rPr lang="es-ES" smtClean="0"/>
              <a:t>01/07/2016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29D762E-1334-4B6A-9052-DC0B09758C1B}"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A9418848-8991-41AD-833C-0152EDE9E145}" type="datetimeFigureOut">
              <a:rPr lang="es-ES" smtClean="0"/>
              <a:t>01/07/2016</a:t>
            </a:fld>
            <a:endParaRPr lang="es-ES"/>
          </a:p>
        </p:txBody>
      </p:sp>
      <p:sp>
        <p:nvSpPr>
          <p:cNvPr id="9" name="8 Marcador de número de diapositiva"/>
          <p:cNvSpPr>
            <a:spLocks noGrp="1"/>
          </p:cNvSpPr>
          <p:nvPr>
            <p:ph type="sldNum" sz="quarter" idx="15"/>
          </p:nvPr>
        </p:nvSpPr>
        <p:spPr/>
        <p:txBody>
          <a:bodyPr rtlCol="0"/>
          <a:lstStyle/>
          <a:p>
            <a:fld id="{B29D762E-1334-4B6A-9052-DC0B09758C1B}" type="slidenum">
              <a:rPr lang="es-ES" smtClean="0"/>
              <a:t>‹Nº›</a:t>
            </a:fld>
            <a:endParaRPr lang="es-ES"/>
          </a:p>
        </p:txBody>
      </p:sp>
      <p:sp>
        <p:nvSpPr>
          <p:cNvPr id="10" name="9 Marcador de pie de página"/>
          <p:cNvSpPr>
            <a:spLocks noGrp="1"/>
          </p:cNvSpPr>
          <p:nvPr>
            <p:ph type="ftr" sz="quarter" idx="16"/>
          </p:nvPr>
        </p:nvSpPr>
        <p:spPr/>
        <p:txBody>
          <a:bodyPr rtlCol="0"/>
          <a:lstStyle/>
          <a:p>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A9418848-8991-41AD-833C-0152EDE9E145}" type="datetimeFigureOut">
              <a:rPr lang="es-ES" smtClean="0"/>
              <a:t>01/07/2016</a:t>
            </a:fld>
            <a:endParaRPr lang="es-ES"/>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B29D762E-1334-4B6A-9052-DC0B09758C1B}"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A9418848-8991-41AD-833C-0152EDE9E145}" type="datetimeFigureOut">
              <a:rPr lang="es-ES" smtClean="0"/>
              <a:t>01/07/2016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29D762E-1334-4B6A-9052-DC0B09758C1B}" type="slidenum">
              <a:rPr lang="es-ES" smtClean="0"/>
              <a:t>‹Nº›</a:t>
            </a:fld>
            <a:endParaRPr lang="es-E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A9418848-8991-41AD-833C-0152EDE9E145}" type="datetimeFigureOut">
              <a:rPr lang="es-ES" smtClean="0"/>
              <a:t>01/07/2016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B29D762E-1334-4B6A-9052-DC0B09758C1B}" type="slidenum">
              <a:rPr lang="es-ES" smtClean="0"/>
              <a:t>‹Nº›</a:t>
            </a:fld>
            <a:endParaRPr lang="es-E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A9418848-8991-41AD-833C-0152EDE9E145}" type="datetimeFigureOut">
              <a:rPr lang="es-ES" smtClean="0"/>
              <a:t>01/07/2016</a:t>
            </a:fld>
            <a:endParaRPr lang="es-ES"/>
          </a:p>
        </p:txBody>
      </p:sp>
      <p:sp>
        <p:nvSpPr>
          <p:cNvPr id="7" name="6 Marcador de número de diapositiva"/>
          <p:cNvSpPr>
            <a:spLocks noGrp="1"/>
          </p:cNvSpPr>
          <p:nvPr>
            <p:ph type="sldNum" sz="quarter" idx="11"/>
          </p:nvPr>
        </p:nvSpPr>
        <p:spPr/>
        <p:txBody>
          <a:bodyPr rtlCol="0"/>
          <a:lstStyle/>
          <a:p>
            <a:fld id="{B29D762E-1334-4B6A-9052-DC0B09758C1B}" type="slidenum">
              <a:rPr lang="es-ES" smtClean="0"/>
              <a:t>‹Nº›</a:t>
            </a:fld>
            <a:endParaRPr lang="es-ES"/>
          </a:p>
        </p:txBody>
      </p:sp>
      <p:sp>
        <p:nvSpPr>
          <p:cNvPr id="8" name="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9418848-8991-41AD-833C-0152EDE9E145}" type="datetimeFigureOut">
              <a:rPr lang="es-ES" smtClean="0"/>
              <a:t>01/07/2016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B29D762E-1334-4B6A-9052-DC0B09758C1B}"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A9418848-8991-41AD-833C-0152EDE9E145}" type="datetimeFigureOut">
              <a:rPr lang="es-ES" smtClean="0"/>
              <a:t>01/07/2016</a:t>
            </a:fld>
            <a:endParaRPr lang="es-ES"/>
          </a:p>
        </p:txBody>
      </p:sp>
      <p:sp>
        <p:nvSpPr>
          <p:cNvPr id="22" name="21 Marcador de número de diapositiva"/>
          <p:cNvSpPr>
            <a:spLocks noGrp="1"/>
          </p:cNvSpPr>
          <p:nvPr>
            <p:ph type="sldNum" sz="quarter" idx="15"/>
          </p:nvPr>
        </p:nvSpPr>
        <p:spPr/>
        <p:txBody>
          <a:bodyPr rtlCol="0"/>
          <a:lstStyle/>
          <a:p>
            <a:fld id="{B29D762E-1334-4B6A-9052-DC0B09758C1B}" type="slidenum">
              <a:rPr lang="es-ES" smtClean="0"/>
              <a:t>‹Nº›</a:t>
            </a:fld>
            <a:endParaRPr lang="es-ES"/>
          </a:p>
        </p:txBody>
      </p:sp>
      <p:sp>
        <p:nvSpPr>
          <p:cNvPr id="23" name="22 Marcador de pie de página"/>
          <p:cNvSpPr>
            <a:spLocks noGrp="1"/>
          </p:cNvSpPr>
          <p:nvPr>
            <p:ph type="ftr" sz="quarter" idx="16"/>
          </p:nvPr>
        </p:nvSpPr>
        <p:spPr/>
        <p:txBody>
          <a:bodyPr rtlCol="0"/>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A9418848-8991-41AD-833C-0152EDE9E145}" type="datetimeFigureOut">
              <a:rPr lang="es-ES" smtClean="0"/>
              <a:t>01/07/2016</a:t>
            </a:fld>
            <a:endParaRPr lang="es-ES"/>
          </a:p>
        </p:txBody>
      </p:sp>
      <p:sp>
        <p:nvSpPr>
          <p:cNvPr id="18" name="17 Marcador de número de diapositiva"/>
          <p:cNvSpPr>
            <a:spLocks noGrp="1"/>
          </p:cNvSpPr>
          <p:nvPr>
            <p:ph type="sldNum" sz="quarter" idx="11"/>
          </p:nvPr>
        </p:nvSpPr>
        <p:spPr/>
        <p:txBody>
          <a:bodyPr rtlCol="0"/>
          <a:lstStyle/>
          <a:p>
            <a:fld id="{B29D762E-1334-4B6A-9052-DC0B09758C1B}" type="slidenum">
              <a:rPr lang="es-ES" smtClean="0"/>
              <a:t>‹Nº›</a:t>
            </a:fld>
            <a:endParaRPr lang="es-ES"/>
          </a:p>
        </p:txBody>
      </p:sp>
      <p:sp>
        <p:nvSpPr>
          <p:cNvPr id="21" name="20 Marcador de pie de página"/>
          <p:cNvSpPr>
            <a:spLocks noGrp="1"/>
          </p:cNvSpPr>
          <p:nvPr>
            <p:ph type="ftr" sz="quarter" idx="12"/>
          </p:nvPr>
        </p:nvSpPr>
        <p:spPr/>
        <p:txBody>
          <a:bodyPr rtlCol="0"/>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9418848-8991-41AD-833C-0152EDE9E145}" type="datetimeFigureOut">
              <a:rPr lang="es-ES" smtClean="0"/>
              <a:t>01/07/2016</a:t>
            </a:fld>
            <a:endParaRPr lang="es-E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29D762E-1334-4B6A-9052-DC0B09758C1B}"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836712"/>
            <a:ext cx="8136904" cy="1224136"/>
          </a:xfrm>
        </p:spPr>
        <p:txBody>
          <a:bodyPr/>
          <a:lstStyle/>
          <a:p>
            <a:r>
              <a:rPr lang="es-ES" dirty="0" smtClean="0"/>
              <a:t>UD 11 GESTIÓN DE LA PREVENCIÓN EN LA EMPRESA</a:t>
            </a:r>
            <a:endParaRPr lang="es-ES" dirty="0"/>
          </a:p>
        </p:txBody>
      </p:sp>
      <p:sp>
        <p:nvSpPr>
          <p:cNvPr id="3" name="2 Subtítulo"/>
          <p:cNvSpPr>
            <a:spLocks noGrp="1"/>
          </p:cNvSpPr>
          <p:nvPr>
            <p:ph type="subTitle" idx="1"/>
          </p:nvPr>
        </p:nvSpPr>
        <p:spPr>
          <a:xfrm>
            <a:off x="1547664" y="2060848"/>
            <a:ext cx="7416824" cy="2016224"/>
          </a:xfrm>
        </p:spPr>
        <p:txBody>
          <a:bodyPr>
            <a:normAutofit fontScale="92500"/>
          </a:bodyPr>
          <a:lstStyle/>
          <a:p>
            <a:r>
              <a:rPr lang="es-ES" dirty="0" smtClean="0"/>
              <a:t>OBJETIVOS:</a:t>
            </a:r>
          </a:p>
          <a:p>
            <a:pPr marL="342900" indent="-342900">
              <a:buFont typeface="+mj-lt"/>
              <a:buAutoNum type="arabicPeriod"/>
            </a:pPr>
            <a:r>
              <a:rPr lang="es-ES" dirty="0" smtClean="0"/>
              <a:t>Definir el contenido del plan de prevención</a:t>
            </a:r>
          </a:p>
          <a:p>
            <a:pPr marL="342900" indent="-342900">
              <a:buFont typeface="+mj-lt"/>
              <a:buAutoNum type="arabicPeriod"/>
            </a:pPr>
            <a:r>
              <a:rPr lang="es-ES" dirty="0" smtClean="0"/>
              <a:t>Clasificar las distintas formas de gestión de la prevención</a:t>
            </a:r>
          </a:p>
          <a:p>
            <a:pPr marL="342900" indent="-342900">
              <a:buFont typeface="+mj-lt"/>
              <a:buAutoNum type="arabicPeriod"/>
            </a:pPr>
            <a:r>
              <a:rPr lang="es-ES" dirty="0" smtClean="0"/>
              <a:t>Determinar las formas de representación de los trabajadores en la empresa en materia de PRL</a:t>
            </a:r>
          </a:p>
          <a:p>
            <a:pPr marL="342900" indent="-342900">
              <a:buFont typeface="+mj-lt"/>
              <a:buAutoNum type="arabicPeriod"/>
            </a:pPr>
            <a:r>
              <a:rPr lang="es-ES" dirty="0" smtClean="0"/>
              <a:t>Identificar los organismos públicos relacionados con la PRL</a:t>
            </a:r>
          </a:p>
          <a:p>
            <a:endParaRPr lang="es-ES" dirty="0"/>
          </a:p>
        </p:txBody>
      </p:sp>
      <p:sp>
        <p:nvSpPr>
          <p:cNvPr id="4" name="2 Subtítulo"/>
          <p:cNvSpPr txBox="1">
            <a:spLocks/>
          </p:cNvSpPr>
          <p:nvPr/>
        </p:nvSpPr>
        <p:spPr>
          <a:xfrm>
            <a:off x="1727176" y="4437112"/>
            <a:ext cx="7416824" cy="2016224"/>
          </a:xfrm>
          <a:prstGeom prst="rect">
            <a:avLst/>
          </a:prstGeom>
        </p:spPr>
        <p:txBody>
          <a:bodyPr vert="horz">
            <a:normAutofit fontScale="92500" lnSpcReduction="10000"/>
          </a:body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s-ES" b="1" dirty="0" smtClean="0">
                <a:solidFill>
                  <a:schemeClr val="tx2"/>
                </a:solidFill>
              </a:rPr>
              <a:t>CONTENIDOS</a:t>
            </a:r>
            <a:r>
              <a:rPr kumimoji="0" lang="es-ES" sz="1800" b="1" i="0" u="none" strike="noStrike" kern="1200" cap="none" spc="0" normalizeH="0" baseline="0" noProof="0" dirty="0" smtClean="0">
                <a:ln>
                  <a:noFill/>
                </a:ln>
                <a:solidFill>
                  <a:schemeClr val="tx2"/>
                </a:solidFill>
                <a:effectLst/>
                <a:uLnTx/>
                <a:uFillTx/>
                <a:latin typeface="+mn-lt"/>
                <a:ea typeface="+mn-ea"/>
                <a:cs typeface="+mn-cs"/>
              </a:rPr>
              <a:t>:</a:t>
            </a:r>
          </a:p>
          <a:p>
            <a:pPr marL="342900" marR="0" lvl="0" indent="-342900" algn="l" defTabSz="914400" rtl="0" eaLnBrk="1" fontAlgn="auto" latinLnBrk="0" hangingPunct="1">
              <a:lnSpc>
                <a:spcPct val="100000"/>
              </a:lnSpc>
              <a:spcBef>
                <a:spcPts val="600"/>
              </a:spcBef>
              <a:spcAft>
                <a:spcPts val="0"/>
              </a:spcAft>
              <a:buClr>
                <a:schemeClr val="accent1"/>
              </a:buClr>
              <a:buSzPct val="70000"/>
              <a:buFont typeface="+mj-lt"/>
              <a:buAutoNum type="arabicPeriod"/>
              <a:tabLst/>
              <a:defRPr/>
            </a:pPr>
            <a:r>
              <a:rPr lang="es-ES" b="1" dirty="0" smtClean="0">
                <a:solidFill>
                  <a:schemeClr val="tx2"/>
                </a:solidFill>
              </a:rPr>
              <a:t>La planificación de la prevención en la empresa</a:t>
            </a:r>
          </a:p>
          <a:p>
            <a:pPr marL="342900" marR="0" lvl="0" indent="-342900" algn="l" defTabSz="914400" rtl="0" eaLnBrk="1" fontAlgn="auto" latinLnBrk="0" hangingPunct="1">
              <a:lnSpc>
                <a:spcPct val="100000"/>
              </a:lnSpc>
              <a:spcBef>
                <a:spcPts val="600"/>
              </a:spcBef>
              <a:spcAft>
                <a:spcPts val="0"/>
              </a:spcAft>
              <a:buClr>
                <a:schemeClr val="accent1"/>
              </a:buClr>
              <a:buSzPct val="70000"/>
              <a:buFont typeface="+mj-lt"/>
              <a:buAutoNum type="arabicPeriod"/>
              <a:tabLst/>
              <a:defRPr/>
            </a:pPr>
            <a:r>
              <a:rPr kumimoji="0" lang="es-ES" sz="1800" b="1" i="0" u="none" strike="noStrike" kern="1200" cap="none" spc="0" normalizeH="0" baseline="0" noProof="0" dirty="0" smtClean="0">
                <a:ln>
                  <a:noFill/>
                </a:ln>
                <a:solidFill>
                  <a:schemeClr val="tx2"/>
                </a:solidFill>
                <a:effectLst/>
                <a:uLnTx/>
                <a:uFillTx/>
                <a:latin typeface="+mn-lt"/>
                <a:ea typeface="+mn-ea"/>
                <a:cs typeface="+mn-cs"/>
              </a:rPr>
              <a:t>La</a:t>
            </a:r>
            <a:r>
              <a:rPr kumimoji="0" lang="es-ES" sz="1800" b="1" i="0" u="none" strike="noStrike" kern="1200" cap="none" spc="0" normalizeH="0" noProof="0" dirty="0" smtClean="0">
                <a:ln>
                  <a:noFill/>
                </a:ln>
                <a:solidFill>
                  <a:schemeClr val="tx2"/>
                </a:solidFill>
                <a:effectLst/>
                <a:uLnTx/>
                <a:uFillTx/>
                <a:latin typeface="+mn-lt"/>
                <a:ea typeface="+mn-ea"/>
                <a:cs typeface="+mn-cs"/>
              </a:rPr>
              <a:t> evaluación de riesgos</a:t>
            </a:r>
          </a:p>
          <a:p>
            <a:pPr marL="342900" marR="0" lvl="0" indent="-342900" algn="l" defTabSz="914400" rtl="0" eaLnBrk="1" fontAlgn="auto" latinLnBrk="0" hangingPunct="1">
              <a:lnSpc>
                <a:spcPct val="100000"/>
              </a:lnSpc>
              <a:spcBef>
                <a:spcPts val="600"/>
              </a:spcBef>
              <a:spcAft>
                <a:spcPts val="0"/>
              </a:spcAft>
              <a:buClr>
                <a:schemeClr val="accent1"/>
              </a:buClr>
              <a:buSzPct val="70000"/>
              <a:buFont typeface="+mj-lt"/>
              <a:buAutoNum type="arabicPeriod"/>
              <a:tabLst/>
              <a:defRPr/>
            </a:pPr>
            <a:r>
              <a:rPr lang="es-ES" b="1" baseline="0" dirty="0" smtClean="0">
                <a:solidFill>
                  <a:schemeClr val="tx2"/>
                </a:solidFill>
              </a:rPr>
              <a:t>La</a:t>
            </a:r>
            <a:r>
              <a:rPr lang="es-ES" b="1" dirty="0" smtClean="0">
                <a:solidFill>
                  <a:schemeClr val="tx2"/>
                </a:solidFill>
              </a:rPr>
              <a:t> gestión de la prevención</a:t>
            </a:r>
          </a:p>
          <a:p>
            <a:pPr marL="342900" marR="0" lvl="0" indent="-342900" algn="l" defTabSz="914400" rtl="0" eaLnBrk="1" fontAlgn="auto" latinLnBrk="0" hangingPunct="1">
              <a:lnSpc>
                <a:spcPct val="100000"/>
              </a:lnSpc>
              <a:spcBef>
                <a:spcPts val="600"/>
              </a:spcBef>
              <a:spcAft>
                <a:spcPts val="0"/>
              </a:spcAft>
              <a:buClr>
                <a:schemeClr val="accent1"/>
              </a:buClr>
              <a:buSzPct val="70000"/>
              <a:buFont typeface="+mj-lt"/>
              <a:buAutoNum type="arabicPeriod"/>
              <a:tabLst/>
              <a:defRPr/>
            </a:pPr>
            <a:r>
              <a:rPr lang="es-ES" b="1" dirty="0" smtClean="0">
                <a:solidFill>
                  <a:schemeClr val="tx2"/>
                </a:solidFill>
              </a:rPr>
              <a:t>La representación de los trabajadores en materia preventiva</a:t>
            </a:r>
          </a:p>
          <a:p>
            <a:pPr marL="342900" marR="0" lvl="0" indent="-342900" algn="l" defTabSz="914400" rtl="0" eaLnBrk="1" fontAlgn="auto" latinLnBrk="0" hangingPunct="1">
              <a:lnSpc>
                <a:spcPct val="100000"/>
              </a:lnSpc>
              <a:spcBef>
                <a:spcPts val="600"/>
              </a:spcBef>
              <a:spcAft>
                <a:spcPts val="0"/>
              </a:spcAft>
              <a:buClr>
                <a:schemeClr val="accent1"/>
              </a:buClr>
              <a:buSzPct val="70000"/>
              <a:buFont typeface="+mj-lt"/>
              <a:buAutoNum type="arabicPeriod"/>
              <a:tabLst/>
              <a:defRPr/>
            </a:pPr>
            <a:r>
              <a:rPr lang="es-ES" b="1" dirty="0" smtClean="0">
                <a:solidFill>
                  <a:schemeClr val="tx2"/>
                </a:solidFill>
              </a:rPr>
              <a:t>Organismos públicos relacionados con la PRL</a:t>
            </a:r>
          </a:p>
          <a:p>
            <a:pPr marL="342900" marR="0" lvl="0" indent="-342900" algn="l" defTabSz="914400" rtl="0" eaLnBrk="1" fontAlgn="auto" latinLnBrk="0" hangingPunct="1">
              <a:lnSpc>
                <a:spcPct val="100000"/>
              </a:lnSpc>
              <a:spcBef>
                <a:spcPts val="600"/>
              </a:spcBef>
              <a:spcAft>
                <a:spcPts val="0"/>
              </a:spcAft>
              <a:buClr>
                <a:schemeClr val="accent1"/>
              </a:buClr>
              <a:buSzPct val="70000"/>
              <a:buFont typeface="+mj-lt"/>
              <a:buAutoNum type="arabicPeriod"/>
              <a:tabLst/>
              <a:defRPr/>
            </a:pPr>
            <a:endParaRPr kumimoji="0" lang="es-ES" sz="18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3200" dirty="0" smtClean="0">
                <a:solidFill>
                  <a:srgbClr val="363435"/>
                </a:solidFill>
                <a:cs typeface="Times New Roman" charset="0"/>
              </a:rPr>
              <a:t>4. Participación </a:t>
            </a:r>
            <a:r>
              <a:rPr lang="es-ES" sz="3200" dirty="0" smtClean="0">
                <a:solidFill>
                  <a:srgbClr val="363435"/>
                </a:solidFill>
                <a:cs typeface="Times New Roman" charset="0"/>
              </a:rPr>
              <a:t>de los trabajadores</a:t>
            </a:r>
            <a:br>
              <a:rPr lang="es-ES" sz="3200" dirty="0" smtClean="0">
                <a:solidFill>
                  <a:srgbClr val="363435"/>
                </a:solidFill>
                <a:cs typeface="Times New Roman" charset="0"/>
              </a:rPr>
            </a:br>
            <a:endParaRPr lang="es-ES" dirty="0"/>
          </a:p>
        </p:txBody>
      </p:sp>
      <p:sp>
        <p:nvSpPr>
          <p:cNvPr id="4" name="Rectángulo 1"/>
          <p:cNvSpPr>
            <a:spLocks noGrp="1" noChangeArrowheads="1"/>
          </p:cNvSpPr>
          <p:nvPr>
            <p:ph sz="quarter" idx="1"/>
          </p:nvPr>
        </p:nvSpPr>
        <p:spPr bwMode="auto">
          <a:xfrm>
            <a:off x="457200" y="1600200"/>
            <a:ext cx="7467600" cy="338554"/>
          </a:xfrm>
          <a:prstGeom prst="rect">
            <a:avLst/>
          </a:prstGeom>
          <a:noFill/>
          <a:ln w="9525">
            <a:noFill/>
            <a:miter lim="800000"/>
            <a:headEnd/>
            <a:tailEnd/>
          </a:ln>
        </p:spPr>
        <p:txBody>
          <a:bodyPr>
            <a:spAutoFit/>
          </a:bodyPr>
          <a:lstStyle/>
          <a:p>
            <a:pPr>
              <a:buNone/>
            </a:pPr>
            <a:r>
              <a:rPr lang="es-ES" sz="1600" b="1" dirty="0">
                <a:solidFill>
                  <a:schemeClr val="tx1"/>
                </a:solidFill>
              </a:rPr>
              <a:t>A. Delegación de prevención</a:t>
            </a:r>
          </a:p>
        </p:txBody>
      </p:sp>
      <p:pic>
        <p:nvPicPr>
          <p:cNvPr id="5" name="Imagen 1"/>
          <p:cNvPicPr>
            <a:picLocks noChangeAspect="1"/>
          </p:cNvPicPr>
          <p:nvPr/>
        </p:nvPicPr>
        <p:blipFill>
          <a:blip r:embed="rId2" cstate="print"/>
          <a:srcRect/>
          <a:stretch>
            <a:fillRect/>
          </a:stretch>
        </p:blipFill>
        <p:spPr bwMode="auto">
          <a:xfrm>
            <a:off x="251520" y="1988840"/>
            <a:ext cx="5991225" cy="1914525"/>
          </a:xfrm>
          <a:prstGeom prst="rect">
            <a:avLst/>
          </a:prstGeom>
          <a:noFill/>
          <a:ln w="9525">
            <a:noFill/>
            <a:miter lim="800000"/>
            <a:headEnd/>
            <a:tailEnd/>
          </a:ln>
        </p:spPr>
      </p:pic>
      <p:pic>
        <p:nvPicPr>
          <p:cNvPr id="6" name="Imagen 2"/>
          <p:cNvPicPr>
            <a:picLocks noChangeAspect="1"/>
          </p:cNvPicPr>
          <p:nvPr/>
        </p:nvPicPr>
        <p:blipFill>
          <a:blip r:embed="rId3" cstate="print"/>
          <a:srcRect/>
          <a:stretch>
            <a:fillRect/>
          </a:stretch>
        </p:blipFill>
        <p:spPr bwMode="auto">
          <a:xfrm>
            <a:off x="6228184" y="1124744"/>
            <a:ext cx="2371725" cy="3324225"/>
          </a:xfrm>
          <a:prstGeom prst="rect">
            <a:avLst/>
          </a:prstGeom>
          <a:noFill/>
          <a:ln w="9525">
            <a:noFill/>
            <a:miter lim="800000"/>
            <a:headEnd/>
            <a:tailEnd/>
          </a:ln>
        </p:spPr>
      </p:pic>
      <p:sp>
        <p:nvSpPr>
          <p:cNvPr id="7" name="Rectángulo 1"/>
          <p:cNvSpPr>
            <a:spLocks noChangeArrowheads="1"/>
          </p:cNvSpPr>
          <p:nvPr/>
        </p:nvSpPr>
        <p:spPr bwMode="auto">
          <a:xfrm>
            <a:off x="611560" y="4005064"/>
            <a:ext cx="7128792" cy="1077218"/>
          </a:xfrm>
          <a:prstGeom prst="rect">
            <a:avLst/>
          </a:prstGeom>
          <a:noFill/>
          <a:ln w="9525">
            <a:noFill/>
            <a:miter lim="800000"/>
            <a:headEnd/>
            <a:tailEnd/>
          </a:ln>
        </p:spPr>
        <p:txBody>
          <a:bodyPr wrap="square">
            <a:spAutoFit/>
          </a:bodyPr>
          <a:lstStyle/>
          <a:p>
            <a:r>
              <a:rPr lang="es-ES" sz="1600" b="1" dirty="0">
                <a:solidFill>
                  <a:schemeClr val="tx1"/>
                </a:solidFill>
              </a:rPr>
              <a:t>B. Comité de seguridad y </a:t>
            </a:r>
            <a:r>
              <a:rPr lang="es-ES" sz="1600" b="1" dirty="0" smtClean="0">
                <a:solidFill>
                  <a:schemeClr val="tx1"/>
                </a:solidFill>
              </a:rPr>
              <a:t>salud:</a:t>
            </a:r>
          </a:p>
          <a:p>
            <a:endParaRPr lang="es-ES" sz="1600" b="1" dirty="0" smtClean="0">
              <a:solidFill>
                <a:schemeClr val="tx1"/>
              </a:solidFill>
            </a:endParaRPr>
          </a:p>
          <a:p>
            <a:r>
              <a:rPr lang="es-ES" sz="1600" dirty="0" smtClean="0">
                <a:solidFill>
                  <a:schemeClr val="tx1"/>
                </a:solidFill>
              </a:rPr>
              <a:t>se constituye en empresas o centros de trabajo con 50 o más trabajadores.</a:t>
            </a:r>
            <a:endParaRPr lang="es-ES" sz="1600" dirty="0" smtClean="0">
              <a:solidFill>
                <a:schemeClr val="tx1"/>
              </a:solidFill>
              <a:ea typeface="ＭＳ Ｐゴシック" charset="-128"/>
            </a:endParaRPr>
          </a:p>
          <a:p>
            <a:endParaRPr lang="es-ES" sz="1600" b="1" dirty="0">
              <a:solidFill>
                <a:schemeClr val="tx1"/>
              </a:solidFill>
            </a:endParaRPr>
          </a:p>
        </p:txBody>
      </p:sp>
      <p:pic>
        <p:nvPicPr>
          <p:cNvPr id="8" name="Imagen 3"/>
          <p:cNvPicPr>
            <a:picLocks noChangeAspect="1"/>
          </p:cNvPicPr>
          <p:nvPr/>
        </p:nvPicPr>
        <p:blipFill>
          <a:blip r:embed="rId4" cstate="print"/>
          <a:srcRect/>
          <a:stretch>
            <a:fillRect/>
          </a:stretch>
        </p:blipFill>
        <p:spPr bwMode="auto">
          <a:xfrm>
            <a:off x="251520" y="5085184"/>
            <a:ext cx="6076950" cy="1628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5. Organismos relacionados con la prevención</a:t>
            </a:r>
            <a:endParaRPr lang="es-ES" dirty="0"/>
          </a:p>
        </p:txBody>
      </p:sp>
      <p:pic>
        <p:nvPicPr>
          <p:cNvPr id="4" name="Imagen 2"/>
          <p:cNvPicPr>
            <a:picLocks noGrp="1" noChangeAspect="1"/>
          </p:cNvPicPr>
          <p:nvPr>
            <p:ph sz="quarter" idx="1"/>
          </p:nvPr>
        </p:nvPicPr>
        <p:blipFill>
          <a:blip r:embed="rId2" cstate="print"/>
          <a:srcRect/>
          <a:stretch>
            <a:fillRect/>
          </a:stretch>
        </p:blipFill>
        <p:spPr bwMode="auto">
          <a:xfrm>
            <a:off x="467544" y="1700808"/>
            <a:ext cx="7467600" cy="2628595"/>
          </a:xfrm>
          <a:prstGeom prst="rect">
            <a:avLst/>
          </a:prstGeom>
          <a:noFill/>
          <a:ln w="9525">
            <a:noFill/>
            <a:miter lim="800000"/>
            <a:headEnd/>
            <a:tailEnd/>
          </a:ln>
        </p:spPr>
      </p:pic>
      <p:pic>
        <p:nvPicPr>
          <p:cNvPr id="5" name="Imagen 1"/>
          <p:cNvPicPr>
            <a:picLocks noChangeAspect="1"/>
          </p:cNvPicPr>
          <p:nvPr/>
        </p:nvPicPr>
        <p:blipFill>
          <a:blip r:embed="rId3" cstate="print"/>
          <a:srcRect/>
          <a:stretch>
            <a:fillRect/>
          </a:stretch>
        </p:blipFill>
        <p:spPr bwMode="auto">
          <a:xfrm>
            <a:off x="467545" y="4365104"/>
            <a:ext cx="7416824" cy="220385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2"/>
          <p:cNvPicPr>
            <a:picLocks noGrp="1" noChangeAspect="1"/>
          </p:cNvPicPr>
          <p:nvPr>
            <p:ph sz="quarter" idx="1"/>
          </p:nvPr>
        </p:nvPicPr>
        <p:blipFill>
          <a:blip r:embed="rId2" cstate="print"/>
          <a:srcRect/>
          <a:stretch>
            <a:fillRect/>
          </a:stretch>
        </p:blipFill>
        <p:spPr bwMode="auto">
          <a:xfrm>
            <a:off x="539552" y="1052736"/>
            <a:ext cx="7467600" cy="248637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467600" cy="1368152"/>
          </a:xfrm>
        </p:spPr>
        <p:txBody>
          <a:bodyPr>
            <a:normAutofit fontScale="90000"/>
          </a:bodyPr>
          <a:lstStyle/>
          <a:p>
            <a:pPr lvl="0"/>
            <a:r>
              <a:rPr lang="es-ES" b="1" dirty="0" smtClean="0"/>
              <a:t>1. La </a:t>
            </a:r>
            <a:r>
              <a:rPr lang="es-ES" b="1" dirty="0" smtClean="0"/>
              <a:t>planificación de la prevención en la empresa</a:t>
            </a:r>
            <a:br>
              <a:rPr lang="es-ES" b="1" dirty="0" smtClean="0"/>
            </a:br>
            <a:endParaRPr lang="es-ES" dirty="0"/>
          </a:p>
        </p:txBody>
      </p:sp>
      <p:graphicFrame>
        <p:nvGraphicFramePr>
          <p:cNvPr id="4" name="3 Marcador de contenido"/>
          <p:cNvGraphicFramePr>
            <a:graphicFrameLocks noGrp="1"/>
          </p:cNvGraphicFramePr>
          <p:nvPr>
            <p:ph sz="quarter" idx="1"/>
          </p:nvPr>
        </p:nvGraphicFramePr>
        <p:xfrm>
          <a:off x="457200" y="1600201"/>
          <a:ext cx="8147248" cy="1396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cstate="print"/>
          <a:srcRect/>
          <a:stretch>
            <a:fillRect/>
          </a:stretch>
        </p:blipFill>
        <p:spPr bwMode="auto">
          <a:xfrm>
            <a:off x="323528" y="3068960"/>
            <a:ext cx="8582025" cy="3162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2"/>
          <p:cNvPicPr>
            <a:picLocks noGrp="1" noChangeAspect="1"/>
          </p:cNvPicPr>
          <p:nvPr>
            <p:ph sz="quarter" idx="1"/>
          </p:nvPr>
        </p:nvPicPr>
        <p:blipFill>
          <a:blip r:embed="rId2" cstate="print"/>
          <a:srcRect/>
          <a:stretch>
            <a:fillRect/>
          </a:stretch>
        </p:blipFill>
        <p:spPr bwMode="auto">
          <a:xfrm>
            <a:off x="323528" y="476672"/>
            <a:ext cx="8263867" cy="3528392"/>
          </a:xfrm>
          <a:prstGeom prst="rect">
            <a:avLst/>
          </a:prstGeom>
          <a:noFill/>
          <a:ln w="9525">
            <a:noFill/>
            <a:miter lim="800000"/>
            <a:headEnd/>
            <a:tailEnd/>
          </a:ln>
        </p:spPr>
      </p:pic>
      <p:pic>
        <p:nvPicPr>
          <p:cNvPr id="5" name="Imagen 1"/>
          <p:cNvPicPr>
            <a:picLocks noChangeAspect="1"/>
          </p:cNvPicPr>
          <p:nvPr/>
        </p:nvPicPr>
        <p:blipFill>
          <a:blip r:embed="rId3" cstate="print"/>
          <a:srcRect/>
          <a:stretch>
            <a:fillRect/>
          </a:stretch>
        </p:blipFill>
        <p:spPr bwMode="auto">
          <a:xfrm>
            <a:off x="395536" y="4077072"/>
            <a:ext cx="7648575" cy="2466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Grp="1" noChangeAspect="1"/>
          </p:cNvPicPr>
          <p:nvPr>
            <p:ph sz="quarter" idx="1"/>
          </p:nvPr>
        </p:nvPicPr>
        <p:blipFill>
          <a:blip r:embed="rId2" cstate="print"/>
          <a:stretch>
            <a:fillRect/>
          </a:stretch>
        </p:blipFill>
        <p:spPr>
          <a:xfrm>
            <a:off x="2267744" y="332656"/>
            <a:ext cx="6019800" cy="1000125"/>
          </a:xfrm>
          <a:prstGeom prst="rect">
            <a:avLst/>
          </a:prstGeom>
          <a:ln>
            <a:noFill/>
          </a:ln>
          <a:effectLst>
            <a:outerShdw blurRad="292100" dist="139700" dir="2700000" algn="tl" rotWithShape="0">
              <a:srgbClr val="333333">
                <a:alpha val="65000"/>
              </a:srgbClr>
            </a:outerShdw>
          </a:effectLst>
        </p:spPr>
      </p:pic>
      <p:graphicFrame>
        <p:nvGraphicFramePr>
          <p:cNvPr id="5" name="4 Diagrama"/>
          <p:cNvGraphicFramePr/>
          <p:nvPr/>
        </p:nvGraphicFramePr>
        <p:xfrm>
          <a:off x="539552" y="1628800"/>
          <a:ext cx="4392488" cy="16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CuadroTexto"/>
          <p:cNvSpPr txBox="1"/>
          <p:nvPr/>
        </p:nvSpPr>
        <p:spPr>
          <a:xfrm>
            <a:off x="1403648" y="2348881"/>
            <a:ext cx="3528392" cy="1200329"/>
          </a:xfrm>
          <a:prstGeom prst="rect">
            <a:avLst/>
          </a:prstGeom>
          <a:noFill/>
        </p:spPr>
        <p:txBody>
          <a:bodyPr wrap="square" rtlCol="0">
            <a:spAutoFit/>
          </a:bodyPr>
          <a:lstStyle/>
          <a:p>
            <a:r>
              <a:rPr lang="es-ES" dirty="0" smtClean="0">
                <a:solidFill>
                  <a:schemeClr val="tx1"/>
                </a:solidFill>
              </a:rPr>
              <a:t>Proceso dirigido a estimar la magnitud de aquellos riesgos que no han podido evitarse.</a:t>
            </a:r>
            <a:endParaRPr lang="es-ES" dirty="0" smtClean="0">
              <a:solidFill>
                <a:schemeClr val="tx1"/>
              </a:solidFill>
              <a:ea typeface="ＭＳ Ｐゴシック" charset="-128"/>
            </a:endParaRPr>
          </a:p>
          <a:p>
            <a:endParaRPr lang="es-ES" dirty="0"/>
          </a:p>
        </p:txBody>
      </p:sp>
      <p:pic>
        <p:nvPicPr>
          <p:cNvPr id="7" name="Imagen 2"/>
          <p:cNvPicPr>
            <a:picLocks noChangeAspect="1"/>
          </p:cNvPicPr>
          <p:nvPr/>
        </p:nvPicPr>
        <p:blipFill>
          <a:blip r:embed="rId8" cstate="print"/>
          <a:srcRect/>
          <a:stretch>
            <a:fillRect/>
          </a:stretch>
        </p:blipFill>
        <p:spPr bwMode="auto">
          <a:xfrm>
            <a:off x="251520" y="3429000"/>
            <a:ext cx="8455149" cy="322277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188640"/>
            <a:ext cx="7715200" cy="6285312"/>
          </a:xfrm>
        </p:spPr>
        <p:txBody>
          <a:bodyPr/>
          <a:lstStyle/>
          <a:p>
            <a:r>
              <a:rPr lang="es-ES" dirty="0" smtClean="0"/>
              <a:t>Cómo se hace la evaluación</a:t>
            </a:r>
          </a:p>
          <a:p>
            <a:endParaRPr lang="es-ES" dirty="0" smtClean="0"/>
          </a:p>
          <a:p>
            <a:endParaRPr lang="es-ES" dirty="0" smtClean="0"/>
          </a:p>
          <a:p>
            <a:endParaRPr lang="es-ES" dirty="0"/>
          </a:p>
        </p:txBody>
      </p:sp>
      <p:sp>
        <p:nvSpPr>
          <p:cNvPr id="4" name="Rectángulo 1"/>
          <p:cNvSpPr>
            <a:spLocks noChangeArrowheads="1"/>
          </p:cNvSpPr>
          <p:nvPr/>
        </p:nvSpPr>
        <p:spPr bwMode="auto">
          <a:xfrm>
            <a:off x="827584" y="1988840"/>
            <a:ext cx="5416550" cy="339725"/>
          </a:xfrm>
          <a:prstGeom prst="rect">
            <a:avLst/>
          </a:prstGeom>
          <a:noFill/>
          <a:ln w="9525">
            <a:noFill/>
            <a:miter lim="800000"/>
            <a:headEnd/>
            <a:tailEnd/>
          </a:ln>
        </p:spPr>
        <p:txBody>
          <a:bodyPr>
            <a:spAutoFit/>
          </a:bodyPr>
          <a:lstStyle/>
          <a:p>
            <a:r>
              <a:rPr lang="es-ES" sz="1600" b="1" dirty="0">
                <a:solidFill>
                  <a:schemeClr val="tx1"/>
                </a:solidFill>
              </a:rPr>
              <a:t>A. Identificación de los riesgos</a:t>
            </a:r>
          </a:p>
        </p:txBody>
      </p:sp>
      <p:pic>
        <p:nvPicPr>
          <p:cNvPr id="5" name="Imagen 1"/>
          <p:cNvPicPr>
            <a:picLocks noChangeAspect="1"/>
          </p:cNvPicPr>
          <p:nvPr/>
        </p:nvPicPr>
        <p:blipFill>
          <a:blip r:embed="rId2" cstate="print"/>
          <a:srcRect/>
          <a:stretch>
            <a:fillRect/>
          </a:stretch>
        </p:blipFill>
        <p:spPr bwMode="auto">
          <a:xfrm>
            <a:off x="755576" y="2564904"/>
            <a:ext cx="7128792" cy="3908931"/>
          </a:xfrm>
          <a:prstGeom prst="rect">
            <a:avLst/>
          </a:prstGeom>
          <a:noFill/>
          <a:ln w="9525">
            <a:noFill/>
            <a:miter lim="800000"/>
            <a:headEnd/>
            <a:tailEnd/>
          </a:ln>
        </p:spPr>
      </p:pic>
      <p:graphicFrame>
        <p:nvGraphicFramePr>
          <p:cNvPr id="6" name="5 Diagrama"/>
          <p:cNvGraphicFramePr/>
          <p:nvPr/>
        </p:nvGraphicFramePr>
        <p:xfrm>
          <a:off x="1043608" y="908720"/>
          <a:ext cx="7344816" cy="93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2"/>
          <p:cNvPicPr>
            <a:picLocks noGrp="1" noChangeAspect="1"/>
          </p:cNvPicPr>
          <p:nvPr>
            <p:ph sz="quarter" idx="1"/>
          </p:nvPr>
        </p:nvPicPr>
        <p:blipFill>
          <a:blip r:embed="rId2" cstate="print"/>
          <a:srcRect/>
          <a:stretch>
            <a:fillRect/>
          </a:stretch>
        </p:blipFill>
        <p:spPr bwMode="auto">
          <a:xfrm>
            <a:off x="755576" y="836712"/>
            <a:ext cx="7775518" cy="381642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
          <p:cNvSpPr>
            <a:spLocks noGrp="1" noChangeArrowheads="1"/>
          </p:cNvSpPr>
          <p:nvPr>
            <p:ph sz="quarter" idx="1"/>
          </p:nvPr>
        </p:nvSpPr>
        <p:spPr bwMode="auto">
          <a:xfrm>
            <a:off x="2699792" y="476672"/>
            <a:ext cx="3384376" cy="338554"/>
          </a:xfrm>
          <a:prstGeom prst="rect">
            <a:avLst/>
          </a:prstGeom>
          <a:noFill/>
          <a:ln w="9525">
            <a:noFill/>
            <a:miter lim="800000"/>
            <a:headEnd/>
            <a:tailEnd/>
          </a:ln>
        </p:spPr>
        <p:txBody>
          <a:bodyPr wrap="square">
            <a:spAutoFit/>
          </a:bodyPr>
          <a:lstStyle/>
          <a:p>
            <a:r>
              <a:rPr lang="es-ES" sz="1600" b="1" dirty="0">
                <a:solidFill>
                  <a:schemeClr val="tx1"/>
                </a:solidFill>
              </a:rPr>
              <a:t>B. Estimación del riesgo</a:t>
            </a:r>
          </a:p>
        </p:txBody>
      </p:sp>
      <p:pic>
        <p:nvPicPr>
          <p:cNvPr id="5" name="Imagen 1"/>
          <p:cNvPicPr>
            <a:picLocks noChangeAspect="1"/>
          </p:cNvPicPr>
          <p:nvPr/>
        </p:nvPicPr>
        <p:blipFill>
          <a:blip r:embed="rId2" cstate="print"/>
          <a:srcRect/>
          <a:stretch>
            <a:fillRect/>
          </a:stretch>
        </p:blipFill>
        <p:spPr bwMode="auto">
          <a:xfrm>
            <a:off x="251520" y="980728"/>
            <a:ext cx="4933950" cy="2247900"/>
          </a:xfrm>
          <a:prstGeom prst="rect">
            <a:avLst/>
          </a:prstGeom>
          <a:noFill/>
          <a:ln w="9525">
            <a:noFill/>
            <a:miter lim="800000"/>
            <a:headEnd/>
            <a:tailEnd/>
          </a:ln>
        </p:spPr>
      </p:pic>
      <p:pic>
        <p:nvPicPr>
          <p:cNvPr id="6" name="Imagen 3"/>
          <p:cNvPicPr>
            <a:picLocks noChangeAspect="1"/>
          </p:cNvPicPr>
          <p:nvPr/>
        </p:nvPicPr>
        <p:blipFill>
          <a:blip r:embed="rId3" cstate="print"/>
          <a:srcRect/>
          <a:stretch>
            <a:fillRect/>
          </a:stretch>
        </p:blipFill>
        <p:spPr bwMode="auto">
          <a:xfrm>
            <a:off x="5220072" y="980728"/>
            <a:ext cx="3333750" cy="1571625"/>
          </a:xfrm>
          <a:prstGeom prst="rect">
            <a:avLst/>
          </a:prstGeom>
          <a:noFill/>
          <a:ln w="9525">
            <a:noFill/>
            <a:miter lim="800000"/>
            <a:headEnd/>
            <a:tailEnd/>
          </a:ln>
        </p:spPr>
      </p:pic>
      <p:pic>
        <p:nvPicPr>
          <p:cNvPr id="7" name="Imagen 2"/>
          <p:cNvPicPr>
            <a:picLocks noChangeAspect="1"/>
          </p:cNvPicPr>
          <p:nvPr/>
        </p:nvPicPr>
        <p:blipFill>
          <a:blip r:embed="rId4" cstate="print"/>
          <a:srcRect/>
          <a:stretch>
            <a:fillRect/>
          </a:stretch>
        </p:blipFill>
        <p:spPr bwMode="auto">
          <a:xfrm>
            <a:off x="323528" y="3284984"/>
            <a:ext cx="8477250" cy="2171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ircle(in)">
                                      <p:cBhvr>
                                        <p:cTn id="2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endParaRPr lang="es-ES" dirty="0" smtClean="0"/>
          </a:p>
          <a:p>
            <a:endParaRPr lang="es-ES" dirty="0" smtClean="0"/>
          </a:p>
          <a:p>
            <a:endParaRPr lang="es-ES" dirty="0" smtClean="0"/>
          </a:p>
          <a:p>
            <a:endParaRPr lang="es-ES" dirty="0"/>
          </a:p>
        </p:txBody>
      </p:sp>
      <p:pic>
        <p:nvPicPr>
          <p:cNvPr id="4" name="Imagen 1"/>
          <p:cNvPicPr>
            <a:picLocks noChangeAspect="1"/>
          </p:cNvPicPr>
          <p:nvPr/>
        </p:nvPicPr>
        <p:blipFill>
          <a:blip r:embed="rId2" cstate="print"/>
          <a:srcRect/>
          <a:stretch>
            <a:fillRect/>
          </a:stretch>
        </p:blipFill>
        <p:spPr bwMode="auto">
          <a:xfrm>
            <a:off x="323528" y="1124744"/>
            <a:ext cx="8334375" cy="3009900"/>
          </a:xfrm>
          <a:prstGeom prst="rect">
            <a:avLst/>
          </a:prstGeom>
          <a:noFill/>
          <a:ln w="9525">
            <a:noFill/>
            <a:miter lim="800000"/>
            <a:headEnd/>
            <a:tailEnd/>
          </a:ln>
        </p:spPr>
      </p:pic>
      <p:sp>
        <p:nvSpPr>
          <p:cNvPr id="5" name="Rectángulo 1"/>
          <p:cNvSpPr>
            <a:spLocks noChangeArrowheads="1"/>
          </p:cNvSpPr>
          <p:nvPr/>
        </p:nvSpPr>
        <p:spPr bwMode="auto">
          <a:xfrm>
            <a:off x="2771800" y="548680"/>
            <a:ext cx="3205857" cy="339725"/>
          </a:xfrm>
          <a:prstGeom prst="rect">
            <a:avLst/>
          </a:prstGeom>
          <a:noFill/>
          <a:ln w="9525">
            <a:noFill/>
            <a:miter lim="800000"/>
            <a:headEnd/>
            <a:tailEnd/>
          </a:ln>
        </p:spPr>
        <p:txBody>
          <a:bodyPr wrap="square">
            <a:spAutoFit/>
          </a:bodyPr>
          <a:lstStyle/>
          <a:p>
            <a:r>
              <a:rPr lang="es-ES" sz="1600" b="1" dirty="0">
                <a:solidFill>
                  <a:schemeClr val="tx1"/>
                </a:solidFill>
              </a:rPr>
              <a:t>C. Valoración del riesgo</a:t>
            </a:r>
          </a:p>
        </p:txBody>
      </p:sp>
      <p:pic>
        <p:nvPicPr>
          <p:cNvPr id="6" name="Imagen 2"/>
          <p:cNvPicPr>
            <a:picLocks noChangeAspect="1"/>
          </p:cNvPicPr>
          <p:nvPr/>
        </p:nvPicPr>
        <p:blipFill>
          <a:blip r:embed="rId3" cstate="print"/>
          <a:srcRect/>
          <a:stretch>
            <a:fillRect/>
          </a:stretch>
        </p:blipFill>
        <p:spPr bwMode="auto">
          <a:xfrm>
            <a:off x="395536" y="4293096"/>
            <a:ext cx="7848872" cy="800100"/>
          </a:xfrm>
          <a:prstGeom prst="rect">
            <a:avLst/>
          </a:prstGeom>
          <a:noFill/>
          <a:ln w="9525">
            <a:noFill/>
            <a:miter lim="800000"/>
            <a:headEnd/>
            <a:tailEnd/>
          </a:ln>
        </p:spPr>
      </p:pic>
      <p:pic>
        <p:nvPicPr>
          <p:cNvPr id="7" name="Imagen 3"/>
          <p:cNvPicPr>
            <a:picLocks noChangeAspect="1"/>
          </p:cNvPicPr>
          <p:nvPr/>
        </p:nvPicPr>
        <p:blipFill>
          <a:blip r:embed="rId4" cstate="print"/>
          <a:srcRect/>
          <a:stretch>
            <a:fillRect/>
          </a:stretch>
        </p:blipFill>
        <p:spPr bwMode="auto">
          <a:xfrm>
            <a:off x="251520" y="5229200"/>
            <a:ext cx="8284349" cy="115212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1000" fill="hold"/>
                                        <p:tgtEl>
                                          <p:spTgt spid="7"/>
                                        </p:tgtEl>
                                        <p:attrNameLst>
                                          <p:attrName>ppt_w</p:attrName>
                                        </p:attrNameLst>
                                      </p:cBhvr>
                                      <p:tavLst>
                                        <p:tav tm="0">
                                          <p:val>
                                            <p:fltVal val="0"/>
                                          </p:val>
                                        </p:tav>
                                        <p:tav tm="100000">
                                          <p:val>
                                            <p:strVal val="#ppt_w"/>
                                          </p:val>
                                        </p:tav>
                                      </p:tavLst>
                                    </p:anim>
                                    <p:anim calcmode="lin" valueType="num">
                                      <p:cBhvr>
                                        <p:cTn id="23" dur="1000" fill="hold"/>
                                        <p:tgtEl>
                                          <p:spTgt spid="7"/>
                                        </p:tgtEl>
                                        <p:attrNameLst>
                                          <p:attrName>ppt_h</p:attrName>
                                        </p:attrNameLst>
                                      </p:cBhvr>
                                      <p:tavLst>
                                        <p:tav tm="0">
                                          <p:val>
                                            <p:fltVal val="0"/>
                                          </p:val>
                                        </p:tav>
                                        <p:tav tm="100000">
                                          <p:val>
                                            <p:strVal val="#ppt_h"/>
                                          </p:val>
                                        </p:tav>
                                      </p:tavLst>
                                    </p:anim>
                                    <p:anim calcmode="lin" valueType="num">
                                      <p:cBhvr>
                                        <p:cTn id="24" dur="1000" fill="hold"/>
                                        <p:tgtEl>
                                          <p:spTgt spid="7"/>
                                        </p:tgtEl>
                                        <p:attrNameLst>
                                          <p:attrName>style.rotation</p:attrName>
                                        </p:attrNameLst>
                                      </p:cBhvr>
                                      <p:tavLst>
                                        <p:tav tm="0">
                                          <p:val>
                                            <p:fltVal val="90"/>
                                          </p:val>
                                        </p:tav>
                                        <p:tav tm="100000">
                                          <p:val>
                                            <p:fltVal val="0"/>
                                          </p:val>
                                        </p:tav>
                                      </p:tavLst>
                                    </p:anim>
                                    <p:animEffect transition="in" filter="fade">
                                      <p:cBhvr>
                                        <p:cTn id="2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32656"/>
            <a:ext cx="7467600" cy="1368152"/>
          </a:xfrm>
        </p:spPr>
        <p:txBody>
          <a:bodyPr>
            <a:normAutofit fontScale="90000"/>
          </a:bodyPr>
          <a:lstStyle/>
          <a:p>
            <a:r>
              <a:rPr lang="es-ES" sz="3200" dirty="0" smtClean="0">
                <a:solidFill>
                  <a:schemeClr val="tx1"/>
                </a:solidFill>
                <a:cs typeface="Times New Roman" charset="0"/>
              </a:rPr>
              <a:t>3.  </a:t>
            </a:r>
            <a:r>
              <a:rPr lang="es-ES" sz="3200" dirty="0" smtClean="0">
                <a:solidFill>
                  <a:schemeClr val="tx1"/>
                </a:solidFill>
                <a:cs typeface="Times New Roman" charset="0"/>
              </a:rPr>
              <a:t>Organización de la prevención en la empresa</a:t>
            </a:r>
            <a:r>
              <a:rPr lang="es-ES" sz="3200" b="1" dirty="0" smtClean="0">
                <a:solidFill>
                  <a:schemeClr val="tx1"/>
                </a:solidFill>
                <a:cs typeface="Times New Roman" charset="0"/>
              </a:rPr>
              <a:t/>
            </a:r>
            <a:br>
              <a:rPr lang="es-ES" sz="3200" b="1" dirty="0" smtClean="0">
                <a:solidFill>
                  <a:schemeClr val="tx1"/>
                </a:solidFill>
                <a:cs typeface="Times New Roman" charset="0"/>
              </a:rPr>
            </a:br>
            <a:endParaRPr lang="es-ES" dirty="0"/>
          </a:p>
        </p:txBody>
      </p:sp>
      <p:pic>
        <p:nvPicPr>
          <p:cNvPr id="8" name="Imagen 1"/>
          <p:cNvPicPr>
            <a:picLocks noChangeAspect="1"/>
          </p:cNvPicPr>
          <p:nvPr/>
        </p:nvPicPr>
        <p:blipFill>
          <a:blip r:embed="rId2" cstate="print"/>
          <a:srcRect/>
          <a:stretch>
            <a:fillRect/>
          </a:stretch>
        </p:blipFill>
        <p:spPr bwMode="auto">
          <a:xfrm>
            <a:off x="323528" y="1340768"/>
            <a:ext cx="8324850" cy="2686050"/>
          </a:xfrm>
          <a:prstGeom prst="rect">
            <a:avLst/>
          </a:prstGeom>
          <a:noFill/>
          <a:ln w="9525">
            <a:noFill/>
            <a:miter lim="800000"/>
            <a:headEnd/>
            <a:tailEnd/>
          </a:ln>
        </p:spPr>
      </p:pic>
      <p:pic>
        <p:nvPicPr>
          <p:cNvPr id="9" name="Imagen 4"/>
          <p:cNvPicPr>
            <a:picLocks noChangeAspect="1"/>
          </p:cNvPicPr>
          <p:nvPr/>
        </p:nvPicPr>
        <p:blipFill>
          <a:blip r:embed="rId3" cstate="print"/>
          <a:srcRect/>
          <a:stretch>
            <a:fillRect/>
          </a:stretch>
        </p:blipFill>
        <p:spPr bwMode="auto">
          <a:xfrm>
            <a:off x="323528" y="4029398"/>
            <a:ext cx="8352928" cy="282860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52</TotalTime>
  <Words>248</Words>
  <Application>Microsoft Office PowerPoint</Application>
  <PresentationFormat>Presentación en pantalla (4:3)</PresentationFormat>
  <Paragraphs>33</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Mirador</vt:lpstr>
      <vt:lpstr>UD 11 GESTIÓN DE LA PREVENCIÓN EN LA EMPRESA</vt:lpstr>
      <vt:lpstr>1. La planificación de la prevención en la empresa </vt:lpstr>
      <vt:lpstr>Diapositiva 3</vt:lpstr>
      <vt:lpstr>Diapositiva 4</vt:lpstr>
      <vt:lpstr>Diapositiva 5</vt:lpstr>
      <vt:lpstr>Diapositiva 6</vt:lpstr>
      <vt:lpstr>Diapositiva 7</vt:lpstr>
      <vt:lpstr>Diapositiva 8</vt:lpstr>
      <vt:lpstr>3.  Organización de la prevención en la empresa </vt:lpstr>
      <vt:lpstr>4. Participación de los trabajadores </vt:lpstr>
      <vt:lpstr>5. Organismos relacionados con la prevención</vt:lpstr>
      <vt:lpstr>Diapositiva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 11 GESTIÓN DE LA PREVENCIÓN EN LA EMPRESA</dc:title>
  <dc:creator>Ana</dc:creator>
  <cp:lastModifiedBy>Ana</cp:lastModifiedBy>
  <cp:revision>6</cp:revision>
  <dcterms:created xsi:type="dcterms:W3CDTF">2016-07-01T16:29:48Z</dcterms:created>
  <dcterms:modified xsi:type="dcterms:W3CDTF">2016-07-01T17:22:23Z</dcterms:modified>
</cp:coreProperties>
</file>