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FBF60-A81B-4A44-AECA-1CADF8D6599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B0BED7C-1A3F-4460-B6E8-885BB075026E}">
      <dgm:prSet phldrT="[Texto]"/>
      <dgm:spPr/>
      <dgm:t>
        <a:bodyPr/>
        <a:lstStyle/>
        <a:p>
          <a:r>
            <a:rPr lang="es-ES" b="1" smtClean="0"/>
            <a:t>Técnicas de prevención: son las técnicas que actúan directamente sobre los riesgos con el fin de evitar que se materialicen.</a:t>
          </a:r>
          <a:endParaRPr lang="es-ES" dirty="0"/>
        </a:p>
      </dgm:t>
    </dgm:pt>
    <dgm:pt modelId="{C5B1F1C5-F291-49AF-AC2E-37B9B630DF99}" type="parTrans" cxnId="{94EBEE8B-C1AF-4B54-883E-56B894AD2376}">
      <dgm:prSet/>
      <dgm:spPr/>
      <dgm:t>
        <a:bodyPr/>
        <a:lstStyle/>
        <a:p>
          <a:endParaRPr lang="es-ES"/>
        </a:p>
      </dgm:t>
    </dgm:pt>
    <dgm:pt modelId="{4B489552-3053-4A8E-8744-C269E71112AE}" type="sibTrans" cxnId="{94EBEE8B-C1AF-4B54-883E-56B894AD2376}">
      <dgm:prSet/>
      <dgm:spPr/>
      <dgm:t>
        <a:bodyPr/>
        <a:lstStyle/>
        <a:p>
          <a:endParaRPr lang="es-ES"/>
        </a:p>
      </dgm:t>
    </dgm:pt>
    <dgm:pt modelId="{AADCA2CB-69EB-4464-BB1D-D28FADEF3E14}">
      <dgm:prSet/>
      <dgm:spPr/>
      <dgm:t>
        <a:bodyPr/>
        <a:lstStyle/>
        <a:p>
          <a:r>
            <a:rPr lang="es-ES" b="1" smtClean="0"/>
            <a:t>Técnicas de protección: son el conjunto de actividades o medidas orientadas a la reducción de la importancia de los efectos o consecuencias de los riesgos.</a:t>
          </a:r>
          <a:endParaRPr lang="es-ES" b="1" dirty="0">
            <a:ea typeface="ＭＳ Ｐゴシック" charset="-128"/>
          </a:endParaRPr>
        </a:p>
      </dgm:t>
    </dgm:pt>
    <dgm:pt modelId="{210005F6-9E31-4CFE-B497-9BDDCCA7B794}" type="parTrans" cxnId="{BFC1D569-2A77-4F91-B898-9B47DA71BFE9}">
      <dgm:prSet/>
      <dgm:spPr/>
      <dgm:t>
        <a:bodyPr/>
        <a:lstStyle/>
        <a:p>
          <a:endParaRPr lang="es-ES"/>
        </a:p>
      </dgm:t>
    </dgm:pt>
    <dgm:pt modelId="{CB4EC669-428B-4B1E-A453-40052FD86A98}" type="sibTrans" cxnId="{BFC1D569-2A77-4F91-B898-9B47DA71BFE9}">
      <dgm:prSet/>
      <dgm:spPr/>
      <dgm:t>
        <a:bodyPr/>
        <a:lstStyle/>
        <a:p>
          <a:endParaRPr lang="es-ES"/>
        </a:p>
      </dgm:t>
    </dgm:pt>
    <dgm:pt modelId="{EC9BBAAB-AC12-4A63-B3FA-4E95D6EADF01}" type="pres">
      <dgm:prSet presAssocID="{FDAFBF60-A81B-4A44-AECA-1CADF8D65998}" presName="diagram" presStyleCnt="0">
        <dgm:presLayoutVars>
          <dgm:dir/>
          <dgm:resizeHandles val="exact"/>
        </dgm:presLayoutVars>
      </dgm:prSet>
      <dgm:spPr/>
    </dgm:pt>
    <dgm:pt modelId="{58CC48DE-71A6-45BB-BFDD-11755AA7E848}" type="pres">
      <dgm:prSet presAssocID="{8B0BED7C-1A3F-4460-B6E8-885BB075026E}" presName="node" presStyleLbl="node1" presStyleIdx="0" presStyleCnt="2" custScaleX="2383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3398F0-BF63-4B9C-BD95-F87B54F219B5}" type="pres">
      <dgm:prSet presAssocID="{4B489552-3053-4A8E-8744-C269E71112AE}" presName="sibTrans" presStyleCnt="0"/>
      <dgm:spPr/>
    </dgm:pt>
    <dgm:pt modelId="{D7DD8A22-6BB9-495B-B457-8F6AEE6B1511}" type="pres">
      <dgm:prSet presAssocID="{AADCA2CB-69EB-4464-BB1D-D28FADEF3E14}" presName="node" presStyleLbl="node1" presStyleIdx="1" presStyleCnt="2" custScaleX="225578">
        <dgm:presLayoutVars>
          <dgm:bulletEnabled val="1"/>
        </dgm:presLayoutVars>
      </dgm:prSet>
      <dgm:spPr/>
    </dgm:pt>
  </dgm:ptLst>
  <dgm:cxnLst>
    <dgm:cxn modelId="{BFC1D569-2A77-4F91-B898-9B47DA71BFE9}" srcId="{FDAFBF60-A81B-4A44-AECA-1CADF8D65998}" destId="{AADCA2CB-69EB-4464-BB1D-D28FADEF3E14}" srcOrd="1" destOrd="0" parTransId="{210005F6-9E31-4CFE-B497-9BDDCCA7B794}" sibTransId="{CB4EC669-428B-4B1E-A453-40052FD86A98}"/>
    <dgm:cxn modelId="{F409FE03-FD49-4315-9E08-B2962E40B7AE}" type="presOf" srcId="{8B0BED7C-1A3F-4460-B6E8-885BB075026E}" destId="{58CC48DE-71A6-45BB-BFDD-11755AA7E848}" srcOrd="0" destOrd="0" presId="urn:microsoft.com/office/officeart/2005/8/layout/default"/>
    <dgm:cxn modelId="{BD19A3F0-5A0F-4BB3-9A50-BA1EA189C054}" type="presOf" srcId="{AADCA2CB-69EB-4464-BB1D-D28FADEF3E14}" destId="{D7DD8A22-6BB9-495B-B457-8F6AEE6B1511}" srcOrd="0" destOrd="0" presId="urn:microsoft.com/office/officeart/2005/8/layout/default"/>
    <dgm:cxn modelId="{C9AC3FE4-18DC-46C8-9BA1-05C5B0AE1F5D}" type="presOf" srcId="{FDAFBF60-A81B-4A44-AECA-1CADF8D65998}" destId="{EC9BBAAB-AC12-4A63-B3FA-4E95D6EADF01}" srcOrd="0" destOrd="0" presId="urn:microsoft.com/office/officeart/2005/8/layout/default"/>
    <dgm:cxn modelId="{94EBEE8B-C1AF-4B54-883E-56B894AD2376}" srcId="{FDAFBF60-A81B-4A44-AECA-1CADF8D65998}" destId="{8B0BED7C-1A3F-4460-B6E8-885BB075026E}" srcOrd="0" destOrd="0" parTransId="{C5B1F1C5-F291-49AF-AC2E-37B9B630DF99}" sibTransId="{4B489552-3053-4A8E-8744-C269E71112AE}"/>
    <dgm:cxn modelId="{EC6B572B-E2F1-47EF-A4A6-B66C5DB4ABEC}" type="presParOf" srcId="{EC9BBAAB-AC12-4A63-B3FA-4E95D6EADF01}" destId="{58CC48DE-71A6-45BB-BFDD-11755AA7E848}" srcOrd="0" destOrd="0" presId="urn:microsoft.com/office/officeart/2005/8/layout/default"/>
    <dgm:cxn modelId="{CE81431A-4BA1-448A-A412-A094B7864113}" type="presParOf" srcId="{EC9BBAAB-AC12-4A63-B3FA-4E95D6EADF01}" destId="{973398F0-BF63-4B9C-BD95-F87B54F219B5}" srcOrd="1" destOrd="0" presId="urn:microsoft.com/office/officeart/2005/8/layout/default"/>
    <dgm:cxn modelId="{9AAAE81D-9A93-4A6D-8A92-AA0ECB53F2B5}" type="presParOf" srcId="{EC9BBAAB-AC12-4A63-B3FA-4E95D6EADF01}" destId="{D7DD8A22-6BB9-495B-B457-8F6AEE6B151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904DF-5F17-447A-BB6A-3DBC89BF904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48A0359-22E0-4BA2-A1BB-4FD008654F32}">
      <dgm:prSet custT="1"/>
      <dgm:spPr/>
      <dgm:t>
        <a:bodyPr/>
        <a:lstStyle/>
        <a:p>
          <a:r>
            <a:rPr lang="es-ES" sz="1600" b="1" dirty="0" smtClean="0"/>
            <a:t>El Plan de autoprotección es el documento que establece cada empresa con el objeto de prevenir y controlar los riesgos sobre las personas y los bienes, dando respuesta adecuada a las posibles situaciones de emergencia e integrando estas actuaciones con el sistema público de protección civil.</a:t>
          </a:r>
          <a:endParaRPr lang="es-ES" sz="1600" b="1" dirty="0">
            <a:ea typeface="ＭＳ Ｐゴシック" charset="-128"/>
          </a:endParaRPr>
        </a:p>
      </dgm:t>
    </dgm:pt>
    <dgm:pt modelId="{4D916A18-50E6-41DB-8060-22E5E7C85B97}" type="parTrans" cxnId="{2C9F38BE-C031-4FCE-A2B5-4D0D1ED4CB0C}">
      <dgm:prSet/>
      <dgm:spPr/>
      <dgm:t>
        <a:bodyPr/>
        <a:lstStyle/>
        <a:p>
          <a:endParaRPr lang="es-ES"/>
        </a:p>
      </dgm:t>
    </dgm:pt>
    <dgm:pt modelId="{DD1CDFAC-C733-4D56-B19E-36A254B1039F}" type="sibTrans" cxnId="{2C9F38BE-C031-4FCE-A2B5-4D0D1ED4CB0C}">
      <dgm:prSet/>
      <dgm:spPr/>
      <dgm:t>
        <a:bodyPr/>
        <a:lstStyle/>
        <a:p>
          <a:endParaRPr lang="es-ES"/>
        </a:p>
      </dgm:t>
    </dgm:pt>
    <dgm:pt modelId="{0625AC35-5D55-4D29-AB7E-FCC9B7599F58}" type="pres">
      <dgm:prSet presAssocID="{53B904DF-5F17-447A-BB6A-3DBC89BF904F}" presName="diagram" presStyleCnt="0">
        <dgm:presLayoutVars>
          <dgm:dir/>
          <dgm:resizeHandles val="exact"/>
        </dgm:presLayoutVars>
      </dgm:prSet>
      <dgm:spPr/>
    </dgm:pt>
    <dgm:pt modelId="{B16DFF44-8A4E-41BB-88AC-D960B96914D8}" type="pres">
      <dgm:prSet presAssocID="{A48A0359-22E0-4BA2-A1BB-4FD008654F32}" presName="node" presStyleLbl="node1" presStyleIdx="0" presStyleCnt="1" custScaleX="126084" custScaleY="29264" custLinFactNeighborX="-926" custLinFactNeighborY="-6370">
        <dgm:presLayoutVars>
          <dgm:bulletEnabled val="1"/>
        </dgm:presLayoutVars>
      </dgm:prSet>
      <dgm:spPr/>
    </dgm:pt>
  </dgm:ptLst>
  <dgm:cxnLst>
    <dgm:cxn modelId="{53CFBEE6-8E34-445E-AB75-F7B8D0DDF0AF}" type="presOf" srcId="{53B904DF-5F17-447A-BB6A-3DBC89BF904F}" destId="{0625AC35-5D55-4D29-AB7E-FCC9B7599F58}" srcOrd="0" destOrd="0" presId="urn:microsoft.com/office/officeart/2005/8/layout/default"/>
    <dgm:cxn modelId="{2C9F38BE-C031-4FCE-A2B5-4D0D1ED4CB0C}" srcId="{53B904DF-5F17-447A-BB6A-3DBC89BF904F}" destId="{A48A0359-22E0-4BA2-A1BB-4FD008654F32}" srcOrd="0" destOrd="0" parTransId="{4D916A18-50E6-41DB-8060-22E5E7C85B97}" sibTransId="{DD1CDFAC-C733-4D56-B19E-36A254B1039F}"/>
    <dgm:cxn modelId="{BD9C749F-EBF6-468C-A512-7894BFE626CA}" type="presOf" srcId="{A48A0359-22E0-4BA2-A1BB-4FD008654F32}" destId="{B16DFF44-8A4E-41BB-88AC-D960B96914D8}" srcOrd="0" destOrd="0" presId="urn:microsoft.com/office/officeart/2005/8/layout/default"/>
    <dgm:cxn modelId="{6D5FE255-F2DD-4997-864C-54FFAE5D45F0}" type="presParOf" srcId="{0625AC35-5D55-4D29-AB7E-FCC9B7599F58}" destId="{B16DFF44-8A4E-41BB-88AC-D960B96914D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86C96E-BACA-4A9F-BF75-FFD578AE86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BA3770D-AD87-407B-8BBE-88DFCD93997A}">
      <dgm:prSet phldrT="[Texto]"/>
      <dgm:spPr/>
      <dgm:t>
        <a:bodyPr/>
        <a:lstStyle/>
        <a:p>
          <a:r>
            <a:rPr lang="es-ES" b="1" dirty="0" smtClean="0"/>
            <a:t>es el documento donde se organiza la respuesta ante situaciones de emergencia, las medidas de protección e intervención a adoptar y los procedimientos y secuencia de actuación para dar respuesta a las posibles emergencias.</a:t>
          </a:r>
          <a:endParaRPr lang="es-ES" dirty="0"/>
        </a:p>
      </dgm:t>
    </dgm:pt>
    <dgm:pt modelId="{548ACD60-E9BD-4E95-9EA5-D40281C69FE0}" type="parTrans" cxnId="{49B16B4D-4F87-4678-9C78-614230615F69}">
      <dgm:prSet/>
      <dgm:spPr/>
      <dgm:t>
        <a:bodyPr/>
        <a:lstStyle/>
        <a:p>
          <a:endParaRPr lang="es-ES"/>
        </a:p>
      </dgm:t>
    </dgm:pt>
    <dgm:pt modelId="{939D1AB5-725A-4F14-84E8-A517417CA2BE}" type="sibTrans" cxnId="{49B16B4D-4F87-4678-9C78-614230615F69}">
      <dgm:prSet/>
      <dgm:spPr/>
      <dgm:t>
        <a:bodyPr/>
        <a:lstStyle/>
        <a:p>
          <a:endParaRPr lang="es-ES"/>
        </a:p>
      </dgm:t>
    </dgm:pt>
    <dgm:pt modelId="{886FD826-67FE-4315-BC2A-77BF516E2246}" type="pres">
      <dgm:prSet presAssocID="{7486C96E-BACA-4A9F-BF75-FFD578AE8673}" presName="diagram" presStyleCnt="0">
        <dgm:presLayoutVars>
          <dgm:dir/>
          <dgm:resizeHandles val="exact"/>
        </dgm:presLayoutVars>
      </dgm:prSet>
      <dgm:spPr/>
    </dgm:pt>
    <dgm:pt modelId="{2A393392-92D3-4E9A-BAF1-4735F078EECE}" type="pres">
      <dgm:prSet presAssocID="{DBA3770D-AD87-407B-8BBE-88DFCD93997A}" presName="node" presStyleLbl="node1" presStyleIdx="0" presStyleCnt="1" custScaleX="140221" custScaleY="39375" custLinFactNeighborX="0" custLinFactNeighborY="-820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B16B4D-4F87-4678-9C78-614230615F69}" srcId="{7486C96E-BACA-4A9F-BF75-FFD578AE8673}" destId="{DBA3770D-AD87-407B-8BBE-88DFCD93997A}" srcOrd="0" destOrd="0" parTransId="{548ACD60-E9BD-4E95-9EA5-D40281C69FE0}" sibTransId="{939D1AB5-725A-4F14-84E8-A517417CA2BE}"/>
    <dgm:cxn modelId="{70DA0B79-4D50-4960-A51E-877393172345}" type="presOf" srcId="{7486C96E-BACA-4A9F-BF75-FFD578AE8673}" destId="{886FD826-67FE-4315-BC2A-77BF516E2246}" srcOrd="0" destOrd="0" presId="urn:microsoft.com/office/officeart/2005/8/layout/default"/>
    <dgm:cxn modelId="{263A2B2F-76A1-4006-BD46-5644E3BD7F3E}" type="presOf" srcId="{DBA3770D-AD87-407B-8BBE-88DFCD93997A}" destId="{2A393392-92D3-4E9A-BAF1-4735F078EECE}" srcOrd="0" destOrd="0" presId="urn:microsoft.com/office/officeart/2005/8/layout/default"/>
    <dgm:cxn modelId="{0807A98B-670C-4863-AC5B-70579DCF08C6}" type="presParOf" srcId="{886FD826-67FE-4315-BC2A-77BF516E2246}" destId="{2A393392-92D3-4E9A-BAF1-4735F078EE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CC48DE-71A6-45BB-BFDD-11755AA7E848}">
      <dsp:nvSpPr>
        <dsp:cNvPr id="0" name=""/>
        <dsp:cNvSpPr/>
      </dsp:nvSpPr>
      <dsp:spPr>
        <a:xfrm>
          <a:off x="1212" y="69488"/>
          <a:ext cx="3801264" cy="9569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smtClean="0"/>
            <a:t>Técnicas de prevención: son las técnicas que actúan directamente sobre los riesgos con el fin de evitar que se materialicen.</a:t>
          </a:r>
          <a:endParaRPr lang="es-ES" sz="1300" kern="1200" dirty="0"/>
        </a:p>
      </dsp:txBody>
      <dsp:txXfrm>
        <a:off x="1212" y="69488"/>
        <a:ext cx="3801264" cy="956918"/>
      </dsp:txXfrm>
    </dsp:sp>
    <dsp:sp modelId="{D7DD8A22-6BB9-495B-B457-8F6AEE6B1511}">
      <dsp:nvSpPr>
        <dsp:cNvPr id="0" name=""/>
        <dsp:cNvSpPr/>
      </dsp:nvSpPr>
      <dsp:spPr>
        <a:xfrm>
          <a:off x="3961963" y="69488"/>
          <a:ext cx="3597663" cy="9569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smtClean="0"/>
            <a:t>Técnicas de protección: son el conjunto de actividades o medidas orientadas a la reducción de la importancia de los efectos o consecuencias de los riesgos.</a:t>
          </a:r>
          <a:endParaRPr lang="es-ES" sz="1300" b="1" kern="1200" dirty="0">
            <a:ea typeface="ＭＳ Ｐゴシック" charset="-128"/>
          </a:endParaRPr>
        </a:p>
      </dsp:txBody>
      <dsp:txXfrm>
        <a:off x="3961963" y="69488"/>
        <a:ext cx="3597663" cy="95691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6DFF44-8A4E-41BB-88AC-D960B96914D8}">
      <dsp:nvSpPr>
        <dsp:cNvPr id="0" name=""/>
        <dsp:cNvSpPr/>
      </dsp:nvSpPr>
      <dsp:spPr>
        <a:xfrm>
          <a:off x="0" y="0"/>
          <a:ext cx="7991343" cy="11128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/>
            <a:t>El Plan de autoprotección es el documento que establece cada empresa con el objeto de prevenir y controlar los riesgos sobre las personas y los bienes, dando respuesta adecuada a las posibles situaciones de emergencia e integrando estas actuaciones con el sistema público de protección civil.</a:t>
          </a:r>
          <a:endParaRPr lang="es-ES" sz="1600" b="1" kern="1200" dirty="0">
            <a:ea typeface="ＭＳ Ｐゴシック" charset="-128"/>
          </a:endParaRPr>
        </a:p>
      </dsp:txBody>
      <dsp:txXfrm>
        <a:off x="0" y="0"/>
        <a:ext cx="7991343" cy="11128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393392-92D3-4E9A-BAF1-4735F078EECE}">
      <dsp:nvSpPr>
        <dsp:cNvPr id="0" name=""/>
        <dsp:cNvSpPr/>
      </dsp:nvSpPr>
      <dsp:spPr>
        <a:xfrm>
          <a:off x="71997" y="0"/>
          <a:ext cx="7776885" cy="1310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b="1" kern="1200" dirty="0" smtClean="0"/>
            <a:t>es el documento donde se organiza la respuesta ante situaciones de emergencia, las medidas de protección e intervención a adoptar y los procedimientos y secuencia de actuación para dar respuesta a las posibles emergencias.</a:t>
          </a:r>
          <a:endParaRPr lang="es-ES" sz="1900" kern="1200" dirty="0"/>
        </a:p>
      </dsp:txBody>
      <dsp:txXfrm>
        <a:off x="71997" y="0"/>
        <a:ext cx="7776885" cy="1310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4540968-1B01-414E-AF2A-AD5EEC6E09A2}" type="datetimeFigureOut">
              <a:rPr lang="es-ES" smtClean="0"/>
              <a:pPr/>
              <a:t>01/07/2016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EFD71F-86B7-4C10-A919-8AB9727A20C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568952" cy="792088"/>
          </a:xfrm>
        </p:spPr>
        <p:txBody>
          <a:bodyPr>
            <a:normAutofit/>
          </a:bodyPr>
          <a:lstStyle/>
          <a:p>
            <a:r>
              <a:rPr lang="es-ES" sz="2800" dirty="0" err="1" smtClean="0"/>
              <a:t>Ud</a:t>
            </a:r>
            <a:r>
              <a:rPr lang="es-ES" sz="2800" dirty="0" smtClean="0"/>
              <a:t> 12 medidas de prevención y protección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992888" cy="2592288"/>
          </a:xfrm>
        </p:spPr>
        <p:txBody>
          <a:bodyPr>
            <a:normAutofit/>
          </a:bodyPr>
          <a:lstStyle/>
          <a:p>
            <a:r>
              <a:rPr lang="es-ES" dirty="0" smtClean="0"/>
              <a:t>OBJETIVOS: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Definir las técnicas de prevención y protección que deben aplicarse para evitar los daños en su origen y minimizar sus consecuencias en caso de que sean inevitables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Analizar el significado de los tipos de señalización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Analizar los protocolos de actuación en caso de emergencia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Proyectar un plan de emergencia y evacuación para una pyme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1907704" y="4581128"/>
            <a:ext cx="6840760" cy="19442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s-ES" b="1" noProof="0" dirty="0" smtClean="0">
                <a:solidFill>
                  <a:schemeClr val="tx2"/>
                </a:solidFill>
              </a:rPr>
              <a:t>CONTENIDOS</a:t>
            </a: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Medidas</a:t>
            </a:r>
            <a:r>
              <a:rPr kumimoji="0" lang="es-E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prevención y protección individual y colectiva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lang="es-ES" b="1" baseline="0" dirty="0" smtClean="0">
                <a:solidFill>
                  <a:schemeClr val="tx2"/>
                </a:solidFill>
              </a:rPr>
              <a:t>Señalización</a:t>
            </a:r>
            <a:r>
              <a:rPr lang="es-ES" b="1" dirty="0" smtClean="0">
                <a:solidFill>
                  <a:schemeClr val="tx2"/>
                </a:solidFill>
              </a:rPr>
              <a:t> de seguridad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 de emergencia</a:t>
            </a:r>
            <a:r>
              <a:rPr kumimoji="0" lang="es-E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y evacuación</a:t>
            </a:r>
            <a:endParaRPr kumimoji="0" lang="es-E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+mj-lt"/>
              <a:buAutoNum type="arabicPeriod"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467600" cy="5997280"/>
          </a:xfrm>
        </p:spPr>
        <p:txBody>
          <a:bodyPr/>
          <a:lstStyle/>
          <a:p>
            <a:r>
              <a:rPr lang="es-ES" b="1" dirty="0" smtClean="0"/>
              <a:t>El equipo de emergencias</a:t>
            </a:r>
            <a:endParaRPr lang="es-ES" dirty="0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86391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755576" y="508518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dirty="0" smtClean="0"/>
              <a:t>El equipo de emergencias lo componen personas especialmente formadas, entrenadas y organizadas para actuar en caso de emergencia dentro de un establecimiento.</a:t>
            </a:r>
            <a:endParaRPr lang="es-E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260648"/>
            <a:ext cx="7467600" cy="5017768"/>
          </a:xfrm>
        </p:spPr>
        <p:txBody>
          <a:bodyPr/>
          <a:lstStyle/>
          <a:p>
            <a:r>
              <a:rPr lang="es-ES" dirty="0" smtClean="0"/>
              <a:t>Procedimiento de actuación ante una emergencia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136904" cy="2711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136904" cy="30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7241232" cy="1210146"/>
          </a:xfrm>
        </p:spPr>
        <p:txBody>
          <a:bodyPr>
            <a:normAutofit fontScale="90000"/>
          </a:bodyPr>
          <a:lstStyle/>
          <a:p>
            <a:r>
              <a:rPr lang="es-ES" sz="3100" dirty="0" smtClean="0">
                <a:solidFill>
                  <a:schemeClr val="tx1"/>
                </a:solidFill>
                <a:cs typeface="Times New Roman" charset="0"/>
              </a:rPr>
              <a:t>1. MEDIDAS DE PREVENCIÓN Y PROTECCIÓN</a:t>
            </a:r>
            <a:r>
              <a:rPr lang="es-ES" sz="3200" b="1" dirty="0" smtClean="0">
                <a:solidFill>
                  <a:schemeClr val="tx1"/>
                </a:solidFill>
                <a:cs typeface="Times New Roman" charset="0"/>
              </a:rPr>
              <a:t/>
            </a:r>
            <a:br>
              <a:rPr lang="es-ES" sz="3200" b="1" dirty="0" smtClean="0">
                <a:solidFill>
                  <a:schemeClr val="tx1"/>
                </a:solidFill>
                <a:cs typeface="Times New Roman" charset="0"/>
              </a:rPr>
            </a:br>
            <a:endParaRPr lang="es-ES" dirty="0"/>
          </a:p>
        </p:txBody>
      </p:sp>
      <p:pic>
        <p:nvPicPr>
          <p:cNvPr id="4" name="Imagen 1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564904"/>
            <a:ext cx="25241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Diagrama"/>
          <p:cNvGraphicFramePr/>
          <p:nvPr/>
        </p:nvGraphicFramePr>
        <p:xfrm>
          <a:off x="899592" y="1196752"/>
          <a:ext cx="7560840" cy="10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332656"/>
            <a:ext cx="5256584" cy="432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 smtClean="0"/>
              <a:t>Técnicas de prevención</a:t>
            </a:r>
          </a:p>
          <a:p>
            <a:endParaRPr lang="es-ES" sz="2000" dirty="0"/>
          </a:p>
        </p:txBody>
      </p:sp>
      <p:pic>
        <p:nvPicPr>
          <p:cNvPr id="4" name="Imagen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4867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3528" y="4725144"/>
            <a:ext cx="28015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eaLnBrk="1" hangingPunct="1"/>
            <a:r>
              <a:rPr lang="es-ES" sz="2000" dirty="0" smtClean="0">
                <a:solidFill>
                  <a:srgbClr val="363435"/>
                </a:solidFill>
                <a:cs typeface="Times New Roman" charset="0"/>
              </a:rPr>
              <a:t>Técnicas </a:t>
            </a:r>
            <a:r>
              <a:rPr lang="es-ES" sz="2000" dirty="0">
                <a:solidFill>
                  <a:srgbClr val="363435"/>
                </a:solidFill>
                <a:cs typeface="Times New Roman" charset="0"/>
              </a:rPr>
              <a:t>de protección</a:t>
            </a:r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029200"/>
            <a:ext cx="62579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>
            <a:normAutofit/>
          </a:bodyPr>
          <a:lstStyle/>
          <a:p>
            <a:r>
              <a:rPr lang="es-ES" sz="1800" dirty="0" smtClean="0"/>
              <a:t>Medidas de protección </a:t>
            </a:r>
            <a:r>
              <a:rPr lang="es-ES" sz="1800" dirty="0" smtClean="0"/>
              <a:t>colectiva</a:t>
            </a:r>
          </a:p>
          <a:p>
            <a:endParaRPr lang="es-ES" sz="1800" b="1" dirty="0" smtClean="0"/>
          </a:p>
          <a:p>
            <a:endParaRPr lang="es-ES" sz="1800" b="1" dirty="0" smtClean="0"/>
          </a:p>
          <a:p>
            <a:endParaRPr lang="es-ES" sz="1800" b="1" dirty="0" smtClean="0"/>
          </a:p>
          <a:p>
            <a:endParaRPr lang="es-ES" sz="1800" b="1" dirty="0" smtClean="0"/>
          </a:p>
          <a:p>
            <a:endParaRPr lang="es-ES" sz="1800" b="1" dirty="0" smtClean="0"/>
          </a:p>
          <a:p>
            <a:endParaRPr lang="es-ES" sz="1800" b="1" dirty="0" smtClean="0"/>
          </a:p>
          <a:p>
            <a:endParaRPr lang="es-ES" sz="1800" b="1" dirty="0" smtClean="0"/>
          </a:p>
          <a:p>
            <a:endParaRPr lang="es-ES" sz="1800" b="1" dirty="0" smtClean="0"/>
          </a:p>
          <a:p>
            <a:endParaRPr lang="es-ES" sz="1800" b="1" dirty="0" smtClean="0"/>
          </a:p>
          <a:p>
            <a:endParaRPr lang="es-ES" sz="1800" dirty="0"/>
          </a:p>
        </p:txBody>
      </p:sp>
      <p:pic>
        <p:nvPicPr>
          <p:cNvPr id="4" name="Imagen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7632848" cy="242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429000"/>
            <a:ext cx="7583760" cy="277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6192688" cy="4873752"/>
          </a:xfrm>
        </p:spPr>
        <p:txBody>
          <a:bodyPr/>
          <a:lstStyle/>
          <a:p>
            <a:r>
              <a:rPr lang="es-ES" dirty="0" smtClean="0"/>
              <a:t>Los equipos de protección individual</a:t>
            </a:r>
            <a:endParaRPr lang="es-ES" dirty="0"/>
          </a:p>
        </p:txBody>
      </p:sp>
      <p:pic>
        <p:nvPicPr>
          <p:cNvPr id="4" name="Imagen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620688"/>
            <a:ext cx="24384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88840"/>
            <a:ext cx="6696744" cy="419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80728"/>
            <a:ext cx="727280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s-ES" dirty="0" smtClean="0"/>
              <a:t>3. Señalización de seguridad</a:t>
            </a:r>
            <a:endParaRPr lang="es-ES" dirty="0"/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05064"/>
            <a:ext cx="6637867" cy="23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124744"/>
            <a:ext cx="6624736" cy="273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smtClean="0">
                <a:solidFill>
                  <a:schemeClr val="tx1"/>
                </a:solidFill>
                <a:cs typeface="Times New Roman" charset="0"/>
              </a:rPr>
              <a:t>4. Las </a:t>
            </a:r>
            <a:r>
              <a:rPr lang="es-ES" sz="3200" dirty="0" smtClean="0">
                <a:solidFill>
                  <a:schemeClr val="tx1"/>
                </a:solidFill>
                <a:cs typeface="Times New Roman" charset="0"/>
              </a:rPr>
              <a:t>medidas de emergencia</a:t>
            </a:r>
            <a:r>
              <a:rPr lang="es-ES" sz="3200" b="1" dirty="0" smtClean="0">
                <a:solidFill>
                  <a:schemeClr val="tx1"/>
                </a:solidFill>
                <a:cs typeface="Times New Roman" charset="0"/>
              </a:rPr>
              <a:t/>
            </a:r>
            <a:br>
              <a:rPr lang="es-ES" sz="3200" b="1" dirty="0" smtClean="0">
                <a:solidFill>
                  <a:schemeClr val="tx1"/>
                </a:solidFill>
                <a:cs typeface="Times New Roman" charset="0"/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r>
              <a:rPr lang="es-ES" dirty="0" smtClean="0">
                <a:solidFill>
                  <a:srgbClr val="363435"/>
                </a:solidFill>
                <a:cs typeface="Times New Roman" charset="0"/>
              </a:rPr>
              <a:t>El Plan de autoprotección</a:t>
            </a:r>
            <a:endParaRPr lang="es-ES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395536" y="1700808"/>
          <a:ext cx="799288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2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260648"/>
            <a:ext cx="1944216" cy="146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1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2996952"/>
            <a:ext cx="802782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2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4725144"/>
            <a:ext cx="8485634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1560" y="548680"/>
            <a:ext cx="7467600" cy="5832648"/>
          </a:xfrm>
        </p:spPr>
        <p:txBody>
          <a:bodyPr/>
          <a:lstStyle/>
          <a:p>
            <a:r>
              <a:rPr lang="es-ES" dirty="0" smtClean="0">
                <a:solidFill>
                  <a:srgbClr val="363435"/>
                </a:solidFill>
                <a:cs typeface="Times New Roman" charset="0"/>
              </a:rPr>
              <a:t>El plan de actuación en emergencias</a:t>
            </a:r>
            <a:endParaRPr lang="es-ES" dirty="0"/>
          </a:p>
        </p:txBody>
      </p:sp>
      <p:graphicFrame>
        <p:nvGraphicFramePr>
          <p:cNvPr id="4" name="3 Diagrama"/>
          <p:cNvGraphicFramePr/>
          <p:nvPr/>
        </p:nvGraphicFramePr>
        <p:xfrm>
          <a:off x="539552" y="1268760"/>
          <a:ext cx="7920880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2708921"/>
            <a:ext cx="843217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2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4149080"/>
            <a:ext cx="85248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291</Words>
  <Application>Microsoft Office PowerPoint</Application>
  <PresentationFormat>Presentación en pantalla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Mirador</vt:lpstr>
      <vt:lpstr>Ud 12 medidas de prevención y protección</vt:lpstr>
      <vt:lpstr>1. MEDIDAS DE PREVENCIÓN Y PROTECCIÓN </vt:lpstr>
      <vt:lpstr>Diapositiva 3</vt:lpstr>
      <vt:lpstr>Diapositiva 4</vt:lpstr>
      <vt:lpstr>Diapositiva 5</vt:lpstr>
      <vt:lpstr>Diapositiva 6</vt:lpstr>
      <vt:lpstr>3. Señalización de seguridad</vt:lpstr>
      <vt:lpstr>4. Las medidas de emergencia 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 12 medidas de prevención y protección</dc:title>
  <dc:creator>Ana</dc:creator>
  <cp:lastModifiedBy>Ana</cp:lastModifiedBy>
  <cp:revision>4</cp:revision>
  <dcterms:created xsi:type="dcterms:W3CDTF">2016-07-01T17:24:22Z</dcterms:created>
  <dcterms:modified xsi:type="dcterms:W3CDTF">2016-07-01T18:05:59Z</dcterms:modified>
</cp:coreProperties>
</file>