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59" r:id="rId7"/>
    <p:sldId id="262" r:id="rId8"/>
    <p:sldId id="263" r:id="rId9"/>
    <p:sldId id="264" r:id="rId10"/>
    <p:sldId id="265" r:id="rId11"/>
    <p:sldId id="266" r:id="rId12"/>
    <p:sldId id="268" r:id="rId13"/>
    <p:sldId id="267" r:id="rId14"/>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525" autoAdjust="0"/>
  </p:normalViewPr>
  <p:slideViewPr>
    <p:cSldViewPr snapToGrid="0">
      <p:cViewPr varScale="1">
        <p:scale>
          <a:sx n="48" d="100"/>
          <a:sy n="48" d="100"/>
        </p:scale>
        <p:origin x="644" y="2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FE79F-F194-45C7-9A44-854BCCB4C98E}" type="datetimeFigureOut">
              <a:rPr lang="en-BE" smtClean="0"/>
              <a:t>13/05/2020</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042D9-26BD-4560-81FF-BF3FAE702D38}" type="slidenum">
              <a:rPr lang="en-BE" smtClean="0"/>
              <a:t>‹#›</a:t>
            </a:fld>
            <a:endParaRPr lang="en-BE"/>
          </a:p>
        </p:txBody>
      </p:sp>
    </p:spTree>
    <p:extLst>
      <p:ext uri="{BB962C8B-B14F-4D97-AF65-F5344CB8AC3E}">
        <p14:creationId xmlns:p14="http://schemas.microsoft.com/office/powerpoint/2010/main" val="830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that even negative results are results, and expressing limitations of the current approach/data is a relevant task</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3</a:t>
            </a:fld>
            <a:endParaRPr lang="en-BE"/>
          </a:p>
        </p:txBody>
      </p:sp>
    </p:spTree>
    <p:extLst>
      <p:ext uri="{BB962C8B-B14F-4D97-AF65-F5344CB8AC3E}">
        <p14:creationId xmlns:p14="http://schemas.microsoft.com/office/powerpoint/2010/main" val="305598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the True positive rate as a function of false positive rate and determining the are under the curve I can get a measure of the quality model.</a:t>
            </a:r>
          </a:p>
          <a:p>
            <a:endParaRPr lang="en-US" dirty="0"/>
          </a:p>
          <a:p>
            <a:r>
              <a:rPr lang="en-US" dirty="0"/>
              <a:t>A model that never predict correctly (red in the left figure) will have an area of 0 (worst model).</a:t>
            </a:r>
          </a:p>
          <a:p>
            <a:endParaRPr lang="en-US" dirty="0"/>
          </a:p>
          <a:p>
            <a:r>
              <a:rPr lang="en-US" dirty="0"/>
              <a:t>A model that predict perfectly (green in the left figure) will have an area of 1 (area of the unitary square).</a:t>
            </a:r>
          </a:p>
          <a:p>
            <a:endParaRPr lang="en-US" dirty="0"/>
          </a:p>
          <a:p>
            <a:r>
              <a:rPr lang="en-US" dirty="0"/>
              <a:t>A model that has many false positive as negative (blue in the figure) will have an area of 0.5. </a:t>
            </a:r>
          </a:p>
          <a:p>
            <a:endParaRPr lang="en-US" dirty="0"/>
          </a:p>
          <a:p>
            <a:r>
              <a:rPr lang="en-US" dirty="0"/>
              <a:t>The models that have some relevance are those in the shaded triangle on the right figure.</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6</a:t>
            </a:fld>
            <a:endParaRPr lang="en-BE"/>
          </a:p>
        </p:txBody>
      </p:sp>
    </p:spTree>
    <p:extLst>
      <p:ext uri="{BB962C8B-B14F-4D97-AF65-F5344CB8AC3E}">
        <p14:creationId xmlns:p14="http://schemas.microsoft.com/office/powerpoint/2010/main" val="151863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Relatively to </a:t>
            </a:r>
            <a:r>
              <a:rPr lang="en-US" dirty="0" err="1"/>
              <a:t>Ordini</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7</a:t>
            </a:fld>
            <a:endParaRPr lang="en-BE"/>
          </a:p>
        </p:txBody>
      </p:sp>
    </p:spTree>
    <p:extLst>
      <p:ext uri="{BB962C8B-B14F-4D97-AF65-F5344CB8AC3E}">
        <p14:creationId xmlns:p14="http://schemas.microsoft.com/office/powerpoint/2010/main" val="117667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importance (left) and the variable name. This means that the Type of administration composition in the sample changed (e.g., some type of administration have different amount of samples for the two years). This feature is the one </a:t>
            </a:r>
          </a:p>
          <a:p>
            <a:r>
              <a:rPr lang="en-US" dirty="0"/>
              <a:t> </a:t>
            </a:r>
          </a:p>
          <a:p>
            <a:r>
              <a:rPr lang="en-US" dirty="0"/>
              <a:t>Also the composition of expenditures changed (``</a:t>
            </a:r>
            <a:r>
              <a:rPr lang="en-US" dirty="0" err="1"/>
              <a:t>bene_servizio</a:t>
            </a:r>
            <a:r>
              <a:rPr lang="en-US" dirty="0"/>
              <a:t>``). </a:t>
            </a:r>
          </a:p>
          <a:p>
            <a:endParaRPr lang="en-US" dirty="0"/>
          </a:p>
          <a:p>
            <a:r>
              <a:rPr lang="en-US" dirty="0"/>
              <a:t>Even the territorial coverage changed (</a:t>
            </a:r>
            <a:r>
              <a:rPr lang="en-US" dirty="0" err="1"/>
              <a:t>Regione_PA</a:t>
            </a:r>
            <a:r>
              <a:rPr lang="en-US" dirty="0"/>
              <a:t>).</a:t>
            </a:r>
          </a:p>
          <a:p>
            <a:endParaRPr lang="en-US" dirty="0"/>
          </a:p>
          <a:p>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9</a:t>
            </a:fld>
            <a:endParaRPr lang="en-BE"/>
          </a:p>
        </p:txBody>
      </p:sp>
    </p:spTree>
    <p:extLst>
      <p:ext uri="{BB962C8B-B14F-4D97-AF65-F5344CB8AC3E}">
        <p14:creationId xmlns:p14="http://schemas.microsoft.com/office/powerpoint/2010/main" val="3787775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Eli5 does not normalize the weight to one and cut after few digits. Using the default importance from scikit learn, the above figure is generated.</a:t>
            </a:r>
            <a:endParaRPr lang="en-BE" dirty="0"/>
          </a:p>
        </p:txBody>
      </p:sp>
      <p:sp>
        <p:nvSpPr>
          <p:cNvPr id="4" name="Slide Number Placeholder 3"/>
          <p:cNvSpPr>
            <a:spLocks noGrp="1"/>
          </p:cNvSpPr>
          <p:nvPr>
            <p:ph type="sldNum" sz="quarter" idx="5"/>
          </p:nvPr>
        </p:nvSpPr>
        <p:spPr/>
        <p:txBody>
          <a:bodyPr/>
          <a:lstStyle/>
          <a:p>
            <a:fld id="{149042D9-26BD-4560-81FF-BF3FAE702D38}" type="slidenum">
              <a:rPr lang="en-BE" smtClean="0"/>
              <a:t>12</a:t>
            </a:fld>
            <a:endParaRPr lang="en-BE"/>
          </a:p>
        </p:txBody>
      </p:sp>
    </p:spTree>
    <p:extLst>
      <p:ext uri="{BB962C8B-B14F-4D97-AF65-F5344CB8AC3E}">
        <p14:creationId xmlns:p14="http://schemas.microsoft.com/office/powerpoint/2010/main" val="9700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C38E-4063-4E14-8BAE-CCCF8C78D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5A98876F-ABB2-4C2A-ABB5-DA08F3B22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25AAC54-43E6-4F80-BD2E-EFE730225EB0}"/>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5" name="Footer Placeholder 4">
            <a:extLst>
              <a:ext uri="{FF2B5EF4-FFF2-40B4-BE49-F238E27FC236}">
                <a16:creationId xmlns:a16="http://schemas.microsoft.com/office/drawing/2014/main" id="{9452507F-75F2-413F-8AD2-15B53068ECC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858753F-8796-4479-A237-5276FE5087B1}"/>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41965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FFE8-71DD-4FED-B538-8E931072F645}"/>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930A1008-9EF2-4DE3-84F2-3FE7E411E6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5A091426-2E85-454F-9075-4811AACBA862}"/>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5" name="Footer Placeholder 4">
            <a:extLst>
              <a:ext uri="{FF2B5EF4-FFF2-40B4-BE49-F238E27FC236}">
                <a16:creationId xmlns:a16="http://schemas.microsoft.com/office/drawing/2014/main" id="{C8379838-8111-4450-BDF9-B37E5FE72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D90E0E1-75FF-4D0E-8257-8991BDA5A45F}"/>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308370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56302-D3C7-4978-9E97-4B5FD01E28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B26BC9FE-BA2B-4788-9767-C571A5621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821BA5E-9E24-4888-808C-3354D86ABC9C}"/>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5" name="Footer Placeholder 4">
            <a:extLst>
              <a:ext uri="{FF2B5EF4-FFF2-40B4-BE49-F238E27FC236}">
                <a16:creationId xmlns:a16="http://schemas.microsoft.com/office/drawing/2014/main" id="{14C6B503-1CDC-4B0D-A84D-F873B2EB610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F95862E-E68B-4EC8-B46C-2DD3B21DE54F}"/>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313978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58D9-1980-4A10-BFFE-56C57AD781C0}"/>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3FF3298E-041A-4B7B-80FC-7DF0FE27F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C2777C7B-6260-4151-B9F9-67AB882DDC9F}"/>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5" name="Footer Placeholder 4">
            <a:extLst>
              <a:ext uri="{FF2B5EF4-FFF2-40B4-BE49-F238E27FC236}">
                <a16:creationId xmlns:a16="http://schemas.microsoft.com/office/drawing/2014/main" id="{CFC8C33E-1901-44EF-8014-CFB4F93FB7E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5876EBD-9806-4C4E-ABD9-719AD8B6F9CB}"/>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42780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EE67-AD39-499C-95A3-9A4F38D4B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CB61AD15-894A-489C-8719-0A72290B8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759D19-96AF-4F25-A87F-0CA1B6AC6BD0}"/>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5" name="Footer Placeholder 4">
            <a:extLst>
              <a:ext uri="{FF2B5EF4-FFF2-40B4-BE49-F238E27FC236}">
                <a16:creationId xmlns:a16="http://schemas.microsoft.com/office/drawing/2014/main" id="{225F227F-B110-4A79-8CA8-ED2C8D98EA9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0B9D575-72EC-4B3F-8C51-EDA0140CD937}"/>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41300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FC3E-D7CA-46A0-83F9-91766C8ED18F}"/>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667DF0AB-D232-474C-A2A4-41CD3F2FE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2D08EECE-13EB-4F1D-979D-752AF1FE1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3F849218-D44B-4D6C-9EB2-B8AE9C6D6594}"/>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6" name="Footer Placeholder 5">
            <a:extLst>
              <a:ext uri="{FF2B5EF4-FFF2-40B4-BE49-F238E27FC236}">
                <a16:creationId xmlns:a16="http://schemas.microsoft.com/office/drawing/2014/main" id="{B1B2AC9D-781B-4248-8D4A-CB3F8E85FB6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E7CE3B7-647B-474A-9EE4-DF27D670F1A0}"/>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74331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4376-448C-4967-9B89-E6B95B564D4F}"/>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28EF0561-5916-4512-86A7-C5D997A24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15FE5A-C9BE-4A9E-BCB1-3CF7C5305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D643B210-DE93-4879-8897-5EC9EC892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AE89EB-C29E-4869-93EE-02A9671F5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08D118B3-C1E6-4454-88A0-3D46D3EEEACE}"/>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8" name="Footer Placeholder 7">
            <a:extLst>
              <a:ext uri="{FF2B5EF4-FFF2-40B4-BE49-F238E27FC236}">
                <a16:creationId xmlns:a16="http://schemas.microsoft.com/office/drawing/2014/main" id="{5CC6E0C4-CF1F-43A6-AE66-A84033390186}"/>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FBD3C2D-9DB7-43FE-A96F-C777D47195D8}"/>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14010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2C9F-051E-4002-A837-7F65EFBC2FA5}"/>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5522AE18-1E0D-4F09-A145-F4E67ACE9CF2}"/>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4" name="Footer Placeholder 3">
            <a:extLst>
              <a:ext uri="{FF2B5EF4-FFF2-40B4-BE49-F238E27FC236}">
                <a16:creationId xmlns:a16="http://schemas.microsoft.com/office/drawing/2014/main" id="{C6C1B148-B8CE-416D-8F53-E8C33F313126}"/>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36A09AD6-3736-4795-91A1-EA4024FC9C9D}"/>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77786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C510E-5E8E-4A8E-8AAD-4319A0300C37}"/>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3" name="Footer Placeholder 2">
            <a:extLst>
              <a:ext uri="{FF2B5EF4-FFF2-40B4-BE49-F238E27FC236}">
                <a16:creationId xmlns:a16="http://schemas.microsoft.com/office/drawing/2014/main" id="{0105A058-7EE9-4B36-8663-DD4E6F39EE23}"/>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E6B1CBC4-5A89-41EB-BB3B-A596FFDD9A97}"/>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41604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8D9C-AF19-4C5D-BAED-D2FE38F3F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687ADFBA-3B26-401F-AF74-0C638ED3C9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9EE36B74-C72B-4A9F-83F1-23451A5DA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9450B-F3D2-4C86-B2A9-FD1E03CEECAA}"/>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6" name="Footer Placeholder 5">
            <a:extLst>
              <a:ext uri="{FF2B5EF4-FFF2-40B4-BE49-F238E27FC236}">
                <a16:creationId xmlns:a16="http://schemas.microsoft.com/office/drawing/2014/main" id="{83E56ACC-8714-48F0-AD80-F49B8F287DC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B56E32D-024A-4452-89A8-7642CA662376}"/>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25217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12BE-8AFB-4086-8011-9203B05D1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F7105B0F-136E-4B52-B901-7880F74E0B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6C1E3C-4D2E-4E1D-8983-9335103C1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205C0-BF9B-408E-AC37-F55E20743496}"/>
              </a:ext>
            </a:extLst>
          </p:cNvPr>
          <p:cNvSpPr>
            <a:spLocks noGrp="1"/>
          </p:cNvSpPr>
          <p:nvPr>
            <p:ph type="dt" sz="half" idx="10"/>
          </p:nvPr>
        </p:nvSpPr>
        <p:spPr/>
        <p:txBody>
          <a:bodyPr/>
          <a:lstStyle/>
          <a:p>
            <a:fld id="{100B949D-E844-47E6-8E82-76E4F8577AC3}" type="datetimeFigureOut">
              <a:rPr lang="en-BE" smtClean="0"/>
              <a:t>13/05/2020</a:t>
            </a:fld>
            <a:endParaRPr lang="en-BE"/>
          </a:p>
        </p:txBody>
      </p:sp>
      <p:sp>
        <p:nvSpPr>
          <p:cNvPr id="6" name="Footer Placeholder 5">
            <a:extLst>
              <a:ext uri="{FF2B5EF4-FFF2-40B4-BE49-F238E27FC236}">
                <a16:creationId xmlns:a16="http://schemas.microsoft.com/office/drawing/2014/main" id="{2322B400-CF24-4B2C-B909-19C9A71DFD5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AB2D8F7-C04E-4705-8A52-685402F5E8D2}"/>
              </a:ext>
            </a:extLst>
          </p:cNvPr>
          <p:cNvSpPr>
            <a:spLocks noGrp="1"/>
          </p:cNvSpPr>
          <p:nvPr>
            <p:ph type="sldNum" sz="quarter" idx="12"/>
          </p:nvPr>
        </p:nvSpPr>
        <p:spPr/>
        <p:txBody>
          <a:bodyPr/>
          <a:lstStyle/>
          <a:p>
            <a:fld id="{E083A1D1-3F0F-42F9-9B97-15C8D2AE750C}" type="slidenum">
              <a:rPr lang="en-BE" smtClean="0"/>
              <a:t>‹#›</a:t>
            </a:fld>
            <a:endParaRPr lang="en-BE"/>
          </a:p>
        </p:txBody>
      </p:sp>
    </p:spTree>
    <p:extLst>
      <p:ext uri="{BB962C8B-B14F-4D97-AF65-F5344CB8AC3E}">
        <p14:creationId xmlns:p14="http://schemas.microsoft.com/office/powerpoint/2010/main" val="84548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2812F-16C4-4C0C-BD6A-ED7EC97A3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05CF4916-5BD0-417A-AA63-1CAEE957E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49C9F97-7651-407B-91A9-9C3A8F6ED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B949D-E844-47E6-8E82-76E4F8577AC3}" type="datetimeFigureOut">
              <a:rPr lang="en-BE" smtClean="0"/>
              <a:t>13/05/2020</a:t>
            </a:fld>
            <a:endParaRPr lang="en-BE"/>
          </a:p>
        </p:txBody>
      </p:sp>
      <p:sp>
        <p:nvSpPr>
          <p:cNvPr id="5" name="Footer Placeholder 4">
            <a:extLst>
              <a:ext uri="{FF2B5EF4-FFF2-40B4-BE49-F238E27FC236}">
                <a16:creationId xmlns:a16="http://schemas.microsoft.com/office/drawing/2014/main" id="{0C6F5A07-A0A8-44A1-8C71-DECA8FA5A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D0FEE99-193C-49C9-BE9D-022CFF04D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3A1D1-3F0F-42F9-9B97-15C8D2AE750C}" type="slidenum">
              <a:rPr lang="en-BE" smtClean="0"/>
              <a:t>‹#›</a:t>
            </a:fld>
            <a:endParaRPr lang="en-BE"/>
          </a:p>
        </p:txBody>
      </p:sp>
    </p:spTree>
    <p:extLst>
      <p:ext uri="{BB962C8B-B14F-4D97-AF65-F5344CB8AC3E}">
        <p14:creationId xmlns:p14="http://schemas.microsoft.com/office/powerpoint/2010/main" val="420668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D68D-CE76-417C-857F-702572A9A171}"/>
              </a:ext>
            </a:extLst>
          </p:cNvPr>
          <p:cNvSpPr>
            <a:spLocks noGrp="1"/>
          </p:cNvSpPr>
          <p:nvPr>
            <p:ph type="ctrTitle"/>
          </p:nvPr>
        </p:nvSpPr>
        <p:spPr/>
        <p:txBody>
          <a:bodyPr/>
          <a:lstStyle/>
          <a:p>
            <a:r>
              <a:rPr lang="en-US" dirty="0"/>
              <a:t>Results summary</a:t>
            </a:r>
            <a:endParaRPr lang="en-BE" dirty="0"/>
          </a:p>
        </p:txBody>
      </p:sp>
      <p:sp>
        <p:nvSpPr>
          <p:cNvPr id="3" name="Subtitle 2">
            <a:extLst>
              <a:ext uri="{FF2B5EF4-FFF2-40B4-BE49-F238E27FC236}">
                <a16:creationId xmlns:a16="http://schemas.microsoft.com/office/drawing/2014/main" id="{13995953-4005-45F0-916D-D80DA5C7F4DD}"/>
              </a:ext>
            </a:extLst>
          </p:cNvPr>
          <p:cNvSpPr>
            <a:spLocks noGrp="1"/>
          </p:cNvSpPr>
          <p:nvPr>
            <p:ph type="subTitle" idx="1"/>
          </p:nvPr>
        </p:nvSpPr>
        <p:spPr/>
        <p:txBody>
          <a:bodyPr/>
          <a:lstStyle/>
          <a:p>
            <a:r>
              <a:rPr lang="en-US" dirty="0"/>
              <a:t>A technical overview of the data exploration</a:t>
            </a:r>
            <a:endParaRPr lang="en-BE" dirty="0"/>
          </a:p>
        </p:txBody>
      </p:sp>
    </p:spTree>
    <p:extLst>
      <p:ext uri="{BB962C8B-B14F-4D97-AF65-F5344CB8AC3E}">
        <p14:creationId xmlns:p14="http://schemas.microsoft.com/office/powerpoint/2010/main" val="186532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12E2-62C2-4409-B756-A4725D0B9A21}"/>
              </a:ext>
            </a:extLst>
          </p:cNvPr>
          <p:cNvSpPr>
            <a:spLocks noGrp="1"/>
          </p:cNvSpPr>
          <p:nvPr>
            <p:ph type="title"/>
          </p:nvPr>
        </p:nvSpPr>
        <p:spPr/>
        <p:txBody>
          <a:bodyPr/>
          <a:lstStyle/>
          <a:p>
            <a:r>
              <a:rPr lang="en-US" dirty="0"/>
              <a:t>Can I distinguish suppliers from 2018 and 2019?</a:t>
            </a:r>
            <a:endParaRPr lang="en-BE" dirty="0"/>
          </a:p>
        </p:txBody>
      </p:sp>
      <p:sp>
        <p:nvSpPr>
          <p:cNvPr id="3" name="Content Placeholder 2">
            <a:extLst>
              <a:ext uri="{FF2B5EF4-FFF2-40B4-BE49-F238E27FC236}">
                <a16:creationId xmlns:a16="http://schemas.microsoft.com/office/drawing/2014/main" id="{35311308-D7E2-493D-941F-8106F68994B9}"/>
              </a:ext>
            </a:extLst>
          </p:cNvPr>
          <p:cNvSpPr>
            <a:spLocks noGrp="1"/>
          </p:cNvSpPr>
          <p:nvPr>
            <p:ph idx="1"/>
          </p:nvPr>
        </p:nvSpPr>
        <p:spPr/>
        <p:txBody>
          <a:bodyPr/>
          <a:lstStyle/>
          <a:p>
            <a:r>
              <a:rPr lang="en-US" dirty="0"/>
              <a:t>I want to know if I can predict which company will get the orders</a:t>
            </a:r>
          </a:p>
          <a:p>
            <a:r>
              <a:rPr lang="en-US" dirty="0"/>
              <a:t>Adversarial validation between 2018 and 2019 (AUC):</a:t>
            </a:r>
          </a:p>
          <a:p>
            <a:pPr lvl="1"/>
            <a:r>
              <a:rPr lang="en-US" dirty="0"/>
              <a:t>0.34 RF</a:t>
            </a:r>
          </a:p>
          <a:p>
            <a:pPr lvl="1"/>
            <a:r>
              <a:rPr lang="en-US" dirty="0"/>
              <a:t>0.43 XGB</a:t>
            </a:r>
          </a:p>
          <a:p>
            <a:r>
              <a:rPr lang="en-US" dirty="0"/>
              <a:t>There is not apparent shift in the data</a:t>
            </a:r>
          </a:p>
          <a:p>
            <a:r>
              <a:rPr lang="en-US" dirty="0"/>
              <a:t>Build a model to predict which supplier is more likely to sign at least one contract with the PA.</a:t>
            </a:r>
          </a:p>
          <a:p>
            <a:r>
              <a:rPr lang="en-US" dirty="0"/>
              <a:t>Random Forest, optimizing the AUC (class unbalanced: less than 1% od the supplies sign at least one contract).</a:t>
            </a:r>
          </a:p>
          <a:p>
            <a:endParaRPr lang="en-BE" dirty="0"/>
          </a:p>
        </p:txBody>
      </p:sp>
    </p:spTree>
    <p:extLst>
      <p:ext uri="{BB962C8B-B14F-4D97-AF65-F5344CB8AC3E}">
        <p14:creationId xmlns:p14="http://schemas.microsoft.com/office/powerpoint/2010/main" val="335739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AEC6-9FC9-43D5-B666-CA7D39993198}"/>
              </a:ext>
            </a:extLst>
          </p:cNvPr>
          <p:cNvSpPr>
            <a:spLocks noGrp="1"/>
          </p:cNvSpPr>
          <p:nvPr>
            <p:ph type="title"/>
          </p:nvPr>
        </p:nvSpPr>
        <p:spPr/>
        <p:txBody>
          <a:bodyPr/>
          <a:lstStyle/>
          <a:p>
            <a:r>
              <a:rPr lang="en-US" dirty="0"/>
              <a:t>Results</a:t>
            </a:r>
            <a:endParaRPr lang="en-BE" dirty="0"/>
          </a:p>
        </p:txBody>
      </p:sp>
      <p:sp>
        <p:nvSpPr>
          <p:cNvPr id="3" name="Content Placeholder 2">
            <a:extLst>
              <a:ext uri="{FF2B5EF4-FFF2-40B4-BE49-F238E27FC236}">
                <a16:creationId xmlns:a16="http://schemas.microsoft.com/office/drawing/2014/main" id="{19BD8EE7-91CD-4C17-97DA-9F1D3EEB9238}"/>
              </a:ext>
            </a:extLst>
          </p:cNvPr>
          <p:cNvSpPr>
            <a:spLocks noGrp="1"/>
          </p:cNvSpPr>
          <p:nvPr>
            <p:ph idx="1"/>
          </p:nvPr>
        </p:nvSpPr>
        <p:spPr>
          <a:xfrm>
            <a:off x="838200" y="1825625"/>
            <a:ext cx="4515678" cy="4351338"/>
          </a:xfrm>
        </p:spPr>
        <p:txBody>
          <a:bodyPr/>
          <a:lstStyle/>
          <a:p>
            <a:r>
              <a:rPr lang="en-US" dirty="0"/>
              <a:t>A good model:</a:t>
            </a:r>
          </a:p>
          <a:p>
            <a:pPr lvl="1"/>
            <a:r>
              <a:rPr lang="en-US" dirty="0"/>
              <a:t>AUC: 0.90</a:t>
            </a:r>
          </a:p>
          <a:p>
            <a:r>
              <a:rPr lang="en-US" dirty="0"/>
              <a:t>Not aggressive hyperparameters fine-tuning</a:t>
            </a:r>
          </a:p>
          <a:p>
            <a:endParaRPr lang="en-BE" dirty="0"/>
          </a:p>
        </p:txBody>
      </p:sp>
      <p:pic>
        <p:nvPicPr>
          <p:cNvPr id="5" name="Picture 4" descr="A close up of a map&#10;&#10;Description automatically generated">
            <a:extLst>
              <a:ext uri="{FF2B5EF4-FFF2-40B4-BE49-F238E27FC236}">
                <a16:creationId xmlns:a16="http://schemas.microsoft.com/office/drawing/2014/main" id="{E5101307-852C-49F7-97D8-68B0F13EE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8082"/>
            <a:ext cx="4961569" cy="4918881"/>
          </a:xfrm>
          <a:prstGeom prst="rect">
            <a:avLst/>
          </a:prstGeom>
        </p:spPr>
      </p:pic>
    </p:spTree>
    <p:extLst>
      <p:ext uri="{BB962C8B-B14F-4D97-AF65-F5344CB8AC3E}">
        <p14:creationId xmlns:p14="http://schemas.microsoft.com/office/powerpoint/2010/main" val="108656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D744-4E15-43E2-80EE-92EC2077D3EA}"/>
              </a:ext>
            </a:extLst>
          </p:cNvPr>
          <p:cNvSpPr>
            <a:spLocks noGrp="1"/>
          </p:cNvSpPr>
          <p:nvPr>
            <p:ph type="title"/>
          </p:nvPr>
        </p:nvSpPr>
        <p:spPr/>
        <p:txBody>
          <a:bodyPr/>
          <a:lstStyle/>
          <a:p>
            <a:r>
              <a:rPr lang="en-US" dirty="0"/>
              <a:t>Feature importance</a:t>
            </a:r>
            <a:endParaRPr lang="en-BE" dirty="0"/>
          </a:p>
        </p:txBody>
      </p:sp>
      <p:pic>
        <p:nvPicPr>
          <p:cNvPr id="8" name="Content Placeholder 7" descr="A screenshot of a cell phone&#10;&#10;Description automatically generated">
            <a:extLst>
              <a:ext uri="{FF2B5EF4-FFF2-40B4-BE49-F238E27FC236}">
                <a16:creationId xmlns:a16="http://schemas.microsoft.com/office/drawing/2014/main" id="{CAE65CB2-6BFA-4F0C-9772-E3D45F806B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8103" y="1690688"/>
            <a:ext cx="6455794" cy="4868258"/>
          </a:xfrm>
        </p:spPr>
      </p:pic>
    </p:spTree>
    <p:extLst>
      <p:ext uri="{BB962C8B-B14F-4D97-AF65-F5344CB8AC3E}">
        <p14:creationId xmlns:p14="http://schemas.microsoft.com/office/powerpoint/2010/main" val="156741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0AD-8773-4D0F-ADAC-A85C2E3BA368}"/>
              </a:ext>
            </a:extLst>
          </p:cNvPr>
          <p:cNvSpPr>
            <a:spLocks noGrp="1"/>
          </p:cNvSpPr>
          <p:nvPr>
            <p:ph type="title"/>
          </p:nvPr>
        </p:nvSpPr>
        <p:spPr/>
        <p:txBody>
          <a:bodyPr/>
          <a:lstStyle/>
          <a:p>
            <a:r>
              <a:rPr lang="en-US" dirty="0"/>
              <a:t>Conclusion</a:t>
            </a:r>
            <a:endParaRPr lang="en-BE" dirty="0"/>
          </a:p>
        </p:txBody>
      </p:sp>
      <p:sp>
        <p:nvSpPr>
          <p:cNvPr id="3" name="Content Placeholder 2">
            <a:extLst>
              <a:ext uri="{FF2B5EF4-FFF2-40B4-BE49-F238E27FC236}">
                <a16:creationId xmlns:a16="http://schemas.microsoft.com/office/drawing/2014/main" id="{5C1B7EFF-ADDC-4D50-9B33-EA513388FF0F}"/>
              </a:ext>
            </a:extLst>
          </p:cNvPr>
          <p:cNvSpPr>
            <a:spLocks noGrp="1"/>
          </p:cNvSpPr>
          <p:nvPr>
            <p:ph idx="1"/>
          </p:nvPr>
        </p:nvSpPr>
        <p:spPr/>
        <p:txBody>
          <a:bodyPr/>
          <a:lstStyle/>
          <a:p>
            <a:r>
              <a:rPr lang="en-US" dirty="0"/>
              <a:t>Failed to build a model predicting the expenses for PA</a:t>
            </a:r>
          </a:p>
          <a:p>
            <a:r>
              <a:rPr lang="en-US" dirty="0"/>
              <a:t>I built a model to predict which suppliers are more likely to sign a contract with PA</a:t>
            </a:r>
          </a:p>
          <a:p>
            <a:r>
              <a:rPr lang="en-US" dirty="0"/>
              <a:t>After the model, better performance should be built by adding features (joining with other tables/information)</a:t>
            </a:r>
            <a:endParaRPr lang="en-BE" dirty="0"/>
          </a:p>
        </p:txBody>
      </p:sp>
    </p:spTree>
    <p:extLst>
      <p:ext uri="{BB962C8B-B14F-4D97-AF65-F5344CB8AC3E}">
        <p14:creationId xmlns:p14="http://schemas.microsoft.com/office/powerpoint/2010/main" val="109532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ECD1-2220-48E7-9645-5CF49EC3B0D1}"/>
              </a:ext>
            </a:extLst>
          </p:cNvPr>
          <p:cNvSpPr>
            <a:spLocks noGrp="1"/>
          </p:cNvSpPr>
          <p:nvPr>
            <p:ph type="title"/>
          </p:nvPr>
        </p:nvSpPr>
        <p:spPr/>
        <p:txBody>
          <a:bodyPr/>
          <a:lstStyle/>
          <a:p>
            <a:r>
              <a:rPr lang="en-US" dirty="0"/>
              <a:t>Exploring Data with Machine Learning</a:t>
            </a:r>
            <a:endParaRPr lang="en-BE" dirty="0"/>
          </a:p>
        </p:txBody>
      </p:sp>
      <p:sp>
        <p:nvSpPr>
          <p:cNvPr id="3" name="Content Placeholder 2">
            <a:extLst>
              <a:ext uri="{FF2B5EF4-FFF2-40B4-BE49-F238E27FC236}">
                <a16:creationId xmlns:a16="http://schemas.microsoft.com/office/drawing/2014/main" id="{57D1D596-3BC9-47CB-A648-2DDE89FE91AD}"/>
              </a:ext>
            </a:extLst>
          </p:cNvPr>
          <p:cNvSpPr>
            <a:spLocks noGrp="1"/>
          </p:cNvSpPr>
          <p:nvPr>
            <p:ph idx="1"/>
          </p:nvPr>
        </p:nvSpPr>
        <p:spPr/>
        <p:txBody>
          <a:bodyPr/>
          <a:lstStyle/>
          <a:p>
            <a:r>
              <a:rPr lang="en-US" dirty="0"/>
              <a:t>Questions from data description</a:t>
            </a:r>
          </a:p>
          <a:p>
            <a:r>
              <a:rPr lang="en-US" dirty="0"/>
              <a:t>What can be learned? </a:t>
            </a:r>
          </a:p>
          <a:p>
            <a:pPr lvl="1"/>
            <a:r>
              <a:rPr lang="en-US" dirty="0" err="1"/>
              <a:t>Ordini</a:t>
            </a:r>
            <a:endParaRPr lang="en-US" dirty="0"/>
          </a:p>
          <a:p>
            <a:pPr lvl="1"/>
            <a:r>
              <a:rPr lang="en-US" dirty="0" err="1"/>
              <a:t>Fornitori</a:t>
            </a:r>
            <a:endParaRPr lang="en-US" dirty="0"/>
          </a:p>
          <a:p>
            <a:r>
              <a:rPr lang="en-US" dirty="0"/>
              <a:t>A predictive model: who will get the contract?</a:t>
            </a:r>
          </a:p>
          <a:p>
            <a:endParaRPr lang="en-BE" dirty="0"/>
          </a:p>
        </p:txBody>
      </p:sp>
    </p:spTree>
    <p:extLst>
      <p:ext uri="{BB962C8B-B14F-4D97-AF65-F5344CB8AC3E}">
        <p14:creationId xmlns:p14="http://schemas.microsoft.com/office/powerpoint/2010/main" val="275912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F878-6930-4F39-8044-BEBB53A5BECF}"/>
              </a:ext>
            </a:extLst>
          </p:cNvPr>
          <p:cNvSpPr>
            <a:spLocks noGrp="1"/>
          </p:cNvSpPr>
          <p:nvPr>
            <p:ph type="title"/>
          </p:nvPr>
        </p:nvSpPr>
        <p:spPr/>
        <p:txBody>
          <a:bodyPr/>
          <a:lstStyle/>
          <a:p>
            <a:r>
              <a:rPr lang="en-US" dirty="0"/>
              <a:t>Questions from data description</a:t>
            </a:r>
            <a:endParaRPr lang="en-BE" dirty="0"/>
          </a:p>
        </p:txBody>
      </p:sp>
      <p:sp>
        <p:nvSpPr>
          <p:cNvPr id="3" name="Content Placeholder 2">
            <a:extLst>
              <a:ext uri="{FF2B5EF4-FFF2-40B4-BE49-F238E27FC236}">
                <a16:creationId xmlns:a16="http://schemas.microsoft.com/office/drawing/2014/main" id="{335B6D2B-F849-49F7-B68A-BC2EB7AEF092}"/>
              </a:ext>
            </a:extLst>
          </p:cNvPr>
          <p:cNvSpPr>
            <a:spLocks noGrp="1"/>
          </p:cNvSpPr>
          <p:nvPr>
            <p:ph idx="1"/>
          </p:nvPr>
        </p:nvSpPr>
        <p:spPr/>
        <p:txBody>
          <a:bodyPr/>
          <a:lstStyle/>
          <a:p>
            <a:r>
              <a:rPr lang="en-US" dirty="0"/>
              <a:t>No time series approach: only two years, no possible trend study:</a:t>
            </a:r>
          </a:p>
          <a:p>
            <a:pPr lvl="1"/>
            <a:r>
              <a:rPr lang="en-US" dirty="0"/>
              <a:t>Increase/decrease costs for Public Administration</a:t>
            </a:r>
          </a:p>
          <a:p>
            <a:pPr lvl="1"/>
            <a:r>
              <a:rPr lang="en-US" dirty="0"/>
              <a:t>Costs for different economic situation (recession, economic growth)</a:t>
            </a:r>
          </a:p>
          <a:p>
            <a:r>
              <a:rPr lang="en-US" dirty="0"/>
              <a:t>Not representative sampling, but voluntary registration to the project for cost rationalization</a:t>
            </a:r>
          </a:p>
          <a:p>
            <a:pPr lvl="1"/>
            <a:r>
              <a:rPr lang="en-US" dirty="0"/>
              <a:t>No local/regional assessment of efficiency</a:t>
            </a:r>
          </a:p>
          <a:p>
            <a:pPr lvl="1"/>
            <a:r>
              <a:rPr lang="en-US" dirty="0"/>
              <a:t>Not reliable inference on the total costs of the Public Administration</a:t>
            </a:r>
          </a:p>
          <a:p>
            <a:r>
              <a:rPr lang="en-US" dirty="0"/>
              <a:t>Missing identification of some administrations:</a:t>
            </a:r>
          </a:p>
          <a:p>
            <a:pPr lvl="1"/>
            <a:r>
              <a:rPr lang="en-US" dirty="0"/>
              <a:t>“</a:t>
            </a:r>
            <a:r>
              <a:rPr lang="en-US" dirty="0" err="1"/>
              <a:t>Comuni</a:t>
            </a:r>
            <a:r>
              <a:rPr lang="en-US" dirty="0"/>
              <a:t>” type is available in table “</a:t>
            </a:r>
            <a:r>
              <a:rPr lang="en-US" dirty="0" err="1"/>
              <a:t>Ordini</a:t>
            </a:r>
            <a:r>
              <a:rPr lang="en-US" dirty="0"/>
              <a:t> </a:t>
            </a:r>
            <a:r>
              <a:rPr lang="en-US" dirty="0" err="1"/>
              <a:t>diretti</a:t>
            </a:r>
            <a:r>
              <a:rPr lang="en-US" dirty="0"/>
              <a:t> MEPA” but without identifier (only Province) </a:t>
            </a:r>
          </a:p>
          <a:p>
            <a:pPr lvl="1"/>
            <a:endParaRPr lang="en-US" dirty="0"/>
          </a:p>
        </p:txBody>
      </p:sp>
    </p:spTree>
    <p:extLst>
      <p:ext uri="{BB962C8B-B14F-4D97-AF65-F5344CB8AC3E}">
        <p14:creationId xmlns:p14="http://schemas.microsoft.com/office/powerpoint/2010/main" val="292319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B2E4-E3BF-4CCA-A6DE-FB8C15CEC57B}"/>
              </a:ext>
            </a:extLst>
          </p:cNvPr>
          <p:cNvSpPr>
            <a:spLocks noGrp="1"/>
          </p:cNvSpPr>
          <p:nvPr>
            <p:ph type="title"/>
          </p:nvPr>
        </p:nvSpPr>
        <p:spPr/>
        <p:txBody>
          <a:bodyPr/>
          <a:lstStyle/>
          <a:p>
            <a:r>
              <a:rPr lang="en-US" dirty="0"/>
              <a:t>What can be learned?</a:t>
            </a:r>
            <a:endParaRPr lang="en-BE" dirty="0"/>
          </a:p>
        </p:txBody>
      </p:sp>
      <p:sp>
        <p:nvSpPr>
          <p:cNvPr id="3" name="Content Placeholder 2">
            <a:extLst>
              <a:ext uri="{FF2B5EF4-FFF2-40B4-BE49-F238E27FC236}">
                <a16:creationId xmlns:a16="http://schemas.microsoft.com/office/drawing/2014/main" id="{4468D625-D213-4CC7-8325-5763A616E0E0}"/>
              </a:ext>
            </a:extLst>
          </p:cNvPr>
          <p:cNvSpPr>
            <a:spLocks noGrp="1"/>
          </p:cNvSpPr>
          <p:nvPr>
            <p:ph idx="1"/>
          </p:nvPr>
        </p:nvSpPr>
        <p:spPr/>
        <p:txBody>
          <a:bodyPr/>
          <a:lstStyle/>
          <a:p>
            <a:r>
              <a:rPr lang="en-US" dirty="0"/>
              <a:t>I chose the two completes data for the two full years available: 2018, 2019</a:t>
            </a:r>
          </a:p>
          <a:p>
            <a:r>
              <a:rPr lang="en-US" dirty="0"/>
              <a:t>Selecting the table with the most observations available: “</a:t>
            </a:r>
            <a:r>
              <a:rPr lang="en-US" dirty="0" err="1"/>
              <a:t>ordini</a:t>
            </a:r>
            <a:r>
              <a:rPr lang="en-US" dirty="0"/>
              <a:t> </a:t>
            </a:r>
            <a:r>
              <a:rPr lang="en-US" dirty="0" err="1"/>
              <a:t>diretti</a:t>
            </a:r>
            <a:r>
              <a:rPr lang="en-US" dirty="0"/>
              <a:t> MEPA” with a continuous variable “</a:t>
            </a:r>
            <a:r>
              <a:rPr lang="en-US" dirty="0" err="1"/>
              <a:t>Valore_economico_Ordini</a:t>
            </a:r>
            <a:r>
              <a:rPr lang="en-US" dirty="0"/>
              <a:t>”</a:t>
            </a:r>
          </a:p>
          <a:p>
            <a:endParaRPr lang="en-US" dirty="0"/>
          </a:p>
          <a:p>
            <a:pPr marL="0" indent="0">
              <a:buNone/>
            </a:pPr>
            <a:r>
              <a:rPr lang="en-US" dirty="0"/>
              <a:t>Can I predict the amount of money spent in 2019 by the different administrations using the data from 2018?</a:t>
            </a:r>
            <a:endParaRPr lang="en-BE" dirty="0"/>
          </a:p>
        </p:txBody>
      </p:sp>
    </p:spTree>
    <p:extLst>
      <p:ext uri="{BB962C8B-B14F-4D97-AF65-F5344CB8AC3E}">
        <p14:creationId xmlns:p14="http://schemas.microsoft.com/office/powerpoint/2010/main" val="228285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B2E4-E3BF-4CCA-A6DE-FB8C15CEC57B}"/>
              </a:ext>
            </a:extLst>
          </p:cNvPr>
          <p:cNvSpPr>
            <a:spLocks noGrp="1"/>
          </p:cNvSpPr>
          <p:nvPr>
            <p:ph type="title"/>
          </p:nvPr>
        </p:nvSpPr>
        <p:spPr/>
        <p:txBody>
          <a:bodyPr/>
          <a:lstStyle/>
          <a:p>
            <a:r>
              <a:rPr lang="en-US" dirty="0"/>
              <a:t>Adversarial validation</a:t>
            </a:r>
            <a:endParaRPr lang="en-BE" dirty="0"/>
          </a:p>
        </p:txBody>
      </p:sp>
      <p:sp>
        <p:nvSpPr>
          <p:cNvPr id="3" name="Content Placeholder 2">
            <a:extLst>
              <a:ext uri="{FF2B5EF4-FFF2-40B4-BE49-F238E27FC236}">
                <a16:creationId xmlns:a16="http://schemas.microsoft.com/office/drawing/2014/main" id="{4468D625-D213-4CC7-8325-5763A616E0E0}"/>
              </a:ext>
            </a:extLst>
          </p:cNvPr>
          <p:cNvSpPr>
            <a:spLocks noGrp="1"/>
          </p:cNvSpPr>
          <p:nvPr>
            <p:ph idx="1"/>
          </p:nvPr>
        </p:nvSpPr>
        <p:spPr/>
        <p:txBody>
          <a:bodyPr>
            <a:normAutofit fontScale="92500" lnSpcReduction="20000"/>
          </a:bodyPr>
          <a:lstStyle/>
          <a:p>
            <a:r>
              <a:rPr lang="en-US" dirty="0"/>
              <a:t>Train a classification model: can I distinguish the data from 2018 from those from 2019? </a:t>
            </a:r>
          </a:p>
          <a:p>
            <a:r>
              <a:rPr lang="en-US" dirty="0"/>
              <a:t>If I can distinguish the data (I get a good classification model), a drift in data happened and I should not trust the model predictions for costs in 2019. </a:t>
            </a:r>
          </a:p>
          <a:p>
            <a:r>
              <a:rPr lang="en-US" dirty="0"/>
              <a:t>If I assess the feature importance in the model predicting if the observation comes from 2018 or 2019, then I discover which features have a drift. In other terms, what changed between those two years?</a:t>
            </a:r>
          </a:p>
          <a:p>
            <a:r>
              <a:rPr lang="en-US" dirty="0"/>
              <a:t>Data are not balanced between the years: accuracy is not a good target function (predicting that all data are from 2019 I would be roughly 66% accurate)</a:t>
            </a:r>
          </a:p>
          <a:p>
            <a:r>
              <a:rPr lang="en-US" dirty="0"/>
              <a:t>I use Area under the curve (AUC)</a:t>
            </a:r>
            <a:endParaRPr lang="en-BE" dirty="0"/>
          </a:p>
        </p:txBody>
      </p:sp>
    </p:spTree>
    <p:extLst>
      <p:ext uri="{BB962C8B-B14F-4D97-AF65-F5344CB8AC3E}">
        <p14:creationId xmlns:p14="http://schemas.microsoft.com/office/powerpoint/2010/main" val="402958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EB10-151F-4F77-B570-FD1647A0236E}"/>
              </a:ext>
            </a:extLst>
          </p:cNvPr>
          <p:cNvSpPr>
            <a:spLocks noGrp="1"/>
          </p:cNvSpPr>
          <p:nvPr>
            <p:ph type="title"/>
          </p:nvPr>
        </p:nvSpPr>
        <p:spPr/>
        <p:txBody>
          <a:bodyPr/>
          <a:lstStyle/>
          <a:p>
            <a:r>
              <a:rPr lang="en-US" dirty="0"/>
              <a:t>What is the AUC?</a:t>
            </a:r>
            <a:endParaRPr lang="en-BE" dirty="0"/>
          </a:p>
        </p:txBody>
      </p:sp>
      <p:pic>
        <p:nvPicPr>
          <p:cNvPr id="27" name="Picture 26" descr="A screenshot of a cell phone&#10;&#10;Description automatically generated">
            <a:extLst>
              <a:ext uri="{FF2B5EF4-FFF2-40B4-BE49-F238E27FC236}">
                <a16:creationId xmlns:a16="http://schemas.microsoft.com/office/drawing/2014/main" id="{81B3B076-4DAC-4BC8-A0CA-6C3163A0D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4737243" cy="4696485"/>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49C20AE8-5EDE-42C5-926E-F51E50434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654" y="1690688"/>
            <a:ext cx="4894146" cy="4852038"/>
          </a:xfrm>
          <a:prstGeom prst="rect">
            <a:avLst/>
          </a:prstGeom>
        </p:spPr>
      </p:pic>
    </p:spTree>
    <p:extLst>
      <p:ext uri="{BB962C8B-B14F-4D97-AF65-F5344CB8AC3E}">
        <p14:creationId xmlns:p14="http://schemas.microsoft.com/office/powerpoint/2010/main" val="312369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67E4-2E6E-4573-B877-9BF6C4E2B2DC}"/>
              </a:ext>
            </a:extLst>
          </p:cNvPr>
          <p:cNvSpPr>
            <a:spLocks noGrp="1"/>
          </p:cNvSpPr>
          <p:nvPr>
            <p:ph type="title"/>
          </p:nvPr>
        </p:nvSpPr>
        <p:spPr/>
        <p:txBody>
          <a:bodyPr/>
          <a:lstStyle/>
          <a:p>
            <a:r>
              <a:rPr lang="en-US" dirty="0"/>
              <a:t>Can I distinguish orders from 2018 and 2019?</a:t>
            </a:r>
            <a:endParaRPr lang="en-BE" dirty="0"/>
          </a:p>
        </p:txBody>
      </p:sp>
      <p:sp>
        <p:nvSpPr>
          <p:cNvPr id="3" name="Content Placeholder 2">
            <a:extLst>
              <a:ext uri="{FF2B5EF4-FFF2-40B4-BE49-F238E27FC236}">
                <a16:creationId xmlns:a16="http://schemas.microsoft.com/office/drawing/2014/main" id="{1A951934-D217-4310-B31B-3E00F500BCBD}"/>
              </a:ext>
            </a:extLst>
          </p:cNvPr>
          <p:cNvSpPr>
            <a:spLocks noGrp="1"/>
          </p:cNvSpPr>
          <p:nvPr>
            <p:ph idx="1"/>
          </p:nvPr>
        </p:nvSpPr>
        <p:spPr/>
        <p:txBody>
          <a:bodyPr/>
          <a:lstStyle/>
          <a:p>
            <a:r>
              <a:rPr lang="en-US" dirty="0"/>
              <a:t>Embedding categorical variable with </a:t>
            </a:r>
            <a:r>
              <a:rPr lang="en-US" dirty="0" err="1"/>
              <a:t>CatBoost</a:t>
            </a:r>
            <a:r>
              <a:rPr lang="en-US" dirty="0"/>
              <a:t> encoder</a:t>
            </a:r>
          </a:p>
          <a:p>
            <a:r>
              <a:rPr lang="en-US" dirty="0"/>
              <a:t>Skipping missing observations (numerically irrelevant)</a:t>
            </a:r>
          </a:p>
          <a:p>
            <a:r>
              <a:rPr lang="en-US" dirty="0"/>
              <a:t>Training model (no hyperparameters tuning for simplicity)</a:t>
            </a:r>
          </a:p>
          <a:p>
            <a:pPr lvl="1"/>
            <a:r>
              <a:rPr lang="en-US" dirty="0"/>
              <a:t>Using Random Forest (not strongly dependent on hyperparameters)</a:t>
            </a:r>
          </a:p>
          <a:p>
            <a:pPr lvl="1"/>
            <a:r>
              <a:rPr lang="en-US" dirty="0" err="1"/>
              <a:t>Xgboost</a:t>
            </a:r>
            <a:r>
              <a:rPr lang="en-US" dirty="0"/>
              <a:t> to check the results</a:t>
            </a:r>
          </a:p>
          <a:p>
            <a:r>
              <a:rPr lang="en-US" dirty="0"/>
              <a:t>AUC:</a:t>
            </a:r>
          </a:p>
          <a:p>
            <a:pPr lvl="1"/>
            <a:r>
              <a:rPr lang="en-US" dirty="0"/>
              <a:t>0.67 RF</a:t>
            </a:r>
          </a:p>
          <a:p>
            <a:pPr lvl="1"/>
            <a:r>
              <a:rPr lang="en-US" dirty="0"/>
              <a:t>0.73 XGB</a:t>
            </a:r>
          </a:p>
          <a:p>
            <a:r>
              <a:rPr lang="en-US" dirty="0"/>
              <a:t>I can distinguish data from 2018 and 2019</a:t>
            </a:r>
          </a:p>
        </p:txBody>
      </p:sp>
    </p:spTree>
    <p:extLst>
      <p:ext uri="{BB962C8B-B14F-4D97-AF65-F5344CB8AC3E}">
        <p14:creationId xmlns:p14="http://schemas.microsoft.com/office/powerpoint/2010/main" val="108615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F619-403B-4ECF-8EBA-D19B9BD37015}"/>
              </a:ext>
            </a:extLst>
          </p:cNvPr>
          <p:cNvSpPr>
            <a:spLocks noGrp="1"/>
          </p:cNvSpPr>
          <p:nvPr>
            <p:ph type="title"/>
          </p:nvPr>
        </p:nvSpPr>
        <p:spPr/>
        <p:txBody>
          <a:bodyPr/>
          <a:lstStyle/>
          <a:p>
            <a:r>
              <a:rPr lang="en-US" dirty="0"/>
              <a:t>What changed between 2018 and 2019?</a:t>
            </a:r>
            <a:endParaRPr lang="en-BE" dirty="0"/>
          </a:p>
        </p:txBody>
      </p:sp>
      <p:sp>
        <p:nvSpPr>
          <p:cNvPr id="3" name="Content Placeholder 2">
            <a:extLst>
              <a:ext uri="{FF2B5EF4-FFF2-40B4-BE49-F238E27FC236}">
                <a16:creationId xmlns:a16="http://schemas.microsoft.com/office/drawing/2014/main" id="{BC259E5A-9177-439F-B391-13795D44742F}"/>
              </a:ext>
            </a:extLst>
          </p:cNvPr>
          <p:cNvSpPr>
            <a:spLocks noGrp="1"/>
          </p:cNvSpPr>
          <p:nvPr>
            <p:ph idx="1"/>
          </p:nvPr>
        </p:nvSpPr>
        <p:spPr/>
        <p:txBody>
          <a:bodyPr/>
          <a:lstStyle/>
          <a:p>
            <a:r>
              <a:rPr lang="en-US" dirty="0"/>
              <a:t>Assessing performance with Feature Permutation</a:t>
            </a:r>
          </a:p>
          <a:p>
            <a:r>
              <a:rPr lang="en-US" dirty="0"/>
              <a:t>Algorithm independent</a:t>
            </a:r>
          </a:p>
          <a:p>
            <a:r>
              <a:rPr lang="en-US" dirty="0"/>
              <a:t>If a feature is permuted, how much the performance will be worse on the validation set?</a:t>
            </a:r>
          </a:p>
          <a:p>
            <a:pPr lvl="1"/>
            <a:r>
              <a:rPr lang="en-US" dirty="0"/>
              <a:t>Slightly worse/equal : variable not very relevant</a:t>
            </a:r>
          </a:p>
          <a:p>
            <a:pPr lvl="1"/>
            <a:r>
              <a:rPr lang="en-US" dirty="0"/>
              <a:t>Slightly better: variable is detrimental for the model</a:t>
            </a:r>
          </a:p>
          <a:p>
            <a:r>
              <a:rPr lang="en-US" dirty="0"/>
              <a:t>The variables that are relevant for the adversarial validation model have a shift between 2018 and 2019</a:t>
            </a:r>
          </a:p>
          <a:p>
            <a:endParaRPr lang="en-BE" dirty="0"/>
          </a:p>
        </p:txBody>
      </p:sp>
    </p:spTree>
    <p:extLst>
      <p:ext uri="{BB962C8B-B14F-4D97-AF65-F5344CB8AC3E}">
        <p14:creationId xmlns:p14="http://schemas.microsoft.com/office/powerpoint/2010/main" val="32611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5C67-E28A-4912-97BE-FD8F3198DE8D}"/>
              </a:ext>
            </a:extLst>
          </p:cNvPr>
          <p:cNvSpPr>
            <a:spLocks noGrp="1"/>
          </p:cNvSpPr>
          <p:nvPr>
            <p:ph type="title"/>
          </p:nvPr>
        </p:nvSpPr>
        <p:spPr/>
        <p:txBody>
          <a:bodyPr/>
          <a:lstStyle/>
          <a:p>
            <a:r>
              <a:rPr lang="en-US" dirty="0"/>
              <a:t>Feature importance</a:t>
            </a:r>
            <a:endParaRPr lang="en-BE" dirty="0"/>
          </a:p>
        </p:txBody>
      </p:sp>
      <p:graphicFrame>
        <p:nvGraphicFramePr>
          <p:cNvPr id="4" name="Content Placeholder 3">
            <a:extLst>
              <a:ext uri="{FF2B5EF4-FFF2-40B4-BE49-F238E27FC236}">
                <a16:creationId xmlns:a16="http://schemas.microsoft.com/office/drawing/2014/main" id="{347D1125-2C10-4C4B-81A2-C0B7457DC72C}"/>
              </a:ext>
            </a:extLst>
          </p:cNvPr>
          <p:cNvGraphicFramePr>
            <a:graphicFrameLocks noGrp="1"/>
          </p:cNvGraphicFramePr>
          <p:nvPr>
            <p:ph idx="1"/>
            <p:extLst>
              <p:ext uri="{D42A27DB-BD31-4B8C-83A1-F6EECF244321}">
                <p14:modId xmlns:p14="http://schemas.microsoft.com/office/powerpoint/2010/main" val="3519985718"/>
              </p:ext>
            </p:extLst>
          </p:nvPr>
        </p:nvGraphicFramePr>
        <p:xfrm>
          <a:off x="4171308" y="1806185"/>
          <a:ext cx="4315146" cy="4257760"/>
        </p:xfrm>
        <a:graphic>
          <a:graphicData uri="http://schemas.openxmlformats.org/drawingml/2006/table">
            <a:tbl>
              <a:tblPr/>
              <a:tblGrid>
                <a:gridCol w="1572023">
                  <a:extLst>
                    <a:ext uri="{9D8B030D-6E8A-4147-A177-3AD203B41FA5}">
                      <a16:colId xmlns:a16="http://schemas.microsoft.com/office/drawing/2014/main" val="149252378"/>
                    </a:ext>
                  </a:extLst>
                </a:gridCol>
                <a:gridCol w="2743123">
                  <a:extLst>
                    <a:ext uri="{9D8B030D-6E8A-4147-A177-3AD203B41FA5}">
                      <a16:colId xmlns:a16="http://schemas.microsoft.com/office/drawing/2014/main" val="3781260423"/>
                    </a:ext>
                  </a:extLst>
                </a:gridCol>
              </a:tblGrid>
              <a:tr h="274410">
                <a:tc>
                  <a:txBody>
                    <a:bodyPr/>
                    <a:lstStyle/>
                    <a:p>
                      <a:pPr algn="r" fontAlgn="t"/>
                      <a:r>
                        <a:rPr lang="en-BE" sz="1600" dirty="0">
                          <a:effectLst/>
                        </a:rPr>
                        <a:t>0.0660 ± 0.0006</a:t>
                      </a:r>
                    </a:p>
                  </a:txBody>
                  <a:tcPr marL="83680" marR="83680" marT="41840" marB="41840">
                    <a:lnL>
                      <a:noFill/>
                    </a:lnL>
                    <a:lnR>
                      <a:noFill/>
                    </a:lnR>
                    <a:lnT>
                      <a:noFill/>
                    </a:lnT>
                    <a:lnB>
                      <a:noFill/>
                    </a:lnB>
                    <a:solidFill>
                      <a:srgbClr val="99FF99"/>
                    </a:solidFill>
                  </a:tcPr>
                </a:tc>
                <a:tc>
                  <a:txBody>
                    <a:bodyPr/>
                    <a:lstStyle/>
                    <a:p>
                      <a:pPr algn="l" fontAlgn="t"/>
                      <a:r>
                        <a:rPr lang="en-US" sz="1600">
                          <a:effectLst/>
                        </a:rPr>
                        <a:t>Tipologia_Amministrazione</a:t>
                      </a:r>
                    </a:p>
                  </a:txBody>
                  <a:tcPr marL="83680" marR="83680" marT="41840" marB="41840">
                    <a:lnL>
                      <a:noFill/>
                    </a:lnL>
                    <a:lnR>
                      <a:noFill/>
                    </a:lnR>
                    <a:lnT>
                      <a:noFill/>
                    </a:lnT>
                    <a:lnB>
                      <a:noFill/>
                    </a:lnB>
                    <a:solidFill>
                      <a:srgbClr val="99FF99"/>
                    </a:solidFill>
                  </a:tcPr>
                </a:tc>
                <a:extLst>
                  <a:ext uri="{0D108BD9-81ED-4DB2-BD59-A6C34878D82A}">
                    <a16:rowId xmlns:a16="http://schemas.microsoft.com/office/drawing/2014/main" val="707960678"/>
                  </a:ext>
                </a:extLst>
              </a:tr>
              <a:tr h="274410">
                <a:tc>
                  <a:txBody>
                    <a:bodyPr/>
                    <a:lstStyle/>
                    <a:p>
                      <a:pPr algn="r" fontAlgn="t"/>
                      <a:r>
                        <a:rPr lang="en-BE" sz="1600">
                          <a:effectLst/>
                        </a:rPr>
                        <a:t>0.0530 ± 0.0005</a:t>
                      </a:r>
                    </a:p>
                  </a:txBody>
                  <a:tcPr marL="83680" marR="83680" marT="41840" marB="41840">
                    <a:lnL>
                      <a:noFill/>
                    </a:lnL>
                    <a:lnR>
                      <a:noFill/>
                    </a:lnR>
                    <a:lnT>
                      <a:noFill/>
                    </a:lnT>
                    <a:lnB>
                      <a:noFill/>
                    </a:lnB>
                    <a:solidFill>
                      <a:srgbClr val="A8FFA8"/>
                    </a:solidFill>
                  </a:tcPr>
                </a:tc>
                <a:tc>
                  <a:txBody>
                    <a:bodyPr/>
                    <a:lstStyle/>
                    <a:p>
                      <a:pPr algn="l" fontAlgn="t"/>
                      <a:r>
                        <a:rPr lang="en-US" sz="1600">
                          <a:effectLst/>
                        </a:rPr>
                        <a:t>bene_servizio</a:t>
                      </a:r>
                    </a:p>
                  </a:txBody>
                  <a:tcPr marL="83680" marR="83680" marT="41840" marB="41840">
                    <a:lnL>
                      <a:noFill/>
                    </a:lnL>
                    <a:lnR>
                      <a:noFill/>
                    </a:lnR>
                    <a:lnT>
                      <a:noFill/>
                    </a:lnT>
                    <a:lnB>
                      <a:noFill/>
                    </a:lnB>
                    <a:solidFill>
                      <a:srgbClr val="A8FFA8"/>
                    </a:solidFill>
                  </a:tcPr>
                </a:tc>
                <a:extLst>
                  <a:ext uri="{0D108BD9-81ED-4DB2-BD59-A6C34878D82A}">
                    <a16:rowId xmlns:a16="http://schemas.microsoft.com/office/drawing/2014/main" val="3991668473"/>
                  </a:ext>
                </a:extLst>
              </a:tr>
              <a:tr h="274410">
                <a:tc>
                  <a:txBody>
                    <a:bodyPr/>
                    <a:lstStyle/>
                    <a:p>
                      <a:pPr algn="r" fontAlgn="t"/>
                      <a:r>
                        <a:rPr lang="en-BE" sz="1600">
                          <a:effectLst/>
                        </a:rPr>
                        <a:t>0.0521 ± 0.0010</a:t>
                      </a:r>
                    </a:p>
                  </a:txBody>
                  <a:tcPr marL="83680" marR="83680" marT="41840" marB="41840">
                    <a:lnL>
                      <a:noFill/>
                    </a:lnL>
                    <a:lnR>
                      <a:noFill/>
                    </a:lnR>
                    <a:lnT>
                      <a:noFill/>
                    </a:lnT>
                    <a:lnB>
                      <a:noFill/>
                    </a:lnB>
                    <a:solidFill>
                      <a:srgbClr val="A9FFA9"/>
                    </a:solidFill>
                  </a:tcPr>
                </a:tc>
                <a:tc>
                  <a:txBody>
                    <a:bodyPr/>
                    <a:lstStyle/>
                    <a:p>
                      <a:pPr algn="l" fontAlgn="t"/>
                      <a:r>
                        <a:rPr lang="en-US" sz="1600" dirty="0">
                          <a:effectLst/>
                        </a:rPr>
                        <a:t>N_PA</a:t>
                      </a:r>
                    </a:p>
                  </a:txBody>
                  <a:tcPr marL="83680" marR="83680" marT="41840" marB="41840">
                    <a:lnL>
                      <a:noFill/>
                    </a:lnL>
                    <a:lnR>
                      <a:noFill/>
                    </a:lnR>
                    <a:lnT>
                      <a:noFill/>
                    </a:lnT>
                    <a:lnB>
                      <a:noFill/>
                    </a:lnB>
                    <a:solidFill>
                      <a:srgbClr val="A9FFA9"/>
                    </a:solidFill>
                  </a:tcPr>
                </a:tc>
                <a:extLst>
                  <a:ext uri="{0D108BD9-81ED-4DB2-BD59-A6C34878D82A}">
                    <a16:rowId xmlns:a16="http://schemas.microsoft.com/office/drawing/2014/main" val="3296888269"/>
                  </a:ext>
                </a:extLst>
              </a:tr>
              <a:tr h="274410">
                <a:tc>
                  <a:txBody>
                    <a:bodyPr/>
                    <a:lstStyle/>
                    <a:p>
                      <a:pPr algn="r" fontAlgn="t"/>
                      <a:r>
                        <a:rPr lang="en-BE" sz="1600" dirty="0">
                          <a:effectLst/>
                        </a:rPr>
                        <a:t>0.0509 ± 0.0009</a:t>
                      </a:r>
                    </a:p>
                  </a:txBody>
                  <a:tcPr marL="83680" marR="83680" marT="41840" marB="41840">
                    <a:lnL>
                      <a:noFill/>
                    </a:lnL>
                    <a:lnR>
                      <a:noFill/>
                    </a:lnR>
                    <a:lnT>
                      <a:noFill/>
                    </a:lnT>
                    <a:lnB>
                      <a:noFill/>
                    </a:lnB>
                    <a:solidFill>
                      <a:srgbClr val="AAFFAA"/>
                    </a:solidFill>
                  </a:tcPr>
                </a:tc>
                <a:tc>
                  <a:txBody>
                    <a:bodyPr/>
                    <a:lstStyle/>
                    <a:p>
                      <a:pPr algn="l" fontAlgn="t"/>
                      <a:r>
                        <a:rPr lang="en-US" sz="1600">
                          <a:effectLst/>
                        </a:rPr>
                        <a:t>Regione_PA</a:t>
                      </a:r>
                    </a:p>
                  </a:txBody>
                  <a:tcPr marL="83680" marR="83680" marT="41840" marB="41840">
                    <a:lnL>
                      <a:noFill/>
                    </a:lnL>
                    <a:lnR>
                      <a:noFill/>
                    </a:lnR>
                    <a:lnT>
                      <a:noFill/>
                    </a:lnT>
                    <a:lnB>
                      <a:noFill/>
                    </a:lnB>
                    <a:solidFill>
                      <a:srgbClr val="AAFFAA"/>
                    </a:solidFill>
                  </a:tcPr>
                </a:tc>
                <a:extLst>
                  <a:ext uri="{0D108BD9-81ED-4DB2-BD59-A6C34878D82A}">
                    <a16:rowId xmlns:a16="http://schemas.microsoft.com/office/drawing/2014/main" val="2818164051"/>
                  </a:ext>
                </a:extLst>
              </a:tr>
              <a:tr h="274410">
                <a:tc>
                  <a:txBody>
                    <a:bodyPr/>
                    <a:lstStyle/>
                    <a:p>
                      <a:pPr algn="r" fontAlgn="t"/>
                      <a:r>
                        <a:rPr lang="en-BE" sz="1600">
                          <a:effectLst/>
                        </a:rPr>
                        <a:t>0.0447 ± 0.0016</a:t>
                      </a:r>
                    </a:p>
                  </a:txBody>
                  <a:tcPr marL="83680" marR="83680" marT="41840" marB="41840">
                    <a:lnL>
                      <a:noFill/>
                    </a:lnL>
                    <a:lnR>
                      <a:noFill/>
                    </a:lnR>
                    <a:lnT>
                      <a:noFill/>
                    </a:lnT>
                    <a:lnB>
                      <a:noFill/>
                    </a:lnB>
                    <a:solidFill>
                      <a:srgbClr val="B1FFB1"/>
                    </a:solidFill>
                  </a:tcPr>
                </a:tc>
                <a:tc>
                  <a:txBody>
                    <a:bodyPr/>
                    <a:lstStyle/>
                    <a:p>
                      <a:pPr algn="l" fontAlgn="t"/>
                      <a:r>
                        <a:rPr lang="en-US" sz="1600">
                          <a:effectLst/>
                        </a:rPr>
                        <a:t>Regione_Fornitore</a:t>
                      </a:r>
                    </a:p>
                  </a:txBody>
                  <a:tcPr marL="83680" marR="83680" marT="41840" marB="41840">
                    <a:lnL>
                      <a:noFill/>
                    </a:lnL>
                    <a:lnR>
                      <a:noFill/>
                    </a:lnR>
                    <a:lnT>
                      <a:noFill/>
                    </a:lnT>
                    <a:lnB>
                      <a:noFill/>
                    </a:lnB>
                    <a:solidFill>
                      <a:srgbClr val="B1FFB1"/>
                    </a:solidFill>
                  </a:tcPr>
                </a:tc>
                <a:extLst>
                  <a:ext uri="{0D108BD9-81ED-4DB2-BD59-A6C34878D82A}">
                    <a16:rowId xmlns:a16="http://schemas.microsoft.com/office/drawing/2014/main" val="2337199094"/>
                  </a:ext>
                </a:extLst>
              </a:tr>
              <a:tr h="274410">
                <a:tc>
                  <a:txBody>
                    <a:bodyPr/>
                    <a:lstStyle/>
                    <a:p>
                      <a:pPr algn="r" fontAlgn="t"/>
                      <a:r>
                        <a:rPr lang="en-BE" sz="1600">
                          <a:effectLst/>
                        </a:rPr>
                        <a:t>0.0419 ± 0.0006</a:t>
                      </a:r>
                    </a:p>
                  </a:txBody>
                  <a:tcPr marL="83680" marR="83680" marT="41840" marB="41840">
                    <a:lnL>
                      <a:noFill/>
                    </a:lnL>
                    <a:lnR>
                      <a:noFill/>
                    </a:lnR>
                    <a:lnT>
                      <a:noFill/>
                    </a:lnT>
                    <a:lnB>
                      <a:noFill/>
                    </a:lnB>
                    <a:solidFill>
                      <a:srgbClr val="B5FFB5"/>
                    </a:solidFill>
                  </a:tcPr>
                </a:tc>
                <a:tc>
                  <a:txBody>
                    <a:bodyPr/>
                    <a:lstStyle/>
                    <a:p>
                      <a:pPr algn="l" fontAlgn="t"/>
                      <a:r>
                        <a:rPr lang="en-US" sz="1600">
                          <a:effectLst/>
                        </a:rPr>
                        <a:t>N_PO</a:t>
                      </a:r>
                    </a:p>
                  </a:txBody>
                  <a:tcPr marL="83680" marR="83680" marT="41840" marB="41840">
                    <a:lnL>
                      <a:noFill/>
                    </a:lnL>
                    <a:lnR>
                      <a:noFill/>
                    </a:lnR>
                    <a:lnT>
                      <a:noFill/>
                    </a:lnT>
                    <a:lnB>
                      <a:noFill/>
                    </a:lnB>
                    <a:solidFill>
                      <a:srgbClr val="B5FFB5"/>
                    </a:solidFill>
                  </a:tcPr>
                </a:tc>
                <a:extLst>
                  <a:ext uri="{0D108BD9-81ED-4DB2-BD59-A6C34878D82A}">
                    <a16:rowId xmlns:a16="http://schemas.microsoft.com/office/drawing/2014/main" val="2560705865"/>
                  </a:ext>
                </a:extLst>
              </a:tr>
              <a:tr h="274410">
                <a:tc>
                  <a:txBody>
                    <a:bodyPr/>
                    <a:lstStyle/>
                    <a:p>
                      <a:pPr algn="r" fontAlgn="t"/>
                      <a:r>
                        <a:rPr lang="en-BE" sz="1600">
                          <a:effectLst/>
                        </a:rPr>
                        <a:t>0.0152 ± 0.0005</a:t>
                      </a:r>
                    </a:p>
                  </a:txBody>
                  <a:tcPr marL="83680" marR="83680" marT="41840" marB="41840">
                    <a:lnL>
                      <a:noFill/>
                    </a:lnL>
                    <a:lnR>
                      <a:noFill/>
                    </a:lnR>
                    <a:lnT>
                      <a:noFill/>
                    </a:lnT>
                    <a:lnB>
                      <a:noFill/>
                    </a:lnB>
                    <a:solidFill>
                      <a:srgbClr val="DBFFDB"/>
                    </a:solidFill>
                  </a:tcPr>
                </a:tc>
                <a:tc>
                  <a:txBody>
                    <a:bodyPr/>
                    <a:lstStyle/>
                    <a:p>
                      <a:pPr algn="l" fontAlgn="t"/>
                      <a:r>
                        <a:rPr lang="en-US" sz="1600">
                          <a:effectLst/>
                        </a:rPr>
                        <a:t>Valore_economico_Ordini</a:t>
                      </a:r>
                    </a:p>
                  </a:txBody>
                  <a:tcPr marL="83680" marR="83680" marT="41840" marB="41840">
                    <a:lnL>
                      <a:noFill/>
                    </a:lnL>
                    <a:lnR>
                      <a:noFill/>
                    </a:lnR>
                    <a:lnT>
                      <a:noFill/>
                    </a:lnT>
                    <a:lnB>
                      <a:noFill/>
                    </a:lnB>
                    <a:solidFill>
                      <a:srgbClr val="DBFFDB"/>
                    </a:solidFill>
                  </a:tcPr>
                </a:tc>
                <a:extLst>
                  <a:ext uri="{0D108BD9-81ED-4DB2-BD59-A6C34878D82A}">
                    <a16:rowId xmlns:a16="http://schemas.microsoft.com/office/drawing/2014/main" val="987471491"/>
                  </a:ext>
                </a:extLst>
              </a:tr>
              <a:tr h="274410">
                <a:tc>
                  <a:txBody>
                    <a:bodyPr/>
                    <a:lstStyle/>
                    <a:p>
                      <a:pPr algn="r" fontAlgn="t"/>
                      <a:r>
                        <a:rPr lang="en-BE" sz="1600">
                          <a:effectLst/>
                        </a:rPr>
                        <a:t>0.0133 ± 0.0011</a:t>
                      </a:r>
                    </a:p>
                  </a:txBody>
                  <a:tcPr marL="83680" marR="83680" marT="41840" marB="41840">
                    <a:lnL>
                      <a:noFill/>
                    </a:lnL>
                    <a:lnR>
                      <a:noFill/>
                    </a:lnR>
                    <a:lnT>
                      <a:noFill/>
                    </a:lnT>
                    <a:lnB>
                      <a:noFill/>
                    </a:lnB>
                    <a:solidFill>
                      <a:srgbClr val="DEFFDE"/>
                    </a:solidFill>
                  </a:tcPr>
                </a:tc>
                <a:tc>
                  <a:txBody>
                    <a:bodyPr/>
                    <a:lstStyle/>
                    <a:p>
                      <a:pPr algn="l" fontAlgn="t"/>
                      <a:r>
                        <a:rPr lang="en-US" sz="1600">
                          <a:effectLst/>
                        </a:rPr>
                        <a:t>descrizione_CPV</a:t>
                      </a:r>
                    </a:p>
                  </a:txBody>
                  <a:tcPr marL="83680" marR="83680" marT="41840" marB="41840">
                    <a:lnL>
                      <a:noFill/>
                    </a:lnL>
                    <a:lnR>
                      <a:noFill/>
                    </a:lnR>
                    <a:lnT>
                      <a:noFill/>
                    </a:lnT>
                    <a:lnB>
                      <a:noFill/>
                    </a:lnB>
                    <a:solidFill>
                      <a:srgbClr val="DEFFDE"/>
                    </a:solidFill>
                  </a:tcPr>
                </a:tc>
                <a:extLst>
                  <a:ext uri="{0D108BD9-81ED-4DB2-BD59-A6C34878D82A}">
                    <a16:rowId xmlns:a16="http://schemas.microsoft.com/office/drawing/2014/main" val="3033061874"/>
                  </a:ext>
                </a:extLst>
              </a:tr>
              <a:tr h="274410">
                <a:tc>
                  <a:txBody>
                    <a:bodyPr/>
                    <a:lstStyle/>
                    <a:p>
                      <a:pPr algn="r" fontAlgn="t"/>
                      <a:r>
                        <a:rPr lang="en-BE" sz="1600">
                          <a:effectLst/>
                        </a:rPr>
                        <a:t>0.0088 ± 0.0005</a:t>
                      </a:r>
                    </a:p>
                  </a:txBody>
                  <a:tcPr marL="83680" marR="83680" marT="41840" marB="41840">
                    <a:lnL>
                      <a:noFill/>
                    </a:lnL>
                    <a:lnR>
                      <a:noFill/>
                    </a:lnR>
                    <a:lnT>
                      <a:noFill/>
                    </a:lnT>
                    <a:lnB>
                      <a:noFill/>
                    </a:lnB>
                    <a:solidFill>
                      <a:srgbClr val="E6FFE6"/>
                    </a:solidFill>
                  </a:tcPr>
                </a:tc>
                <a:tc>
                  <a:txBody>
                    <a:bodyPr/>
                    <a:lstStyle/>
                    <a:p>
                      <a:pPr algn="l" fontAlgn="t"/>
                      <a:r>
                        <a:rPr lang="en-US" sz="1600">
                          <a:effectLst/>
                        </a:rPr>
                        <a:t>N_Ordini</a:t>
                      </a:r>
                    </a:p>
                  </a:txBody>
                  <a:tcPr marL="83680" marR="83680" marT="41840" marB="41840">
                    <a:lnL>
                      <a:noFill/>
                    </a:lnL>
                    <a:lnR>
                      <a:noFill/>
                    </a:lnR>
                    <a:lnT>
                      <a:noFill/>
                    </a:lnT>
                    <a:lnB>
                      <a:noFill/>
                    </a:lnB>
                    <a:solidFill>
                      <a:srgbClr val="E6FFE6"/>
                    </a:solidFill>
                  </a:tcPr>
                </a:tc>
                <a:extLst>
                  <a:ext uri="{0D108BD9-81ED-4DB2-BD59-A6C34878D82A}">
                    <a16:rowId xmlns:a16="http://schemas.microsoft.com/office/drawing/2014/main" val="246101726"/>
                  </a:ext>
                </a:extLst>
              </a:tr>
              <a:tr h="274410">
                <a:tc>
                  <a:txBody>
                    <a:bodyPr/>
                    <a:lstStyle/>
                    <a:p>
                      <a:pPr algn="r" fontAlgn="t"/>
                      <a:r>
                        <a:rPr lang="en-BE" sz="1600">
                          <a:effectLst/>
                        </a:rPr>
                        <a:t>0.0083 ± 0.0004</a:t>
                      </a:r>
                    </a:p>
                  </a:txBody>
                  <a:tcPr marL="83680" marR="83680" marT="41840" marB="41840">
                    <a:lnL>
                      <a:noFill/>
                    </a:lnL>
                    <a:lnR>
                      <a:noFill/>
                    </a:lnR>
                    <a:lnT>
                      <a:noFill/>
                    </a:lnT>
                    <a:lnB>
                      <a:noFill/>
                    </a:lnB>
                    <a:solidFill>
                      <a:srgbClr val="E7FFE7"/>
                    </a:solidFill>
                  </a:tcPr>
                </a:tc>
                <a:tc>
                  <a:txBody>
                    <a:bodyPr/>
                    <a:lstStyle/>
                    <a:p>
                      <a:pPr algn="l" fontAlgn="t"/>
                      <a:r>
                        <a:rPr lang="en-US" sz="1600">
                          <a:effectLst/>
                        </a:rPr>
                        <a:t>Categoria_Abilitazione</a:t>
                      </a:r>
                    </a:p>
                  </a:txBody>
                  <a:tcPr marL="83680" marR="83680" marT="41840" marB="41840">
                    <a:lnL>
                      <a:noFill/>
                    </a:lnL>
                    <a:lnR>
                      <a:noFill/>
                    </a:lnR>
                    <a:lnT>
                      <a:noFill/>
                    </a:lnT>
                    <a:lnB>
                      <a:noFill/>
                    </a:lnB>
                    <a:solidFill>
                      <a:srgbClr val="E7FFE7"/>
                    </a:solidFill>
                  </a:tcPr>
                </a:tc>
                <a:extLst>
                  <a:ext uri="{0D108BD9-81ED-4DB2-BD59-A6C34878D82A}">
                    <a16:rowId xmlns:a16="http://schemas.microsoft.com/office/drawing/2014/main" val="1055474717"/>
                  </a:ext>
                </a:extLst>
              </a:tr>
              <a:tr h="274410">
                <a:tc>
                  <a:txBody>
                    <a:bodyPr/>
                    <a:lstStyle/>
                    <a:p>
                      <a:pPr algn="r" fontAlgn="t"/>
                      <a:r>
                        <a:rPr lang="en-BE" sz="1600">
                          <a:effectLst/>
                        </a:rPr>
                        <a:t>0.0075 ± 0.0002</a:t>
                      </a:r>
                    </a:p>
                  </a:txBody>
                  <a:tcPr marL="83680" marR="83680" marT="41840" marB="41840">
                    <a:lnL>
                      <a:noFill/>
                    </a:lnL>
                    <a:lnR>
                      <a:noFill/>
                    </a:lnR>
                    <a:lnT>
                      <a:noFill/>
                    </a:lnT>
                    <a:lnB>
                      <a:noFill/>
                    </a:lnB>
                    <a:solidFill>
                      <a:srgbClr val="E9FFE9"/>
                    </a:solidFill>
                  </a:tcPr>
                </a:tc>
                <a:tc>
                  <a:txBody>
                    <a:bodyPr/>
                    <a:lstStyle/>
                    <a:p>
                      <a:pPr algn="l" fontAlgn="t"/>
                      <a:r>
                        <a:rPr lang="en-US" sz="1600">
                          <a:effectLst/>
                        </a:rPr>
                        <a:t>N_fornitori</a:t>
                      </a:r>
                    </a:p>
                  </a:txBody>
                  <a:tcPr marL="83680" marR="83680" marT="41840" marB="41840">
                    <a:lnL>
                      <a:noFill/>
                    </a:lnL>
                    <a:lnR>
                      <a:noFill/>
                    </a:lnR>
                    <a:lnT>
                      <a:noFill/>
                    </a:lnT>
                    <a:lnB>
                      <a:noFill/>
                    </a:lnB>
                    <a:solidFill>
                      <a:srgbClr val="E9FFE9"/>
                    </a:solidFill>
                  </a:tcPr>
                </a:tc>
                <a:extLst>
                  <a:ext uri="{0D108BD9-81ED-4DB2-BD59-A6C34878D82A}">
                    <a16:rowId xmlns:a16="http://schemas.microsoft.com/office/drawing/2014/main" val="818353694"/>
                  </a:ext>
                </a:extLst>
              </a:tr>
              <a:tr h="274410">
                <a:tc>
                  <a:txBody>
                    <a:bodyPr/>
                    <a:lstStyle/>
                    <a:p>
                      <a:pPr algn="r" fontAlgn="t"/>
                      <a:r>
                        <a:rPr lang="en-BE" sz="1600">
                          <a:effectLst/>
                        </a:rPr>
                        <a:t>0.0019 ± 0.0006</a:t>
                      </a:r>
                    </a:p>
                  </a:txBody>
                  <a:tcPr marL="83680" marR="83680" marT="41840" marB="41840">
                    <a:lnL>
                      <a:noFill/>
                    </a:lnL>
                    <a:lnR>
                      <a:noFill/>
                    </a:lnR>
                    <a:lnT>
                      <a:noFill/>
                    </a:lnT>
                    <a:lnB>
                      <a:noFill/>
                    </a:lnB>
                    <a:solidFill>
                      <a:srgbClr val="F6FFF6"/>
                    </a:solidFill>
                  </a:tcPr>
                </a:tc>
                <a:tc>
                  <a:txBody>
                    <a:bodyPr/>
                    <a:lstStyle/>
                    <a:p>
                      <a:pPr algn="l" fontAlgn="t"/>
                      <a:r>
                        <a:rPr lang="en-US" sz="1600">
                          <a:effectLst/>
                        </a:rPr>
                        <a:t>codice_CPV</a:t>
                      </a:r>
                    </a:p>
                  </a:txBody>
                  <a:tcPr marL="83680" marR="83680" marT="41840" marB="41840">
                    <a:lnL>
                      <a:noFill/>
                    </a:lnL>
                    <a:lnR>
                      <a:noFill/>
                    </a:lnR>
                    <a:lnT>
                      <a:noFill/>
                    </a:lnT>
                    <a:lnB>
                      <a:noFill/>
                    </a:lnB>
                    <a:solidFill>
                      <a:srgbClr val="F6FFF6"/>
                    </a:solidFill>
                  </a:tcPr>
                </a:tc>
                <a:extLst>
                  <a:ext uri="{0D108BD9-81ED-4DB2-BD59-A6C34878D82A}">
                    <a16:rowId xmlns:a16="http://schemas.microsoft.com/office/drawing/2014/main" val="3939664687"/>
                  </a:ext>
                </a:extLst>
              </a:tr>
              <a:tr h="274410">
                <a:tc>
                  <a:txBody>
                    <a:bodyPr/>
                    <a:lstStyle/>
                    <a:p>
                      <a:pPr algn="r" fontAlgn="t"/>
                      <a:r>
                        <a:rPr lang="en-BE" sz="1600">
                          <a:effectLst/>
                        </a:rPr>
                        <a:t>0.0017 ± 0.0001</a:t>
                      </a:r>
                    </a:p>
                  </a:txBody>
                  <a:tcPr marL="83680" marR="83680" marT="41840" marB="41840">
                    <a:lnL>
                      <a:noFill/>
                    </a:lnL>
                    <a:lnR>
                      <a:noFill/>
                    </a:lnR>
                    <a:lnT>
                      <a:noFill/>
                    </a:lnT>
                    <a:lnB>
                      <a:noFill/>
                    </a:lnB>
                    <a:solidFill>
                      <a:srgbClr val="F7FFF7"/>
                    </a:solidFill>
                  </a:tcPr>
                </a:tc>
                <a:tc>
                  <a:txBody>
                    <a:bodyPr/>
                    <a:lstStyle/>
                    <a:p>
                      <a:pPr algn="l" fontAlgn="t"/>
                      <a:r>
                        <a:rPr lang="en-US" sz="1600" dirty="0" err="1">
                          <a:effectLst/>
                        </a:rPr>
                        <a:t>Bando_Mepa</a:t>
                      </a:r>
                      <a:endParaRPr lang="en-US" sz="1600" dirty="0">
                        <a:effectLst/>
                      </a:endParaRPr>
                    </a:p>
                  </a:txBody>
                  <a:tcPr marL="83680" marR="83680" marT="41840" marB="41840">
                    <a:lnL>
                      <a:noFill/>
                    </a:lnL>
                    <a:lnR>
                      <a:noFill/>
                    </a:lnR>
                    <a:lnT>
                      <a:noFill/>
                    </a:lnT>
                    <a:lnB>
                      <a:noFill/>
                    </a:lnB>
                    <a:solidFill>
                      <a:srgbClr val="F7FFF7"/>
                    </a:solidFill>
                  </a:tcPr>
                </a:tc>
                <a:extLst>
                  <a:ext uri="{0D108BD9-81ED-4DB2-BD59-A6C34878D82A}">
                    <a16:rowId xmlns:a16="http://schemas.microsoft.com/office/drawing/2014/main" val="1883959759"/>
                  </a:ext>
                </a:extLst>
              </a:tr>
            </a:tbl>
          </a:graphicData>
        </a:graphic>
      </p:graphicFrame>
    </p:spTree>
    <p:extLst>
      <p:ext uri="{BB962C8B-B14F-4D97-AF65-F5344CB8AC3E}">
        <p14:creationId xmlns:p14="http://schemas.microsoft.com/office/powerpoint/2010/main" val="401581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Words>
  <Application>Microsoft Office PowerPoint</Application>
  <PresentationFormat>Widescreen</PresentationFormat>
  <Paragraphs>112</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Results summary</vt:lpstr>
      <vt:lpstr>Exploring Data with Machine Learning</vt:lpstr>
      <vt:lpstr>Questions from data description</vt:lpstr>
      <vt:lpstr>What can be learned?</vt:lpstr>
      <vt:lpstr>Adversarial validation</vt:lpstr>
      <vt:lpstr>What is the AUC?</vt:lpstr>
      <vt:lpstr>Can I distinguish orders from 2018 and 2019?</vt:lpstr>
      <vt:lpstr>What changed between 2018 and 2019?</vt:lpstr>
      <vt:lpstr>Feature importance</vt:lpstr>
      <vt:lpstr>Can I distinguish suppliers from 2018 and 2019?</vt:lpstr>
      <vt:lpstr>Results</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Carnini</dc:creator>
  <cp:lastModifiedBy>Marco Carnini</cp:lastModifiedBy>
  <cp:revision>50</cp:revision>
  <dcterms:created xsi:type="dcterms:W3CDTF">2020-05-13T16:30:31Z</dcterms:created>
  <dcterms:modified xsi:type="dcterms:W3CDTF">2020-05-13T23:17:48Z</dcterms:modified>
</cp:coreProperties>
</file>