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0" r:id="rId1"/>
  </p:sldMasterIdLst>
  <p:notesMasterIdLst>
    <p:notesMasterId r:id="rId20"/>
  </p:notesMasterIdLst>
  <p:sldIdLst>
    <p:sldId id="256" r:id="rId2"/>
    <p:sldId id="274" r:id="rId3"/>
    <p:sldId id="257" r:id="rId4"/>
    <p:sldId id="273" r:id="rId5"/>
    <p:sldId id="261" r:id="rId6"/>
    <p:sldId id="258" r:id="rId7"/>
    <p:sldId id="268" r:id="rId8"/>
    <p:sldId id="269" r:id="rId9"/>
    <p:sldId id="272" r:id="rId10"/>
    <p:sldId id="270" r:id="rId11"/>
    <p:sldId id="271" r:id="rId12"/>
    <p:sldId id="259" r:id="rId13"/>
    <p:sldId id="263" r:id="rId14"/>
    <p:sldId id="264" r:id="rId15"/>
    <p:sldId id="267" r:id="rId16"/>
    <p:sldId id="265" r:id="rId17"/>
    <p:sldId id="26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65C6E-25F4-4F4A-BFA1-43B67C8E9699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0C10-881D-4A49-8B6E-25BBF57C7BA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43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60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99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481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0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847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47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92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062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26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45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185DC-BF36-4B52-9C58-93B40AFABE67}" type="datetimeFigureOut">
              <a:rPr lang="it-IT" smtClean="0"/>
              <a:t>20/12/2021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B579EC-61BE-46FA-A500-52F7ED30F94E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5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2021.aclwe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5E592E5-3028-485E-9488-823819F7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95" y="585469"/>
            <a:ext cx="5491201" cy="16462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8B38D6B-F809-40E3-85F2-BD10CBBD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5062" y="2458660"/>
            <a:ext cx="5781869" cy="1646202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P-Stance</a:t>
            </a:r>
            <a:br>
              <a:rPr lang="it-IT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it-I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A Large Dataset for Stance </a:t>
            </a:r>
            <a:br>
              <a:rPr lang="it-I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it-I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Detection in Political Domain</a:t>
            </a:r>
            <a:endParaRPr lang="it-IT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8ADAC3-B7A9-47F5-9A41-DE8CDF933973}"/>
              </a:ext>
            </a:extLst>
          </p:cNvPr>
          <p:cNvSpPr txBox="1"/>
          <p:nvPr/>
        </p:nvSpPr>
        <p:spPr>
          <a:xfrm>
            <a:off x="8237248" y="5626200"/>
            <a:ext cx="314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Studente: Marco Casamassima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Matricola: 730346 		</a:t>
            </a:r>
          </a:p>
        </p:txBody>
      </p:sp>
    </p:spTree>
    <p:extLst>
      <p:ext uri="{BB962C8B-B14F-4D97-AF65-F5344CB8AC3E}">
        <p14:creationId xmlns:p14="http://schemas.microsoft.com/office/powerpoint/2010/main" val="423026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709A7-E1A7-46D2-B2D2-22B7EA24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0769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Costruzione del dataset</a:t>
            </a:r>
            <a:br>
              <a:rPr lang="it-IT" dirty="0"/>
            </a:br>
            <a:r>
              <a:rPr lang="it-IT" sz="4000" dirty="0"/>
              <a:t>Qualità dei dati</a:t>
            </a:r>
            <a:endParaRPr lang="it-IT" sz="4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A4B350-1AE8-42B5-A970-0CD0E37861AC}"/>
              </a:ext>
            </a:extLst>
          </p:cNvPr>
          <p:cNvSpPr txBox="1"/>
          <p:nvPr/>
        </p:nvSpPr>
        <p:spPr>
          <a:xfrm>
            <a:off x="1097280" y="1894112"/>
            <a:ext cx="9349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Gestiti gli hashtag che espongono direttamente lo stance.	</a:t>
            </a:r>
          </a:p>
          <a:p>
            <a:pPr lvl="1">
              <a:buClr>
                <a:schemeClr val="accent1"/>
              </a:buClr>
            </a:pP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 tipi di hashtag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257300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Hashtag che si trovano dopo una frase.</a:t>
            </a:r>
          </a:p>
          <a:p>
            <a:pPr marL="1714500" lvl="3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Rimossi se fanno parte di un lessico costruito in precedenza.</a:t>
            </a:r>
          </a:p>
          <a:p>
            <a:pPr marL="1257300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Hashtag interni ad una frase e contenenti il nome di un target.</a:t>
            </a:r>
          </a:p>
          <a:p>
            <a:pPr marL="1714500" lvl="3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Trasformati in hashtag neutri: #NeverBernie -&gt; #Bernie</a:t>
            </a:r>
          </a:p>
        </p:txBody>
      </p:sp>
    </p:spTree>
    <p:extLst>
      <p:ext uri="{BB962C8B-B14F-4D97-AF65-F5344CB8AC3E}">
        <p14:creationId xmlns:p14="http://schemas.microsoft.com/office/powerpoint/2010/main" val="427544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0C1F5-0FEA-44B1-B8E9-7E0CB031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Costruzione del dataset</a:t>
            </a:r>
            <a:br>
              <a:rPr lang="it-IT" dirty="0"/>
            </a:br>
            <a:r>
              <a:rPr lang="it-IT" sz="4000" dirty="0"/>
              <a:t>Distribuzione del dataset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6E2458-04C7-4C95-AFA4-89081E46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91" y="2245081"/>
            <a:ext cx="7783217" cy="36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2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EF420-6CE1-4D1B-988E-345C8BA8F7FC}"/>
                  </a:ext>
                </a:extLst>
              </p:cNvPr>
              <p:cNvSpPr txBox="1"/>
              <p:nvPr/>
            </p:nvSpPr>
            <p:spPr>
              <a:xfrm>
                <a:off x="2440731" y="2844270"/>
                <a:ext cx="3641272" cy="673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𝑓𝑎𝑣𝑜𝑟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𝑓𝑎𝑣𝑜𝑟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𝑓𝑎𝑣𝑜𝑟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𝑓𝑎𝑣𝑜𝑟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A0EF420-6CE1-4D1B-988E-345C8BA8F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731" y="2844270"/>
                <a:ext cx="3641272" cy="673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0E98802-2A55-4A73-82EC-8D3F64C609E8}"/>
                  </a:ext>
                </a:extLst>
              </p:cNvPr>
              <p:cNvSpPr txBox="1"/>
              <p:nvPr/>
            </p:nvSpPr>
            <p:spPr>
              <a:xfrm>
                <a:off x="6830009" y="2835723"/>
                <a:ext cx="3841879" cy="766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𝑎𝑔𝑎𝑖𝑛𝑠𝑡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𝑎𝑔𝑎𝑖𝑛𝑠𝑡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𝑎𝑔𝑎𝑖𝑛𝑠𝑡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𝑎𝑔𝑎𝑖𝑛𝑠𝑡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𝑎𝑔𝑎𝑖𝑛𝑠𝑡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0E98802-2A55-4A73-82EC-8D3F64C6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09" y="2835723"/>
                <a:ext cx="3841879" cy="766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6BB4DD9-7F01-44DD-8DA4-C4B20C32F070}"/>
                  </a:ext>
                </a:extLst>
              </p:cNvPr>
              <p:cNvSpPr txBox="1"/>
              <p:nvPr/>
            </p:nvSpPr>
            <p:spPr>
              <a:xfrm>
                <a:off x="3303814" y="3956317"/>
                <a:ext cx="6097554" cy="675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𝑓𝑎𝑣𝑜𝑟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𝑎𝑔𝑎𝑖𝑛𝑠𝑡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6BB4DD9-7F01-44DD-8DA4-C4B20C32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4" y="3956317"/>
                <a:ext cx="6097554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56C237-9BB0-4388-A9A8-B5506F848E9F}"/>
              </a:ext>
            </a:extLst>
          </p:cNvPr>
          <p:cNvSpPr txBox="1"/>
          <p:nvPr/>
        </p:nvSpPr>
        <p:spPr>
          <a:xfrm>
            <a:off x="1138334" y="1996625"/>
            <a:ext cx="312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di F1-score.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26A66A0-AC31-4E1D-9196-0D57D9FAAD55}"/>
                  </a:ext>
                </a:extLst>
              </p:cNvPr>
              <p:cNvSpPr txBox="1"/>
              <p:nvPr/>
            </p:nvSpPr>
            <p:spPr>
              <a:xfrm>
                <a:off x="4084086" y="5359705"/>
                <a:ext cx="3510643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𝑚𝑎𝑐𝑟𝑜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26A66A0-AC31-4E1D-9196-0D57D9FA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086" y="5359705"/>
                <a:ext cx="3510643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432123-17E0-483F-8C17-1960B2CC6742}"/>
              </a:ext>
            </a:extLst>
          </p:cNvPr>
          <p:cNvSpPr txBox="1"/>
          <p:nvPr/>
        </p:nvSpPr>
        <p:spPr>
          <a:xfrm>
            <a:off x="9989976" y="5502853"/>
            <a:ext cx="136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P: precision</a:t>
            </a:r>
          </a:p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R: recall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9E2AFE81-2F79-498F-A141-3D4B150C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6151"/>
            <a:ext cx="10058400" cy="889635"/>
          </a:xfrm>
        </p:spPr>
        <p:txBody>
          <a:bodyPr>
            <a:normAutofit/>
          </a:bodyPr>
          <a:lstStyle/>
          <a:p>
            <a:r>
              <a:rPr lang="it-IT" dirty="0"/>
              <a:t>Metriche di valutazione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1883F24-98CE-4DFA-A377-CF99C9DDA19B}"/>
              </a:ext>
            </a:extLst>
          </p:cNvPr>
          <p:cNvCxnSpPr>
            <a:cxnSpLocks/>
          </p:cNvCxnSpPr>
          <p:nvPr/>
        </p:nvCxnSpPr>
        <p:spPr>
          <a:xfrm flipV="1">
            <a:off x="1996751" y="3579128"/>
            <a:ext cx="703099" cy="52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5B44781-79D5-4808-976B-6855FC243624}"/>
              </a:ext>
            </a:extLst>
          </p:cNvPr>
          <p:cNvCxnSpPr>
            <a:cxnSpLocks/>
          </p:cNvCxnSpPr>
          <p:nvPr/>
        </p:nvCxnSpPr>
        <p:spPr>
          <a:xfrm flipV="1">
            <a:off x="1996751" y="3298838"/>
            <a:ext cx="4982547" cy="80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3F6300F-345E-4FA0-AB86-BBE274151515}"/>
              </a:ext>
            </a:extLst>
          </p:cNvPr>
          <p:cNvCxnSpPr>
            <a:cxnSpLocks/>
          </p:cNvCxnSpPr>
          <p:nvPr/>
        </p:nvCxnSpPr>
        <p:spPr>
          <a:xfrm>
            <a:off x="1996751" y="4105571"/>
            <a:ext cx="2855167" cy="18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E1B4040-E3F9-4BD5-89FC-A7D11E399862}"/>
              </a:ext>
            </a:extLst>
          </p:cNvPr>
          <p:cNvSpPr txBox="1"/>
          <p:nvPr/>
        </p:nvSpPr>
        <p:spPr>
          <a:xfrm>
            <a:off x="415602" y="3905164"/>
            <a:ext cx="165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ogni target</a:t>
            </a:r>
          </a:p>
        </p:txBody>
      </p:sp>
    </p:spTree>
    <p:extLst>
      <p:ext uri="{BB962C8B-B14F-4D97-AF65-F5344CB8AC3E}">
        <p14:creationId xmlns:p14="http://schemas.microsoft.com/office/powerpoint/2010/main" val="78390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F7182E22-E6F9-4FD9-98C7-91D8E241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0769"/>
            <a:ext cx="10515600" cy="1325563"/>
          </a:xfrm>
        </p:spPr>
        <p:txBody>
          <a:bodyPr>
            <a:noAutofit/>
          </a:bodyPr>
          <a:lstStyle/>
          <a:p>
            <a:r>
              <a:rPr lang="it-IT" dirty="0"/>
              <a:t>Applicazione dei modelli</a:t>
            </a:r>
            <a:br>
              <a:rPr lang="it-IT" dirty="0"/>
            </a:br>
            <a:r>
              <a:rPr lang="it-IT" sz="4000" dirty="0"/>
              <a:t>In target stance detection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84E472-5EB6-445C-A615-A4FF28B3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1964008"/>
            <a:ext cx="4180388" cy="367010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801C03-09B0-4792-A07E-6A160F8ADBE1}"/>
              </a:ext>
            </a:extLst>
          </p:cNvPr>
          <p:cNvSpPr txBox="1"/>
          <p:nvPr/>
        </p:nvSpPr>
        <p:spPr>
          <a:xfrm>
            <a:off x="7019925" y="5634114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Confronto tra le strategie Ad-hoc e Merged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F66501-218E-4C27-8D2C-B5A288A17288}"/>
              </a:ext>
            </a:extLst>
          </p:cNvPr>
          <p:cNvSpPr txBox="1"/>
          <p:nvPr/>
        </p:nvSpPr>
        <p:spPr>
          <a:xfrm>
            <a:off x="1175657" y="1838516"/>
            <a:ext cx="56170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classificatore è addestrato e testato sullo stesso target.</a:t>
            </a: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lavori di Mohammad e Sobhani utilizzano una </a:t>
            </a: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strategia “Ad-hoc”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un modello per ogni target.</a:t>
            </a: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 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modello potrebbe prevedere lo stance seguendo pattern specifici ignorando le informazioni sul target.</a:t>
            </a:r>
          </a:p>
          <a:p>
            <a:pPr lvl="1">
              <a:buClr>
                <a:schemeClr val="accent1"/>
              </a:buClr>
            </a:pP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Soluzione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Strategia “Merged”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unico modello per tutti i target.</a:t>
            </a:r>
          </a:p>
        </p:txBody>
      </p:sp>
    </p:spTree>
    <p:extLst>
      <p:ext uri="{BB962C8B-B14F-4D97-AF65-F5344CB8AC3E}">
        <p14:creationId xmlns:p14="http://schemas.microsoft.com/office/powerpoint/2010/main" val="36146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DD6E5C-B0BA-461B-A984-CBB6CF213CD9}"/>
              </a:ext>
            </a:extLst>
          </p:cNvPr>
          <p:cNvSpPr txBox="1"/>
          <p:nvPr/>
        </p:nvSpPr>
        <p:spPr>
          <a:xfrm>
            <a:off x="1185770" y="1871629"/>
            <a:ext cx="37781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Addestramento e validazione su un </a:t>
            </a: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X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P-STANCE.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su un </a:t>
            </a: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Y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P-STANCE.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Addestramento e validazione su un</a:t>
            </a: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target X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P-STANCE.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su un </a:t>
            </a: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Y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dei dataset di Mohammad e Sobhani.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Considerati solo i candidati alla presidenza.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A3746E-709F-4A22-BA8F-A674BDD7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dei modelli</a:t>
            </a:r>
            <a:br>
              <a:rPr lang="it-IT" dirty="0"/>
            </a:br>
            <a:r>
              <a:rPr lang="it-IT" sz="4000" dirty="0"/>
              <a:t>Cross-target stance detection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46B48C-7483-4038-B595-CAEB96A8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2141186"/>
            <a:ext cx="3148019" cy="3782073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A50AB978-A1E8-4B21-A211-3EC71FC15820}"/>
              </a:ext>
            </a:extLst>
          </p:cNvPr>
          <p:cNvCxnSpPr>
            <a:cxnSpLocks/>
          </p:cNvCxnSpPr>
          <p:nvPr/>
        </p:nvCxnSpPr>
        <p:spPr>
          <a:xfrm>
            <a:off x="5131837" y="2687216"/>
            <a:ext cx="240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3B9209-0258-491B-87F0-E78EEC8EA2B2}"/>
              </a:ext>
            </a:extLst>
          </p:cNvPr>
          <p:cNvCxnSpPr>
            <a:cxnSpLocks/>
          </p:cNvCxnSpPr>
          <p:nvPr/>
        </p:nvCxnSpPr>
        <p:spPr>
          <a:xfrm>
            <a:off x="5131837" y="4864359"/>
            <a:ext cx="240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0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40BAC-F4AB-44A2-9218-060898CB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dei modelli</a:t>
            </a:r>
            <a:br>
              <a:rPr lang="it-IT" dirty="0"/>
            </a:br>
            <a:r>
              <a:rPr lang="it-IT" sz="4000" dirty="0"/>
              <a:t>Cross-topic stance detection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F963350-98F2-4C3B-8576-32C3B93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099" y="3974612"/>
            <a:ext cx="8100762" cy="153937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9A8726-D4F6-43B1-9F68-7320732F7ED8}"/>
              </a:ext>
            </a:extLst>
          </p:cNvPr>
          <p:cNvSpPr txBox="1"/>
          <p:nvPr/>
        </p:nvSpPr>
        <p:spPr>
          <a:xfrm>
            <a:off x="2824064" y="5525130"/>
            <a:ext cx="7504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b="0" i="1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Confronto tra modelli </a:t>
            </a:r>
            <a:r>
              <a:rPr lang="it-IT" sz="2000" b="0" i="1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diversi</a:t>
            </a:r>
            <a:r>
              <a:rPr lang="it-IT" sz="2000" b="0" i="1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 il cross-topic stance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1382BF-B10D-47DA-A073-BD69FA8FF3A3}"/>
              </a:ext>
            </a:extLst>
          </p:cNvPr>
          <p:cNvSpPr txBox="1"/>
          <p:nvPr/>
        </p:nvSpPr>
        <p:spPr>
          <a:xfrm>
            <a:off x="1155129" y="2000029"/>
            <a:ext cx="8586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Ideato per migliorare le capacità di generalizzazione di un modello.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Addestramento su un </a:t>
            </a: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X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i dati dei dataset di Mohammad e Sobhani.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sul </a:t>
            </a: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X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i dati di P-STANCE.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Utilizzati solo i target Donald Trump e Bernie Sanders.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4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60C8D-6C51-4125-8822-7CFA21CC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Applicazione dei modelli </a:t>
            </a:r>
            <a:br>
              <a:rPr lang="it-IT" dirty="0"/>
            </a:br>
            <a:r>
              <a:rPr lang="it-IT" sz="4000" dirty="0"/>
              <a:t>Stance detection semi-supervisionato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865729-31E4-42A8-A86A-43EC3850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92" y="4022756"/>
            <a:ext cx="5681991" cy="177266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E2D91FD-CE5E-46A9-9120-37B2B61E6185}"/>
              </a:ext>
            </a:extLst>
          </p:cNvPr>
          <p:cNvSpPr txBox="1"/>
          <p:nvPr/>
        </p:nvSpPr>
        <p:spPr>
          <a:xfrm>
            <a:off x="3440615" y="5873106"/>
            <a:ext cx="514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Risultati dell'apprendimento semi-supervisionato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AE2905-4963-4CBE-B4F4-DC05CDB0878C}"/>
              </a:ext>
            </a:extLst>
          </p:cNvPr>
          <p:cNvSpPr txBox="1"/>
          <p:nvPr/>
        </p:nvSpPr>
        <p:spPr>
          <a:xfrm>
            <a:off x="1212980" y="2006082"/>
            <a:ext cx="9942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Nei task precedenti molti tweet non etichettati non vengono utilizzati.</a:t>
            </a:r>
          </a:p>
          <a:p>
            <a:pPr>
              <a:buClr>
                <a:schemeClr val="accent1"/>
              </a:buClr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questo task viene utilizzato: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dataset P-STANCE-EXT.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UST: un approccio semi-supervisionato che usa il framework Teacher-Student Self-Training con il modello BERTweet.</a:t>
            </a: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1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8C0F37-E56A-4BA7-8E28-84E2259921E9}"/>
              </a:ext>
            </a:extLst>
          </p:cNvPr>
          <p:cNvSpPr txBox="1"/>
          <p:nvPr/>
        </p:nvSpPr>
        <p:spPr>
          <a:xfrm>
            <a:off x="1097279" y="2045113"/>
            <a:ext cx="100583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 di P-STANCE.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BERTweet risulta il modello migliore, tra quelli utilizzati, nei task In-target, Cross-target e Cross-topic stance detection.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prestazioni di BERTweet migliorabili con l’apprendimento semi-supervisionato.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Lavori futuri: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Costruzione di un dataset più grande per il multi-target stance detection.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Unione di P-STANCE con dataset di altre lingue per il multilingual stance detection.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38F1CE2-6CD2-4127-BE86-920237790382}"/>
              </a:ext>
            </a:extLst>
          </p:cNvPr>
          <p:cNvSpPr txBox="1">
            <a:spLocks/>
          </p:cNvSpPr>
          <p:nvPr/>
        </p:nvSpPr>
        <p:spPr>
          <a:xfrm>
            <a:off x="1066800" y="586151"/>
            <a:ext cx="10058400" cy="889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68142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0B6314-528F-44CE-97B3-DB0D8B54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6440"/>
            <a:ext cx="10058400" cy="1450757"/>
          </a:xfrm>
          <a:solidFill>
            <a:schemeClr val="bg1"/>
          </a:solidFill>
        </p:spPr>
        <p:txBody>
          <a:bodyPr/>
          <a:lstStyle/>
          <a:p>
            <a:r>
              <a:rPr lang="it-IT" dirty="0"/>
              <a:t> 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2352A5-EF78-41D9-9229-703234BCDF31}"/>
              </a:ext>
            </a:extLst>
          </p:cNvPr>
          <p:cNvSpPr txBox="1"/>
          <p:nvPr/>
        </p:nvSpPr>
        <p:spPr>
          <a:xfrm>
            <a:off x="3125756" y="2297197"/>
            <a:ext cx="5603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80997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A0F5B-6F3F-4D82-A296-AB5BF5BAE2FD}"/>
              </a:ext>
            </a:extLst>
          </p:cNvPr>
          <p:cNvSpPr txBox="1"/>
          <p:nvPr/>
        </p:nvSpPr>
        <p:spPr>
          <a:xfrm>
            <a:off x="821094" y="1455576"/>
            <a:ext cx="10478277" cy="6624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56D01C-7E9B-4740-9399-373672567963}"/>
              </a:ext>
            </a:extLst>
          </p:cNvPr>
          <p:cNvSpPr txBox="1"/>
          <p:nvPr/>
        </p:nvSpPr>
        <p:spPr>
          <a:xfrm>
            <a:off x="821094" y="1189652"/>
            <a:ext cx="1025434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Paper</a:t>
            </a:r>
          </a:p>
          <a:p>
            <a:pPr algn="l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Nome: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P-Stance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A Large Dataset for Stance Detection in Political Domain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Autori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Yingjie Li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Tiberiu Sosea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Aditya Sawant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Ajith Jayaraman Nair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Cornelia Caragea (</a:t>
            </a:r>
            <a:r>
              <a:rPr lang="en-US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Science, University of Illinois at Chicago</a:t>
            </a:r>
            <a:r>
              <a:rPr lang="it-IT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  <a:endParaRPr lang="en-US" sz="20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it-IT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Diana Inkpen (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Electrical Engineering and Computer Science, University of Ottawa)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Conferenza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Nome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ACL-IJCNLP 2021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Luogo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Bangkok, Thailandia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1-6 Agosto 2021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Sito web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https://2021.aclweb.org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2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sconsin Poll: Trump Approval Up, Biden And Sanders Lead, &amp;#39;Sigh Of Relief&amp;#39;  Over Iran | WUWM 89.7 FM - Milwaukee&amp;#39;s NPR">
            <a:extLst>
              <a:ext uri="{FF2B5EF4-FFF2-40B4-BE49-F238E27FC236}">
                <a16:creationId xmlns:a16="http://schemas.microsoft.com/office/drawing/2014/main" id="{753BEC42-31E6-453C-9E8C-F0612BA64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20" y="2208444"/>
            <a:ext cx="5278080" cy="244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B787AF-4065-4011-9E6D-059C2DE25F8B}"/>
              </a:ext>
            </a:extLst>
          </p:cNvPr>
          <p:cNvSpPr txBox="1"/>
          <p:nvPr/>
        </p:nvSpPr>
        <p:spPr>
          <a:xfrm>
            <a:off x="6096000" y="4649556"/>
            <a:ext cx="495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Joe Biden		    </a:t>
            </a:r>
            <a:r>
              <a:rPr lang="it-IT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Bernie Sanders   	</a:t>
            </a:r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Donald Trump</a:t>
            </a:r>
            <a:endParaRPr lang="it-IT" b="0" i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3F8991D-6925-42B6-A1D9-64B35723AF46}"/>
              </a:ext>
            </a:extLst>
          </p:cNvPr>
          <p:cNvSpPr txBox="1">
            <a:spLocks/>
          </p:cNvSpPr>
          <p:nvPr/>
        </p:nvSpPr>
        <p:spPr>
          <a:xfrm>
            <a:off x="1066800" y="586151"/>
            <a:ext cx="10058400" cy="889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900" dirty="0"/>
              <a:t>Introduzione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85BB1A-8DAF-4889-AE7E-C6FCB164943A}"/>
              </a:ext>
            </a:extLst>
          </p:cNvPr>
          <p:cNvSpPr txBox="1"/>
          <p:nvPr/>
        </p:nvSpPr>
        <p:spPr>
          <a:xfrm>
            <a:off x="998311" y="2384306"/>
            <a:ext cx="4230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Task: stance detection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 elezioni presidenziali negli Stati Uniti d'America del 2020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media: Twitter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Presentazione del dataset P-STANCE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2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A3FCF1-CC44-4D24-9DDD-B0A9485A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6151"/>
            <a:ext cx="10058400" cy="889635"/>
          </a:xfrm>
        </p:spPr>
        <p:txBody>
          <a:bodyPr>
            <a:normAutofit/>
          </a:bodyPr>
          <a:lstStyle/>
          <a:p>
            <a:r>
              <a:rPr lang="it-IT" dirty="0"/>
              <a:t>Dataset in letteratura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84A916F-2393-42FF-9BFC-80D51AF1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66" y="2028516"/>
            <a:ext cx="8805068" cy="39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6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828A59B-4FE5-4612-A4F1-0CA49622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022710"/>
            <a:ext cx="7162058" cy="318870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B52F84-3F85-4B02-BE93-4AFAE427EE5A}"/>
              </a:ext>
            </a:extLst>
          </p:cNvPr>
          <p:cNvSpPr txBox="1"/>
          <p:nvPr/>
        </p:nvSpPr>
        <p:spPr>
          <a:xfrm>
            <a:off x="6643395" y="528605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Esempi dal dataset P-STANCE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0EE09F3-35BE-4DFC-847D-47517226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6151"/>
            <a:ext cx="10058400" cy="889635"/>
          </a:xfrm>
        </p:spPr>
        <p:txBody>
          <a:bodyPr>
            <a:normAutofit/>
          </a:bodyPr>
          <a:lstStyle/>
          <a:p>
            <a:r>
              <a:rPr lang="it-IT" dirty="0"/>
              <a:t>P-STANCE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D768CF-D7BD-4CEB-BC48-56166DE0C42B}"/>
              </a:ext>
            </a:extLst>
          </p:cNvPr>
          <p:cNvSpPr txBox="1"/>
          <p:nvPr/>
        </p:nvSpPr>
        <p:spPr>
          <a:xfrm>
            <a:off x="1175657" y="2295331"/>
            <a:ext cx="3272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Caratteristiche: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complesso;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recente;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permette di effettuare il cross-target e il cross-topic stance detection.</a:t>
            </a: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5F3A0-B8D8-4A2E-BACC-D0EAAF48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Costruzione del dataset</a:t>
            </a:r>
            <a:br>
              <a:rPr lang="it-IT" dirty="0"/>
            </a:br>
            <a:r>
              <a:rPr lang="it-IT" sz="4000" dirty="0"/>
              <a:t>Raccolta dei dati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5EBABE-159F-4A62-91D2-429C3007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35876"/>
            <a:ext cx="9914479" cy="18823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9EC562-62F9-48D4-95B0-C91CEDA74776}"/>
              </a:ext>
            </a:extLst>
          </p:cNvPr>
          <p:cNvSpPr txBox="1"/>
          <p:nvPr/>
        </p:nvSpPr>
        <p:spPr>
          <a:xfrm>
            <a:off x="4103914" y="5718179"/>
            <a:ext cx="398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Esempi di hashtag utilizzati nelle query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418AF4-102C-4291-848B-F73AFA703C4B}"/>
              </a:ext>
            </a:extLst>
          </p:cNvPr>
          <p:cNvSpPr txBox="1"/>
          <p:nvPr/>
        </p:nvSpPr>
        <p:spPr>
          <a:xfrm>
            <a:off x="1097280" y="2104768"/>
            <a:ext cx="33037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Tramite API di Twitter.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con Hashtag.</a:t>
            </a:r>
            <a:b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Risultato: 2.8 milioni di tweet.</a:t>
            </a: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5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F1C62-9575-4709-8919-7545202B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Costruzione del dataset</a:t>
            </a:r>
            <a:br>
              <a:rPr lang="it-IT" dirty="0"/>
            </a:br>
            <a:r>
              <a:rPr lang="it-IT" sz="4000" dirty="0"/>
              <a:t>Prepocessing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881860-FDDB-47A6-9144-A27EA31D4D44}"/>
              </a:ext>
            </a:extLst>
          </p:cNvPr>
          <p:cNvSpPr txBox="1"/>
          <p:nvPr/>
        </p:nvSpPr>
        <p:spPr>
          <a:xfrm>
            <a:off x="1097280" y="1908998"/>
            <a:ext cx="9422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Rimossi i tweet con meno di 10 o più di 128 parole.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Rimossi i tweet duplicati e retweet.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Rimossi i tweet non in lingua inglese.</a:t>
            </a:r>
          </a:p>
          <a:p>
            <a:pPr>
              <a:buClr>
                <a:schemeClr val="accent1"/>
              </a:buClr>
            </a:pP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Risultato intermedio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dataset P-STANCE-EXT con circa 2 milioni di tweet.</a:t>
            </a:r>
          </a:p>
          <a:p>
            <a:pPr>
              <a:buClr>
                <a:schemeClr val="accent1"/>
              </a:buClr>
            </a:pPr>
            <a:endParaRPr lang="it-IT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it-IT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it-IT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it-IT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it-IT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it-IT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Risultato finale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dataset ottenuto da P-STANCE-EXT con un campionamento di 10.000 tweet per ogni figura politica. </a:t>
            </a: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C82BE6D6-562A-4770-A24E-F81E0F16A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367" y="3429000"/>
            <a:ext cx="5064338" cy="1008483"/>
          </a:xfrm>
        </p:spPr>
      </p:pic>
    </p:spTree>
    <p:extLst>
      <p:ext uri="{BB962C8B-B14F-4D97-AF65-F5344CB8AC3E}">
        <p14:creationId xmlns:p14="http://schemas.microsoft.com/office/powerpoint/2010/main" val="28131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BA5D9-95C1-4C50-ABD6-02A3FAD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Costruzione del dataset</a:t>
            </a:r>
            <a:br>
              <a:rPr lang="it-IT" dirty="0"/>
            </a:br>
            <a:r>
              <a:rPr lang="it-IT" sz="4000" dirty="0"/>
              <a:t>Annotazione dei dati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2C251E-AD44-41DE-8C1A-E0B7FC19F0E3}"/>
              </a:ext>
            </a:extLst>
          </p:cNvPr>
          <p:cNvSpPr txBox="1"/>
          <p:nvPr/>
        </p:nvSpPr>
        <p:spPr>
          <a:xfrm>
            <a:off x="1097280" y="2025053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Mechanical Turk.</a:t>
            </a:r>
          </a:p>
          <a:p>
            <a:pPr marL="457200" lvl="1" indent="0">
              <a:buNone/>
            </a:pPr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Richiesta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Annotare ogni tweet con «Favor», «Against», «None» o «I don’t know».</a:t>
            </a: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Requisiti richiesti agli annotatori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500+ task completati.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Risiedere negli Stati Uniti d’America.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tasso di accettazione maggiore del 95%.</a:t>
            </a:r>
          </a:p>
          <a:p>
            <a:pPr lvl="1"/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2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DFB49F-FA14-4E9E-8ABD-6943B564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Costruzione del dataset</a:t>
            </a:r>
            <a:br>
              <a:rPr lang="it-IT" sz="4400" dirty="0"/>
            </a:br>
            <a:r>
              <a:rPr lang="it-IT" sz="4000" dirty="0"/>
              <a:t>Annotazione dei dati</a:t>
            </a:r>
            <a:endParaRPr lang="it-IT" sz="4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9A24D4-9F51-4D23-A4E3-028726A5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25" y="3776277"/>
            <a:ext cx="8382547" cy="158213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DD55F8-A95C-4CBC-857A-25F392F785D2}"/>
              </a:ext>
            </a:extLst>
          </p:cNvPr>
          <p:cNvSpPr txBox="1"/>
          <p:nvPr/>
        </p:nvSpPr>
        <p:spPr>
          <a:xfrm>
            <a:off x="4170343" y="5453941"/>
            <a:ext cx="385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Alfa di Krippendorff con 2 e 3 etichette.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F93D4C-C856-4987-B96A-D51455B1EE5B}"/>
              </a:ext>
            </a:extLst>
          </p:cNvPr>
          <p:cNvSpPr txBox="1"/>
          <p:nvPr/>
        </p:nvSpPr>
        <p:spPr>
          <a:xfrm>
            <a:off x="1097280" y="1905506"/>
            <a:ext cx="10058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di batch con 1000 esempi, di cui 100 annotati internamente.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Annotatore scartato se sbaglia più del 25% degli esempi annotati internamente.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Ogni tweet etichettato da tre annotatori casuali.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Rimossi i tweet con etichetta «I don’t know».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dell’alfa di Krippendorff e rimossa l’etichetta «None» nei modelli.</a:t>
            </a:r>
          </a:p>
        </p:txBody>
      </p:sp>
    </p:spTree>
    <p:extLst>
      <p:ext uri="{BB962C8B-B14F-4D97-AF65-F5344CB8AC3E}">
        <p14:creationId xmlns:p14="http://schemas.microsoft.com/office/powerpoint/2010/main" val="770456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4365</TotalTime>
  <Words>784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Retrospettivo</vt:lpstr>
      <vt:lpstr>P-Stance A Large Dataset for Stance  Detection in Political Domain</vt:lpstr>
      <vt:lpstr>Presentazione standard di PowerPoint</vt:lpstr>
      <vt:lpstr>Presentazione standard di PowerPoint</vt:lpstr>
      <vt:lpstr>Dataset in letteratura</vt:lpstr>
      <vt:lpstr>P-STANCE</vt:lpstr>
      <vt:lpstr>Costruzione del dataset Raccolta dei dati</vt:lpstr>
      <vt:lpstr>Costruzione del dataset Prepocessing</vt:lpstr>
      <vt:lpstr>Costruzione del dataset Annotazione dei dati</vt:lpstr>
      <vt:lpstr>Costruzione del dataset Annotazione dei dati</vt:lpstr>
      <vt:lpstr>Costruzione del dataset Qualità dei dati</vt:lpstr>
      <vt:lpstr>Costruzione del dataset Distribuzione del dataset</vt:lpstr>
      <vt:lpstr>Metriche di valutazione</vt:lpstr>
      <vt:lpstr>Applicazione dei modelli In target stance detection</vt:lpstr>
      <vt:lpstr>Applicazione dei modelli Cross-target stance detection</vt:lpstr>
      <vt:lpstr>Applicazione dei modelli Cross-topic stance detection</vt:lpstr>
      <vt:lpstr>Applicazione dei modelli  Stance detection semi-supervisionato</vt:lpstr>
      <vt:lpstr>Presentazione standard di PowerPoint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di presentazione </dc:title>
  <dc:creator>Marco Casamassima</dc:creator>
  <cp:lastModifiedBy>Marco Casamassima</cp:lastModifiedBy>
  <cp:revision>30</cp:revision>
  <dcterms:created xsi:type="dcterms:W3CDTF">2021-11-25T15:23:11Z</dcterms:created>
  <dcterms:modified xsi:type="dcterms:W3CDTF">2021-12-20T11:47:35Z</dcterms:modified>
</cp:coreProperties>
</file>