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51"/>
  </p:notesMasterIdLst>
  <p:sldIdLst>
    <p:sldId id="306" r:id="rId2"/>
    <p:sldId id="350" r:id="rId3"/>
    <p:sldId id="258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21" r:id="rId24"/>
    <p:sldId id="323" r:id="rId25"/>
    <p:sldId id="319" r:id="rId26"/>
    <p:sldId id="320" r:id="rId27"/>
    <p:sldId id="324" r:id="rId28"/>
    <p:sldId id="325" r:id="rId29"/>
    <p:sldId id="326" r:id="rId30"/>
    <p:sldId id="327" r:id="rId31"/>
    <p:sldId id="328" r:id="rId32"/>
    <p:sldId id="329" r:id="rId33"/>
    <p:sldId id="331" r:id="rId34"/>
    <p:sldId id="330" r:id="rId35"/>
    <p:sldId id="332" r:id="rId36"/>
    <p:sldId id="333" r:id="rId37"/>
    <p:sldId id="334" r:id="rId38"/>
    <p:sldId id="335" r:id="rId39"/>
    <p:sldId id="336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349" r:id="rId48"/>
    <p:sldId id="348" r:id="rId49"/>
    <p:sldId id="278" r:id="rId50"/>
  </p:sldIdLst>
  <p:sldSz cx="9144000" cy="5143500" type="screen16x9"/>
  <p:notesSz cx="6858000" cy="9144000"/>
  <p:embeddedFontLst>
    <p:embeddedFont>
      <p:font typeface="Barlow Light" panose="020B0604020202020204" charset="0"/>
      <p:regular r:id="rId52"/>
      <p:bold r:id="rId53"/>
      <p:italic r:id="rId54"/>
      <p:boldItalic r:id="rId55"/>
    </p:embeddedFont>
    <p:embeddedFont>
      <p:font typeface="Bebas Neue" panose="020B0604020202020204" charset="0"/>
      <p:regular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B3"/>
    <a:srgbClr val="242424"/>
    <a:srgbClr val="8DD3C7"/>
    <a:srgbClr val="00B050"/>
    <a:srgbClr val="3394BA"/>
    <a:srgbClr val="74B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EC5275-DAFC-4D1D-BB08-226AE4820BEA}">
  <a:tblStyle styleId="{26EC5275-DAFC-4D1D-BB08-226AE4820B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D29FD1-D880-4DB6-BB14-3170E5B727E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3"/>
  </p:normalViewPr>
  <p:slideViewPr>
    <p:cSldViewPr snapToGrid="0" snapToObjects="1" showGuides="1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653256-55CC-D243-B93A-698272897CF1}" type="doc">
      <dgm:prSet loTypeId="urn:microsoft.com/office/officeart/2005/8/layout/arrow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D92CFC37-717E-EC49-92F4-3C5B7E8E38D6}">
      <dgm:prSet phldrT="[Testo]" custT="1"/>
      <dgm:spPr/>
      <dgm:t>
        <a:bodyPr/>
        <a:lstStyle/>
        <a:p>
          <a:r>
            <a:rPr lang="en-GB" sz="2000" b="0" i="0" u="none" strike="noStrike" cap="none" noProof="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rPr>
            <a:t>The best model in terms of </a:t>
          </a:r>
          <a:r>
            <a:rPr lang="en-GB" sz="2000" b="1" i="0" u="none" strike="noStrike" cap="none" noProof="0" dirty="0">
              <a:solidFill>
                <a:srgbClr val="74BDA7"/>
              </a:solidFill>
              <a:latin typeface="Barlow Light"/>
              <a:ea typeface="Barlow Light"/>
              <a:cs typeface="Barlow Light"/>
              <a:sym typeface="Barlow Light"/>
            </a:rPr>
            <a:t>accuracy</a:t>
          </a:r>
          <a:r>
            <a:rPr lang="en-GB" sz="2000" b="0" i="0" u="none" strike="noStrike" cap="none" noProof="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rPr>
            <a:t> is probably </a:t>
          </a:r>
          <a:r>
            <a:rPr lang="en-GB" sz="2000" b="1" i="0" u="none" strike="noStrike" cap="none" noProof="0" dirty="0">
              <a:solidFill>
                <a:srgbClr val="3394BA"/>
              </a:solidFill>
              <a:latin typeface="Barlow Light"/>
              <a:ea typeface="Barlow Light"/>
              <a:cs typeface="Barlow Light"/>
              <a:sym typeface="Barlow Light"/>
            </a:rPr>
            <a:t>random forest</a:t>
          </a:r>
        </a:p>
      </dgm:t>
    </dgm:pt>
    <dgm:pt modelId="{D2AB861E-7E62-A94B-9066-F8C9634240F1}" type="parTrans" cxnId="{FEA31679-BE7B-B54D-A676-71E1DDE1B534}">
      <dgm:prSet/>
      <dgm:spPr/>
      <dgm:t>
        <a:bodyPr/>
        <a:lstStyle/>
        <a:p>
          <a:endParaRPr lang="it-IT"/>
        </a:p>
      </dgm:t>
    </dgm:pt>
    <dgm:pt modelId="{52E01F7B-828B-134F-B726-CE2ACB0FC5E4}" type="sibTrans" cxnId="{FEA31679-BE7B-B54D-A676-71E1DDE1B534}">
      <dgm:prSet/>
      <dgm:spPr/>
      <dgm:t>
        <a:bodyPr/>
        <a:lstStyle/>
        <a:p>
          <a:endParaRPr lang="it-IT"/>
        </a:p>
      </dgm:t>
    </dgm:pt>
    <dgm:pt modelId="{89351E64-8E0A-3D46-9024-009D75EF76E3}">
      <dgm:prSet phldrT="[Testo]" custT="1"/>
      <dgm:spPr/>
      <dgm:t>
        <a:bodyPr/>
        <a:lstStyle/>
        <a:p>
          <a:r>
            <a:rPr lang="en-GB" sz="2000" b="0" i="0" u="none" strike="noStrike" cap="none" noProof="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rPr>
            <a:t>However, the one yielding the </a:t>
          </a:r>
          <a:r>
            <a:rPr lang="en-GB" sz="2000" b="1" i="0" u="none" strike="noStrike" cap="none" noProof="0" dirty="0">
              <a:solidFill>
                <a:srgbClr val="3394BA"/>
              </a:solidFill>
              <a:latin typeface="Barlow Light"/>
              <a:ea typeface="Barlow Light"/>
              <a:cs typeface="Barlow Light"/>
              <a:sym typeface="Barlow Light"/>
            </a:rPr>
            <a:t>most interpretable </a:t>
          </a:r>
          <a:r>
            <a:rPr lang="en-GB" sz="2000" b="0" i="0" u="none" strike="noStrike" cap="none" noProof="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rPr>
            <a:t>results (keeping high accuracy) is </a:t>
          </a:r>
          <a:r>
            <a:rPr lang="en-GB" sz="2000" b="1" i="0" u="none" strike="noStrike" cap="none" noProof="0" dirty="0">
              <a:solidFill>
                <a:srgbClr val="74BDA7"/>
              </a:solidFill>
              <a:latin typeface="Barlow Light"/>
              <a:ea typeface="Barlow Light"/>
              <a:cs typeface="Barlow Light"/>
              <a:sym typeface="Barlow Light"/>
            </a:rPr>
            <a:t>multiple linear regression</a:t>
          </a:r>
        </a:p>
      </dgm:t>
    </dgm:pt>
    <dgm:pt modelId="{AF91817F-224F-1048-A8AF-024FC87D7AC8}" type="parTrans" cxnId="{EB753AE9-C17E-2440-ACE7-760C5745BD80}">
      <dgm:prSet/>
      <dgm:spPr/>
      <dgm:t>
        <a:bodyPr/>
        <a:lstStyle/>
        <a:p>
          <a:endParaRPr lang="it-IT"/>
        </a:p>
      </dgm:t>
    </dgm:pt>
    <dgm:pt modelId="{822AC631-D62B-484C-B69B-7C50B3991809}" type="sibTrans" cxnId="{EB753AE9-C17E-2440-ACE7-760C5745BD80}">
      <dgm:prSet/>
      <dgm:spPr/>
      <dgm:t>
        <a:bodyPr/>
        <a:lstStyle/>
        <a:p>
          <a:endParaRPr lang="it-IT"/>
        </a:p>
      </dgm:t>
    </dgm:pt>
    <dgm:pt modelId="{4C326753-B509-8E45-8E89-9ABD4AC3E7BC}" type="pres">
      <dgm:prSet presAssocID="{B5653256-55CC-D243-B93A-698272897CF1}" presName="compositeShape" presStyleCnt="0">
        <dgm:presLayoutVars>
          <dgm:chMax val="2"/>
          <dgm:dir/>
          <dgm:resizeHandles val="exact"/>
        </dgm:presLayoutVars>
      </dgm:prSet>
      <dgm:spPr/>
    </dgm:pt>
    <dgm:pt modelId="{781FD33C-C2EA-F243-ACCD-E0D74C2BE112}" type="pres">
      <dgm:prSet presAssocID="{D92CFC37-717E-EC49-92F4-3C5B7E8E38D6}" presName="upArrow" presStyleLbl="node1" presStyleIdx="0" presStyleCnt="2"/>
      <dgm:spPr>
        <a:solidFill>
          <a:srgbClr val="74BDA7"/>
        </a:solidFill>
      </dgm:spPr>
    </dgm:pt>
    <dgm:pt modelId="{C13721C8-B29E-214E-B24E-4AE623866366}" type="pres">
      <dgm:prSet presAssocID="{D92CFC37-717E-EC49-92F4-3C5B7E8E38D6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9F169082-37D2-C34A-9613-1CC25FCF2830}" type="pres">
      <dgm:prSet presAssocID="{89351E64-8E0A-3D46-9024-009D75EF76E3}" presName="downArrow" presStyleLbl="node1" presStyleIdx="1" presStyleCnt="2"/>
      <dgm:spPr>
        <a:solidFill>
          <a:srgbClr val="3394BA"/>
        </a:solidFill>
      </dgm:spPr>
    </dgm:pt>
    <dgm:pt modelId="{B1432B70-A4F7-8742-A829-04F888E0D8CD}" type="pres">
      <dgm:prSet presAssocID="{89351E64-8E0A-3D46-9024-009D75EF76E3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C56A7F5E-C0AC-1E4A-B653-21F01368F5B2}" type="presOf" srcId="{B5653256-55CC-D243-B93A-698272897CF1}" destId="{4C326753-B509-8E45-8E89-9ABD4AC3E7BC}" srcOrd="0" destOrd="0" presId="urn:microsoft.com/office/officeart/2005/8/layout/arrow4"/>
    <dgm:cxn modelId="{FEA31679-BE7B-B54D-A676-71E1DDE1B534}" srcId="{B5653256-55CC-D243-B93A-698272897CF1}" destId="{D92CFC37-717E-EC49-92F4-3C5B7E8E38D6}" srcOrd="0" destOrd="0" parTransId="{D2AB861E-7E62-A94B-9066-F8C9634240F1}" sibTransId="{52E01F7B-828B-134F-B726-CE2ACB0FC5E4}"/>
    <dgm:cxn modelId="{08C515A5-6659-B549-859F-B4E683AF6A1B}" type="presOf" srcId="{D92CFC37-717E-EC49-92F4-3C5B7E8E38D6}" destId="{C13721C8-B29E-214E-B24E-4AE623866366}" srcOrd="0" destOrd="0" presId="urn:microsoft.com/office/officeart/2005/8/layout/arrow4"/>
    <dgm:cxn modelId="{EB753AE9-C17E-2440-ACE7-760C5745BD80}" srcId="{B5653256-55CC-D243-B93A-698272897CF1}" destId="{89351E64-8E0A-3D46-9024-009D75EF76E3}" srcOrd="1" destOrd="0" parTransId="{AF91817F-224F-1048-A8AF-024FC87D7AC8}" sibTransId="{822AC631-D62B-484C-B69B-7C50B3991809}"/>
    <dgm:cxn modelId="{1A83B7F9-ACE8-334E-8037-5E0BEC9A7E3E}" type="presOf" srcId="{89351E64-8E0A-3D46-9024-009D75EF76E3}" destId="{B1432B70-A4F7-8742-A829-04F888E0D8CD}" srcOrd="0" destOrd="0" presId="urn:microsoft.com/office/officeart/2005/8/layout/arrow4"/>
    <dgm:cxn modelId="{98CCEE29-A024-BF41-92B7-0BF1CEEE9C44}" type="presParOf" srcId="{4C326753-B509-8E45-8E89-9ABD4AC3E7BC}" destId="{781FD33C-C2EA-F243-ACCD-E0D74C2BE112}" srcOrd="0" destOrd="0" presId="urn:microsoft.com/office/officeart/2005/8/layout/arrow4"/>
    <dgm:cxn modelId="{41115DE9-0CE4-6B4A-A2FD-29D9588583EA}" type="presParOf" srcId="{4C326753-B509-8E45-8E89-9ABD4AC3E7BC}" destId="{C13721C8-B29E-214E-B24E-4AE623866366}" srcOrd="1" destOrd="0" presId="urn:microsoft.com/office/officeart/2005/8/layout/arrow4"/>
    <dgm:cxn modelId="{82A18BCF-3485-7A4A-8BE9-C1A6FD2198D1}" type="presParOf" srcId="{4C326753-B509-8E45-8E89-9ABD4AC3E7BC}" destId="{9F169082-37D2-C34A-9613-1CC25FCF2830}" srcOrd="2" destOrd="0" presId="urn:microsoft.com/office/officeart/2005/8/layout/arrow4"/>
    <dgm:cxn modelId="{888D6E04-2416-DB44-9D07-BD1195AF7035}" type="presParOf" srcId="{4C326753-B509-8E45-8E89-9ABD4AC3E7BC}" destId="{B1432B70-A4F7-8742-A829-04F888E0D8CD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FD33C-C2EA-F243-ACCD-E0D74C2BE112}">
      <dsp:nvSpPr>
        <dsp:cNvPr id="0" name=""/>
        <dsp:cNvSpPr/>
      </dsp:nvSpPr>
      <dsp:spPr>
        <a:xfrm>
          <a:off x="292789" y="0"/>
          <a:ext cx="1995263" cy="1496448"/>
        </a:xfrm>
        <a:prstGeom prst="upArrow">
          <a:avLst/>
        </a:prstGeom>
        <a:solidFill>
          <a:srgbClr val="74BDA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721C8-B29E-214E-B24E-4AE623866366}">
      <dsp:nvSpPr>
        <dsp:cNvPr id="0" name=""/>
        <dsp:cNvSpPr/>
      </dsp:nvSpPr>
      <dsp:spPr>
        <a:xfrm>
          <a:off x="2347911" y="0"/>
          <a:ext cx="4122720" cy="1496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u="none" strike="noStrike" kern="1200" cap="none" noProof="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rPr>
            <a:t>The best model in terms of </a:t>
          </a:r>
          <a:r>
            <a:rPr lang="en-GB" sz="2000" b="1" i="0" u="none" strike="noStrike" kern="1200" cap="none" noProof="0" dirty="0">
              <a:solidFill>
                <a:srgbClr val="74BDA7"/>
              </a:solidFill>
              <a:latin typeface="Barlow Light"/>
              <a:ea typeface="Barlow Light"/>
              <a:cs typeface="Barlow Light"/>
              <a:sym typeface="Barlow Light"/>
            </a:rPr>
            <a:t>accuracy</a:t>
          </a:r>
          <a:r>
            <a:rPr lang="en-GB" sz="2000" b="0" i="0" u="none" strike="noStrike" kern="1200" cap="none" noProof="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rPr>
            <a:t> is probably </a:t>
          </a:r>
          <a:r>
            <a:rPr lang="en-GB" sz="2000" b="1" i="0" u="none" strike="noStrike" kern="1200" cap="none" noProof="0" dirty="0">
              <a:solidFill>
                <a:srgbClr val="3394BA"/>
              </a:solidFill>
              <a:latin typeface="Barlow Light"/>
              <a:ea typeface="Barlow Light"/>
              <a:cs typeface="Barlow Light"/>
              <a:sym typeface="Barlow Light"/>
            </a:rPr>
            <a:t>random forest</a:t>
          </a:r>
        </a:p>
      </dsp:txBody>
      <dsp:txXfrm>
        <a:off x="2347911" y="0"/>
        <a:ext cx="4122720" cy="1496448"/>
      </dsp:txXfrm>
    </dsp:sp>
    <dsp:sp modelId="{9F169082-37D2-C34A-9613-1CC25FCF2830}">
      <dsp:nvSpPr>
        <dsp:cNvPr id="0" name=""/>
        <dsp:cNvSpPr/>
      </dsp:nvSpPr>
      <dsp:spPr>
        <a:xfrm>
          <a:off x="891368" y="1621151"/>
          <a:ext cx="1995263" cy="1496448"/>
        </a:xfrm>
        <a:prstGeom prst="downArrow">
          <a:avLst/>
        </a:prstGeom>
        <a:solidFill>
          <a:srgbClr val="3394B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432B70-A4F7-8742-A829-04F888E0D8CD}">
      <dsp:nvSpPr>
        <dsp:cNvPr id="0" name=""/>
        <dsp:cNvSpPr/>
      </dsp:nvSpPr>
      <dsp:spPr>
        <a:xfrm>
          <a:off x="2946490" y="1621151"/>
          <a:ext cx="4122720" cy="1496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u="none" strike="noStrike" kern="1200" cap="none" noProof="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rPr>
            <a:t>However, the one yielding the </a:t>
          </a:r>
          <a:r>
            <a:rPr lang="en-GB" sz="2000" b="1" i="0" u="none" strike="noStrike" kern="1200" cap="none" noProof="0" dirty="0">
              <a:solidFill>
                <a:srgbClr val="3394BA"/>
              </a:solidFill>
              <a:latin typeface="Barlow Light"/>
              <a:ea typeface="Barlow Light"/>
              <a:cs typeface="Barlow Light"/>
              <a:sym typeface="Barlow Light"/>
            </a:rPr>
            <a:t>most interpretable </a:t>
          </a:r>
          <a:r>
            <a:rPr lang="en-GB" sz="2000" b="0" i="0" u="none" strike="noStrike" kern="1200" cap="none" noProof="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rPr>
            <a:t>results (keeping high accuracy) is </a:t>
          </a:r>
          <a:r>
            <a:rPr lang="en-GB" sz="2000" b="1" i="0" u="none" strike="noStrike" kern="1200" cap="none" noProof="0" dirty="0">
              <a:solidFill>
                <a:srgbClr val="74BDA7"/>
              </a:solidFill>
              <a:latin typeface="Barlow Light"/>
              <a:ea typeface="Barlow Light"/>
              <a:cs typeface="Barlow Light"/>
              <a:sym typeface="Barlow Light"/>
            </a:rPr>
            <a:t>multiple linear regression</a:t>
          </a:r>
        </a:p>
      </dsp:txBody>
      <dsp:txXfrm>
        <a:off x="2946490" y="1621151"/>
        <a:ext cx="4122720" cy="14964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5091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905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628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8428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5984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139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5776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6742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4021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4067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097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042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028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0897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148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755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298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lt1"/>
            </a:gs>
            <a:gs pos="50000">
              <a:schemeClr val="accent1"/>
            </a:gs>
            <a:gs pos="100000">
              <a:schemeClr val="accent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26700" y="620225"/>
            <a:ext cx="7433400" cy="7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26700" y="1419727"/>
            <a:ext cx="7433400" cy="4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/>
        </p:nvSpPr>
        <p:spPr>
          <a:xfrm rot="-5400000">
            <a:off x="7741875" y="3741400"/>
            <a:ext cx="1010400" cy="1793700"/>
          </a:xfrm>
          <a:prstGeom prst="rt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855300" y="1576550"/>
            <a:ext cx="7440300" cy="281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pic>
        <p:nvPicPr>
          <p:cNvPr id="8" name="Elemento grafico 7" descr="Rombo contorno">
            <a:extLst>
              <a:ext uri="{FF2B5EF4-FFF2-40B4-BE49-F238E27FC236}">
                <a16:creationId xmlns:a16="http://schemas.microsoft.com/office/drawing/2014/main" id="{5D9E5677-0116-438E-8866-A4C750BCA3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782" y="608936"/>
            <a:ext cx="648000" cy="64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/>
          <p:nvPr/>
        </p:nvSpPr>
        <p:spPr>
          <a:xfrm rot="-5400000">
            <a:off x="7741875" y="3741400"/>
            <a:ext cx="1010400" cy="1793700"/>
          </a:xfrm>
          <a:prstGeom prst="rt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55275" y="1576550"/>
            <a:ext cx="3473100" cy="30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815599" y="1576550"/>
            <a:ext cx="3473100" cy="30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pic>
        <p:nvPicPr>
          <p:cNvPr id="10" name="Elemento grafico 9" descr="Rombo contorno">
            <a:extLst>
              <a:ext uri="{FF2B5EF4-FFF2-40B4-BE49-F238E27FC236}">
                <a16:creationId xmlns:a16="http://schemas.microsoft.com/office/drawing/2014/main" id="{71B9FA23-F806-F24B-B079-9CD92E96C9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782" y="608936"/>
            <a:ext cx="648000" cy="64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/>
          <p:nvPr/>
        </p:nvSpPr>
        <p:spPr>
          <a:xfrm rot="-5400000">
            <a:off x="7741875" y="3741400"/>
            <a:ext cx="1010400" cy="1793700"/>
          </a:xfrm>
          <a:prstGeom prst="rt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855300" y="1576550"/>
            <a:ext cx="2315700" cy="30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3414200" y="1576550"/>
            <a:ext cx="2315700" cy="30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3"/>
          </p:nvPr>
        </p:nvSpPr>
        <p:spPr>
          <a:xfrm>
            <a:off x="5973099" y="1576550"/>
            <a:ext cx="2315700" cy="30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pic>
        <p:nvPicPr>
          <p:cNvPr id="11" name="Elemento grafico 10" descr="Rombo contorno">
            <a:extLst>
              <a:ext uri="{FF2B5EF4-FFF2-40B4-BE49-F238E27FC236}">
                <a16:creationId xmlns:a16="http://schemas.microsoft.com/office/drawing/2014/main" id="{447E5702-03EE-A04B-9A82-14373E724F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782" y="608936"/>
            <a:ext cx="648000" cy="64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"/>
          <p:cNvSpPr/>
          <p:nvPr/>
        </p:nvSpPr>
        <p:spPr>
          <a:xfrm rot="-5400000">
            <a:off x="7741875" y="3741400"/>
            <a:ext cx="1010400" cy="1793700"/>
          </a:xfrm>
          <a:prstGeom prst="rt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576550"/>
            <a:ext cx="7440300" cy="2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subTitle" idx="4294967295"/>
          </p:nvPr>
        </p:nvSpPr>
        <p:spPr>
          <a:xfrm>
            <a:off x="778459" y="725033"/>
            <a:ext cx="3094294" cy="60430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b="1" dirty="0"/>
              <a:t>Diamond Price </a:t>
            </a:r>
            <a:r>
              <a:rPr lang="it-IT" sz="3600" b="1" dirty="0" err="1"/>
              <a:t>Prediction</a:t>
            </a:r>
            <a:endParaRPr sz="3600" b="1"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1B7715C-D159-491A-9C86-56A5EDEC7059}"/>
              </a:ext>
            </a:extLst>
          </p:cNvPr>
          <p:cNvSpPr txBox="1"/>
          <p:nvPr/>
        </p:nvSpPr>
        <p:spPr>
          <a:xfrm>
            <a:off x="655515" y="2317071"/>
            <a:ext cx="3217238" cy="841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Barlow Light" panose="020B0604020202020204" charset="0"/>
              </a:rPr>
              <a:t>Supervised Learning Project for Statistical Learning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Barlow Light" panose="020B0604020202020204" charset="0"/>
              </a:rPr>
              <a:t>Author: Marco Cazzola </a:t>
            </a:r>
            <a:endParaRPr lang="en-US" b="1" dirty="0">
              <a:latin typeface="Barlow Light" panose="020B0604020202020204" charset="0"/>
            </a:endParaRPr>
          </a:p>
        </p:txBody>
      </p:sp>
      <p:pic>
        <p:nvPicPr>
          <p:cNvPr id="3" name="Immagine 2" descr="Immagine che contiene porcellana&#10;&#10;Descrizione generata automaticamente">
            <a:extLst>
              <a:ext uri="{FF2B5EF4-FFF2-40B4-BE49-F238E27FC236}">
                <a16:creationId xmlns:a16="http://schemas.microsoft.com/office/drawing/2014/main" id="{B2AE5E69-84D8-4058-B71A-F80140843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0" y="0"/>
            <a:ext cx="9144000" cy="51435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2236999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A93ACD-9CEB-4390-ABEE-9F17B6DFB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QUALITATIVE PREDICTORS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30E2091-09E7-46E3-9333-A5A67F3B99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10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6B8BF81-6152-4E50-8326-F7ABBDCA72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1036674" y="1232300"/>
            <a:ext cx="7070650" cy="353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68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039858-3C0D-4846-BF9D-5128D4DC1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COLLINEARITY CHECKS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3B23D24-500E-442F-AEB8-94AAF216B7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11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923F813-FC81-4A10-AD90-6F058B54B8A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56384" y="1325651"/>
            <a:ext cx="3348000" cy="33480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29EECEB-D6CD-4D27-9070-F32753CB5A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765" t="7841" r="6112" b="7349"/>
          <a:stretch/>
        </p:blipFill>
        <p:spPr>
          <a:xfrm>
            <a:off x="739616" y="1325651"/>
            <a:ext cx="3510837" cy="3340958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75278018-6608-4647-AEE0-AF442D1FE504}"/>
              </a:ext>
            </a:extLst>
          </p:cNvPr>
          <p:cNvSpPr/>
          <p:nvPr/>
        </p:nvSpPr>
        <p:spPr>
          <a:xfrm>
            <a:off x="2635798" y="1778260"/>
            <a:ext cx="1164811" cy="3668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orma a L 10">
            <a:extLst>
              <a:ext uri="{FF2B5EF4-FFF2-40B4-BE49-F238E27FC236}">
                <a16:creationId xmlns:a16="http://schemas.microsoft.com/office/drawing/2014/main" id="{E1A31B19-FABF-49BC-B55F-4584186256A7}"/>
              </a:ext>
            </a:extLst>
          </p:cNvPr>
          <p:cNvSpPr/>
          <p:nvPr/>
        </p:nvSpPr>
        <p:spPr>
          <a:xfrm flipH="1" flipV="1">
            <a:off x="3032207" y="3335428"/>
            <a:ext cx="768402" cy="777205"/>
          </a:xfrm>
          <a:prstGeom prst="corne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19E36E7C-1E25-4A1A-9DE0-3A22FB3CE52B}"/>
              </a:ext>
            </a:extLst>
          </p:cNvPr>
          <p:cNvSpPr/>
          <p:nvPr/>
        </p:nvSpPr>
        <p:spPr>
          <a:xfrm>
            <a:off x="2631142" y="2865882"/>
            <a:ext cx="1169468" cy="54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6B408675-26C2-4F77-8B23-E148AFD8876F}"/>
              </a:ext>
            </a:extLst>
          </p:cNvPr>
          <p:cNvSpPr/>
          <p:nvPr/>
        </p:nvSpPr>
        <p:spPr>
          <a:xfrm>
            <a:off x="2239799" y="1765784"/>
            <a:ext cx="396000" cy="396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8899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626700" y="620225"/>
            <a:ext cx="7433400" cy="7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SIMPLE PARAMETRIC MODELS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626700" y="1419727"/>
            <a:ext cx="7433400" cy="4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Predicting a diamond’s price considering just its carat</a:t>
            </a:r>
            <a:endParaRPr dirty="0"/>
          </a:p>
        </p:txBody>
      </p:sp>
      <p:sp>
        <p:nvSpPr>
          <p:cNvPr id="93" name="Google Shape;93;p13"/>
          <p:cNvSpPr/>
          <p:nvPr/>
        </p:nvSpPr>
        <p:spPr>
          <a:xfrm>
            <a:off x="7597255" y="2075575"/>
            <a:ext cx="861825" cy="23950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it-IT" b="1" dirty="0">
                <a:solidFill>
                  <a:schemeClr val="bg1"/>
                </a:solidFill>
                <a:latin typeface="Bebas Neue"/>
              </a:rPr>
              <a:t>3</a:t>
            </a:r>
            <a:endParaRPr b="1" i="0" dirty="0">
              <a:ln>
                <a:noFill/>
              </a:ln>
              <a:solidFill>
                <a:schemeClr val="bg1"/>
              </a:solidFill>
              <a:latin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3496303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227BD0-9FDE-4CBF-8820-608CC451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SIMPLE LINEAR REGRESSION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400FA3-A7FD-4459-BDD2-4C9E7FF36C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13</a:t>
            </a:fld>
            <a:endParaRPr lang="it-IT"/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9D5B01E6-624A-4669-9866-432CA9509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842390"/>
              </p:ext>
            </p:extLst>
          </p:nvPr>
        </p:nvGraphicFramePr>
        <p:xfrm>
          <a:off x="891001" y="2142609"/>
          <a:ext cx="7361998" cy="1558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45214">
                  <a:extLst>
                    <a:ext uri="{9D8B030D-6E8A-4147-A177-3AD203B41FA5}">
                      <a16:colId xmlns:a16="http://schemas.microsoft.com/office/drawing/2014/main" val="338557557"/>
                    </a:ext>
                  </a:extLst>
                </a:gridCol>
                <a:gridCol w="1504196">
                  <a:extLst>
                    <a:ext uri="{9D8B030D-6E8A-4147-A177-3AD203B41FA5}">
                      <a16:colId xmlns:a16="http://schemas.microsoft.com/office/drawing/2014/main" val="1948974434"/>
                    </a:ext>
                  </a:extLst>
                </a:gridCol>
                <a:gridCol w="1504196">
                  <a:extLst>
                    <a:ext uri="{9D8B030D-6E8A-4147-A177-3AD203B41FA5}">
                      <a16:colId xmlns:a16="http://schemas.microsoft.com/office/drawing/2014/main" val="169225521"/>
                    </a:ext>
                  </a:extLst>
                </a:gridCol>
                <a:gridCol w="1504196">
                  <a:extLst>
                    <a:ext uri="{9D8B030D-6E8A-4147-A177-3AD203B41FA5}">
                      <a16:colId xmlns:a16="http://schemas.microsoft.com/office/drawing/2014/main" val="1096161119"/>
                    </a:ext>
                  </a:extLst>
                </a:gridCol>
                <a:gridCol w="1504196">
                  <a:extLst>
                    <a:ext uri="{9D8B030D-6E8A-4147-A177-3AD203B41FA5}">
                      <a16:colId xmlns:a16="http://schemas.microsoft.com/office/drawing/2014/main" val="2456818168"/>
                    </a:ext>
                  </a:extLst>
                </a:gridCol>
              </a:tblGrid>
              <a:tr h="51960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Estimate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Std</a:t>
                      </a:r>
                      <a:r>
                        <a:rPr lang="it-IT" dirty="0"/>
                        <a:t>. </a:t>
                      </a:r>
                      <a:r>
                        <a:rPr lang="it-IT" dirty="0" err="1"/>
                        <a:t>Error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t-</a:t>
                      </a:r>
                      <a:r>
                        <a:rPr lang="it-IT" dirty="0" err="1"/>
                        <a:t>value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p-value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801016"/>
                  </a:ext>
                </a:extLst>
              </a:tr>
              <a:tr h="519600">
                <a:tc>
                  <a:txBody>
                    <a:bodyPr/>
                    <a:lstStyle/>
                    <a:p>
                      <a:r>
                        <a:rPr lang="it-IT" sz="1400" dirty="0" err="1"/>
                        <a:t>Intercept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8.45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0.0016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5157.4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&lt; 2 </a:t>
                      </a:r>
                      <a:r>
                        <a:rPr lang="it-IT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lang="it-IT" sz="1800" dirty="0"/>
                        <a:t> 10</a:t>
                      </a:r>
                      <a:r>
                        <a:rPr lang="it-IT" sz="1800" baseline="30000" dirty="0"/>
                        <a:t>-16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2679553"/>
                  </a:ext>
                </a:extLst>
              </a:tr>
              <a:tr h="519600">
                <a:tc>
                  <a:txBody>
                    <a:bodyPr/>
                    <a:lstStyle/>
                    <a:p>
                      <a:r>
                        <a:rPr lang="it-IT" sz="1400" i="0" dirty="0"/>
                        <a:t>Log(</a:t>
                      </a:r>
                      <a:r>
                        <a:rPr lang="it-IT" sz="1400" i="0" dirty="0" err="1"/>
                        <a:t>carat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1.67</a:t>
                      </a:r>
                      <a:endParaRPr lang="it-IT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0.0023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724.8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800" dirty="0"/>
                        <a:t>&lt; 2 </a:t>
                      </a:r>
                      <a:r>
                        <a:rPr lang="it-IT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lang="it-IT" sz="1800" dirty="0"/>
                        <a:t> 10</a:t>
                      </a:r>
                      <a:r>
                        <a:rPr lang="it-IT" sz="1800" baseline="30000" dirty="0"/>
                        <a:t>-16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024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822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>
            <a:spLocks noGrp="1"/>
          </p:cNvSpPr>
          <p:nvPr>
            <p:ph type="ctrTitle" idx="4294967295"/>
          </p:nvPr>
        </p:nvSpPr>
        <p:spPr>
          <a:xfrm>
            <a:off x="0" y="1017253"/>
            <a:ext cx="45720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Training R</a:t>
            </a:r>
            <a:r>
              <a:rPr lang="en" sz="6000" baseline="30000" dirty="0">
                <a:solidFill>
                  <a:schemeClr val="accent1"/>
                </a:solidFill>
              </a:rPr>
              <a:t>2</a:t>
            </a:r>
            <a:endParaRPr sz="6000" baseline="30000" dirty="0">
              <a:solidFill>
                <a:schemeClr val="accent1"/>
              </a:solidFill>
            </a:endParaRPr>
          </a:p>
        </p:txBody>
      </p:sp>
      <p:sp>
        <p:nvSpPr>
          <p:cNvPr id="272" name="Google Shape;272;p26"/>
          <p:cNvSpPr txBox="1">
            <a:spLocks noGrp="1"/>
          </p:cNvSpPr>
          <p:nvPr>
            <p:ph type="subTitle" idx="4294967295"/>
          </p:nvPr>
        </p:nvSpPr>
        <p:spPr>
          <a:xfrm>
            <a:off x="4572000" y="1015753"/>
            <a:ext cx="4572000" cy="89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600" dirty="0"/>
              <a:t>0.933</a:t>
            </a:r>
            <a:endParaRPr sz="3600" dirty="0"/>
          </a:p>
        </p:txBody>
      </p:sp>
      <p:sp>
        <p:nvSpPr>
          <p:cNvPr id="273" name="Google Shape;273;p26"/>
          <p:cNvSpPr txBox="1">
            <a:spLocks noGrp="1"/>
          </p:cNvSpPr>
          <p:nvPr>
            <p:ph type="ctrTitle" idx="4294967295"/>
          </p:nvPr>
        </p:nvSpPr>
        <p:spPr>
          <a:xfrm>
            <a:off x="0" y="3825517"/>
            <a:ext cx="45720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3"/>
                </a:solidFill>
              </a:rPr>
              <a:t>TEST MSE</a:t>
            </a:r>
            <a:endParaRPr sz="6000" dirty="0">
              <a:solidFill>
                <a:schemeClr val="accent3"/>
              </a:solidFill>
            </a:endParaRPr>
          </a:p>
        </p:txBody>
      </p:sp>
      <p:sp>
        <p:nvSpPr>
          <p:cNvPr id="274" name="Google Shape;274;p26"/>
          <p:cNvSpPr txBox="1">
            <a:spLocks noGrp="1"/>
          </p:cNvSpPr>
          <p:nvPr>
            <p:ph type="subTitle" idx="4294967295"/>
          </p:nvPr>
        </p:nvSpPr>
        <p:spPr>
          <a:xfrm>
            <a:off x="4572000" y="3824017"/>
            <a:ext cx="4572000" cy="89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600" dirty="0"/>
              <a:t>0.069</a:t>
            </a:r>
            <a:endParaRPr sz="3600" dirty="0"/>
          </a:p>
        </p:txBody>
      </p:sp>
      <p:sp>
        <p:nvSpPr>
          <p:cNvPr id="275" name="Google Shape;275;p26"/>
          <p:cNvSpPr txBox="1">
            <a:spLocks noGrp="1"/>
          </p:cNvSpPr>
          <p:nvPr>
            <p:ph type="ctrTitle" idx="4294967295"/>
          </p:nvPr>
        </p:nvSpPr>
        <p:spPr>
          <a:xfrm>
            <a:off x="0" y="2421385"/>
            <a:ext cx="45720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TRAINING MSE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276" name="Google Shape;276;p26"/>
          <p:cNvSpPr txBox="1">
            <a:spLocks noGrp="1"/>
          </p:cNvSpPr>
          <p:nvPr>
            <p:ph type="subTitle" idx="4294967295"/>
          </p:nvPr>
        </p:nvSpPr>
        <p:spPr>
          <a:xfrm>
            <a:off x="4572000" y="2419885"/>
            <a:ext cx="4572000" cy="89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600" dirty="0"/>
              <a:t>0.069</a:t>
            </a:r>
            <a:endParaRPr sz="3600" dirty="0"/>
          </a:p>
        </p:txBody>
      </p:sp>
      <p:sp>
        <p:nvSpPr>
          <p:cNvPr id="9" name="Google Shape;81;p12">
            <a:extLst>
              <a:ext uri="{FF2B5EF4-FFF2-40B4-BE49-F238E27FC236}">
                <a16:creationId xmlns:a16="http://schemas.microsoft.com/office/drawing/2014/main" id="{7176AEC9-21C4-4EA5-A11F-09B90178E43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7294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227BD0-9FDE-4CBF-8820-608CC451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SIMPLE LINEAR REGRESSION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400FA3-A7FD-4459-BDD2-4C9E7FF36C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15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770BD2F-4AF2-9247-9699-B48C0B93D5C0}"/>
              </a:ext>
            </a:extLst>
          </p:cNvPr>
          <p:cNvSpPr/>
          <p:nvPr/>
        </p:nvSpPr>
        <p:spPr>
          <a:xfrm>
            <a:off x="731520" y="1335819"/>
            <a:ext cx="7259541" cy="3395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236845-43E5-BF42-AF2B-C8801EB56C7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1520" y="1073754"/>
            <a:ext cx="7362000" cy="3926401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25735871-395F-0B40-8D0F-AB97812E373A}"/>
              </a:ext>
            </a:extLst>
          </p:cNvPr>
          <p:cNvSpPr/>
          <p:nvPr/>
        </p:nvSpPr>
        <p:spPr>
          <a:xfrm>
            <a:off x="6583680" y="1518699"/>
            <a:ext cx="1184744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48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ctrTitle" idx="4294967295"/>
          </p:nvPr>
        </p:nvSpPr>
        <p:spPr>
          <a:xfrm>
            <a:off x="855300" y="1287854"/>
            <a:ext cx="50622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SIMPLE POLYNOMIAL REGRESSION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ubTitle" idx="4294967295"/>
          </p:nvPr>
        </p:nvSpPr>
        <p:spPr>
          <a:xfrm>
            <a:off x="855300" y="2822758"/>
            <a:ext cx="4061639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 dirty="0"/>
              <a:t>Let’s see if, by introducing polynomial transformations of the original predictor, we can get better performances. </a:t>
            </a:r>
            <a:endParaRPr sz="2000" dirty="0"/>
          </a:p>
        </p:txBody>
      </p:sp>
      <p:sp>
        <p:nvSpPr>
          <p:cNvPr id="127" name="Google Shape;127;p17"/>
          <p:cNvSpPr/>
          <p:nvPr/>
        </p:nvSpPr>
        <p:spPr>
          <a:xfrm>
            <a:off x="7263282" y="4123090"/>
            <a:ext cx="352704" cy="33677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" name="Google Shape;128;p17"/>
          <p:cNvGrpSpPr/>
          <p:nvPr/>
        </p:nvGrpSpPr>
        <p:grpSpPr>
          <a:xfrm>
            <a:off x="6825576" y="2231785"/>
            <a:ext cx="1511011" cy="1511390"/>
            <a:chOff x="6654650" y="3665275"/>
            <a:chExt cx="409100" cy="409125"/>
          </a:xfrm>
        </p:grpSpPr>
        <p:sp>
          <p:nvSpPr>
            <p:cNvPr id="129" name="Google Shape;129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31;p17"/>
          <p:cNvGrpSpPr/>
          <p:nvPr/>
        </p:nvGrpSpPr>
        <p:grpSpPr>
          <a:xfrm rot="1056951">
            <a:off x="5369381" y="3420004"/>
            <a:ext cx="998267" cy="998380"/>
            <a:chOff x="570875" y="4322250"/>
            <a:chExt cx="443300" cy="443325"/>
          </a:xfrm>
        </p:grpSpPr>
        <p:sp>
          <p:nvSpPr>
            <p:cNvPr id="132" name="Google Shape;132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17"/>
          <p:cNvSpPr/>
          <p:nvPr/>
        </p:nvSpPr>
        <p:spPr>
          <a:xfrm rot="2466558">
            <a:off x="5481351" y="2524865"/>
            <a:ext cx="490022" cy="46789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7"/>
          <p:cNvSpPr/>
          <p:nvPr/>
        </p:nvSpPr>
        <p:spPr>
          <a:xfrm rot="-1609419">
            <a:off x="6197982" y="2819270"/>
            <a:ext cx="352636" cy="33670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7"/>
          <p:cNvSpPr/>
          <p:nvPr/>
        </p:nvSpPr>
        <p:spPr>
          <a:xfrm rot="2925970">
            <a:off x="8336191" y="3086025"/>
            <a:ext cx="264105" cy="25217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7"/>
          <p:cNvSpPr/>
          <p:nvPr/>
        </p:nvSpPr>
        <p:spPr>
          <a:xfrm rot="-1609560">
            <a:off x="7237202" y="1396727"/>
            <a:ext cx="237924" cy="22717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5591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227BD0-9FDE-4CBF-8820-608CC451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SELECTING THE POLYNOMIAL DEGREE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400FA3-A7FD-4459-BDD2-4C9E7FF36C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17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D869C41-785D-D546-90C6-4054895C7F5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1240403" y="1288804"/>
            <a:ext cx="6242271" cy="363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462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227BD0-9FDE-4CBF-8820-608CC451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SIMPLE POLYNOMIAL REGRESSION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400FA3-A7FD-4459-BDD2-4C9E7FF36C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18</a:t>
            </a:fld>
            <a:endParaRPr lang="it-IT"/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9D5B01E6-624A-4669-9866-432CA9509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586856"/>
              </p:ext>
            </p:extLst>
          </p:nvPr>
        </p:nvGraphicFramePr>
        <p:xfrm>
          <a:off x="856800" y="1458000"/>
          <a:ext cx="7361998" cy="3117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45214">
                  <a:extLst>
                    <a:ext uri="{9D8B030D-6E8A-4147-A177-3AD203B41FA5}">
                      <a16:colId xmlns:a16="http://schemas.microsoft.com/office/drawing/2014/main" val="338557557"/>
                    </a:ext>
                  </a:extLst>
                </a:gridCol>
                <a:gridCol w="1504196">
                  <a:extLst>
                    <a:ext uri="{9D8B030D-6E8A-4147-A177-3AD203B41FA5}">
                      <a16:colId xmlns:a16="http://schemas.microsoft.com/office/drawing/2014/main" val="1948974434"/>
                    </a:ext>
                  </a:extLst>
                </a:gridCol>
                <a:gridCol w="1504196">
                  <a:extLst>
                    <a:ext uri="{9D8B030D-6E8A-4147-A177-3AD203B41FA5}">
                      <a16:colId xmlns:a16="http://schemas.microsoft.com/office/drawing/2014/main" val="169225521"/>
                    </a:ext>
                  </a:extLst>
                </a:gridCol>
                <a:gridCol w="1504196">
                  <a:extLst>
                    <a:ext uri="{9D8B030D-6E8A-4147-A177-3AD203B41FA5}">
                      <a16:colId xmlns:a16="http://schemas.microsoft.com/office/drawing/2014/main" val="1096161119"/>
                    </a:ext>
                  </a:extLst>
                </a:gridCol>
                <a:gridCol w="1504196">
                  <a:extLst>
                    <a:ext uri="{9D8B030D-6E8A-4147-A177-3AD203B41FA5}">
                      <a16:colId xmlns:a16="http://schemas.microsoft.com/office/drawing/2014/main" val="2456818168"/>
                    </a:ext>
                  </a:extLst>
                </a:gridCol>
              </a:tblGrid>
              <a:tr h="62352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Estimate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Std</a:t>
                      </a:r>
                      <a:r>
                        <a:rPr lang="it-IT" dirty="0"/>
                        <a:t>. </a:t>
                      </a:r>
                      <a:r>
                        <a:rPr lang="it-IT" dirty="0" err="1"/>
                        <a:t>Error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t-</a:t>
                      </a:r>
                      <a:r>
                        <a:rPr lang="it-IT" dirty="0" err="1"/>
                        <a:t>value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p-value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801016"/>
                  </a:ext>
                </a:extLst>
              </a:tr>
              <a:tr h="623520">
                <a:tc>
                  <a:txBody>
                    <a:bodyPr/>
                    <a:lstStyle/>
                    <a:p>
                      <a:r>
                        <a:rPr lang="it-IT" sz="1400" dirty="0" err="1"/>
                        <a:t>Intercept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7.79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0.0013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5897.33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&lt; 2 </a:t>
                      </a:r>
                      <a:r>
                        <a:rPr lang="it-IT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lang="it-IT" sz="1800" dirty="0"/>
                        <a:t> 10</a:t>
                      </a:r>
                      <a:r>
                        <a:rPr lang="it-IT" sz="1800" baseline="30000" dirty="0"/>
                        <a:t>-16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2679553"/>
                  </a:ext>
                </a:extLst>
              </a:tr>
              <a:tr h="623520">
                <a:tc>
                  <a:txBody>
                    <a:bodyPr/>
                    <a:lstStyle/>
                    <a:p>
                      <a:r>
                        <a:rPr lang="it-IT" sz="1400" i="0" dirty="0"/>
                        <a:t>Log(</a:t>
                      </a:r>
                      <a:r>
                        <a:rPr lang="it-IT" sz="1400" i="0" dirty="0" err="1"/>
                        <a:t>carat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227.76</a:t>
                      </a:r>
                      <a:endParaRPr lang="it-IT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0.3067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742.586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800" dirty="0"/>
                        <a:t>&lt; 2 </a:t>
                      </a:r>
                      <a:r>
                        <a:rPr lang="it-IT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lang="it-IT" sz="1800" dirty="0"/>
                        <a:t> 10</a:t>
                      </a:r>
                      <a:r>
                        <a:rPr lang="it-IT" sz="1800" baseline="30000" dirty="0"/>
                        <a:t>-16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024994"/>
                  </a:ext>
                </a:extLst>
              </a:tr>
              <a:tr h="623520">
                <a:tc>
                  <a:txBody>
                    <a:bodyPr/>
                    <a:lstStyle/>
                    <a:p>
                      <a:r>
                        <a:rPr lang="it-IT" sz="1400" i="0" dirty="0"/>
                        <a:t>Log(</a:t>
                      </a:r>
                      <a:r>
                        <a:rPr lang="it-IT" sz="1400" i="0" dirty="0" err="1"/>
                        <a:t>carat</a:t>
                      </a:r>
                      <a:r>
                        <a:rPr lang="it-IT" sz="1400" i="0" dirty="0"/>
                        <a:t>)</a:t>
                      </a:r>
                      <a:r>
                        <a:rPr lang="it-IT" sz="1400" i="0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0.146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0.3063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0.477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0.634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896302"/>
                  </a:ext>
                </a:extLst>
              </a:tr>
              <a:tr h="623520">
                <a:tc>
                  <a:txBody>
                    <a:bodyPr/>
                    <a:lstStyle/>
                    <a:p>
                      <a:r>
                        <a:rPr lang="it-IT" sz="1400" i="0" dirty="0"/>
                        <a:t>Log(</a:t>
                      </a:r>
                      <a:r>
                        <a:rPr lang="it-IT" sz="1400" i="0" dirty="0" err="1"/>
                        <a:t>carat</a:t>
                      </a:r>
                      <a:r>
                        <a:rPr lang="it-IT" sz="1400" i="0" dirty="0"/>
                        <a:t>)</a:t>
                      </a:r>
                      <a:r>
                        <a:rPr lang="it-IT" sz="1400" i="0" baseline="30000" dirty="0"/>
                        <a:t>3</a:t>
                      </a:r>
                      <a:endParaRPr lang="it-IT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– 13.27</a:t>
                      </a:r>
                      <a:endParaRPr lang="it-IT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0.3069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-43.234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800" dirty="0"/>
                        <a:t>&lt; 2 </a:t>
                      </a:r>
                      <a:r>
                        <a:rPr lang="it-IT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lang="it-IT" sz="1800" dirty="0"/>
                        <a:t> 10</a:t>
                      </a:r>
                      <a:r>
                        <a:rPr lang="it-IT" sz="1800" baseline="30000" dirty="0"/>
                        <a:t>-16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7674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148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>
            <a:spLocks noGrp="1"/>
          </p:cNvSpPr>
          <p:nvPr>
            <p:ph type="ctrTitle" idx="4294967295"/>
          </p:nvPr>
        </p:nvSpPr>
        <p:spPr>
          <a:xfrm>
            <a:off x="0" y="1017253"/>
            <a:ext cx="45720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Training R</a:t>
            </a:r>
            <a:r>
              <a:rPr lang="en" sz="6000" baseline="30000" dirty="0">
                <a:solidFill>
                  <a:schemeClr val="accent1"/>
                </a:solidFill>
              </a:rPr>
              <a:t>2</a:t>
            </a:r>
            <a:endParaRPr sz="6000" baseline="30000" dirty="0">
              <a:solidFill>
                <a:schemeClr val="accent1"/>
              </a:solidFill>
            </a:endParaRPr>
          </a:p>
        </p:txBody>
      </p:sp>
      <p:sp>
        <p:nvSpPr>
          <p:cNvPr id="272" name="Google Shape;272;p26"/>
          <p:cNvSpPr txBox="1">
            <a:spLocks noGrp="1"/>
          </p:cNvSpPr>
          <p:nvPr>
            <p:ph type="subTitle" idx="4294967295"/>
          </p:nvPr>
        </p:nvSpPr>
        <p:spPr>
          <a:xfrm>
            <a:off x="4572000" y="1015753"/>
            <a:ext cx="4572000" cy="89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600" dirty="0"/>
              <a:t>0.9361</a:t>
            </a:r>
            <a:endParaRPr sz="3600" dirty="0"/>
          </a:p>
        </p:txBody>
      </p:sp>
      <p:sp>
        <p:nvSpPr>
          <p:cNvPr id="273" name="Google Shape;273;p26"/>
          <p:cNvSpPr txBox="1">
            <a:spLocks noGrp="1"/>
          </p:cNvSpPr>
          <p:nvPr>
            <p:ph type="ctrTitle" idx="4294967295"/>
          </p:nvPr>
        </p:nvSpPr>
        <p:spPr>
          <a:xfrm>
            <a:off x="0" y="3825517"/>
            <a:ext cx="45720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3"/>
                </a:solidFill>
              </a:rPr>
              <a:t>TEST MSE</a:t>
            </a:r>
            <a:endParaRPr sz="6000" dirty="0">
              <a:solidFill>
                <a:schemeClr val="accent3"/>
              </a:solidFill>
            </a:endParaRPr>
          </a:p>
        </p:txBody>
      </p:sp>
      <p:sp>
        <p:nvSpPr>
          <p:cNvPr id="274" name="Google Shape;274;p26"/>
          <p:cNvSpPr txBox="1">
            <a:spLocks noGrp="1"/>
          </p:cNvSpPr>
          <p:nvPr>
            <p:ph type="subTitle" idx="4294967295"/>
          </p:nvPr>
        </p:nvSpPr>
        <p:spPr>
          <a:xfrm>
            <a:off x="4572000" y="3824017"/>
            <a:ext cx="4572000" cy="89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600" dirty="0"/>
              <a:t>0.066</a:t>
            </a:r>
            <a:endParaRPr sz="3600" dirty="0"/>
          </a:p>
        </p:txBody>
      </p:sp>
      <p:sp>
        <p:nvSpPr>
          <p:cNvPr id="275" name="Google Shape;275;p26"/>
          <p:cNvSpPr txBox="1">
            <a:spLocks noGrp="1"/>
          </p:cNvSpPr>
          <p:nvPr>
            <p:ph type="ctrTitle" idx="4294967295"/>
          </p:nvPr>
        </p:nvSpPr>
        <p:spPr>
          <a:xfrm>
            <a:off x="0" y="2421385"/>
            <a:ext cx="45720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TRAINING MSE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276" name="Google Shape;276;p26"/>
          <p:cNvSpPr txBox="1">
            <a:spLocks noGrp="1"/>
          </p:cNvSpPr>
          <p:nvPr>
            <p:ph type="subTitle" idx="4294967295"/>
          </p:nvPr>
        </p:nvSpPr>
        <p:spPr>
          <a:xfrm>
            <a:off x="4572000" y="2419885"/>
            <a:ext cx="4572000" cy="89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600" dirty="0"/>
              <a:t>0.066</a:t>
            </a:r>
            <a:endParaRPr sz="3600" dirty="0"/>
          </a:p>
        </p:txBody>
      </p:sp>
      <p:sp>
        <p:nvSpPr>
          <p:cNvPr id="9" name="Google Shape;81;p12">
            <a:extLst>
              <a:ext uri="{FF2B5EF4-FFF2-40B4-BE49-F238E27FC236}">
                <a16:creationId xmlns:a16="http://schemas.microsoft.com/office/drawing/2014/main" id="{7176AEC9-21C4-4EA5-A11F-09B90178E43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239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CA6AB1-7094-4A24-8F6E-322ECEBA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RESEARCH QUESTIONS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49046DF-77B2-4EEC-B47C-D3C3436C9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Which</a:t>
            </a:r>
            <a:r>
              <a:rPr lang="it-IT" dirty="0"/>
              <a:t> are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factors</a:t>
            </a:r>
            <a:r>
              <a:rPr lang="it-IT" dirty="0"/>
              <a:t> in </a:t>
            </a:r>
            <a:r>
              <a:rPr lang="it-IT" dirty="0" err="1"/>
              <a:t>determining</a:t>
            </a:r>
            <a:r>
              <a:rPr lang="it-IT" dirty="0"/>
              <a:t> a </a:t>
            </a:r>
            <a:r>
              <a:rPr lang="it-IT" dirty="0" err="1"/>
              <a:t>diamond’s</a:t>
            </a:r>
            <a:r>
              <a:rPr lang="it-IT" dirty="0"/>
              <a:t> price? </a:t>
            </a:r>
          </a:p>
          <a:p>
            <a:endParaRPr lang="it-IT" dirty="0"/>
          </a:p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effects</a:t>
            </a:r>
            <a:r>
              <a:rPr lang="it-IT" dirty="0"/>
              <a:t> of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factors</a:t>
            </a:r>
            <a:r>
              <a:rPr lang="it-IT" dirty="0"/>
              <a:t>? </a:t>
            </a:r>
          </a:p>
          <a:p>
            <a:endParaRPr lang="it-IT" dirty="0"/>
          </a:p>
          <a:p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 way to </a:t>
            </a:r>
            <a:r>
              <a:rPr lang="it-IT" dirty="0" err="1"/>
              <a:t>accurately</a:t>
            </a:r>
            <a:r>
              <a:rPr lang="it-IT" dirty="0"/>
              <a:t> </a:t>
            </a:r>
            <a:r>
              <a:rPr lang="it-IT" dirty="0" err="1"/>
              <a:t>predict</a:t>
            </a:r>
            <a:r>
              <a:rPr lang="it-IT" dirty="0"/>
              <a:t> a </a:t>
            </a:r>
            <a:r>
              <a:rPr lang="it-IT" dirty="0" err="1"/>
              <a:t>diamond’s</a:t>
            </a:r>
            <a:r>
              <a:rPr lang="it-IT" dirty="0"/>
              <a:t> price?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D90CDC-A3A7-4E47-A5D4-97C111F0B9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11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227BD0-9FDE-4CBF-8820-608CC451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SIMPLE POLYNOMIAL REGRESSION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400FA3-A7FD-4459-BDD2-4C9E7FF36C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20</a:t>
            </a:fld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20686E4-BB55-DB43-960F-7FA7349DD9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645"/>
          <a:stretch/>
        </p:blipFill>
        <p:spPr>
          <a:xfrm>
            <a:off x="731520" y="1295400"/>
            <a:ext cx="7362000" cy="370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83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626700" y="620225"/>
            <a:ext cx="7433400" cy="7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multivariate PARAMETRIC MODELS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626700" y="2371650"/>
            <a:ext cx="7188230" cy="4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Predicting a diamond’s price considering all the available predictors</a:t>
            </a:r>
            <a:endParaRPr dirty="0"/>
          </a:p>
        </p:txBody>
      </p:sp>
      <p:sp>
        <p:nvSpPr>
          <p:cNvPr id="93" name="Google Shape;93;p13"/>
          <p:cNvSpPr/>
          <p:nvPr/>
        </p:nvSpPr>
        <p:spPr>
          <a:xfrm>
            <a:off x="7597255" y="2075575"/>
            <a:ext cx="861825" cy="23950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it-IT" b="1" dirty="0">
                <a:solidFill>
                  <a:schemeClr val="bg1"/>
                </a:solidFill>
                <a:latin typeface="Bebas Neue"/>
              </a:rPr>
              <a:t>4</a:t>
            </a:r>
            <a:endParaRPr b="1" i="0" dirty="0">
              <a:ln>
                <a:noFill/>
              </a:ln>
              <a:solidFill>
                <a:schemeClr val="bg1"/>
              </a:solidFill>
              <a:latin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1605609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227BD0-9FDE-4CBF-8820-608CC451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Feature</a:t>
            </a:r>
            <a:r>
              <a:rPr lang="it-IT" dirty="0"/>
              <a:t> </a:t>
            </a:r>
            <a:r>
              <a:rPr lang="it-IT" dirty="0" err="1"/>
              <a:t>selection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400FA3-A7FD-4459-BDD2-4C9E7FF36C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22</a:t>
            </a:fld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3FEF4B2-A7EE-D245-9B5B-E56D270220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422" r="-790"/>
          <a:stretch/>
        </p:blipFill>
        <p:spPr>
          <a:xfrm>
            <a:off x="583793" y="1217099"/>
            <a:ext cx="6990655" cy="3926401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38FE5474-759D-A048-8677-9B5117357CAE}"/>
              </a:ext>
            </a:extLst>
          </p:cNvPr>
          <p:cNvCxnSpPr>
            <a:cxnSpLocks/>
          </p:cNvCxnSpPr>
          <p:nvPr/>
        </p:nvCxnSpPr>
        <p:spPr>
          <a:xfrm flipV="1">
            <a:off x="7187948" y="3282974"/>
            <a:ext cx="509146" cy="7724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4F3E909F-DC09-C049-A555-4B9A5A07ABEA}"/>
              </a:ext>
            </a:extLst>
          </p:cNvPr>
          <p:cNvCxnSpPr>
            <a:cxnSpLocks/>
          </p:cNvCxnSpPr>
          <p:nvPr/>
        </p:nvCxnSpPr>
        <p:spPr>
          <a:xfrm flipV="1">
            <a:off x="6886284" y="2760178"/>
            <a:ext cx="827745" cy="125228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272;p26">
            <a:extLst>
              <a:ext uri="{FF2B5EF4-FFF2-40B4-BE49-F238E27FC236}">
                <a16:creationId xmlns:a16="http://schemas.microsoft.com/office/drawing/2014/main" id="{BCD1224F-5F75-704E-A27A-6C9B33A64A34}"/>
              </a:ext>
            </a:extLst>
          </p:cNvPr>
          <p:cNvSpPr txBox="1">
            <a:spLocks/>
          </p:cNvSpPr>
          <p:nvPr/>
        </p:nvSpPr>
        <p:spPr>
          <a:xfrm>
            <a:off x="7442522" y="2476123"/>
            <a:ext cx="1187979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spcAft>
                <a:spcPts val="800"/>
              </a:spcAft>
              <a:buFont typeface="Barlow Light"/>
              <a:buNone/>
            </a:pPr>
            <a:r>
              <a:rPr lang="en" sz="2000" dirty="0">
                <a:solidFill>
                  <a:srgbClr val="00B050"/>
                </a:solidFill>
              </a:rPr>
              <a:t>depth</a:t>
            </a:r>
          </a:p>
        </p:txBody>
      </p:sp>
      <p:sp>
        <p:nvSpPr>
          <p:cNvPr id="11" name="Google Shape;272;p26">
            <a:extLst>
              <a:ext uri="{FF2B5EF4-FFF2-40B4-BE49-F238E27FC236}">
                <a16:creationId xmlns:a16="http://schemas.microsoft.com/office/drawing/2014/main" id="{B8084316-1598-2F42-A681-70C7AC48539B}"/>
              </a:ext>
            </a:extLst>
          </p:cNvPr>
          <p:cNvSpPr txBox="1">
            <a:spLocks/>
          </p:cNvSpPr>
          <p:nvPr/>
        </p:nvSpPr>
        <p:spPr>
          <a:xfrm>
            <a:off x="7442521" y="3010551"/>
            <a:ext cx="1187979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spcAft>
                <a:spcPts val="800"/>
              </a:spcAft>
              <a:buFont typeface="Barlow Light"/>
              <a:buNone/>
            </a:pPr>
            <a:r>
              <a:rPr lang="en" sz="2000" dirty="0">
                <a:solidFill>
                  <a:srgbClr val="00B050"/>
                </a:solidFill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98860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227BD0-9FDE-4CBF-8820-608CC451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Multiple linear </a:t>
            </a:r>
            <a:r>
              <a:rPr lang="it-IT" dirty="0" err="1"/>
              <a:t>regression</a:t>
            </a:r>
            <a:r>
              <a:rPr lang="it-IT" dirty="0"/>
              <a:t> /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400FA3-A7FD-4459-BDD2-4C9E7FF36C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23</a:t>
            </a:fld>
            <a:endParaRPr lang="it-IT"/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9D5B01E6-624A-4669-9866-432CA9509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771933"/>
              </p:ext>
            </p:extLst>
          </p:nvPr>
        </p:nvGraphicFramePr>
        <p:xfrm>
          <a:off x="601133" y="1459230"/>
          <a:ext cx="7616166" cy="3117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69361">
                  <a:extLst>
                    <a:ext uri="{9D8B030D-6E8A-4147-A177-3AD203B41FA5}">
                      <a16:colId xmlns:a16="http://schemas.microsoft.com/office/drawing/2014/main" val="338557557"/>
                    </a:ext>
                  </a:extLst>
                </a:gridCol>
                <a:gridCol w="1269361">
                  <a:extLst>
                    <a:ext uri="{9D8B030D-6E8A-4147-A177-3AD203B41FA5}">
                      <a16:colId xmlns:a16="http://schemas.microsoft.com/office/drawing/2014/main" val="1948974434"/>
                    </a:ext>
                  </a:extLst>
                </a:gridCol>
                <a:gridCol w="1269361">
                  <a:extLst>
                    <a:ext uri="{9D8B030D-6E8A-4147-A177-3AD203B41FA5}">
                      <a16:colId xmlns:a16="http://schemas.microsoft.com/office/drawing/2014/main" val="169225521"/>
                    </a:ext>
                  </a:extLst>
                </a:gridCol>
                <a:gridCol w="1269361">
                  <a:extLst>
                    <a:ext uri="{9D8B030D-6E8A-4147-A177-3AD203B41FA5}">
                      <a16:colId xmlns:a16="http://schemas.microsoft.com/office/drawing/2014/main" val="1096161119"/>
                    </a:ext>
                  </a:extLst>
                </a:gridCol>
                <a:gridCol w="1269361">
                  <a:extLst>
                    <a:ext uri="{9D8B030D-6E8A-4147-A177-3AD203B41FA5}">
                      <a16:colId xmlns:a16="http://schemas.microsoft.com/office/drawing/2014/main" val="2456818168"/>
                    </a:ext>
                  </a:extLst>
                </a:gridCol>
                <a:gridCol w="1269361">
                  <a:extLst>
                    <a:ext uri="{9D8B030D-6E8A-4147-A177-3AD203B41FA5}">
                      <a16:colId xmlns:a16="http://schemas.microsoft.com/office/drawing/2014/main" val="685651649"/>
                    </a:ext>
                  </a:extLst>
                </a:gridCol>
              </a:tblGrid>
              <a:tr h="62352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Estimate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p-value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Estimate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dirty="0" err="1"/>
                        <a:t>p-value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801016"/>
                  </a:ext>
                </a:extLst>
              </a:tr>
              <a:tr h="623520">
                <a:tc>
                  <a:txBody>
                    <a:bodyPr/>
                    <a:lstStyle/>
                    <a:p>
                      <a:r>
                        <a:rPr lang="it-IT" sz="1400" dirty="0"/>
                        <a:t>Log(</a:t>
                      </a:r>
                      <a:r>
                        <a:rPr lang="it-IT" sz="1400" dirty="0" err="1"/>
                        <a:t>carat</a:t>
                      </a:r>
                      <a:r>
                        <a:rPr lang="it-IT" sz="1400" dirty="0"/>
                        <a:t>)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1.88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dirty="0"/>
                        <a:t>Clarity5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0.82</a:t>
                      </a:r>
                      <a:endParaRPr lang="it-IT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  <a:endParaRPr kumimoji="0" lang="it-IT" sz="180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2679553"/>
                  </a:ext>
                </a:extLst>
              </a:tr>
              <a:tr h="623520">
                <a:tc>
                  <a:txBody>
                    <a:bodyPr/>
                    <a:lstStyle/>
                    <a:p>
                      <a:r>
                        <a:rPr lang="it-IT" sz="1400" dirty="0"/>
                        <a:t>Clarity2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0.43</a:t>
                      </a:r>
                      <a:endParaRPr lang="it-IT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  <a:endParaRPr kumimoji="0" lang="it-IT" sz="180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dirty="0"/>
                        <a:t>Clarity6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0.95</a:t>
                      </a:r>
                      <a:endParaRPr lang="it-IT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  <a:endParaRPr kumimoji="0" lang="it-IT" sz="180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024994"/>
                  </a:ext>
                </a:extLst>
              </a:tr>
              <a:tr h="623520">
                <a:tc>
                  <a:txBody>
                    <a:bodyPr/>
                    <a:lstStyle/>
                    <a:p>
                      <a:r>
                        <a:rPr lang="it-IT" sz="1400" dirty="0"/>
                        <a:t>Clarity3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0.59</a:t>
                      </a:r>
                      <a:endParaRPr lang="it-IT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  <a:endParaRPr kumimoji="0" lang="it-IT" sz="180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dirty="0"/>
                        <a:t>Clarity7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1.02</a:t>
                      </a:r>
                      <a:endParaRPr lang="it-IT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  <a:endParaRPr kumimoji="0" lang="it-IT" sz="180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424010"/>
                  </a:ext>
                </a:extLst>
              </a:tr>
              <a:tr h="623520">
                <a:tc>
                  <a:txBody>
                    <a:bodyPr/>
                    <a:lstStyle/>
                    <a:p>
                      <a:r>
                        <a:rPr lang="it-IT" sz="1400" dirty="0"/>
                        <a:t>Clarity4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0.75</a:t>
                      </a:r>
                      <a:endParaRPr lang="it-IT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dirty="0"/>
                        <a:t>Clarity8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1.12</a:t>
                      </a:r>
                      <a:endParaRPr lang="it-IT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6985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633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227BD0-9FDE-4CBF-8820-608CC451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Multiple linear </a:t>
            </a:r>
            <a:r>
              <a:rPr lang="it-IT" dirty="0" err="1"/>
              <a:t>regression</a:t>
            </a:r>
            <a:r>
              <a:rPr lang="it-IT" dirty="0"/>
              <a:t> / 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400FA3-A7FD-4459-BDD2-4C9E7FF36C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24</a:t>
            </a:fld>
            <a:endParaRPr lang="it-IT"/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9D5B01E6-624A-4669-9866-432CA9509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412402"/>
              </p:ext>
            </p:extLst>
          </p:nvPr>
        </p:nvGraphicFramePr>
        <p:xfrm>
          <a:off x="592667" y="1459230"/>
          <a:ext cx="7624632" cy="3117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70772">
                  <a:extLst>
                    <a:ext uri="{9D8B030D-6E8A-4147-A177-3AD203B41FA5}">
                      <a16:colId xmlns:a16="http://schemas.microsoft.com/office/drawing/2014/main" val="338557557"/>
                    </a:ext>
                  </a:extLst>
                </a:gridCol>
                <a:gridCol w="1270772">
                  <a:extLst>
                    <a:ext uri="{9D8B030D-6E8A-4147-A177-3AD203B41FA5}">
                      <a16:colId xmlns:a16="http://schemas.microsoft.com/office/drawing/2014/main" val="1948974434"/>
                    </a:ext>
                  </a:extLst>
                </a:gridCol>
                <a:gridCol w="1270772">
                  <a:extLst>
                    <a:ext uri="{9D8B030D-6E8A-4147-A177-3AD203B41FA5}">
                      <a16:colId xmlns:a16="http://schemas.microsoft.com/office/drawing/2014/main" val="169225521"/>
                    </a:ext>
                  </a:extLst>
                </a:gridCol>
                <a:gridCol w="1270772">
                  <a:extLst>
                    <a:ext uri="{9D8B030D-6E8A-4147-A177-3AD203B41FA5}">
                      <a16:colId xmlns:a16="http://schemas.microsoft.com/office/drawing/2014/main" val="1096161119"/>
                    </a:ext>
                  </a:extLst>
                </a:gridCol>
                <a:gridCol w="1270772">
                  <a:extLst>
                    <a:ext uri="{9D8B030D-6E8A-4147-A177-3AD203B41FA5}">
                      <a16:colId xmlns:a16="http://schemas.microsoft.com/office/drawing/2014/main" val="2456818168"/>
                    </a:ext>
                  </a:extLst>
                </a:gridCol>
                <a:gridCol w="1270772">
                  <a:extLst>
                    <a:ext uri="{9D8B030D-6E8A-4147-A177-3AD203B41FA5}">
                      <a16:colId xmlns:a16="http://schemas.microsoft.com/office/drawing/2014/main" val="685651649"/>
                    </a:ext>
                  </a:extLst>
                </a:gridCol>
              </a:tblGrid>
              <a:tr h="51960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Estimate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p-value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Estimate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dirty="0" err="1"/>
                        <a:t>p-value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801016"/>
                  </a:ext>
                </a:extLst>
              </a:tr>
              <a:tr h="519600">
                <a:tc>
                  <a:txBody>
                    <a:bodyPr/>
                    <a:lstStyle/>
                    <a:p>
                      <a:r>
                        <a:rPr lang="it-IT" sz="1400" dirty="0"/>
                        <a:t>Color2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  <a:endParaRPr kumimoji="0" lang="it-IT" sz="180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dirty="0"/>
                        <a:t>Color7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0.51</a:t>
                      </a:r>
                      <a:endParaRPr lang="it-IT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  <a:endParaRPr kumimoji="0" lang="it-IT" sz="180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2679553"/>
                  </a:ext>
                </a:extLst>
              </a:tr>
              <a:tr h="519600">
                <a:tc>
                  <a:txBody>
                    <a:bodyPr/>
                    <a:lstStyle/>
                    <a:p>
                      <a:r>
                        <a:rPr lang="it-IT" sz="1400" dirty="0"/>
                        <a:t>Color3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0.26</a:t>
                      </a:r>
                      <a:endParaRPr lang="it-IT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  <a:endParaRPr kumimoji="0" lang="it-IT" sz="180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dirty="0"/>
                        <a:t>Cut2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0.08</a:t>
                      </a:r>
                      <a:endParaRPr lang="it-IT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  <a:endParaRPr kumimoji="0" lang="it-IT" sz="180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024994"/>
                  </a:ext>
                </a:extLst>
              </a:tr>
              <a:tr h="519600">
                <a:tc>
                  <a:txBody>
                    <a:bodyPr/>
                    <a:lstStyle/>
                    <a:p>
                      <a:r>
                        <a:rPr lang="it-IT" sz="1400" dirty="0"/>
                        <a:t>Color4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0.35</a:t>
                      </a:r>
                      <a:endParaRPr lang="it-IT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  <a:endParaRPr kumimoji="0" lang="it-IT" sz="180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dirty="0"/>
                        <a:t>Cut3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0.12</a:t>
                      </a:r>
                      <a:endParaRPr lang="it-IT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  <a:endParaRPr kumimoji="0" lang="it-IT" sz="180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424010"/>
                  </a:ext>
                </a:extLst>
              </a:tr>
              <a:tr h="519600">
                <a:tc>
                  <a:txBody>
                    <a:bodyPr/>
                    <a:lstStyle/>
                    <a:p>
                      <a:r>
                        <a:rPr lang="it-IT" sz="1400" dirty="0"/>
                        <a:t>Color5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0.41</a:t>
                      </a:r>
                      <a:endParaRPr lang="it-IT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  <a:endParaRPr kumimoji="0" lang="it-IT" sz="180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dirty="0"/>
                        <a:t>Cut4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0.14</a:t>
                      </a:r>
                      <a:endParaRPr lang="it-IT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  <a:endParaRPr kumimoji="0" lang="it-IT" sz="180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6985321"/>
                  </a:ext>
                </a:extLst>
              </a:tr>
              <a:tr h="519600">
                <a:tc>
                  <a:txBody>
                    <a:bodyPr/>
                    <a:lstStyle/>
                    <a:p>
                      <a:r>
                        <a:rPr lang="it-IT" sz="1400" dirty="0"/>
                        <a:t>Color6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0.45</a:t>
                      </a:r>
                      <a:endParaRPr lang="it-IT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dirty="0"/>
                        <a:t>Cut5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0.16</a:t>
                      </a:r>
                      <a:endParaRPr lang="it-IT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239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347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>
            <a:spLocks noGrp="1"/>
          </p:cNvSpPr>
          <p:nvPr>
            <p:ph type="ctrTitle" idx="4294967295"/>
          </p:nvPr>
        </p:nvSpPr>
        <p:spPr>
          <a:xfrm>
            <a:off x="0" y="1017253"/>
            <a:ext cx="45720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Training R</a:t>
            </a:r>
            <a:r>
              <a:rPr lang="en" sz="6000" baseline="30000" dirty="0">
                <a:solidFill>
                  <a:schemeClr val="accent1"/>
                </a:solidFill>
              </a:rPr>
              <a:t>2</a:t>
            </a:r>
            <a:endParaRPr sz="6000" baseline="30000" dirty="0">
              <a:solidFill>
                <a:schemeClr val="accent1"/>
              </a:solidFill>
            </a:endParaRPr>
          </a:p>
        </p:txBody>
      </p:sp>
      <p:sp>
        <p:nvSpPr>
          <p:cNvPr id="272" name="Google Shape;272;p26"/>
          <p:cNvSpPr txBox="1">
            <a:spLocks noGrp="1"/>
          </p:cNvSpPr>
          <p:nvPr>
            <p:ph type="subTitle" idx="4294967295"/>
          </p:nvPr>
        </p:nvSpPr>
        <p:spPr>
          <a:xfrm>
            <a:off x="4572000" y="1015753"/>
            <a:ext cx="4572000" cy="89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600" dirty="0"/>
              <a:t>0.9825</a:t>
            </a:r>
            <a:endParaRPr sz="3600" dirty="0"/>
          </a:p>
        </p:txBody>
      </p:sp>
      <p:sp>
        <p:nvSpPr>
          <p:cNvPr id="273" name="Google Shape;273;p26"/>
          <p:cNvSpPr txBox="1">
            <a:spLocks noGrp="1"/>
          </p:cNvSpPr>
          <p:nvPr>
            <p:ph type="ctrTitle" idx="4294967295"/>
          </p:nvPr>
        </p:nvSpPr>
        <p:spPr>
          <a:xfrm>
            <a:off x="0" y="3825517"/>
            <a:ext cx="45720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3"/>
                </a:solidFill>
              </a:rPr>
              <a:t>TEST MSE</a:t>
            </a:r>
            <a:endParaRPr sz="6000" dirty="0">
              <a:solidFill>
                <a:schemeClr val="accent3"/>
              </a:solidFill>
            </a:endParaRPr>
          </a:p>
        </p:txBody>
      </p:sp>
      <p:sp>
        <p:nvSpPr>
          <p:cNvPr id="274" name="Google Shape;274;p26"/>
          <p:cNvSpPr txBox="1">
            <a:spLocks noGrp="1"/>
          </p:cNvSpPr>
          <p:nvPr>
            <p:ph type="subTitle" idx="4294967295"/>
          </p:nvPr>
        </p:nvSpPr>
        <p:spPr>
          <a:xfrm>
            <a:off x="4572000" y="3824017"/>
            <a:ext cx="4572000" cy="89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600" dirty="0"/>
              <a:t>0.018</a:t>
            </a:r>
            <a:endParaRPr sz="3600" dirty="0"/>
          </a:p>
        </p:txBody>
      </p:sp>
      <p:sp>
        <p:nvSpPr>
          <p:cNvPr id="275" name="Google Shape;275;p26"/>
          <p:cNvSpPr txBox="1">
            <a:spLocks noGrp="1"/>
          </p:cNvSpPr>
          <p:nvPr>
            <p:ph type="ctrTitle" idx="4294967295"/>
          </p:nvPr>
        </p:nvSpPr>
        <p:spPr>
          <a:xfrm>
            <a:off x="0" y="2421385"/>
            <a:ext cx="45720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TRAINING MSE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276" name="Google Shape;276;p26"/>
          <p:cNvSpPr txBox="1">
            <a:spLocks noGrp="1"/>
          </p:cNvSpPr>
          <p:nvPr>
            <p:ph type="subTitle" idx="4294967295"/>
          </p:nvPr>
        </p:nvSpPr>
        <p:spPr>
          <a:xfrm>
            <a:off x="4572000" y="2419885"/>
            <a:ext cx="4572000" cy="89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600" dirty="0"/>
              <a:t>0.018</a:t>
            </a:r>
            <a:endParaRPr sz="3600" dirty="0"/>
          </a:p>
        </p:txBody>
      </p:sp>
      <p:sp>
        <p:nvSpPr>
          <p:cNvPr id="9" name="Google Shape;81;p12">
            <a:extLst>
              <a:ext uri="{FF2B5EF4-FFF2-40B4-BE49-F238E27FC236}">
                <a16:creationId xmlns:a16="http://schemas.microsoft.com/office/drawing/2014/main" id="{7176AEC9-21C4-4EA5-A11F-09B90178E43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7183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227BD0-9FDE-4CBF-8820-608CC451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Categorical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 INTERPRETATION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400FA3-A7FD-4459-BDD2-4C9E7FF36C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26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CE355C3-8058-674C-93F5-A72DB92007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-5802" b="2823"/>
          <a:stretch/>
        </p:blipFill>
        <p:spPr>
          <a:xfrm>
            <a:off x="1034626" y="1057433"/>
            <a:ext cx="7074747" cy="388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26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ctrTitle" idx="4294967295"/>
          </p:nvPr>
        </p:nvSpPr>
        <p:spPr>
          <a:xfrm>
            <a:off x="855300" y="1287854"/>
            <a:ext cx="5285684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MULTIPLE POLYNOMIAL REGRESSION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ubTitle" idx="4294967295"/>
          </p:nvPr>
        </p:nvSpPr>
        <p:spPr>
          <a:xfrm>
            <a:off x="855300" y="2822758"/>
            <a:ext cx="4061639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 dirty="0"/>
              <a:t>We now regress the price onto the cubic orthogonal polynomial of the logarithm of carat and the three categorical predictors. </a:t>
            </a:r>
            <a:endParaRPr sz="2000" dirty="0"/>
          </a:p>
        </p:txBody>
      </p:sp>
      <p:sp>
        <p:nvSpPr>
          <p:cNvPr id="127" name="Google Shape;127;p17"/>
          <p:cNvSpPr/>
          <p:nvPr/>
        </p:nvSpPr>
        <p:spPr>
          <a:xfrm>
            <a:off x="7263282" y="4123090"/>
            <a:ext cx="352704" cy="33677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" name="Google Shape;128;p17"/>
          <p:cNvGrpSpPr/>
          <p:nvPr/>
        </p:nvGrpSpPr>
        <p:grpSpPr>
          <a:xfrm>
            <a:off x="6825576" y="2231785"/>
            <a:ext cx="1511011" cy="1511390"/>
            <a:chOff x="6654650" y="3665275"/>
            <a:chExt cx="409100" cy="409125"/>
          </a:xfrm>
        </p:grpSpPr>
        <p:sp>
          <p:nvSpPr>
            <p:cNvPr id="129" name="Google Shape;129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31;p17"/>
          <p:cNvGrpSpPr/>
          <p:nvPr/>
        </p:nvGrpSpPr>
        <p:grpSpPr>
          <a:xfrm rot="1056951">
            <a:off x="5369381" y="3420004"/>
            <a:ext cx="998267" cy="998380"/>
            <a:chOff x="570875" y="4322250"/>
            <a:chExt cx="443300" cy="443325"/>
          </a:xfrm>
        </p:grpSpPr>
        <p:sp>
          <p:nvSpPr>
            <p:cNvPr id="132" name="Google Shape;132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17"/>
          <p:cNvSpPr/>
          <p:nvPr/>
        </p:nvSpPr>
        <p:spPr>
          <a:xfrm rot="2466558">
            <a:off x="5481351" y="2524865"/>
            <a:ext cx="490022" cy="46789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7"/>
          <p:cNvSpPr/>
          <p:nvPr/>
        </p:nvSpPr>
        <p:spPr>
          <a:xfrm rot="-1609419">
            <a:off x="6197982" y="2819270"/>
            <a:ext cx="352636" cy="33670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7"/>
          <p:cNvSpPr/>
          <p:nvPr/>
        </p:nvSpPr>
        <p:spPr>
          <a:xfrm rot="2925970">
            <a:off x="8336191" y="3086025"/>
            <a:ext cx="264105" cy="25217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7"/>
          <p:cNvSpPr/>
          <p:nvPr/>
        </p:nvSpPr>
        <p:spPr>
          <a:xfrm rot="-1609560">
            <a:off x="7237202" y="1396727"/>
            <a:ext cx="237924" cy="22717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5862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227BD0-9FDE-4CBF-8820-608CC451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Multiple </a:t>
            </a:r>
            <a:r>
              <a:rPr lang="it-IT" dirty="0" err="1"/>
              <a:t>polynomial</a:t>
            </a:r>
            <a:r>
              <a:rPr lang="it-IT" dirty="0"/>
              <a:t> </a:t>
            </a:r>
            <a:r>
              <a:rPr lang="it-IT" dirty="0" err="1"/>
              <a:t>regression</a:t>
            </a:r>
            <a:r>
              <a:rPr lang="it-IT" dirty="0"/>
              <a:t> /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400FA3-A7FD-4459-BDD2-4C9E7FF36C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28</a:t>
            </a:fld>
            <a:endParaRPr lang="it-IT"/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9D5B01E6-624A-4669-9866-432CA9509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957928"/>
              </p:ext>
            </p:extLst>
          </p:nvPr>
        </p:nvGraphicFramePr>
        <p:xfrm>
          <a:off x="592667" y="1459230"/>
          <a:ext cx="7624632" cy="3117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70772">
                  <a:extLst>
                    <a:ext uri="{9D8B030D-6E8A-4147-A177-3AD203B41FA5}">
                      <a16:colId xmlns:a16="http://schemas.microsoft.com/office/drawing/2014/main" val="338557557"/>
                    </a:ext>
                  </a:extLst>
                </a:gridCol>
                <a:gridCol w="1270772">
                  <a:extLst>
                    <a:ext uri="{9D8B030D-6E8A-4147-A177-3AD203B41FA5}">
                      <a16:colId xmlns:a16="http://schemas.microsoft.com/office/drawing/2014/main" val="1948974434"/>
                    </a:ext>
                  </a:extLst>
                </a:gridCol>
                <a:gridCol w="1270772">
                  <a:extLst>
                    <a:ext uri="{9D8B030D-6E8A-4147-A177-3AD203B41FA5}">
                      <a16:colId xmlns:a16="http://schemas.microsoft.com/office/drawing/2014/main" val="169225521"/>
                    </a:ext>
                  </a:extLst>
                </a:gridCol>
                <a:gridCol w="1270772">
                  <a:extLst>
                    <a:ext uri="{9D8B030D-6E8A-4147-A177-3AD203B41FA5}">
                      <a16:colId xmlns:a16="http://schemas.microsoft.com/office/drawing/2014/main" val="1096161119"/>
                    </a:ext>
                  </a:extLst>
                </a:gridCol>
                <a:gridCol w="1270772">
                  <a:extLst>
                    <a:ext uri="{9D8B030D-6E8A-4147-A177-3AD203B41FA5}">
                      <a16:colId xmlns:a16="http://schemas.microsoft.com/office/drawing/2014/main" val="2456818168"/>
                    </a:ext>
                  </a:extLst>
                </a:gridCol>
                <a:gridCol w="1270772">
                  <a:extLst>
                    <a:ext uri="{9D8B030D-6E8A-4147-A177-3AD203B41FA5}">
                      <a16:colId xmlns:a16="http://schemas.microsoft.com/office/drawing/2014/main" val="685651649"/>
                    </a:ext>
                  </a:extLst>
                </a:gridCol>
              </a:tblGrid>
              <a:tr h="51960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Estimate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p-value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Estimate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dirty="0" err="1"/>
                        <a:t>p-value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801016"/>
                  </a:ext>
                </a:extLst>
              </a:tr>
              <a:tr h="519600">
                <a:tc>
                  <a:txBody>
                    <a:bodyPr/>
                    <a:lstStyle/>
                    <a:p>
                      <a:r>
                        <a:rPr lang="it-IT" sz="1400" i="0" dirty="0"/>
                        <a:t>Log(</a:t>
                      </a:r>
                      <a:r>
                        <a:rPr lang="it-IT" sz="1400" i="0" dirty="0" err="1"/>
                        <a:t>carat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255.45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i="0" dirty="0"/>
                        <a:t>Clarity4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0.73</a:t>
                      </a:r>
                      <a:endParaRPr lang="it-IT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  <a:endParaRPr kumimoji="0" lang="it-IT" sz="180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2679553"/>
                  </a:ext>
                </a:extLst>
              </a:tr>
              <a:tr h="519600">
                <a:tc>
                  <a:txBody>
                    <a:bodyPr/>
                    <a:lstStyle/>
                    <a:p>
                      <a:r>
                        <a:rPr lang="it-IT" sz="1400" i="0" dirty="0"/>
                        <a:t>Log(</a:t>
                      </a:r>
                      <a:r>
                        <a:rPr lang="it-IT" sz="1400" i="0" dirty="0" err="1"/>
                        <a:t>carat</a:t>
                      </a:r>
                      <a:r>
                        <a:rPr lang="it-IT" sz="1400" i="0" dirty="0"/>
                        <a:t>)</a:t>
                      </a:r>
                      <a:r>
                        <a:rPr lang="it-IT" sz="1400" i="0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2.7</a:t>
                      </a:r>
                      <a:endParaRPr lang="it-IT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dirty="0"/>
                        <a:t>Clarity5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0.80</a:t>
                      </a:r>
                      <a:endParaRPr lang="it-IT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  <a:endParaRPr kumimoji="0" lang="it-IT" sz="180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024994"/>
                  </a:ext>
                </a:extLst>
              </a:tr>
              <a:tr h="519600">
                <a:tc>
                  <a:txBody>
                    <a:bodyPr/>
                    <a:lstStyle/>
                    <a:p>
                      <a:r>
                        <a:rPr lang="it-IT" sz="1400" i="0" dirty="0"/>
                        <a:t>Log(</a:t>
                      </a:r>
                      <a:r>
                        <a:rPr lang="it-IT" sz="1400" i="0" dirty="0" err="1"/>
                        <a:t>carat</a:t>
                      </a:r>
                      <a:r>
                        <a:rPr lang="it-IT" sz="1400" i="0" dirty="0"/>
                        <a:t>)</a:t>
                      </a:r>
                      <a:r>
                        <a:rPr lang="it-IT" sz="1400" i="0" baseline="30000" dirty="0"/>
                        <a:t>3</a:t>
                      </a:r>
                      <a:endParaRPr lang="it-IT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– 10.14</a:t>
                      </a:r>
                      <a:endParaRPr lang="it-IT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  <a:endParaRPr kumimoji="0" lang="it-IT" sz="180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dirty="0"/>
                        <a:t>Clarity6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0.93</a:t>
                      </a:r>
                      <a:endParaRPr lang="it-IT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  <a:endParaRPr kumimoji="0" lang="it-IT" sz="180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424010"/>
                  </a:ext>
                </a:extLst>
              </a:tr>
              <a:tr h="519600">
                <a:tc>
                  <a:txBody>
                    <a:bodyPr/>
                    <a:lstStyle/>
                    <a:p>
                      <a:r>
                        <a:rPr lang="it-IT" sz="1400" i="0" dirty="0"/>
                        <a:t>Clarity2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0.42</a:t>
                      </a:r>
                      <a:endParaRPr lang="it-IT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  <a:endParaRPr kumimoji="0" lang="it-IT" sz="180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dirty="0"/>
                        <a:t>Clarity7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1.00</a:t>
                      </a:r>
                      <a:endParaRPr lang="it-IT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  <a:endParaRPr kumimoji="0" lang="it-IT" sz="180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6985321"/>
                  </a:ext>
                </a:extLst>
              </a:tr>
              <a:tr h="519600">
                <a:tc>
                  <a:txBody>
                    <a:bodyPr/>
                    <a:lstStyle/>
                    <a:p>
                      <a:r>
                        <a:rPr lang="it-IT" sz="1400" i="0" dirty="0"/>
                        <a:t>Clarity3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0.59</a:t>
                      </a:r>
                      <a:endParaRPr lang="it-IT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dirty="0"/>
                        <a:t>Clarity8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1.10</a:t>
                      </a:r>
                      <a:endParaRPr lang="it-IT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239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941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227BD0-9FDE-4CBF-8820-608CC451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Multiple </a:t>
            </a:r>
            <a:r>
              <a:rPr lang="it-IT" dirty="0" err="1"/>
              <a:t>polynomial</a:t>
            </a:r>
            <a:r>
              <a:rPr lang="it-IT" dirty="0"/>
              <a:t> </a:t>
            </a:r>
            <a:r>
              <a:rPr lang="it-IT" dirty="0" err="1"/>
              <a:t>regression</a:t>
            </a:r>
            <a:r>
              <a:rPr lang="it-IT" dirty="0"/>
              <a:t> / 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400FA3-A7FD-4459-BDD2-4C9E7FF36C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29</a:t>
            </a:fld>
            <a:endParaRPr lang="it-IT"/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9D5B01E6-624A-4669-9866-432CA9509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985145"/>
              </p:ext>
            </p:extLst>
          </p:nvPr>
        </p:nvGraphicFramePr>
        <p:xfrm>
          <a:off x="618067" y="1459230"/>
          <a:ext cx="7599234" cy="3117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66539">
                  <a:extLst>
                    <a:ext uri="{9D8B030D-6E8A-4147-A177-3AD203B41FA5}">
                      <a16:colId xmlns:a16="http://schemas.microsoft.com/office/drawing/2014/main" val="338557557"/>
                    </a:ext>
                  </a:extLst>
                </a:gridCol>
                <a:gridCol w="1266539">
                  <a:extLst>
                    <a:ext uri="{9D8B030D-6E8A-4147-A177-3AD203B41FA5}">
                      <a16:colId xmlns:a16="http://schemas.microsoft.com/office/drawing/2014/main" val="1948974434"/>
                    </a:ext>
                  </a:extLst>
                </a:gridCol>
                <a:gridCol w="1266539">
                  <a:extLst>
                    <a:ext uri="{9D8B030D-6E8A-4147-A177-3AD203B41FA5}">
                      <a16:colId xmlns:a16="http://schemas.microsoft.com/office/drawing/2014/main" val="169225521"/>
                    </a:ext>
                  </a:extLst>
                </a:gridCol>
                <a:gridCol w="1266539">
                  <a:extLst>
                    <a:ext uri="{9D8B030D-6E8A-4147-A177-3AD203B41FA5}">
                      <a16:colId xmlns:a16="http://schemas.microsoft.com/office/drawing/2014/main" val="1096161119"/>
                    </a:ext>
                  </a:extLst>
                </a:gridCol>
                <a:gridCol w="1266539">
                  <a:extLst>
                    <a:ext uri="{9D8B030D-6E8A-4147-A177-3AD203B41FA5}">
                      <a16:colId xmlns:a16="http://schemas.microsoft.com/office/drawing/2014/main" val="2456818168"/>
                    </a:ext>
                  </a:extLst>
                </a:gridCol>
                <a:gridCol w="1266539">
                  <a:extLst>
                    <a:ext uri="{9D8B030D-6E8A-4147-A177-3AD203B41FA5}">
                      <a16:colId xmlns:a16="http://schemas.microsoft.com/office/drawing/2014/main" val="685651649"/>
                    </a:ext>
                  </a:extLst>
                </a:gridCol>
              </a:tblGrid>
              <a:tr h="51960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Estimate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p-value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Estimate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dirty="0" err="1"/>
                        <a:t>p-value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801016"/>
                  </a:ext>
                </a:extLst>
              </a:tr>
              <a:tr h="519600">
                <a:tc>
                  <a:txBody>
                    <a:bodyPr/>
                    <a:lstStyle/>
                    <a:p>
                      <a:r>
                        <a:rPr lang="it-IT" sz="1400" dirty="0"/>
                        <a:t>Color2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  <a:endParaRPr kumimoji="0" lang="it-IT" sz="180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dirty="0"/>
                        <a:t>Color7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0.51</a:t>
                      </a:r>
                      <a:endParaRPr lang="it-IT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  <a:endParaRPr kumimoji="0" lang="it-IT" sz="180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2679553"/>
                  </a:ext>
                </a:extLst>
              </a:tr>
              <a:tr h="519600">
                <a:tc>
                  <a:txBody>
                    <a:bodyPr/>
                    <a:lstStyle/>
                    <a:p>
                      <a:r>
                        <a:rPr lang="it-IT" sz="1400" dirty="0"/>
                        <a:t>Color3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0.25</a:t>
                      </a:r>
                      <a:endParaRPr lang="it-IT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  <a:endParaRPr kumimoji="0" lang="it-IT" sz="180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dirty="0"/>
                        <a:t>Cut2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0.08</a:t>
                      </a:r>
                      <a:endParaRPr lang="it-IT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  <a:endParaRPr kumimoji="0" lang="it-IT" sz="180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024994"/>
                  </a:ext>
                </a:extLst>
              </a:tr>
              <a:tr h="519600">
                <a:tc>
                  <a:txBody>
                    <a:bodyPr/>
                    <a:lstStyle/>
                    <a:p>
                      <a:r>
                        <a:rPr lang="it-IT" sz="1400" dirty="0"/>
                        <a:t>Color4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0.34</a:t>
                      </a:r>
                      <a:endParaRPr lang="it-IT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  <a:endParaRPr kumimoji="0" lang="it-IT" sz="180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dirty="0"/>
                        <a:t>Cut3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0.11</a:t>
                      </a:r>
                      <a:endParaRPr lang="it-IT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  <a:endParaRPr kumimoji="0" lang="it-IT" sz="180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424010"/>
                  </a:ext>
                </a:extLst>
              </a:tr>
              <a:tr h="519600">
                <a:tc>
                  <a:txBody>
                    <a:bodyPr/>
                    <a:lstStyle/>
                    <a:p>
                      <a:r>
                        <a:rPr lang="it-IT" sz="1400" dirty="0"/>
                        <a:t>Color5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0.41</a:t>
                      </a:r>
                      <a:endParaRPr lang="it-IT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  <a:endParaRPr kumimoji="0" lang="it-IT" sz="180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dirty="0"/>
                        <a:t>Cut4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0.13</a:t>
                      </a:r>
                      <a:endParaRPr lang="it-IT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  <a:endParaRPr kumimoji="0" lang="it-IT" sz="180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6985321"/>
                  </a:ext>
                </a:extLst>
              </a:tr>
              <a:tr h="519600">
                <a:tc>
                  <a:txBody>
                    <a:bodyPr/>
                    <a:lstStyle/>
                    <a:p>
                      <a:r>
                        <a:rPr lang="it-IT" sz="1400" dirty="0"/>
                        <a:t>Color6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0.45</a:t>
                      </a:r>
                      <a:endParaRPr lang="it-IT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dirty="0"/>
                        <a:t>Cut5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0.16</a:t>
                      </a:r>
                      <a:endParaRPr lang="it-IT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239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11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accent1"/>
            </a:gs>
            <a:gs pos="100000">
              <a:schemeClr val="accent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626700" y="620225"/>
            <a:ext cx="7433400" cy="7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DATA SUMMARY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626700" y="1419727"/>
            <a:ext cx="7433400" cy="4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Data cleaning and eventual inconsistency</a:t>
            </a:r>
            <a:endParaRPr dirty="0"/>
          </a:p>
        </p:txBody>
      </p:sp>
      <p:sp>
        <p:nvSpPr>
          <p:cNvPr id="93" name="Google Shape;93;p13"/>
          <p:cNvSpPr/>
          <p:nvPr/>
        </p:nvSpPr>
        <p:spPr>
          <a:xfrm>
            <a:off x="7597255" y="2075575"/>
            <a:ext cx="861825" cy="23950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bg1"/>
                </a:solidFill>
                <a:latin typeface="Bebas Neue"/>
              </a:rPr>
              <a:t>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>
            <a:spLocks noGrp="1"/>
          </p:cNvSpPr>
          <p:nvPr>
            <p:ph type="ctrTitle" idx="4294967295"/>
          </p:nvPr>
        </p:nvSpPr>
        <p:spPr>
          <a:xfrm>
            <a:off x="0" y="1017253"/>
            <a:ext cx="45720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Training R</a:t>
            </a:r>
            <a:r>
              <a:rPr lang="en" sz="6000" baseline="30000" dirty="0">
                <a:solidFill>
                  <a:schemeClr val="accent1"/>
                </a:solidFill>
              </a:rPr>
              <a:t>2</a:t>
            </a:r>
            <a:endParaRPr sz="6000" baseline="30000" dirty="0">
              <a:solidFill>
                <a:schemeClr val="accent1"/>
              </a:solidFill>
            </a:endParaRPr>
          </a:p>
        </p:txBody>
      </p:sp>
      <p:sp>
        <p:nvSpPr>
          <p:cNvPr id="272" name="Google Shape;272;p26"/>
          <p:cNvSpPr txBox="1">
            <a:spLocks noGrp="1"/>
          </p:cNvSpPr>
          <p:nvPr>
            <p:ph type="subTitle" idx="4294967295"/>
          </p:nvPr>
        </p:nvSpPr>
        <p:spPr>
          <a:xfrm>
            <a:off x="4572000" y="1015753"/>
            <a:ext cx="4572000" cy="89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600" dirty="0"/>
              <a:t>0.9844</a:t>
            </a:r>
            <a:endParaRPr sz="3600" dirty="0"/>
          </a:p>
        </p:txBody>
      </p:sp>
      <p:sp>
        <p:nvSpPr>
          <p:cNvPr id="273" name="Google Shape;273;p26"/>
          <p:cNvSpPr txBox="1">
            <a:spLocks noGrp="1"/>
          </p:cNvSpPr>
          <p:nvPr>
            <p:ph type="ctrTitle" idx="4294967295"/>
          </p:nvPr>
        </p:nvSpPr>
        <p:spPr>
          <a:xfrm>
            <a:off x="0" y="3825517"/>
            <a:ext cx="45720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3"/>
                </a:solidFill>
              </a:rPr>
              <a:t>TEST MSE</a:t>
            </a:r>
            <a:endParaRPr sz="6000" dirty="0">
              <a:solidFill>
                <a:schemeClr val="accent3"/>
              </a:solidFill>
            </a:endParaRPr>
          </a:p>
        </p:txBody>
      </p:sp>
      <p:sp>
        <p:nvSpPr>
          <p:cNvPr id="274" name="Google Shape;274;p26"/>
          <p:cNvSpPr txBox="1">
            <a:spLocks noGrp="1"/>
          </p:cNvSpPr>
          <p:nvPr>
            <p:ph type="subTitle" idx="4294967295"/>
          </p:nvPr>
        </p:nvSpPr>
        <p:spPr>
          <a:xfrm>
            <a:off x="4572000" y="3824017"/>
            <a:ext cx="4572000" cy="89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600"/>
              <a:t>0.016</a:t>
            </a:r>
            <a:endParaRPr sz="3600" dirty="0"/>
          </a:p>
        </p:txBody>
      </p:sp>
      <p:sp>
        <p:nvSpPr>
          <p:cNvPr id="275" name="Google Shape;275;p26"/>
          <p:cNvSpPr txBox="1">
            <a:spLocks noGrp="1"/>
          </p:cNvSpPr>
          <p:nvPr>
            <p:ph type="ctrTitle" idx="4294967295"/>
          </p:nvPr>
        </p:nvSpPr>
        <p:spPr>
          <a:xfrm>
            <a:off x="0" y="2421385"/>
            <a:ext cx="45720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TRAINING MSE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276" name="Google Shape;276;p26"/>
          <p:cNvSpPr txBox="1">
            <a:spLocks noGrp="1"/>
          </p:cNvSpPr>
          <p:nvPr>
            <p:ph type="subTitle" idx="4294967295"/>
          </p:nvPr>
        </p:nvSpPr>
        <p:spPr>
          <a:xfrm>
            <a:off x="4572000" y="2419885"/>
            <a:ext cx="4572000" cy="89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600" dirty="0"/>
              <a:t>0.016</a:t>
            </a:r>
            <a:endParaRPr sz="3600" dirty="0"/>
          </a:p>
        </p:txBody>
      </p:sp>
      <p:sp>
        <p:nvSpPr>
          <p:cNvPr id="9" name="Google Shape;81;p12">
            <a:extLst>
              <a:ext uri="{FF2B5EF4-FFF2-40B4-BE49-F238E27FC236}">
                <a16:creationId xmlns:a16="http://schemas.microsoft.com/office/drawing/2014/main" id="{7176AEC9-21C4-4EA5-A11F-09B90178E43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69873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626700" y="620225"/>
            <a:ext cx="7433400" cy="7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REGRESSION TREE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626700" y="1419727"/>
            <a:ext cx="7433400" cy="4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A non-parametric approach </a:t>
            </a:r>
            <a:endParaRPr dirty="0"/>
          </a:p>
        </p:txBody>
      </p:sp>
      <p:sp>
        <p:nvSpPr>
          <p:cNvPr id="93" name="Google Shape;93;p13"/>
          <p:cNvSpPr/>
          <p:nvPr/>
        </p:nvSpPr>
        <p:spPr>
          <a:xfrm>
            <a:off x="7597255" y="2075575"/>
            <a:ext cx="861825" cy="23950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it-IT" b="1" dirty="0">
                <a:solidFill>
                  <a:schemeClr val="bg1"/>
                </a:solidFill>
                <a:latin typeface="Bebas Neue"/>
              </a:rPr>
              <a:t>5</a:t>
            </a:r>
            <a:endParaRPr b="1" i="0" dirty="0">
              <a:ln>
                <a:noFill/>
              </a:ln>
              <a:solidFill>
                <a:schemeClr val="bg1"/>
              </a:solidFill>
              <a:latin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982698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227BD0-9FDE-4CBF-8820-608CC451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Regression</a:t>
            </a:r>
            <a:r>
              <a:rPr lang="it-IT" dirty="0"/>
              <a:t> </a:t>
            </a:r>
            <a:r>
              <a:rPr lang="it-IT" dirty="0" err="1"/>
              <a:t>tree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400FA3-A7FD-4459-BDD2-4C9E7FF36C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32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9D51E2D-AAB8-4845-A66B-B5B58FD76A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500"/>
          <a:stretch/>
        </p:blipFill>
        <p:spPr>
          <a:xfrm>
            <a:off x="1930157" y="854370"/>
            <a:ext cx="5750444" cy="395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430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227BD0-9FDE-4CBF-8820-608CC451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FEATURES SPACE PARTITION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400FA3-A7FD-4459-BDD2-4C9E7FF36C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33</a:t>
            </a:fld>
            <a:endParaRPr lang="it-IT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9546AC0E-CC52-4CA6-89A9-E0BCC2F47169}"/>
              </a:ext>
            </a:extLst>
          </p:cNvPr>
          <p:cNvGrpSpPr/>
          <p:nvPr/>
        </p:nvGrpSpPr>
        <p:grpSpPr>
          <a:xfrm>
            <a:off x="695325" y="1232300"/>
            <a:ext cx="7236574" cy="3703830"/>
            <a:chOff x="728951" y="1034150"/>
            <a:chExt cx="7559749" cy="4031866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7A250800-B19A-4CEE-A043-AF5B3D9E1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28951" y="1034150"/>
              <a:ext cx="7559749" cy="4031866"/>
            </a:xfrm>
            <a:prstGeom prst="rect">
              <a:avLst/>
            </a:prstGeom>
          </p:spPr>
        </p:pic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2231CD89-C7D2-4224-B473-2CACB7A8DEA1}"/>
                </a:ext>
              </a:extLst>
            </p:cNvPr>
            <p:cNvSpPr/>
            <p:nvPr/>
          </p:nvSpPr>
          <p:spPr>
            <a:xfrm>
              <a:off x="893618" y="1034150"/>
              <a:ext cx="1096241" cy="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3" name="Google Shape;272;p26">
            <a:extLst>
              <a:ext uri="{FF2B5EF4-FFF2-40B4-BE49-F238E27FC236}">
                <a16:creationId xmlns:a16="http://schemas.microsoft.com/office/drawing/2014/main" id="{9F1E2CA4-A8E7-4D1B-AF07-CC1A0733EF54}"/>
              </a:ext>
            </a:extLst>
          </p:cNvPr>
          <p:cNvSpPr txBox="1">
            <a:spLocks/>
          </p:cNvSpPr>
          <p:nvPr/>
        </p:nvSpPr>
        <p:spPr>
          <a:xfrm>
            <a:off x="2054731" y="4162425"/>
            <a:ext cx="1221870" cy="44455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dirty="0"/>
              <a:t>1.058 $</a:t>
            </a:r>
          </a:p>
        </p:txBody>
      </p:sp>
      <p:sp>
        <p:nvSpPr>
          <p:cNvPr id="14" name="Google Shape;272;p26">
            <a:extLst>
              <a:ext uri="{FF2B5EF4-FFF2-40B4-BE49-F238E27FC236}">
                <a16:creationId xmlns:a16="http://schemas.microsoft.com/office/drawing/2014/main" id="{4DA7CF51-03DC-4E85-8180-FA02A475253A}"/>
              </a:ext>
            </a:extLst>
          </p:cNvPr>
          <p:cNvSpPr txBox="1">
            <a:spLocks/>
          </p:cNvSpPr>
          <p:nvPr/>
        </p:nvSpPr>
        <p:spPr>
          <a:xfrm>
            <a:off x="5551192" y="4162424"/>
            <a:ext cx="1221870" cy="44455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dirty="0"/>
              <a:t>3.074 $</a:t>
            </a:r>
          </a:p>
        </p:txBody>
      </p:sp>
      <p:sp>
        <p:nvSpPr>
          <p:cNvPr id="15" name="Google Shape;272;p26">
            <a:extLst>
              <a:ext uri="{FF2B5EF4-FFF2-40B4-BE49-F238E27FC236}">
                <a16:creationId xmlns:a16="http://schemas.microsoft.com/office/drawing/2014/main" id="{4B37D5B4-686E-42AE-A435-2F72D02FF9BE}"/>
              </a:ext>
            </a:extLst>
          </p:cNvPr>
          <p:cNvSpPr txBox="1">
            <a:spLocks/>
          </p:cNvSpPr>
          <p:nvPr/>
        </p:nvSpPr>
        <p:spPr>
          <a:xfrm>
            <a:off x="4940257" y="2561301"/>
            <a:ext cx="1221870" cy="44455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dirty="0"/>
              <a:t>11.000 $</a:t>
            </a:r>
          </a:p>
        </p:txBody>
      </p:sp>
      <p:sp>
        <p:nvSpPr>
          <p:cNvPr id="16" name="Google Shape;272;p26">
            <a:extLst>
              <a:ext uri="{FF2B5EF4-FFF2-40B4-BE49-F238E27FC236}">
                <a16:creationId xmlns:a16="http://schemas.microsoft.com/office/drawing/2014/main" id="{076CA057-CD7D-4DEF-935C-4AF8290074FF}"/>
              </a:ext>
            </a:extLst>
          </p:cNvPr>
          <p:cNvSpPr txBox="1">
            <a:spLocks/>
          </p:cNvSpPr>
          <p:nvPr/>
        </p:nvSpPr>
        <p:spPr>
          <a:xfrm>
            <a:off x="6530932" y="2561301"/>
            <a:ext cx="1221870" cy="44455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dirty="0"/>
              <a:t>15.000 $</a:t>
            </a:r>
          </a:p>
        </p:txBody>
      </p:sp>
      <p:sp>
        <p:nvSpPr>
          <p:cNvPr id="17" name="Google Shape;272;p26">
            <a:extLst>
              <a:ext uri="{FF2B5EF4-FFF2-40B4-BE49-F238E27FC236}">
                <a16:creationId xmlns:a16="http://schemas.microsoft.com/office/drawing/2014/main" id="{B2BF5881-1C75-4BB8-8D23-58564941D8D3}"/>
              </a:ext>
            </a:extLst>
          </p:cNvPr>
          <p:cNvSpPr txBox="1">
            <a:spLocks/>
          </p:cNvSpPr>
          <p:nvPr/>
        </p:nvSpPr>
        <p:spPr>
          <a:xfrm>
            <a:off x="2665666" y="2561301"/>
            <a:ext cx="1221870" cy="44455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dirty="0"/>
              <a:t>6.139 $</a:t>
            </a:r>
          </a:p>
        </p:txBody>
      </p:sp>
    </p:spTree>
    <p:extLst>
      <p:ext uri="{BB962C8B-B14F-4D97-AF65-F5344CB8AC3E}">
        <p14:creationId xmlns:p14="http://schemas.microsoft.com/office/powerpoint/2010/main" val="2472362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227BD0-9FDE-4CBF-8820-608CC451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VARIABLES IMPORTANCE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400FA3-A7FD-4459-BDD2-4C9E7FF36C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34</a:t>
            </a:fld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3942029-C989-4BFB-B4F9-6C97D20C54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728"/>
          <a:stretch/>
        </p:blipFill>
        <p:spPr>
          <a:xfrm>
            <a:off x="685799" y="1616126"/>
            <a:ext cx="8620125" cy="3048000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5CA61641-B52B-4A90-9D7F-C311C0BEC8F9}"/>
              </a:ext>
            </a:extLst>
          </p:cNvPr>
          <p:cNvSpPr/>
          <p:nvPr/>
        </p:nvSpPr>
        <p:spPr>
          <a:xfrm>
            <a:off x="8576357" y="1829323"/>
            <a:ext cx="272368" cy="1155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6854C406-DB1C-467A-9151-393032ED08F7}"/>
              </a:ext>
            </a:extLst>
          </p:cNvPr>
          <p:cNvSpPr/>
          <p:nvPr/>
        </p:nvSpPr>
        <p:spPr>
          <a:xfrm>
            <a:off x="8415053" y="2222674"/>
            <a:ext cx="272368" cy="1155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873E8DB-A606-4580-A9C5-C22AC37D9258}"/>
              </a:ext>
            </a:extLst>
          </p:cNvPr>
          <p:cNvSpPr/>
          <p:nvPr/>
        </p:nvSpPr>
        <p:spPr>
          <a:xfrm>
            <a:off x="8361992" y="2562225"/>
            <a:ext cx="272368" cy="1155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CADA9D02-A02A-4F3A-9070-C30F1FF9B72A}"/>
              </a:ext>
            </a:extLst>
          </p:cNvPr>
          <p:cNvSpPr/>
          <p:nvPr/>
        </p:nvSpPr>
        <p:spPr>
          <a:xfrm>
            <a:off x="8119768" y="2946259"/>
            <a:ext cx="272368" cy="1155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D6B8818D-C9D4-4A77-856C-BF2905799B89}"/>
              </a:ext>
            </a:extLst>
          </p:cNvPr>
          <p:cNvSpPr/>
          <p:nvPr/>
        </p:nvSpPr>
        <p:spPr>
          <a:xfrm>
            <a:off x="1549210" y="3310511"/>
            <a:ext cx="272368" cy="1155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2ECCBA4-7DD7-4D68-AA1A-45933CDF3384}"/>
              </a:ext>
            </a:extLst>
          </p:cNvPr>
          <p:cNvSpPr/>
          <p:nvPr/>
        </p:nvSpPr>
        <p:spPr>
          <a:xfrm>
            <a:off x="1042345" y="3688999"/>
            <a:ext cx="216000" cy="1155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Google Shape;272;p26">
            <a:extLst>
              <a:ext uri="{FF2B5EF4-FFF2-40B4-BE49-F238E27FC236}">
                <a16:creationId xmlns:a16="http://schemas.microsoft.com/office/drawing/2014/main" id="{7760EB9F-3CCC-465D-97CF-B18CAD78AD64}"/>
              </a:ext>
            </a:extLst>
          </p:cNvPr>
          <p:cNvSpPr txBox="1">
            <a:spLocks/>
          </p:cNvSpPr>
          <p:nvPr/>
        </p:nvSpPr>
        <p:spPr>
          <a:xfrm>
            <a:off x="7991457" y="1748994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>
                <a:solidFill>
                  <a:schemeClr val="bg1"/>
                </a:solidFill>
              </a:rPr>
              <a:t>506.83</a:t>
            </a:r>
          </a:p>
        </p:txBody>
      </p:sp>
      <p:sp>
        <p:nvSpPr>
          <p:cNvPr id="12" name="Google Shape;272;p26">
            <a:extLst>
              <a:ext uri="{FF2B5EF4-FFF2-40B4-BE49-F238E27FC236}">
                <a16:creationId xmlns:a16="http://schemas.microsoft.com/office/drawing/2014/main" id="{95A11F34-8F8E-47CB-B27E-6EAE5DC44FDF}"/>
              </a:ext>
            </a:extLst>
          </p:cNvPr>
          <p:cNvSpPr txBox="1">
            <a:spLocks/>
          </p:cNvSpPr>
          <p:nvPr/>
        </p:nvSpPr>
        <p:spPr>
          <a:xfrm>
            <a:off x="7827921" y="2116554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>
                <a:solidFill>
                  <a:schemeClr val="bg1"/>
                </a:solidFill>
              </a:rPr>
              <a:t>495.85</a:t>
            </a:r>
          </a:p>
        </p:txBody>
      </p:sp>
      <p:sp>
        <p:nvSpPr>
          <p:cNvPr id="13" name="Google Shape;272;p26">
            <a:extLst>
              <a:ext uri="{FF2B5EF4-FFF2-40B4-BE49-F238E27FC236}">
                <a16:creationId xmlns:a16="http://schemas.microsoft.com/office/drawing/2014/main" id="{9B78437D-79DC-44F5-B6C9-61D892831EDE}"/>
              </a:ext>
            </a:extLst>
          </p:cNvPr>
          <p:cNvSpPr txBox="1">
            <a:spLocks/>
          </p:cNvSpPr>
          <p:nvPr/>
        </p:nvSpPr>
        <p:spPr>
          <a:xfrm>
            <a:off x="7770360" y="2484923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>
                <a:solidFill>
                  <a:schemeClr val="bg1"/>
                </a:solidFill>
              </a:rPr>
              <a:t>492.09</a:t>
            </a:r>
          </a:p>
        </p:txBody>
      </p:sp>
      <p:sp>
        <p:nvSpPr>
          <p:cNvPr id="14" name="Google Shape;272;p26">
            <a:extLst>
              <a:ext uri="{FF2B5EF4-FFF2-40B4-BE49-F238E27FC236}">
                <a16:creationId xmlns:a16="http://schemas.microsoft.com/office/drawing/2014/main" id="{BB3ABBDC-D247-4156-B5BA-C98C13603025}"/>
              </a:ext>
            </a:extLst>
          </p:cNvPr>
          <p:cNvSpPr txBox="1">
            <a:spLocks/>
          </p:cNvSpPr>
          <p:nvPr/>
        </p:nvSpPr>
        <p:spPr>
          <a:xfrm>
            <a:off x="7535639" y="2855577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>
                <a:solidFill>
                  <a:schemeClr val="bg1"/>
                </a:solidFill>
              </a:rPr>
              <a:t>476.93</a:t>
            </a:r>
          </a:p>
        </p:txBody>
      </p:sp>
      <p:sp>
        <p:nvSpPr>
          <p:cNvPr id="15" name="Google Shape;272;p26">
            <a:extLst>
              <a:ext uri="{FF2B5EF4-FFF2-40B4-BE49-F238E27FC236}">
                <a16:creationId xmlns:a16="http://schemas.microsoft.com/office/drawing/2014/main" id="{5D2D8045-BF13-4858-B795-35FC30094E96}"/>
              </a:ext>
            </a:extLst>
          </p:cNvPr>
          <p:cNvSpPr txBox="1">
            <a:spLocks/>
          </p:cNvSpPr>
          <p:nvPr/>
        </p:nvSpPr>
        <p:spPr>
          <a:xfrm>
            <a:off x="1017225" y="3224289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>
                <a:solidFill>
                  <a:schemeClr val="bg1"/>
                </a:solidFill>
              </a:rPr>
              <a:t>50.72</a:t>
            </a:r>
          </a:p>
        </p:txBody>
      </p:sp>
      <p:sp>
        <p:nvSpPr>
          <p:cNvPr id="16" name="Google Shape;272;p26">
            <a:extLst>
              <a:ext uri="{FF2B5EF4-FFF2-40B4-BE49-F238E27FC236}">
                <a16:creationId xmlns:a16="http://schemas.microsoft.com/office/drawing/2014/main" id="{A79342D6-58F8-4115-AAFF-06D16156E4FE}"/>
              </a:ext>
            </a:extLst>
          </p:cNvPr>
          <p:cNvSpPr txBox="1">
            <a:spLocks/>
          </p:cNvSpPr>
          <p:nvPr/>
        </p:nvSpPr>
        <p:spPr>
          <a:xfrm>
            <a:off x="1150345" y="3598511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14.77</a:t>
            </a:r>
          </a:p>
        </p:txBody>
      </p:sp>
      <p:sp>
        <p:nvSpPr>
          <p:cNvPr id="17" name="Google Shape;272;p26">
            <a:extLst>
              <a:ext uri="{FF2B5EF4-FFF2-40B4-BE49-F238E27FC236}">
                <a16:creationId xmlns:a16="http://schemas.microsoft.com/office/drawing/2014/main" id="{4C0DA9F6-B1C3-497F-BE54-4DCF3C4D300E}"/>
              </a:ext>
            </a:extLst>
          </p:cNvPr>
          <p:cNvSpPr txBox="1">
            <a:spLocks/>
          </p:cNvSpPr>
          <p:nvPr/>
        </p:nvSpPr>
        <p:spPr>
          <a:xfrm>
            <a:off x="914682" y="3972733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0.38</a:t>
            </a:r>
          </a:p>
        </p:txBody>
      </p:sp>
      <p:sp>
        <p:nvSpPr>
          <p:cNvPr id="18" name="Google Shape;272;p26">
            <a:extLst>
              <a:ext uri="{FF2B5EF4-FFF2-40B4-BE49-F238E27FC236}">
                <a16:creationId xmlns:a16="http://schemas.microsoft.com/office/drawing/2014/main" id="{0330EA90-82DE-408B-ABB8-BE2A443AA227}"/>
              </a:ext>
            </a:extLst>
          </p:cNvPr>
          <p:cNvSpPr txBox="1">
            <a:spLocks/>
          </p:cNvSpPr>
          <p:nvPr/>
        </p:nvSpPr>
        <p:spPr>
          <a:xfrm>
            <a:off x="46781" y="1741410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carat</a:t>
            </a:r>
          </a:p>
        </p:txBody>
      </p:sp>
      <p:sp>
        <p:nvSpPr>
          <p:cNvPr id="19" name="Google Shape;272;p26">
            <a:extLst>
              <a:ext uri="{FF2B5EF4-FFF2-40B4-BE49-F238E27FC236}">
                <a16:creationId xmlns:a16="http://schemas.microsoft.com/office/drawing/2014/main" id="{BC13757A-CC82-47D9-8376-1DACD06E9A89}"/>
              </a:ext>
            </a:extLst>
          </p:cNvPr>
          <p:cNvSpPr txBox="1">
            <a:spLocks/>
          </p:cNvSpPr>
          <p:nvPr/>
        </p:nvSpPr>
        <p:spPr>
          <a:xfrm>
            <a:off x="46781" y="3978652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table</a:t>
            </a:r>
          </a:p>
        </p:txBody>
      </p:sp>
      <p:sp>
        <p:nvSpPr>
          <p:cNvPr id="20" name="Google Shape;272;p26">
            <a:extLst>
              <a:ext uri="{FF2B5EF4-FFF2-40B4-BE49-F238E27FC236}">
                <a16:creationId xmlns:a16="http://schemas.microsoft.com/office/drawing/2014/main" id="{343D11C1-7C84-4FB0-B691-87F0BA0B793D}"/>
              </a:ext>
            </a:extLst>
          </p:cNvPr>
          <p:cNvSpPr txBox="1">
            <a:spLocks/>
          </p:cNvSpPr>
          <p:nvPr/>
        </p:nvSpPr>
        <p:spPr>
          <a:xfrm>
            <a:off x="46781" y="2114284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y</a:t>
            </a:r>
          </a:p>
        </p:txBody>
      </p:sp>
      <p:sp>
        <p:nvSpPr>
          <p:cNvPr id="21" name="Google Shape;272;p26">
            <a:extLst>
              <a:ext uri="{FF2B5EF4-FFF2-40B4-BE49-F238E27FC236}">
                <a16:creationId xmlns:a16="http://schemas.microsoft.com/office/drawing/2014/main" id="{162A2A03-8E73-48C0-A87C-79CFEA67E2C9}"/>
              </a:ext>
            </a:extLst>
          </p:cNvPr>
          <p:cNvSpPr txBox="1">
            <a:spLocks/>
          </p:cNvSpPr>
          <p:nvPr/>
        </p:nvSpPr>
        <p:spPr>
          <a:xfrm>
            <a:off x="46781" y="2487158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x</a:t>
            </a:r>
          </a:p>
        </p:txBody>
      </p:sp>
      <p:sp>
        <p:nvSpPr>
          <p:cNvPr id="22" name="Google Shape;272;p26">
            <a:extLst>
              <a:ext uri="{FF2B5EF4-FFF2-40B4-BE49-F238E27FC236}">
                <a16:creationId xmlns:a16="http://schemas.microsoft.com/office/drawing/2014/main" id="{1959A25B-3AF2-489B-87AB-FA7DBE1770EC}"/>
              </a:ext>
            </a:extLst>
          </p:cNvPr>
          <p:cNvSpPr txBox="1">
            <a:spLocks/>
          </p:cNvSpPr>
          <p:nvPr/>
        </p:nvSpPr>
        <p:spPr>
          <a:xfrm>
            <a:off x="46781" y="2860032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z</a:t>
            </a:r>
          </a:p>
        </p:txBody>
      </p:sp>
      <p:sp>
        <p:nvSpPr>
          <p:cNvPr id="23" name="Google Shape;272;p26">
            <a:extLst>
              <a:ext uri="{FF2B5EF4-FFF2-40B4-BE49-F238E27FC236}">
                <a16:creationId xmlns:a16="http://schemas.microsoft.com/office/drawing/2014/main" id="{D2D6F441-8133-4A34-8057-E4063C5F4271}"/>
              </a:ext>
            </a:extLst>
          </p:cNvPr>
          <p:cNvSpPr txBox="1">
            <a:spLocks/>
          </p:cNvSpPr>
          <p:nvPr/>
        </p:nvSpPr>
        <p:spPr>
          <a:xfrm>
            <a:off x="46781" y="3232906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clarity</a:t>
            </a:r>
          </a:p>
        </p:txBody>
      </p:sp>
      <p:sp>
        <p:nvSpPr>
          <p:cNvPr id="24" name="Google Shape;272;p26">
            <a:extLst>
              <a:ext uri="{FF2B5EF4-FFF2-40B4-BE49-F238E27FC236}">
                <a16:creationId xmlns:a16="http://schemas.microsoft.com/office/drawing/2014/main" id="{99297ADE-83B2-4FE5-9E01-A9DFC8C816ED}"/>
              </a:ext>
            </a:extLst>
          </p:cNvPr>
          <p:cNvSpPr txBox="1">
            <a:spLocks/>
          </p:cNvSpPr>
          <p:nvPr/>
        </p:nvSpPr>
        <p:spPr>
          <a:xfrm>
            <a:off x="46781" y="3605780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color</a:t>
            </a:r>
          </a:p>
        </p:txBody>
      </p:sp>
    </p:spTree>
    <p:extLst>
      <p:ext uri="{BB962C8B-B14F-4D97-AF65-F5344CB8AC3E}">
        <p14:creationId xmlns:p14="http://schemas.microsoft.com/office/powerpoint/2010/main" val="18360571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>
            <a:spLocks noGrp="1"/>
          </p:cNvSpPr>
          <p:nvPr>
            <p:ph type="ctrTitle" idx="4294967295"/>
          </p:nvPr>
        </p:nvSpPr>
        <p:spPr>
          <a:xfrm>
            <a:off x="-1" y="1017253"/>
            <a:ext cx="5050465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Training PSEUDO R</a:t>
            </a:r>
            <a:r>
              <a:rPr lang="en" sz="6000" baseline="30000" dirty="0">
                <a:solidFill>
                  <a:schemeClr val="accent1"/>
                </a:solidFill>
              </a:rPr>
              <a:t>2</a:t>
            </a:r>
            <a:endParaRPr sz="6000" baseline="30000" dirty="0">
              <a:solidFill>
                <a:schemeClr val="accent1"/>
              </a:solidFill>
            </a:endParaRPr>
          </a:p>
        </p:txBody>
      </p:sp>
      <p:sp>
        <p:nvSpPr>
          <p:cNvPr id="272" name="Google Shape;272;p26"/>
          <p:cNvSpPr txBox="1">
            <a:spLocks noGrp="1"/>
          </p:cNvSpPr>
          <p:nvPr>
            <p:ph type="subTitle" idx="4294967295"/>
          </p:nvPr>
        </p:nvSpPr>
        <p:spPr>
          <a:xfrm>
            <a:off x="4572000" y="1015753"/>
            <a:ext cx="4572000" cy="89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600" dirty="0"/>
              <a:t>0.88</a:t>
            </a:r>
            <a:endParaRPr sz="3600" dirty="0"/>
          </a:p>
        </p:txBody>
      </p:sp>
      <p:sp>
        <p:nvSpPr>
          <p:cNvPr id="273" name="Google Shape;273;p26"/>
          <p:cNvSpPr txBox="1">
            <a:spLocks noGrp="1"/>
          </p:cNvSpPr>
          <p:nvPr>
            <p:ph type="ctrTitle" idx="4294967295"/>
          </p:nvPr>
        </p:nvSpPr>
        <p:spPr>
          <a:xfrm>
            <a:off x="-1" y="3825517"/>
            <a:ext cx="5050463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3"/>
                </a:solidFill>
              </a:rPr>
              <a:t>TEST RMSE</a:t>
            </a:r>
            <a:endParaRPr sz="6000" dirty="0">
              <a:solidFill>
                <a:schemeClr val="accent3"/>
              </a:solidFill>
            </a:endParaRPr>
          </a:p>
        </p:txBody>
      </p:sp>
      <p:sp>
        <p:nvSpPr>
          <p:cNvPr id="274" name="Google Shape;274;p26"/>
          <p:cNvSpPr txBox="1">
            <a:spLocks noGrp="1"/>
          </p:cNvSpPr>
          <p:nvPr>
            <p:ph type="subTitle" idx="4294967295"/>
          </p:nvPr>
        </p:nvSpPr>
        <p:spPr>
          <a:xfrm>
            <a:off x="4572000" y="3824017"/>
            <a:ext cx="4572000" cy="89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600" dirty="0"/>
              <a:t>1386.03</a:t>
            </a:r>
            <a:endParaRPr sz="3600" dirty="0"/>
          </a:p>
        </p:txBody>
      </p:sp>
      <p:sp>
        <p:nvSpPr>
          <p:cNvPr id="275" name="Google Shape;275;p26"/>
          <p:cNvSpPr txBox="1">
            <a:spLocks noGrp="1"/>
          </p:cNvSpPr>
          <p:nvPr>
            <p:ph type="ctrTitle" idx="4294967295"/>
          </p:nvPr>
        </p:nvSpPr>
        <p:spPr>
          <a:xfrm>
            <a:off x="0" y="2421385"/>
            <a:ext cx="5050464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TRAINING RMSE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276" name="Google Shape;276;p26"/>
          <p:cNvSpPr txBox="1">
            <a:spLocks noGrp="1"/>
          </p:cNvSpPr>
          <p:nvPr>
            <p:ph type="subTitle" idx="4294967295"/>
          </p:nvPr>
        </p:nvSpPr>
        <p:spPr>
          <a:xfrm>
            <a:off x="4572000" y="2419885"/>
            <a:ext cx="4572000" cy="89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600" dirty="0"/>
              <a:t>1378.60</a:t>
            </a:r>
            <a:endParaRPr sz="3600" dirty="0"/>
          </a:p>
        </p:txBody>
      </p:sp>
      <p:sp>
        <p:nvSpPr>
          <p:cNvPr id="9" name="Google Shape;81;p12">
            <a:extLst>
              <a:ext uri="{FF2B5EF4-FFF2-40B4-BE49-F238E27FC236}">
                <a16:creationId xmlns:a16="http://schemas.microsoft.com/office/drawing/2014/main" id="{7176AEC9-21C4-4EA5-A11F-09B90178E43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6148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626700" y="620225"/>
            <a:ext cx="7433400" cy="7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BAGGING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626700" y="1419727"/>
            <a:ext cx="7433400" cy="4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Ensemble methods</a:t>
            </a:r>
            <a:endParaRPr dirty="0"/>
          </a:p>
        </p:txBody>
      </p:sp>
      <p:sp>
        <p:nvSpPr>
          <p:cNvPr id="93" name="Google Shape;93;p13"/>
          <p:cNvSpPr/>
          <p:nvPr/>
        </p:nvSpPr>
        <p:spPr>
          <a:xfrm>
            <a:off x="7597255" y="2075575"/>
            <a:ext cx="861825" cy="23950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it-IT" b="1" dirty="0">
                <a:solidFill>
                  <a:schemeClr val="bg1"/>
                </a:solidFill>
                <a:latin typeface="Bebas Neue"/>
              </a:rPr>
              <a:t>6</a:t>
            </a:r>
            <a:endParaRPr b="1" i="0" dirty="0">
              <a:ln>
                <a:noFill/>
              </a:ln>
              <a:solidFill>
                <a:schemeClr val="bg1"/>
              </a:solidFill>
              <a:latin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9882488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227BD0-9FDE-4CBF-8820-608CC451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Ntree</a:t>
            </a:r>
            <a:r>
              <a:rPr lang="it-IT" dirty="0"/>
              <a:t> SELECTION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400FA3-A7FD-4459-BDD2-4C9E7FF36C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37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E7046A4-9336-4EEC-90D8-FEF91C5CEAC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1053265" y="1147094"/>
            <a:ext cx="6827920" cy="397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787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>
            <a:extLst>
              <a:ext uri="{FF2B5EF4-FFF2-40B4-BE49-F238E27FC236}">
                <a16:creationId xmlns:a16="http://schemas.microsoft.com/office/drawing/2014/main" id="{E778F412-C9A4-46B7-AE96-24F7225C66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287" r="988"/>
          <a:stretch/>
        </p:blipFill>
        <p:spPr>
          <a:xfrm>
            <a:off x="1457504" y="1252399"/>
            <a:ext cx="6767835" cy="364940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2227BD0-9FDE-4CBF-8820-608CC451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VARIABLES IMPORTANCE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400FA3-A7FD-4459-BDD2-4C9E7FF36C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38</a:t>
            </a:fld>
            <a:endParaRPr lang="it-IT"/>
          </a:p>
        </p:txBody>
      </p:sp>
      <p:sp>
        <p:nvSpPr>
          <p:cNvPr id="5" name="Google Shape;272;p26">
            <a:extLst>
              <a:ext uri="{FF2B5EF4-FFF2-40B4-BE49-F238E27FC236}">
                <a16:creationId xmlns:a16="http://schemas.microsoft.com/office/drawing/2014/main" id="{C0EE5E7D-FF89-4B78-B805-20586F5DAC72}"/>
              </a:ext>
            </a:extLst>
          </p:cNvPr>
          <p:cNvSpPr txBox="1">
            <a:spLocks/>
          </p:cNvSpPr>
          <p:nvPr/>
        </p:nvSpPr>
        <p:spPr>
          <a:xfrm>
            <a:off x="657410" y="1373433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carat</a:t>
            </a:r>
          </a:p>
        </p:txBody>
      </p:sp>
      <p:sp>
        <p:nvSpPr>
          <p:cNvPr id="7" name="Google Shape;272;p26">
            <a:extLst>
              <a:ext uri="{FF2B5EF4-FFF2-40B4-BE49-F238E27FC236}">
                <a16:creationId xmlns:a16="http://schemas.microsoft.com/office/drawing/2014/main" id="{AB6E2101-2D2E-4FA1-8459-9D517CC33B83}"/>
              </a:ext>
            </a:extLst>
          </p:cNvPr>
          <p:cNvSpPr txBox="1">
            <a:spLocks/>
          </p:cNvSpPr>
          <p:nvPr/>
        </p:nvSpPr>
        <p:spPr>
          <a:xfrm>
            <a:off x="657410" y="3915595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table</a:t>
            </a:r>
          </a:p>
        </p:txBody>
      </p:sp>
      <p:sp>
        <p:nvSpPr>
          <p:cNvPr id="8" name="Google Shape;272;p26">
            <a:extLst>
              <a:ext uri="{FF2B5EF4-FFF2-40B4-BE49-F238E27FC236}">
                <a16:creationId xmlns:a16="http://schemas.microsoft.com/office/drawing/2014/main" id="{9987330D-D898-479E-920B-ECAF820251FD}"/>
              </a:ext>
            </a:extLst>
          </p:cNvPr>
          <p:cNvSpPr txBox="1">
            <a:spLocks/>
          </p:cNvSpPr>
          <p:nvPr/>
        </p:nvSpPr>
        <p:spPr>
          <a:xfrm>
            <a:off x="657410" y="1736599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y</a:t>
            </a:r>
          </a:p>
        </p:txBody>
      </p:sp>
      <p:sp>
        <p:nvSpPr>
          <p:cNvPr id="9" name="Google Shape;272;p26">
            <a:extLst>
              <a:ext uri="{FF2B5EF4-FFF2-40B4-BE49-F238E27FC236}">
                <a16:creationId xmlns:a16="http://schemas.microsoft.com/office/drawing/2014/main" id="{060B91CF-287E-41DA-A1AB-F042F85BACF7}"/>
              </a:ext>
            </a:extLst>
          </p:cNvPr>
          <p:cNvSpPr txBox="1">
            <a:spLocks/>
          </p:cNvSpPr>
          <p:nvPr/>
        </p:nvSpPr>
        <p:spPr>
          <a:xfrm>
            <a:off x="657410" y="2826097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x</a:t>
            </a:r>
          </a:p>
        </p:txBody>
      </p:sp>
      <p:sp>
        <p:nvSpPr>
          <p:cNvPr id="10" name="Google Shape;272;p26">
            <a:extLst>
              <a:ext uri="{FF2B5EF4-FFF2-40B4-BE49-F238E27FC236}">
                <a16:creationId xmlns:a16="http://schemas.microsoft.com/office/drawing/2014/main" id="{F82FEE6B-A0D6-46AA-8EFC-2D48166506AE}"/>
              </a:ext>
            </a:extLst>
          </p:cNvPr>
          <p:cNvSpPr txBox="1">
            <a:spLocks/>
          </p:cNvSpPr>
          <p:nvPr/>
        </p:nvSpPr>
        <p:spPr>
          <a:xfrm>
            <a:off x="657410" y="3189263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z</a:t>
            </a:r>
          </a:p>
        </p:txBody>
      </p:sp>
      <p:sp>
        <p:nvSpPr>
          <p:cNvPr id="11" name="Google Shape;272;p26">
            <a:extLst>
              <a:ext uri="{FF2B5EF4-FFF2-40B4-BE49-F238E27FC236}">
                <a16:creationId xmlns:a16="http://schemas.microsoft.com/office/drawing/2014/main" id="{84D45F33-A6D1-4ABA-A4B5-846A727E1A03}"/>
              </a:ext>
            </a:extLst>
          </p:cNvPr>
          <p:cNvSpPr txBox="1">
            <a:spLocks/>
          </p:cNvSpPr>
          <p:nvPr/>
        </p:nvSpPr>
        <p:spPr>
          <a:xfrm>
            <a:off x="657410" y="2099765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clarity</a:t>
            </a:r>
          </a:p>
        </p:txBody>
      </p:sp>
      <p:sp>
        <p:nvSpPr>
          <p:cNvPr id="12" name="Google Shape;272;p26">
            <a:extLst>
              <a:ext uri="{FF2B5EF4-FFF2-40B4-BE49-F238E27FC236}">
                <a16:creationId xmlns:a16="http://schemas.microsoft.com/office/drawing/2014/main" id="{DE8A0539-ED0B-497E-969F-C3FD006F6A8A}"/>
              </a:ext>
            </a:extLst>
          </p:cNvPr>
          <p:cNvSpPr txBox="1">
            <a:spLocks/>
          </p:cNvSpPr>
          <p:nvPr/>
        </p:nvSpPr>
        <p:spPr>
          <a:xfrm>
            <a:off x="657410" y="2462931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color</a:t>
            </a:r>
          </a:p>
        </p:txBody>
      </p:sp>
      <p:sp>
        <p:nvSpPr>
          <p:cNvPr id="13" name="Google Shape;272;p26">
            <a:extLst>
              <a:ext uri="{FF2B5EF4-FFF2-40B4-BE49-F238E27FC236}">
                <a16:creationId xmlns:a16="http://schemas.microsoft.com/office/drawing/2014/main" id="{238A049A-FCA7-420E-ACD9-1B9BEE8AF3B5}"/>
              </a:ext>
            </a:extLst>
          </p:cNvPr>
          <p:cNvSpPr txBox="1">
            <a:spLocks/>
          </p:cNvSpPr>
          <p:nvPr/>
        </p:nvSpPr>
        <p:spPr>
          <a:xfrm>
            <a:off x="7187804" y="1365269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>
                <a:solidFill>
                  <a:schemeClr val="bg1"/>
                </a:solidFill>
              </a:rPr>
              <a:t>58.77</a:t>
            </a:r>
          </a:p>
        </p:txBody>
      </p:sp>
      <p:sp>
        <p:nvSpPr>
          <p:cNvPr id="14" name="Google Shape;272;p26">
            <a:extLst>
              <a:ext uri="{FF2B5EF4-FFF2-40B4-BE49-F238E27FC236}">
                <a16:creationId xmlns:a16="http://schemas.microsoft.com/office/drawing/2014/main" id="{DDA6FD1D-BFAF-4877-9406-FC5B44F91CFA}"/>
              </a:ext>
            </a:extLst>
          </p:cNvPr>
          <p:cNvSpPr txBox="1">
            <a:spLocks/>
          </p:cNvSpPr>
          <p:nvPr/>
        </p:nvSpPr>
        <p:spPr>
          <a:xfrm>
            <a:off x="4014637" y="1734467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>
                <a:solidFill>
                  <a:schemeClr val="bg1"/>
                </a:solidFill>
              </a:rPr>
              <a:t>30.04</a:t>
            </a:r>
          </a:p>
        </p:txBody>
      </p:sp>
      <p:sp>
        <p:nvSpPr>
          <p:cNvPr id="15" name="Google Shape;272;p26">
            <a:extLst>
              <a:ext uri="{FF2B5EF4-FFF2-40B4-BE49-F238E27FC236}">
                <a16:creationId xmlns:a16="http://schemas.microsoft.com/office/drawing/2014/main" id="{C6CDCF32-67C6-4A30-ACB0-EDCBA630CAB6}"/>
              </a:ext>
            </a:extLst>
          </p:cNvPr>
          <p:cNvSpPr txBox="1">
            <a:spLocks/>
          </p:cNvSpPr>
          <p:nvPr/>
        </p:nvSpPr>
        <p:spPr>
          <a:xfrm>
            <a:off x="1653441" y="2095853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>
                <a:solidFill>
                  <a:schemeClr val="bg1"/>
                </a:solidFill>
              </a:rPr>
              <a:t>6.28</a:t>
            </a:r>
          </a:p>
        </p:txBody>
      </p:sp>
      <p:sp>
        <p:nvSpPr>
          <p:cNvPr id="17" name="Google Shape;272;p26">
            <a:extLst>
              <a:ext uri="{FF2B5EF4-FFF2-40B4-BE49-F238E27FC236}">
                <a16:creationId xmlns:a16="http://schemas.microsoft.com/office/drawing/2014/main" id="{F9386274-1A00-49AE-A5CA-77583B164466}"/>
              </a:ext>
            </a:extLst>
          </p:cNvPr>
          <p:cNvSpPr txBox="1">
            <a:spLocks/>
          </p:cNvSpPr>
          <p:nvPr/>
        </p:nvSpPr>
        <p:spPr>
          <a:xfrm>
            <a:off x="1955607" y="2466170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3.11</a:t>
            </a:r>
          </a:p>
        </p:txBody>
      </p:sp>
      <p:sp>
        <p:nvSpPr>
          <p:cNvPr id="19" name="Google Shape;272;p26">
            <a:extLst>
              <a:ext uri="{FF2B5EF4-FFF2-40B4-BE49-F238E27FC236}">
                <a16:creationId xmlns:a16="http://schemas.microsoft.com/office/drawing/2014/main" id="{17AB55FC-DA20-40F1-A10F-64626BAE7106}"/>
              </a:ext>
            </a:extLst>
          </p:cNvPr>
          <p:cNvSpPr txBox="1">
            <a:spLocks/>
          </p:cNvSpPr>
          <p:nvPr/>
        </p:nvSpPr>
        <p:spPr>
          <a:xfrm>
            <a:off x="657410" y="4278760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cut</a:t>
            </a:r>
          </a:p>
        </p:txBody>
      </p:sp>
      <p:sp>
        <p:nvSpPr>
          <p:cNvPr id="20" name="Google Shape;272;p26">
            <a:extLst>
              <a:ext uri="{FF2B5EF4-FFF2-40B4-BE49-F238E27FC236}">
                <a16:creationId xmlns:a16="http://schemas.microsoft.com/office/drawing/2014/main" id="{D7323A23-DEA0-4DAF-B7A0-E42B7A8F2DFD}"/>
              </a:ext>
            </a:extLst>
          </p:cNvPr>
          <p:cNvSpPr txBox="1">
            <a:spLocks/>
          </p:cNvSpPr>
          <p:nvPr/>
        </p:nvSpPr>
        <p:spPr>
          <a:xfrm>
            <a:off x="657410" y="3552429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depth</a:t>
            </a:r>
          </a:p>
        </p:txBody>
      </p:sp>
      <p:sp>
        <p:nvSpPr>
          <p:cNvPr id="22" name="Google Shape;272;p26">
            <a:extLst>
              <a:ext uri="{FF2B5EF4-FFF2-40B4-BE49-F238E27FC236}">
                <a16:creationId xmlns:a16="http://schemas.microsoft.com/office/drawing/2014/main" id="{A0AE458B-77B0-45DD-990E-013A67C47664}"/>
              </a:ext>
            </a:extLst>
          </p:cNvPr>
          <p:cNvSpPr txBox="1">
            <a:spLocks/>
          </p:cNvSpPr>
          <p:nvPr/>
        </p:nvSpPr>
        <p:spPr>
          <a:xfrm>
            <a:off x="1718755" y="2836487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0.64</a:t>
            </a:r>
          </a:p>
        </p:txBody>
      </p:sp>
      <p:sp>
        <p:nvSpPr>
          <p:cNvPr id="23" name="Google Shape;272;p26">
            <a:extLst>
              <a:ext uri="{FF2B5EF4-FFF2-40B4-BE49-F238E27FC236}">
                <a16:creationId xmlns:a16="http://schemas.microsoft.com/office/drawing/2014/main" id="{9D7971B3-5A58-4348-A320-C42DADB8B4ED}"/>
              </a:ext>
            </a:extLst>
          </p:cNvPr>
          <p:cNvSpPr txBox="1">
            <a:spLocks/>
          </p:cNvSpPr>
          <p:nvPr/>
        </p:nvSpPr>
        <p:spPr>
          <a:xfrm>
            <a:off x="1650972" y="3561109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0.30</a:t>
            </a:r>
          </a:p>
        </p:txBody>
      </p:sp>
      <p:sp>
        <p:nvSpPr>
          <p:cNvPr id="24" name="Google Shape;272;p26">
            <a:extLst>
              <a:ext uri="{FF2B5EF4-FFF2-40B4-BE49-F238E27FC236}">
                <a16:creationId xmlns:a16="http://schemas.microsoft.com/office/drawing/2014/main" id="{B6E5D7BB-2D5E-43DC-B0E2-DB2CDE93F228}"/>
              </a:ext>
            </a:extLst>
          </p:cNvPr>
          <p:cNvSpPr txBox="1">
            <a:spLocks/>
          </p:cNvSpPr>
          <p:nvPr/>
        </p:nvSpPr>
        <p:spPr>
          <a:xfrm>
            <a:off x="1609901" y="3912410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0.21</a:t>
            </a:r>
          </a:p>
        </p:txBody>
      </p:sp>
      <p:sp>
        <p:nvSpPr>
          <p:cNvPr id="25" name="Google Shape;272;p26">
            <a:extLst>
              <a:ext uri="{FF2B5EF4-FFF2-40B4-BE49-F238E27FC236}">
                <a16:creationId xmlns:a16="http://schemas.microsoft.com/office/drawing/2014/main" id="{285794C4-D946-4F5C-B2D7-0C238CBA1429}"/>
              </a:ext>
            </a:extLst>
          </p:cNvPr>
          <p:cNvSpPr txBox="1">
            <a:spLocks/>
          </p:cNvSpPr>
          <p:nvPr/>
        </p:nvSpPr>
        <p:spPr>
          <a:xfrm>
            <a:off x="1600185" y="4276297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0.17</a:t>
            </a:r>
          </a:p>
        </p:txBody>
      </p:sp>
      <p:sp>
        <p:nvSpPr>
          <p:cNvPr id="26" name="Google Shape;272;p26">
            <a:extLst>
              <a:ext uri="{FF2B5EF4-FFF2-40B4-BE49-F238E27FC236}">
                <a16:creationId xmlns:a16="http://schemas.microsoft.com/office/drawing/2014/main" id="{9AB528AC-C1A6-47C4-9309-C19DCD5F7FC8}"/>
              </a:ext>
            </a:extLst>
          </p:cNvPr>
          <p:cNvSpPr txBox="1">
            <a:spLocks/>
          </p:cNvSpPr>
          <p:nvPr/>
        </p:nvSpPr>
        <p:spPr>
          <a:xfrm>
            <a:off x="1692781" y="3209808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0.48</a:t>
            </a:r>
          </a:p>
        </p:txBody>
      </p:sp>
    </p:spTree>
    <p:extLst>
      <p:ext uri="{BB962C8B-B14F-4D97-AF65-F5344CB8AC3E}">
        <p14:creationId xmlns:p14="http://schemas.microsoft.com/office/powerpoint/2010/main" val="4871908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>
            <a:spLocks noGrp="1"/>
          </p:cNvSpPr>
          <p:nvPr>
            <p:ph type="ctrTitle" idx="4294967295"/>
          </p:nvPr>
        </p:nvSpPr>
        <p:spPr>
          <a:xfrm>
            <a:off x="-1" y="1017253"/>
            <a:ext cx="5050465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Training PSEUDO R</a:t>
            </a:r>
            <a:r>
              <a:rPr lang="en" sz="6000" baseline="30000" dirty="0">
                <a:solidFill>
                  <a:schemeClr val="accent1"/>
                </a:solidFill>
              </a:rPr>
              <a:t>2</a:t>
            </a:r>
            <a:endParaRPr sz="6000" baseline="30000" dirty="0">
              <a:solidFill>
                <a:schemeClr val="accent1"/>
              </a:solidFill>
            </a:endParaRPr>
          </a:p>
        </p:txBody>
      </p:sp>
      <p:sp>
        <p:nvSpPr>
          <p:cNvPr id="272" name="Google Shape;272;p26"/>
          <p:cNvSpPr txBox="1">
            <a:spLocks noGrp="1"/>
          </p:cNvSpPr>
          <p:nvPr>
            <p:ph type="subTitle" idx="4294967295"/>
          </p:nvPr>
        </p:nvSpPr>
        <p:spPr>
          <a:xfrm>
            <a:off x="4572000" y="1015753"/>
            <a:ext cx="4572000" cy="89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600" dirty="0"/>
              <a:t>0.9964</a:t>
            </a:r>
            <a:endParaRPr sz="3600" dirty="0"/>
          </a:p>
        </p:txBody>
      </p:sp>
      <p:sp>
        <p:nvSpPr>
          <p:cNvPr id="273" name="Google Shape;273;p26"/>
          <p:cNvSpPr txBox="1">
            <a:spLocks noGrp="1"/>
          </p:cNvSpPr>
          <p:nvPr>
            <p:ph type="ctrTitle" idx="4294967295"/>
          </p:nvPr>
        </p:nvSpPr>
        <p:spPr>
          <a:xfrm>
            <a:off x="-1" y="3825517"/>
            <a:ext cx="5050463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3"/>
                </a:solidFill>
              </a:rPr>
              <a:t>TEST RMSE</a:t>
            </a:r>
            <a:endParaRPr sz="6000" dirty="0">
              <a:solidFill>
                <a:schemeClr val="accent3"/>
              </a:solidFill>
            </a:endParaRPr>
          </a:p>
        </p:txBody>
      </p:sp>
      <p:sp>
        <p:nvSpPr>
          <p:cNvPr id="274" name="Google Shape;274;p26"/>
          <p:cNvSpPr txBox="1">
            <a:spLocks noGrp="1"/>
          </p:cNvSpPr>
          <p:nvPr>
            <p:ph type="subTitle" idx="4294967295"/>
          </p:nvPr>
        </p:nvSpPr>
        <p:spPr>
          <a:xfrm>
            <a:off x="4572000" y="3824017"/>
            <a:ext cx="4572000" cy="89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600" dirty="0"/>
              <a:t>541.59</a:t>
            </a:r>
            <a:endParaRPr sz="3600" dirty="0"/>
          </a:p>
        </p:txBody>
      </p:sp>
      <p:sp>
        <p:nvSpPr>
          <p:cNvPr id="275" name="Google Shape;275;p26"/>
          <p:cNvSpPr txBox="1">
            <a:spLocks noGrp="1"/>
          </p:cNvSpPr>
          <p:nvPr>
            <p:ph type="ctrTitle" idx="4294967295"/>
          </p:nvPr>
        </p:nvSpPr>
        <p:spPr>
          <a:xfrm>
            <a:off x="0" y="2421385"/>
            <a:ext cx="5050464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TRAINING RMSE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276" name="Google Shape;276;p26"/>
          <p:cNvSpPr txBox="1">
            <a:spLocks noGrp="1"/>
          </p:cNvSpPr>
          <p:nvPr>
            <p:ph type="subTitle" idx="4294967295"/>
          </p:nvPr>
        </p:nvSpPr>
        <p:spPr>
          <a:xfrm>
            <a:off x="4572000" y="2419885"/>
            <a:ext cx="4572000" cy="89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600" dirty="0"/>
              <a:t>238.42</a:t>
            </a:r>
            <a:endParaRPr sz="3600" dirty="0"/>
          </a:p>
        </p:txBody>
      </p:sp>
      <p:sp>
        <p:nvSpPr>
          <p:cNvPr id="9" name="Google Shape;81;p12">
            <a:extLst>
              <a:ext uri="{FF2B5EF4-FFF2-40B4-BE49-F238E27FC236}">
                <a16:creationId xmlns:a16="http://schemas.microsoft.com/office/drawing/2014/main" id="{7176AEC9-21C4-4EA5-A11F-09B90178E43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20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EFF8AF-8A22-4A4D-B7F1-5DE80640C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DEFINITION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EB859C-FA8B-4B87-A5E9-9FA6974DC3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it-IT" b="1" i="1" dirty="0"/>
              <a:t>Price</a:t>
            </a:r>
            <a:r>
              <a:rPr lang="it-IT" dirty="0"/>
              <a:t>: price of the </a:t>
            </a:r>
            <a:r>
              <a:rPr lang="it-IT" dirty="0" err="1"/>
              <a:t>diamond</a:t>
            </a:r>
            <a:r>
              <a:rPr lang="it-IT" dirty="0"/>
              <a:t> in USD. Target </a:t>
            </a:r>
            <a:r>
              <a:rPr lang="it-IT" dirty="0" err="1"/>
              <a:t>variable</a:t>
            </a:r>
            <a:r>
              <a:rPr lang="it-IT" dirty="0"/>
              <a:t>. </a:t>
            </a:r>
          </a:p>
          <a:p>
            <a:r>
              <a:rPr lang="it-IT" b="1" i="1" dirty="0" err="1"/>
              <a:t>Carat</a:t>
            </a:r>
            <a:r>
              <a:rPr lang="it-IT" dirty="0"/>
              <a:t>: weight of the </a:t>
            </a:r>
            <a:r>
              <a:rPr lang="it-IT" dirty="0" err="1"/>
              <a:t>diamond</a:t>
            </a:r>
            <a:r>
              <a:rPr lang="it-IT" dirty="0"/>
              <a:t>. </a:t>
            </a:r>
          </a:p>
          <a:p>
            <a:r>
              <a:rPr lang="it-IT" b="1" i="1" dirty="0"/>
              <a:t>Depth</a:t>
            </a:r>
            <a:r>
              <a:rPr lang="it-IT" dirty="0"/>
              <a:t>: </a:t>
            </a:r>
            <a:r>
              <a:rPr lang="it-IT" dirty="0" err="1"/>
              <a:t>depth</a:t>
            </a:r>
            <a:r>
              <a:rPr lang="it-IT" dirty="0"/>
              <a:t> </a:t>
            </a:r>
            <a:r>
              <a:rPr lang="it-IT" dirty="0" err="1"/>
              <a:t>expressed</a:t>
            </a:r>
            <a:r>
              <a:rPr lang="it-IT" dirty="0"/>
              <a:t> relative to </a:t>
            </a:r>
            <a:r>
              <a:rPr lang="it-IT" dirty="0" err="1"/>
              <a:t>width</a:t>
            </a:r>
            <a:r>
              <a:rPr lang="it-IT" dirty="0"/>
              <a:t> and </a:t>
            </a:r>
            <a:r>
              <a:rPr lang="it-IT" dirty="0" err="1"/>
              <a:t>length</a:t>
            </a:r>
            <a:endParaRPr lang="it-IT" dirty="0"/>
          </a:p>
          <a:p>
            <a:pPr marL="114300" indent="0">
              <a:buNone/>
            </a:pPr>
            <a:endParaRPr lang="it-IT" b="1" i="1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5172E3D-3592-46D2-A812-2372ADBB816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 anchor="ctr"/>
          <a:lstStyle/>
          <a:p>
            <a:r>
              <a:rPr lang="it-IT" b="1" i="1" dirty="0" err="1"/>
              <a:t>Clarity</a:t>
            </a:r>
            <a:r>
              <a:rPr lang="it-IT" dirty="0"/>
              <a:t>: </a:t>
            </a:r>
            <a:r>
              <a:rPr lang="it-IT" dirty="0" err="1"/>
              <a:t>how</a:t>
            </a:r>
            <a:r>
              <a:rPr lang="it-IT" dirty="0"/>
              <a:t> clear the </a:t>
            </a:r>
            <a:r>
              <a:rPr lang="it-IT" dirty="0" err="1"/>
              <a:t>diamond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(I1 = </a:t>
            </a:r>
            <a:r>
              <a:rPr lang="it-IT" dirty="0" err="1"/>
              <a:t>Worst</a:t>
            </a:r>
            <a:r>
              <a:rPr lang="it-IT" dirty="0"/>
              <a:t>; IF = Best)</a:t>
            </a:r>
          </a:p>
          <a:p>
            <a:r>
              <a:rPr lang="it-IT" b="1" i="1" dirty="0"/>
              <a:t>Color</a:t>
            </a:r>
            <a:r>
              <a:rPr lang="it-IT" dirty="0"/>
              <a:t>: </a:t>
            </a:r>
            <a:r>
              <a:rPr lang="it-IT" dirty="0" err="1"/>
              <a:t>diamond’s</a:t>
            </a:r>
            <a:r>
              <a:rPr lang="it-IT" dirty="0"/>
              <a:t> color (J = </a:t>
            </a:r>
            <a:r>
              <a:rPr lang="it-IT" dirty="0" err="1"/>
              <a:t>Worst</a:t>
            </a:r>
            <a:r>
              <a:rPr lang="it-IT" dirty="0"/>
              <a:t>;   D = Best)</a:t>
            </a:r>
          </a:p>
          <a:p>
            <a:r>
              <a:rPr lang="it-IT" b="1" i="1" dirty="0" err="1"/>
              <a:t>Cut</a:t>
            </a:r>
            <a:r>
              <a:rPr lang="it-IT" dirty="0"/>
              <a:t>: </a:t>
            </a:r>
            <a:r>
              <a:rPr lang="it-IT" dirty="0" err="1"/>
              <a:t>quality</a:t>
            </a:r>
            <a:r>
              <a:rPr lang="it-IT" dirty="0"/>
              <a:t> of the </a:t>
            </a:r>
            <a:r>
              <a:rPr lang="it-IT" dirty="0" err="1"/>
              <a:t>cut</a:t>
            </a:r>
            <a:r>
              <a:rPr lang="it-IT" dirty="0"/>
              <a:t> (Fair = </a:t>
            </a:r>
            <a:r>
              <a:rPr lang="it-IT" dirty="0" err="1"/>
              <a:t>Worst</a:t>
            </a:r>
            <a:r>
              <a:rPr lang="it-IT" dirty="0"/>
              <a:t>; Ideal = Best).  </a:t>
            </a:r>
          </a:p>
          <a:p>
            <a:endParaRPr lang="it-IT" b="1" i="1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84350AA-0CE0-4E84-9877-A83CF75DE457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 anchor="t"/>
          <a:lstStyle/>
          <a:p>
            <a:r>
              <a:rPr lang="it-IT" b="1" i="1" dirty="0" err="1"/>
              <a:t>Table</a:t>
            </a:r>
            <a:r>
              <a:rPr lang="it-IT" dirty="0"/>
              <a:t>: </a:t>
            </a:r>
            <a:r>
              <a:rPr lang="it-IT" dirty="0" err="1"/>
              <a:t>width</a:t>
            </a:r>
            <a:r>
              <a:rPr lang="it-IT" dirty="0"/>
              <a:t> of top of </a:t>
            </a:r>
            <a:r>
              <a:rPr lang="it-IT" dirty="0" err="1"/>
              <a:t>diamond</a:t>
            </a:r>
            <a:r>
              <a:rPr lang="it-IT" dirty="0"/>
              <a:t> relative to the </a:t>
            </a:r>
            <a:r>
              <a:rPr lang="it-IT" dirty="0" err="1"/>
              <a:t>widest</a:t>
            </a:r>
            <a:r>
              <a:rPr lang="it-IT" dirty="0"/>
              <a:t> point</a:t>
            </a:r>
          </a:p>
          <a:p>
            <a:r>
              <a:rPr lang="it-IT" b="1" i="1" dirty="0"/>
              <a:t>X</a:t>
            </a:r>
            <a:r>
              <a:rPr lang="it-IT" dirty="0"/>
              <a:t>: </a:t>
            </a:r>
            <a:r>
              <a:rPr lang="it-IT" dirty="0" err="1"/>
              <a:t>length</a:t>
            </a:r>
            <a:r>
              <a:rPr lang="it-IT" dirty="0"/>
              <a:t> in mm</a:t>
            </a:r>
          </a:p>
          <a:p>
            <a:r>
              <a:rPr lang="it-IT" b="1" i="1" dirty="0"/>
              <a:t>Y</a:t>
            </a:r>
            <a:r>
              <a:rPr lang="it-IT" dirty="0"/>
              <a:t>: </a:t>
            </a:r>
            <a:r>
              <a:rPr lang="it-IT" dirty="0" err="1"/>
              <a:t>width</a:t>
            </a:r>
            <a:r>
              <a:rPr lang="it-IT" dirty="0"/>
              <a:t> in mm</a:t>
            </a:r>
          </a:p>
          <a:p>
            <a:r>
              <a:rPr lang="it-IT" b="1" i="1" dirty="0"/>
              <a:t>Z</a:t>
            </a:r>
            <a:r>
              <a:rPr lang="it-IT" dirty="0"/>
              <a:t>: </a:t>
            </a:r>
            <a:r>
              <a:rPr lang="it-IT" dirty="0" err="1"/>
              <a:t>depth</a:t>
            </a:r>
            <a:r>
              <a:rPr lang="it-IT" dirty="0"/>
              <a:t> in mm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E8D345-0202-4797-89BC-27E1B0B624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036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626700" y="620225"/>
            <a:ext cx="7433400" cy="7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RANDOM FOREST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626700" y="1419727"/>
            <a:ext cx="7433400" cy="4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it-IT" dirty="0"/>
              <a:t>E</a:t>
            </a:r>
            <a:r>
              <a:rPr lang="en" dirty="0" err="1"/>
              <a:t>nsemble</a:t>
            </a:r>
            <a:r>
              <a:rPr lang="en" dirty="0"/>
              <a:t> methods</a:t>
            </a:r>
            <a:endParaRPr dirty="0"/>
          </a:p>
        </p:txBody>
      </p:sp>
      <p:sp>
        <p:nvSpPr>
          <p:cNvPr id="93" name="Google Shape;93;p13"/>
          <p:cNvSpPr/>
          <p:nvPr/>
        </p:nvSpPr>
        <p:spPr>
          <a:xfrm>
            <a:off x="7597255" y="2075575"/>
            <a:ext cx="861825" cy="23950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it-IT" b="1" dirty="0">
                <a:solidFill>
                  <a:schemeClr val="bg1"/>
                </a:solidFill>
                <a:latin typeface="Bebas Neue"/>
              </a:rPr>
              <a:t>7</a:t>
            </a:r>
            <a:endParaRPr b="1" i="0" dirty="0">
              <a:ln>
                <a:noFill/>
              </a:ln>
              <a:solidFill>
                <a:schemeClr val="bg1"/>
              </a:solidFill>
              <a:latin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26776412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227BD0-9FDE-4CBF-8820-608CC451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Ntree</a:t>
            </a:r>
            <a:r>
              <a:rPr lang="it-IT" dirty="0"/>
              <a:t> SELECTION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400FA3-A7FD-4459-BDD2-4C9E7FF36C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41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2425867-5149-4717-8EE5-C8DD56F6C03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1158040" y="1226362"/>
            <a:ext cx="6827920" cy="388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749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227BD0-9FDE-4CBF-8820-608CC451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VARIABLES IMPORTANCE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400FA3-A7FD-4459-BDD2-4C9E7FF36C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42</a:t>
            </a:fld>
            <a:endParaRPr lang="it-IT"/>
          </a:p>
        </p:txBody>
      </p:sp>
      <p:sp>
        <p:nvSpPr>
          <p:cNvPr id="11" name="Google Shape;272;p26">
            <a:extLst>
              <a:ext uri="{FF2B5EF4-FFF2-40B4-BE49-F238E27FC236}">
                <a16:creationId xmlns:a16="http://schemas.microsoft.com/office/drawing/2014/main" id="{E1C6F5E8-3304-41E6-8E56-326D1E98F075}"/>
              </a:ext>
            </a:extLst>
          </p:cNvPr>
          <p:cNvSpPr txBox="1">
            <a:spLocks/>
          </p:cNvSpPr>
          <p:nvPr/>
        </p:nvSpPr>
        <p:spPr>
          <a:xfrm>
            <a:off x="73208" y="1443279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carat</a:t>
            </a:r>
          </a:p>
        </p:txBody>
      </p:sp>
      <p:sp>
        <p:nvSpPr>
          <p:cNvPr id="12" name="Google Shape;272;p26">
            <a:extLst>
              <a:ext uri="{FF2B5EF4-FFF2-40B4-BE49-F238E27FC236}">
                <a16:creationId xmlns:a16="http://schemas.microsoft.com/office/drawing/2014/main" id="{58D9C85E-8F9C-4EFD-BEFA-96EB74F3D315}"/>
              </a:ext>
            </a:extLst>
          </p:cNvPr>
          <p:cNvSpPr txBox="1">
            <a:spLocks/>
          </p:cNvSpPr>
          <p:nvPr/>
        </p:nvSpPr>
        <p:spPr>
          <a:xfrm>
            <a:off x="73208" y="3985441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table</a:t>
            </a:r>
          </a:p>
        </p:txBody>
      </p:sp>
      <p:sp>
        <p:nvSpPr>
          <p:cNvPr id="13" name="Google Shape;272;p26">
            <a:extLst>
              <a:ext uri="{FF2B5EF4-FFF2-40B4-BE49-F238E27FC236}">
                <a16:creationId xmlns:a16="http://schemas.microsoft.com/office/drawing/2014/main" id="{FAF3A111-2CCD-4185-A879-066CB2845DE8}"/>
              </a:ext>
            </a:extLst>
          </p:cNvPr>
          <p:cNvSpPr txBox="1">
            <a:spLocks/>
          </p:cNvSpPr>
          <p:nvPr/>
        </p:nvSpPr>
        <p:spPr>
          <a:xfrm>
            <a:off x="73208" y="1806445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y</a:t>
            </a:r>
          </a:p>
        </p:txBody>
      </p:sp>
      <p:sp>
        <p:nvSpPr>
          <p:cNvPr id="14" name="Google Shape;272;p26">
            <a:extLst>
              <a:ext uri="{FF2B5EF4-FFF2-40B4-BE49-F238E27FC236}">
                <a16:creationId xmlns:a16="http://schemas.microsoft.com/office/drawing/2014/main" id="{A12632D7-128C-4EF8-B49E-F1EB9E513A68}"/>
              </a:ext>
            </a:extLst>
          </p:cNvPr>
          <p:cNvSpPr txBox="1">
            <a:spLocks/>
          </p:cNvSpPr>
          <p:nvPr/>
        </p:nvSpPr>
        <p:spPr>
          <a:xfrm>
            <a:off x="73208" y="2895943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clarity</a:t>
            </a:r>
          </a:p>
        </p:txBody>
      </p:sp>
      <p:sp>
        <p:nvSpPr>
          <p:cNvPr id="15" name="Google Shape;272;p26">
            <a:extLst>
              <a:ext uri="{FF2B5EF4-FFF2-40B4-BE49-F238E27FC236}">
                <a16:creationId xmlns:a16="http://schemas.microsoft.com/office/drawing/2014/main" id="{961B4105-0346-49C4-A70F-F6B8CA6FA603}"/>
              </a:ext>
            </a:extLst>
          </p:cNvPr>
          <p:cNvSpPr txBox="1">
            <a:spLocks/>
          </p:cNvSpPr>
          <p:nvPr/>
        </p:nvSpPr>
        <p:spPr>
          <a:xfrm>
            <a:off x="73208" y="3259109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color</a:t>
            </a:r>
          </a:p>
        </p:txBody>
      </p:sp>
      <p:sp>
        <p:nvSpPr>
          <p:cNvPr id="16" name="Google Shape;272;p26">
            <a:extLst>
              <a:ext uri="{FF2B5EF4-FFF2-40B4-BE49-F238E27FC236}">
                <a16:creationId xmlns:a16="http://schemas.microsoft.com/office/drawing/2014/main" id="{3659D155-7F21-4D82-A8AC-7C853539AFA3}"/>
              </a:ext>
            </a:extLst>
          </p:cNvPr>
          <p:cNvSpPr txBox="1">
            <a:spLocks/>
          </p:cNvSpPr>
          <p:nvPr/>
        </p:nvSpPr>
        <p:spPr>
          <a:xfrm>
            <a:off x="73208" y="2169611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x</a:t>
            </a:r>
          </a:p>
        </p:txBody>
      </p:sp>
      <p:sp>
        <p:nvSpPr>
          <p:cNvPr id="17" name="Google Shape;272;p26">
            <a:extLst>
              <a:ext uri="{FF2B5EF4-FFF2-40B4-BE49-F238E27FC236}">
                <a16:creationId xmlns:a16="http://schemas.microsoft.com/office/drawing/2014/main" id="{31A32CB6-19C3-4C62-9EB4-6C724DA6DBB8}"/>
              </a:ext>
            </a:extLst>
          </p:cNvPr>
          <p:cNvSpPr txBox="1">
            <a:spLocks/>
          </p:cNvSpPr>
          <p:nvPr/>
        </p:nvSpPr>
        <p:spPr>
          <a:xfrm>
            <a:off x="73208" y="2532777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z</a:t>
            </a:r>
          </a:p>
        </p:txBody>
      </p:sp>
      <p:sp>
        <p:nvSpPr>
          <p:cNvPr id="18" name="Google Shape;272;p26">
            <a:extLst>
              <a:ext uri="{FF2B5EF4-FFF2-40B4-BE49-F238E27FC236}">
                <a16:creationId xmlns:a16="http://schemas.microsoft.com/office/drawing/2014/main" id="{6CF9D401-2A8C-424F-9225-1343844B62B4}"/>
              </a:ext>
            </a:extLst>
          </p:cNvPr>
          <p:cNvSpPr txBox="1">
            <a:spLocks/>
          </p:cNvSpPr>
          <p:nvPr/>
        </p:nvSpPr>
        <p:spPr>
          <a:xfrm>
            <a:off x="73208" y="4348606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cut</a:t>
            </a:r>
          </a:p>
        </p:txBody>
      </p:sp>
      <p:sp>
        <p:nvSpPr>
          <p:cNvPr id="19" name="Google Shape;272;p26">
            <a:extLst>
              <a:ext uri="{FF2B5EF4-FFF2-40B4-BE49-F238E27FC236}">
                <a16:creationId xmlns:a16="http://schemas.microsoft.com/office/drawing/2014/main" id="{6D8DF002-047D-4A01-8EAA-82B0B1C3CC4C}"/>
              </a:ext>
            </a:extLst>
          </p:cNvPr>
          <p:cNvSpPr txBox="1">
            <a:spLocks/>
          </p:cNvSpPr>
          <p:nvPr/>
        </p:nvSpPr>
        <p:spPr>
          <a:xfrm>
            <a:off x="73208" y="3622275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depth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FB06BB02-650D-4F58-9A0B-A2A838D012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456" t="-337" b="-9201"/>
          <a:stretch/>
        </p:blipFill>
        <p:spPr>
          <a:xfrm>
            <a:off x="874933" y="1349383"/>
            <a:ext cx="6693503" cy="3918956"/>
          </a:xfrm>
          <a:prstGeom prst="rect">
            <a:avLst/>
          </a:prstGeom>
        </p:spPr>
      </p:pic>
      <p:sp>
        <p:nvSpPr>
          <p:cNvPr id="22" name="Google Shape;272;p26">
            <a:extLst>
              <a:ext uri="{FF2B5EF4-FFF2-40B4-BE49-F238E27FC236}">
                <a16:creationId xmlns:a16="http://schemas.microsoft.com/office/drawing/2014/main" id="{CEED2A74-EFB3-4BCF-B5AE-9B77326CA2A7}"/>
              </a:ext>
            </a:extLst>
          </p:cNvPr>
          <p:cNvSpPr txBox="1">
            <a:spLocks/>
          </p:cNvSpPr>
          <p:nvPr/>
        </p:nvSpPr>
        <p:spPr>
          <a:xfrm>
            <a:off x="6428561" y="1466743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>
                <a:solidFill>
                  <a:schemeClr val="bg1"/>
                </a:solidFill>
              </a:rPr>
              <a:t>35.89</a:t>
            </a:r>
          </a:p>
        </p:txBody>
      </p:sp>
      <p:sp>
        <p:nvSpPr>
          <p:cNvPr id="24" name="Google Shape;272;p26">
            <a:extLst>
              <a:ext uri="{FF2B5EF4-FFF2-40B4-BE49-F238E27FC236}">
                <a16:creationId xmlns:a16="http://schemas.microsoft.com/office/drawing/2014/main" id="{7CBF6797-4802-4DE7-AFFB-2637DFE6DF61}"/>
              </a:ext>
            </a:extLst>
          </p:cNvPr>
          <p:cNvSpPr txBox="1">
            <a:spLocks/>
          </p:cNvSpPr>
          <p:nvPr/>
        </p:nvSpPr>
        <p:spPr>
          <a:xfrm>
            <a:off x="6133059" y="1815870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>
                <a:solidFill>
                  <a:schemeClr val="bg1"/>
                </a:solidFill>
              </a:rPr>
              <a:t>33.76</a:t>
            </a:r>
          </a:p>
        </p:txBody>
      </p:sp>
      <p:sp>
        <p:nvSpPr>
          <p:cNvPr id="25" name="Google Shape;272;p26">
            <a:extLst>
              <a:ext uri="{FF2B5EF4-FFF2-40B4-BE49-F238E27FC236}">
                <a16:creationId xmlns:a16="http://schemas.microsoft.com/office/drawing/2014/main" id="{FDBCBE91-6AE0-40E3-8284-F80081AE5D04}"/>
              </a:ext>
            </a:extLst>
          </p:cNvPr>
          <p:cNvSpPr txBox="1">
            <a:spLocks/>
          </p:cNvSpPr>
          <p:nvPr/>
        </p:nvSpPr>
        <p:spPr>
          <a:xfrm>
            <a:off x="2697050" y="2172285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>
                <a:solidFill>
                  <a:schemeClr val="bg1"/>
                </a:solidFill>
              </a:rPr>
              <a:t>13.61</a:t>
            </a:r>
          </a:p>
        </p:txBody>
      </p:sp>
      <p:sp>
        <p:nvSpPr>
          <p:cNvPr id="26" name="Google Shape;272;p26">
            <a:extLst>
              <a:ext uri="{FF2B5EF4-FFF2-40B4-BE49-F238E27FC236}">
                <a16:creationId xmlns:a16="http://schemas.microsoft.com/office/drawing/2014/main" id="{3990BA83-9F49-4CE3-BA7C-A8CD0A8E1992}"/>
              </a:ext>
            </a:extLst>
          </p:cNvPr>
          <p:cNvSpPr txBox="1">
            <a:spLocks/>
          </p:cNvSpPr>
          <p:nvPr/>
        </p:nvSpPr>
        <p:spPr>
          <a:xfrm>
            <a:off x="1538114" y="2545942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>
                <a:solidFill>
                  <a:schemeClr val="bg1"/>
                </a:solidFill>
              </a:rPr>
              <a:t>6.56</a:t>
            </a:r>
          </a:p>
        </p:txBody>
      </p:sp>
      <p:sp>
        <p:nvSpPr>
          <p:cNvPr id="27" name="Google Shape;272;p26">
            <a:extLst>
              <a:ext uri="{FF2B5EF4-FFF2-40B4-BE49-F238E27FC236}">
                <a16:creationId xmlns:a16="http://schemas.microsoft.com/office/drawing/2014/main" id="{A5016576-1417-46B4-B93A-E92DB9D8E200}"/>
              </a:ext>
            </a:extLst>
          </p:cNvPr>
          <p:cNvSpPr txBox="1">
            <a:spLocks/>
          </p:cNvSpPr>
          <p:nvPr/>
        </p:nvSpPr>
        <p:spPr>
          <a:xfrm>
            <a:off x="1452620" y="2899790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>
                <a:solidFill>
                  <a:schemeClr val="bg1"/>
                </a:solidFill>
              </a:rPr>
              <a:t>6.04</a:t>
            </a:r>
          </a:p>
        </p:txBody>
      </p:sp>
      <p:sp>
        <p:nvSpPr>
          <p:cNvPr id="28" name="Google Shape;272;p26">
            <a:extLst>
              <a:ext uri="{FF2B5EF4-FFF2-40B4-BE49-F238E27FC236}">
                <a16:creationId xmlns:a16="http://schemas.microsoft.com/office/drawing/2014/main" id="{572E385D-F163-441E-A9B5-751066049F12}"/>
              </a:ext>
            </a:extLst>
          </p:cNvPr>
          <p:cNvSpPr txBox="1">
            <a:spLocks/>
          </p:cNvSpPr>
          <p:nvPr/>
        </p:nvSpPr>
        <p:spPr>
          <a:xfrm>
            <a:off x="945159" y="3251091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>
                <a:solidFill>
                  <a:schemeClr val="bg1"/>
                </a:solidFill>
              </a:rPr>
              <a:t>3.15</a:t>
            </a:r>
          </a:p>
        </p:txBody>
      </p:sp>
      <p:sp>
        <p:nvSpPr>
          <p:cNvPr id="20" name="Google Shape;272;p26">
            <a:extLst>
              <a:ext uri="{FF2B5EF4-FFF2-40B4-BE49-F238E27FC236}">
                <a16:creationId xmlns:a16="http://schemas.microsoft.com/office/drawing/2014/main" id="{A62B85A8-A576-4FF1-A37F-7D27E529C6A2}"/>
              </a:ext>
            </a:extLst>
          </p:cNvPr>
          <p:cNvSpPr txBox="1">
            <a:spLocks/>
          </p:cNvSpPr>
          <p:nvPr/>
        </p:nvSpPr>
        <p:spPr>
          <a:xfrm>
            <a:off x="1106114" y="3630213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0.44</a:t>
            </a:r>
          </a:p>
        </p:txBody>
      </p:sp>
      <p:sp>
        <p:nvSpPr>
          <p:cNvPr id="23" name="Google Shape;272;p26">
            <a:extLst>
              <a:ext uri="{FF2B5EF4-FFF2-40B4-BE49-F238E27FC236}">
                <a16:creationId xmlns:a16="http://schemas.microsoft.com/office/drawing/2014/main" id="{67ED75C3-7512-4D60-97A6-7EFA03CEE0B9}"/>
              </a:ext>
            </a:extLst>
          </p:cNvPr>
          <p:cNvSpPr txBox="1">
            <a:spLocks/>
          </p:cNvSpPr>
          <p:nvPr/>
        </p:nvSpPr>
        <p:spPr>
          <a:xfrm>
            <a:off x="1065043" y="3981514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0.29</a:t>
            </a:r>
          </a:p>
        </p:txBody>
      </p:sp>
      <p:sp>
        <p:nvSpPr>
          <p:cNvPr id="29" name="Google Shape;272;p26">
            <a:extLst>
              <a:ext uri="{FF2B5EF4-FFF2-40B4-BE49-F238E27FC236}">
                <a16:creationId xmlns:a16="http://schemas.microsoft.com/office/drawing/2014/main" id="{13A5A3F5-648B-4367-9D3F-A6FBC3169EC3}"/>
              </a:ext>
            </a:extLst>
          </p:cNvPr>
          <p:cNvSpPr txBox="1">
            <a:spLocks/>
          </p:cNvSpPr>
          <p:nvPr/>
        </p:nvSpPr>
        <p:spPr>
          <a:xfrm>
            <a:off x="1055327" y="4345401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0.25</a:t>
            </a:r>
          </a:p>
        </p:txBody>
      </p:sp>
    </p:spTree>
    <p:extLst>
      <p:ext uri="{BB962C8B-B14F-4D97-AF65-F5344CB8AC3E}">
        <p14:creationId xmlns:p14="http://schemas.microsoft.com/office/powerpoint/2010/main" val="5082186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>
            <a:spLocks noGrp="1"/>
          </p:cNvSpPr>
          <p:nvPr>
            <p:ph type="ctrTitle" idx="4294967295"/>
          </p:nvPr>
        </p:nvSpPr>
        <p:spPr>
          <a:xfrm>
            <a:off x="-1" y="1017253"/>
            <a:ext cx="5050465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Training PSEUDO R</a:t>
            </a:r>
            <a:r>
              <a:rPr lang="en" sz="6000" baseline="30000" dirty="0">
                <a:solidFill>
                  <a:schemeClr val="accent1"/>
                </a:solidFill>
              </a:rPr>
              <a:t>2</a:t>
            </a:r>
            <a:endParaRPr sz="6000" baseline="30000" dirty="0">
              <a:solidFill>
                <a:schemeClr val="accent1"/>
              </a:solidFill>
            </a:endParaRPr>
          </a:p>
        </p:txBody>
      </p:sp>
      <p:sp>
        <p:nvSpPr>
          <p:cNvPr id="272" name="Google Shape;272;p26"/>
          <p:cNvSpPr txBox="1">
            <a:spLocks noGrp="1"/>
          </p:cNvSpPr>
          <p:nvPr>
            <p:ph type="subTitle" idx="4294967295"/>
          </p:nvPr>
        </p:nvSpPr>
        <p:spPr>
          <a:xfrm>
            <a:off x="4572000" y="1015753"/>
            <a:ext cx="4572000" cy="89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600" dirty="0"/>
              <a:t>0.996</a:t>
            </a:r>
            <a:endParaRPr sz="3600" dirty="0"/>
          </a:p>
        </p:txBody>
      </p:sp>
      <p:sp>
        <p:nvSpPr>
          <p:cNvPr id="273" name="Google Shape;273;p26"/>
          <p:cNvSpPr txBox="1">
            <a:spLocks noGrp="1"/>
          </p:cNvSpPr>
          <p:nvPr>
            <p:ph type="ctrTitle" idx="4294967295"/>
          </p:nvPr>
        </p:nvSpPr>
        <p:spPr>
          <a:xfrm>
            <a:off x="-1" y="3825517"/>
            <a:ext cx="5050463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3"/>
                </a:solidFill>
              </a:rPr>
              <a:t>TEST RMSE</a:t>
            </a:r>
            <a:endParaRPr sz="6000" dirty="0">
              <a:solidFill>
                <a:schemeClr val="accent3"/>
              </a:solidFill>
            </a:endParaRPr>
          </a:p>
        </p:txBody>
      </p:sp>
      <p:sp>
        <p:nvSpPr>
          <p:cNvPr id="274" name="Google Shape;274;p26"/>
          <p:cNvSpPr txBox="1">
            <a:spLocks noGrp="1"/>
          </p:cNvSpPr>
          <p:nvPr>
            <p:ph type="subTitle" idx="4294967295"/>
          </p:nvPr>
        </p:nvSpPr>
        <p:spPr>
          <a:xfrm>
            <a:off x="4572000" y="3824017"/>
            <a:ext cx="4572000" cy="89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600" dirty="0"/>
              <a:t>536.21</a:t>
            </a:r>
            <a:endParaRPr sz="3600" dirty="0"/>
          </a:p>
        </p:txBody>
      </p:sp>
      <p:sp>
        <p:nvSpPr>
          <p:cNvPr id="275" name="Google Shape;275;p26"/>
          <p:cNvSpPr txBox="1">
            <a:spLocks noGrp="1"/>
          </p:cNvSpPr>
          <p:nvPr>
            <p:ph type="ctrTitle" idx="4294967295"/>
          </p:nvPr>
        </p:nvSpPr>
        <p:spPr>
          <a:xfrm>
            <a:off x="0" y="2421385"/>
            <a:ext cx="5050464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TRAINING RMSE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276" name="Google Shape;276;p26"/>
          <p:cNvSpPr txBox="1">
            <a:spLocks noGrp="1"/>
          </p:cNvSpPr>
          <p:nvPr>
            <p:ph type="subTitle" idx="4294967295"/>
          </p:nvPr>
        </p:nvSpPr>
        <p:spPr>
          <a:xfrm>
            <a:off x="4572000" y="2419885"/>
            <a:ext cx="4572000" cy="89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600" dirty="0"/>
              <a:t>250</a:t>
            </a:r>
            <a:endParaRPr sz="3600" dirty="0"/>
          </a:p>
        </p:txBody>
      </p:sp>
      <p:sp>
        <p:nvSpPr>
          <p:cNvPr id="9" name="Google Shape;81;p12">
            <a:extLst>
              <a:ext uri="{FF2B5EF4-FFF2-40B4-BE49-F238E27FC236}">
                <a16:creationId xmlns:a16="http://schemas.microsoft.com/office/drawing/2014/main" id="{7176AEC9-21C4-4EA5-A11F-09B90178E43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3388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626700" y="620225"/>
            <a:ext cx="7433400" cy="7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conclusion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626700" y="1419727"/>
            <a:ext cx="7433400" cy="4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best </a:t>
            </a:r>
            <a:r>
              <a:rPr lang="it-IT" dirty="0" err="1"/>
              <a:t>method</a:t>
            </a:r>
            <a:r>
              <a:rPr lang="it-IT" dirty="0"/>
              <a:t>? </a:t>
            </a:r>
            <a:endParaRPr dirty="0"/>
          </a:p>
        </p:txBody>
      </p:sp>
      <p:sp>
        <p:nvSpPr>
          <p:cNvPr id="93" name="Google Shape;93;p13"/>
          <p:cNvSpPr/>
          <p:nvPr/>
        </p:nvSpPr>
        <p:spPr>
          <a:xfrm>
            <a:off x="7597255" y="2075575"/>
            <a:ext cx="861825" cy="23950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it-IT" b="1" dirty="0">
                <a:solidFill>
                  <a:schemeClr val="bg1"/>
                </a:solidFill>
                <a:latin typeface="Bebas Neue"/>
              </a:rPr>
              <a:t>8</a:t>
            </a:r>
            <a:endParaRPr b="1" i="0" dirty="0">
              <a:ln>
                <a:noFill/>
              </a:ln>
              <a:solidFill>
                <a:schemeClr val="bg1"/>
              </a:solidFill>
              <a:latin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40518054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>
            <a:extLst>
              <a:ext uri="{FF2B5EF4-FFF2-40B4-BE49-F238E27FC236}">
                <a16:creationId xmlns:a16="http://schemas.microsoft.com/office/drawing/2014/main" id="{FB75A5C0-E639-46BF-939B-3DB76325D511}"/>
              </a:ext>
            </a:extLst>
          </p:cNvPr>
          <p:cNvGrpSpPr/>
          <p:nvPr/>
        </p:nvGrpSpPr>
        <p:grpSpPr>
          <a:xfrm>
            <a:off x="361495" y="1110253"/>
            <a:ext cx="6889897" cy="4004201"/>
            <a:chOff x="914398" y="1120887"/>
            <a:chExt cx="6889897" cy="4004201"/>
          </a:xfrm>
        </p:grpSpPr>
        <p:grpSp>
          <p:nvGrpSpPr>
            <p:cNvPr id="3" name="Gruppo 2">
              <a:extLst>
                <a:ext uri="{FF2B5EF4-FFF2-40B4-BE49-F238E27FC236}">
                  <a16:creationId xmlns:a16="http://schemas.microsoft.com/office/drawing/2014/main" id="{841B1EDD-242C-446B-97FE-55ECC8A78674}"/>
                </a:ext>
              </a:extLst>
            </p:cNvPr>
            <p:cNvGrpSpPr/>
            <p:nvPr/>
          </p:nvGrpSpPr>
          <p:grpSpPr>
            <a:xfrm>
              <a:off x="914398" y="1120887"/>
              <a:ext cx="6889897" cy="3934884"/>
              <a:chOff x="1031358" y="972028"/>
              <a:chExt cx="6889897" cy="3934884"/>
            </a:xfrm>
          </p:grpSpPr>
          <p:pic>
            <p:nvPicPr>
              <p:cNvPr id="6" name="Immagine 5">
                <a:extLst>
                  <a:ext uri="{FF2B5EF4-FFF2-40B4-BE49-F238E27FC236}">
                    <a16:creationId xmlns:a16="http://schemas.microsoft.com/office/drawing/2014/main" id="{B5924EFE-4FBE-40B8-827B-F51C10F1C0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/>
            </p:blipFill>
            <p:spPr>
              <a:xfrm>
                <a:off x="1031358" y="1232300"/>
                <a:ext cx="6889897" cy="3674612"/>
              </a:xfrm>
              <a:prstGeom prst="rect">
                <a:avLst/>
              </a:prstGeom>
            </p:spPr>
          </p:pic>
          <p:sp>
            <p:nvSpPr>
              <p:cNvPr id="8" name="Google Shape;272;p26">
                <a:extLst>
                  <a:ext uri="{FF2B5EF4-FFF2-40B4-BE49-F238E27FC236}">
                    <a16:creationId xmlns:a16="http://schemas.microsoft.com/office/drawing/2014/main" id="{7E045A6D-1546-48A4-9F74-CBA9A526FD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0456" y="1141841"/>
                <a:ext cx="712381" cy="5806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Barlow Light"/>
                  <a:buChar char="▸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1pPr>
                <a:lvl2pPr marL="914400" marR="0" lvl="1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accent3"/>
                  </a:buClr>
                  <a:buSzPts val="2400"/>
                  <a:buFont typeface="Barlow Light"/>
                  <a:buChar char="▹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2pPr>
                <a:lvl3pPr marL="1371600" marR="0" lvl="2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accent3"/>
                  </a:buClr>
                  <a:buSzPts val="2400"/>
                  <a:buFont typeface="Barlow Light"/>
                  <a:buChar char="▹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3pPr>
                <a:lvl4pPr marL="1828800" marR="0" lvl="3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●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4pPr>
                <a:lvl5pPr marL="2286000" marR="0" lvl="4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○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5pPr>
                <a:lvl6pPr marL="2743200" marR="0" lvl="5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■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6pPr>
                <a:lvl7pPr marL="3200400" marR="0" lvl="6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●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7pPr>
                <a:lvl8pPr marL="3657600" marR="0" lvl="7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○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8pPr>
                <a:lvl9pPr marL="4114800" marR="0" lvl="8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800"/>
                  </a:spcAft>
                  <a:buClr>
                    <a:schemeClr val="dk2"/>
                  </a:buClr>
                  <a:buSzPts val="2400"/>
                  <a:buFont typeface="Barlow Light"/>
                  <a:buChar char="■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9pPr>
              </a:lstStyle>
              <a:p>
                <a:pPr marL="0" indent="0" algn="ctr">
                  <a:buFont typeface="Barlow Light"/>
                  <a:buNone/>
                </a:pPr>
                <a:r>
                  <a:rPr lang="en" sz="2000" dirty="0"/>
                  <a:t>0.933</a:t>
                </a:r>
              </a:p>
            </p:txBody>
          </p:sp>
          <p:sp>
            <p:nvSpPr>
              <p:cNvPr id="10" name="Google Shape;272;p26">
                <a:extLst>
                  <a:ext uri="{FF2B5EF4-FFF2-40B4-BE49-F238E27FC236}">
                    <a16:creationId xmlns:a16="http://schemas.microsoft.com/office/drawing/2014/main" id="{64251823-EC03-4B40-BE04-DFF37E8752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97622" y="1124118"/>
                <a:ext cx="712381" cy="5806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Barlow Light"/>
                  <a:buChar char="▸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1pPr>
                <a:lvl2pPr marL="914400" marR="0" lvl="1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accent3"/>
                  </a:buClr>
                  <a:buSzPts val="2400"/>
                  <a:buFont typeface="Barlow Light"/>
                  <a:buChar char="▹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2pPr>
                <a:lvl3pPr marL="1371600" marR="0" lvl="2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accent3"/>
                  </a:buClr>
                  <a:buSzPts val="2400"/>
                  <a:buFont typeface="Barlow Light"/>
                  <a:buChar char="▹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3pPr>
                <a:lvl4pPr marL="1828800" marR="0" lvl="3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●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4pPr>
                <a:lvl5pPr marL="2286000" marR="0" lvl="4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○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5pPr>
                <a:lvl6pPr marL="2743200" marR="0" lvl="5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■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6pPr>
                <a:lvl7pPr marL="3200400" marR="0" lvl="6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●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7pPr>
                <a:lvl8pPr marL="3657600" marR="0" lvl="7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○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8pPr>
                <a:lvl9pPr marL="4114800" marR="0" lvl="8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800"/>
                  </a:spcAft>
                  <a:buClr>
                    <a:schemeClr val="dk2"/>
                  </a:buClr>
                  <a:buSzPts val="2400"/>
                  <a:buFont typeface="Barlow Light"/>
                  <a:buChar char="■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9pPr>
              </a:lstStyle>
              <a:p>
                <a:pPr marL="0" indent="0" algn="ctr">
                  <a:buFont typeface="Barlow Light"/>
                  <a:buNone/>
                </a:pPr>
                <a:r>
                  <a:rPr lang="en" sz="2000" dirty="0"/>
                  <a:t>0.936</a:t>
                </a:r>
              </a:p>
            </p:txBody>
          </p:sp>
          <p:sp>
            <p:nvSpPr>
              <p:cNvPr id="11" name="Google Shape;272;p26">
                <a:extLst>
                  <a:ext uri="{FF2B5EF4-FFF2-40B4-BE49-F238E27FC236}">
                    <a16:creationId xmlns:a16="http://schemas.microsoft.com/office/drawing/2014/main" id="{29E70E58-7BCE-4B24-8910-68C5915256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67699" y="972028"/>
                <a:ext cx="712381" cy="5806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Barlow Light"/>
                  <a:buChar char="▸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1pPr>
                <a:lvl2pPr marL="914400" marR="0" lvl="1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accent3"/>
                  </a:buClr>
                  <a:buSzPts val="2400"/>
                  <a:buFont typeface="Barlow Light"/>
                  <a:buChar char="▹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2pPr>
                <a:lvl3pPr marL="1371600" marR="0" lvl="2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accent3"/>
                  </a:buClr>
                  <a:buSzPts val="2400"/>
                  <a:buFont typeface="Barlow Light"/>
                  <a:buChar char="▹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3pPr>
                <a:lvl4pPr marL="1828800" marR="0" lvl="3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●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4pPr>
                <a:lvl5pPr marL="2286000" marR="0" lvl="4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○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5pPr>
                <a:lvl6pPr marL="2743200" marR="0" lvl="5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■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6pPr>
                <a:lvl7pPr marL="3200400" marR="0" lvl="6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●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7pPr>
                <a:lvl8pPr marL="3657600" marR="0" lvl="7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○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8pPr>
                <a:lvl9pPr marL="4114800" marR="0" lvl="8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800"/>
                  </a:spcAft>
                  <a:buClr>
                    <a:schemeClr val="dk2"/>
                  </a:buClr>
                  <a:buSzPts val="2400"/>
                  <a:buFont typeface="Barlow Light"/>
                  <a:buChar char="■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9pPr>
              </a:lstStyle>
              <a:p>
                <a:pPr marL="0" indent="0" algn="ctr">
                  <a:buFont typeface="Barlow Light"/>
                  <a:buNone/>
                </a:pPr>
                <a:r>
                  <a:rPr lang="en" sz="2000" dirty="0"/>
                  <a:t>0.982</a:t>
                </a:r>
              </a:p>
            </p:txBody>
          </p:sp>
          <p:sp>
            <p:nvSpPr>
              <p:cNvPr id="12" name="Google Shape;272;p26">
                <a:extLst>
                  <a:ext uri="{FF2B5EF4-FFF2-40B4-BE49-F238E27FC236}">
                    <a16:creationId xmlns:a16="http://schemas.microsoft.com/office/drawing/2014/main" id="{E747BD8C-C9B7-427D-AC0D-BC38E8D93E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9494" y="973885"/>
                <a:ext cx="712381" cy="5806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Barlow Light"/>
                  <a:buChar char="▸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1pPr>
                <a:lvl2pPr marL="914400" marR="0" lvl="1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accent3"/>
                  </a:buClr>
                  <a:buSzPts val="2400"/>
                  <a:buFont typeface="Barlow Light"/>
                  <a:buChar char="▹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2pPr>
                <a:lvl3pPr marL="1371600" marR="0" lvl="2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accent3"/>
                  </a:buClr>
                  <a:buSzPts val="2400"/>
                  <a:buFont typeface="Barlow Light"/>
                  <a:buChar char="▹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3pPr>
                <a:lvl4pPr marL="1828800" marR="0" lvl="3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●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4pPr>
                <a:lvl5pPr marL="2286000" marR="0" lvl="4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○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5pPr>
                <a:lvl6pPr marL="2743200" marR="0" lvl="5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■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6pPr>
                <a:lvl7pPr marL="3200400" marR="0" lvl="6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●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7pPr>
                <a:lvl8pPr marL="3657600" marR="0" lvl="7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○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8pPr>
                <a:lvl9pPr marL="4114800" marR="0" lvl="8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800"/>
                  </a:spcAft>
                  <a:buClr>
                    <a:schemeClr val="dk2"/>
                  </a:buClr>
                  <a:buSzPts val="2400"/>
                  <a:buFont typeface="Barlow Light"/>
                  <a:buChar char="■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9pPr>
              </a:lstStyle>
              <a:p>
                <a:pPr marL="0" indent="0" algn="ctr">
                  <a:buFont typeface="Barlow Light"/>
                  <a:buNone/>
                </a:pPr>
                <a:r>
                  <a:rPr lang="en" sz="2000" dirty="0"/>
                  <a:t>0.984</a:t>
                </a:r>
              </a:p>
            </p:txBody>
          </p:sp>
          <p:sp>
            <p:nvSpPr>
              <p:cNvPr id="13" name="Google Shape;272;p26">
                <a:extLst>
                  <a:ext uri="{FF2B5EF4-FFF2-40B4-BE49-F238E27FC236}">
                    <a16:creationId xmlns:a16="http://schemas.microsoft.com/office/drawing/2014/main" id="{BB4A9330-D188-4B16-9ED9-6D756D557E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32837" y="3847371"/>
                <a:ext cx="712381" cy="5806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Barlow Light"/>
                  <a:buChar char="▸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1pPr>
                <a:lvl2pPr marL="914400" marR="0" lvl="1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accent3"/>
                  </a:buClr>
                  <a:buSzPts val="2400"/>
                  <a:buFont typeface="Barlow Light"/>
                  <a:buChar char="▹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2pPr>
                <a:lvl3pPr marL="1371600" marR="0" lvl="2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accent3"/>
                  </a:buClr>
                  <a:buSzPts val="2400"/>
                  <a:buFont typeface="Barlow Light"/>
                  <a:buChar char="▹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3pPr>
                <a:lvl4pPr marL="1828800" marR="0" lvl="3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●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4pPr>
                <a:lvl5pPr marL="2286000" marR="0" lvl="4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○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5pPr>
                <a:lvl6pPr marL="2743200" marR="0" lvl="5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■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6pPr>
                <a:lvl7pPr marL="3200400" marR="0" lvl="6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●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7pPr>
                <a:lvl8pPr marL="3657600" marR="0" lvl="7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○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8pPr>
                <a:lvl9pPr marL="4114800" marR="0" lvl="8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800"/>
                  </a:spcAft>
                  <a:buClr>
                    <a:schemeClr val="dk2"/>
                  </a:buClr>
                  <a:buSzPts val="2400"/>
                  <a:buFont typeface="Barlow Light"/>
                  <a:buChar char="■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9pPr>
              </a:lstStyle>
              <a:p>
                <a:pPr marL="0" indent="0" algn="ctr">
                  <a:buFont typeface="Barlow Light"/>
                  <a:buNone/>
                </a:pPr>
                <a:r>
                  <a:rPr lang="en" sz="2000" dirty="0"/>
                  <a:t>0.068</a:t>
                </a:r>
              </a:p>
            </p:txBody>
          </p:sp>
          <p:sp>
            <p:nvSpPr>
              <p:cNvPr id="14" name="Google Shape;272;p26">
                <a:extLst>
                  <a:ext uri="{FF2B5EF4-FFF2-40B4-BE49-F238E27FC236}">
                    <a16:creationId xmlns:a16="http://schemas.microsoft.com/office/drawing/2014/main" id="{397E725F-F652-4A2E-B62B-882D6B51A3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90506" y="3866412"/>
                <a:ext cx="712381" cy="5806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Barlow Light"/>
                  <a:buChar char="▸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1pPr>
                <a:lvl2pPr marL="914400" marR="0" lvl="1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accent3"/>
                  </a:buClr>
                  <a:buSzPts val="2400"/>
                  <a:buFont typeface="Barlow Light"/>
                  <a:buChar char="▹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2pPr>
                <a:lvl3pPr marL="1371600" marR="0" lvl="2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accent3"/>
                  </a:buClr>
                  <a:buSzPts val="2400"/>
                  <a:buFont typeface="Barlow Light"/>
                  <a:buChar char="▹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3pPr>
                <a:lvl4pPr marL="1828800" marR="0" lvl="3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●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4pPr>
                <a:lvl5pPr marL="2286000" marR="0" lvl="4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○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5pPr>
                <a:lvl6pPr marL="2743200" marR="0" lvl="5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■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6pPr>
                <a:lvl7pPr marL="3200400" marR="0" lvl="6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●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7pPr>
                <a:lvl8pPr marL="3657600" marR="0" lvl="7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○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8pPr>
                <a:lvl9pPr marL="4114800" marR="0" lvl="8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800"/>
                  </a:spcAft>
                  <a:buClr>
                    <a:schemeClr val="dk2"/>
                  </a:buClr>
                  <a:buSzPts val="2400"/>
                  <a:buFont typeface="Barlow Light"/>
                  <a:buChar char="■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9pPr>
              </a:lstStyle>
              <a:p>
                <a:pPr marL="0" indent="0" algn="ctr">
                  <a:buFont typeface="Barlow Light"/>
                  <a:buNone/>
                </a:pPr>
                <a:r>
                  <a:rPr lang="en" sz="2000" dirty="0"/>
                  <a:t>0.065</a:t>
                </a:r>
              </a:p>
            </p:txBody>
          </p:sp>
          <p:sp>
            <p:nvSpPr>
              <p:cNvPr id="15" name="Google Shape;272;p26">
                <a:extLst>
                  <a:ext uri="{FF2B5EF4-FFF2-40B4-BE49-F238E27FC236}">
                    <a16:creationId xmlns:a16="http://schemas.microsoft.com/office/drawing/2014/main" id="{1B723AE1-085F-466D-B124-9330532E82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80080" y="4052330"/>
                <a:ext cx="712381" cy="5806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Barlow Light"/>
                  <a:buChar char="▸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1pPr>
                <a:lvl2pPr marL="914400" marR="0" lvl="1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accent3"/>
                  </a:buClr>
                  <a:buSzPts val="2400"/>
                  <a:buFont typeface="Barlow Light"/>
                  <a:buChar char="▹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2pPr>
                <a:lvl3pPr marL="1371600" marR="0" lvl="2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accent3"/>
                  </a:buClr>
                  <a:buSzPts val="2400"/>
                  <a:buFont typeface="Barlow Light"/>
                  <a:buChar char="▹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3pPr>
                <a:lvl4pPr marL="1828800" marR="0" lvl="3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●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4pPr>
                <a:lvl5pPr marL="2286000" marR="0" lvl="4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○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5pPr>
                <a:lvl6pPr marL="2743200" marR="0" lvl="5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■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6pPr>
                <a:lvl7pPr marL="3200400" marR="0" lvl="6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●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7pPr>
                <a:lvl8pPr marL="3657600" marR="0" lvl="7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○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8pPr>
                <a:lvl9pPr marL="4114800" marR="0" lvl="8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800"/>
                  </a:spcAft>
                  <a:buClr>
                    <a:schemeClr val="dk2"/>
                  </a:buClr>
                  <a:buSzPts val="2400"/>
                  <a:buFont typeface="Barlow Light"/>
                  <a:buChar char="■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9pPr>
              </a:lstStyle>
              <a:p>
                <a:pPr marL="0" indent="0" algn="ctr">
                  <a:buFont typeface="Barlow Light"/>
                  <a:buNone/>
                </a:pPr>
                <a:r>
                  <a:rPr lang="en" sz="2000" dirty="0"/>
                  <a:t>0.018</a:t>
                </a:r>
              </a:p>
            </p:txBody>
          </p:sp>
          <p:sp>
            <p:nvSpPr>
              <p:cNvPr id="16" name="Google Shape;272;p26">
                <a:extLst>
                  <a:ext uri="{FF2B5EF4-FFF2-40B4-BE49-F238E27FC236}">
                    <a16:creationId xmlns:a16="http://schemas.microsoft.com/office/drawing/2014/main" id="{B6A806E4-4EDE-4BCE-85A8-6B376F9450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48388" y="4049085"/>
                <a:ext cx="712381" cy="5806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Barlow Light"/>
                  <a:buChar char="▸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1pPr>
                <a:lvl2pPr marL="914400" marR="0" lvl="1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accent3"/>
                  </a:buClr>
                  <a:buSzPts val="2400"/>
                  <a:buFont typeface="Barlow Light"/>
                  <a:buChar char="▹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2pPr>
                <a:lvl3pPr marL="1371600" marR="0" lvl="2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accent3"/>
                  </a:buClr>
                  <a:buSzPts val="2400"/>
                  <a:buFont typeface="Barlow Light"/>
                  <a:buChar char="▹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3pPr>
                <a:lvl4pPr marL="1828800" marR="0" lvl="3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●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4pPr>
                <a:lvl5pPr marL="2286000" marR="0" lvl="4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○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5pPr>
                <a:lvl6pPr marL="2743200" marR="0" lvl="5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■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6pPr>
                <a:lvl7pPr marL="3200400" marR="0" lvl="6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●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7pPr>
                <a:lvl8pPr marL="3657600" marR="0" lvl="7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○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8pPr>
                <a:lvl9pPr marL="4114800" marR="0" lvl="8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800"/>
                  </a:spcAft>
                  <a:buClr>
                    <a:schemeClr val="dk2"/>
                  </a:buClr>
                  <a:buSzPts val="2400"/>
                  <a:buFont typeface="Barlow Light"/>
                  <a:buChar char="■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9pPr>
              </a:lstStyle>
              <a:p>
                <a:pPr marL="0" indent="0" algn="ctr">
                  <a:buFont typeface="Barlow Light"/>
                  <a:buNone/>
                </a:pPr>
                <a:r>
                  <a:rPr lang="en" sz="2000" dirty="0"/>
                  <a:t>0.016</a:t>
                </a:r>
              </a:p>
            </p:txBody>
          </p:sp>
        </p:grpSp>
        <p:sp>
          <p:nvSpPr>
            <p:cNvPr id="24" name="Google Shape;272;p26">
              <a:extLst>
                <a:ext uri="{FF2B5EF4-FFF2-40B4-BE49-F238E27FC236}">
                  <a16:creationId xmlns:a16="http://schemas.microsoft.com/office/drawing/2014/main" id="{B6093095-D0DC-4F19-9455-7450DD44F07D}"/>
                </a:ext>
              </a:extLst>
            </p:cNvPr>
            <p:cNvSpPr txBox="1">
              <a:spLocks/>
            </p:cNvSpPr>
            <p:nvPr/>
          </p:nvSpPr>
          <p:spPr>
            <a:xfrm>
              <a:off x="1403495" y="4721865"/>
              <a:ext cx="1424762" cy="3976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Barlow Light"/>
                <a:buChar char="▸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accent3"/>
                </a:buClr>
                <a:buSzPts val="2400"/>
                <a:buFont typeface="Barlow Light"/>
                <a:buChar char="▹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accent3"/>
                </a:buClr>
                <a:buSzPts val="2400"/>
                <a:buFont typeface="Barlow Light"/>
                <a:buChar char="▹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●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○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■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●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○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2400"/>
                <a:buFont typeface="Barlow Light"/>
                <a:buChar char="■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 algn="ctr">
                <a:buFont typeface="Barlow Light"/>
                <a:buNone/>
              </a:pPr>
              <a:r>
                <a:rPr lang="en" sz="1400" dirty="0"/>
                <a:t>Simple Linear</a:t>
              </a:r>
            </a:p>
          </p:txBody>
        </p:sp>
        <p:sp>
          <p:nvSpPr>
            <p:cNvPr id="25" name="Google Shape;272;p26">
              <a:extLst>
                <a:ext uri="{FF2B5EF4-FFF2-40B4-BE49-F238E27FC236}">
                  <a16:creationId xmlns:a16="http://schemas.microsoft.com/office/drawing/2014/main" id="{FFACBBF2-EFAF-4CFA-B1D3-C3AA268C9CC6}"/>
                </a:ext>
              </a:extLst>
            </p:cNvPr>
            <p:cNvSpPr txBox="1">
              <a:spLocks/>
            </p:cNvSpPr>
            <p:nvPr/>
          </p:nvSpPr>
          <p:spPr>
            <a:xfrm>
              <a:off x="2844886" y="4726258"/>
              <a:ext cx="1674393" cy="3976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Barlow Light"/>
                <a:buChar char="▸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accent3"/>
                </a:buClr>
                <a:buSzPts val="2400"/>
                <a:buFont typeface="Barlow Light"/>
                <a:buChar char="▹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accent3"/>
                </a:buClr>
                <a:buSzPts val="2400"/>
                <a:buFont typeface="Barlow Light"/>
                <a:buChar char="▹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●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○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■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●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○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2400"/>
                <a:buFont typeface="Barlow Light"/>
                <a:buChar char="■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 algn="ctr">
                <a:buFont typeface="Barlow Light"/>
                <a:buNone/>
              </a:pPr>
              <a:r>
                <a:rPr lang="en" sz="1400" dirty="0"/>
                <a:t>Simple Polynomial</a:t>
              </a:r>
            </a:p>
          </p:txBody>
        </p:sp>
        <p:sp>
          <p:nvSpPr>
            <p:cNvPr id="26" name="Google Shape;272;p26">
              <a:extLst>
                <a:ext uri="{FF2B5EF4-FFF2-40B4-BE49-F238E27FC236}">
                  <a16:creationId xmlns:a16="http://schemas.microsoft.com/office/drawing/2014/main" id="{E4CE389C-BD40-4F3C-8754-190D62898882}"/>
                </a:ext>
              </a:extLst>
            </p:cNvPr>
            <p:cNvSpPr txBox="1">
              <a:spLocks/>
            </p:cNvSpPr>
            <p:nvPr/>
          </p:nvSpPr>
          <p:spPr>
            <a:xfrm>
              <a:off x="4550738" y="4727474"/>
              <a:ext cx="1424763" cy="3976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Barlow Light"/>
                <a:buChar char="▸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accent3"/>
                </a:buClr>
                <a:buSzPts val="2400"/>
                <a:buFont typeface="Barlow Light"/>
                <a:buChar char="▹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accent3"/>
                </a:buClr>
                <a:buSzPts val="2400"/>
                <a:buFont typeface="Barlow Light"/>
                <a:buChar char="▹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●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○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■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●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○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2400"/>
                <a:buFont typeface="Barlow Light"/>
                <a:buChar char="■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 algn="ctr">
                <a:buFont typeface="Barlow Light"/>
                <a:buNone/>
              </a:pPr>
              <a:r>
                <a:rPr lang="en" sz="1400" dirty="0"/>
                <a:t>Multiple  Linear</a:t>
              </a:r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AB8EA04D-E662-449C-8016-E152051017AE}"/>
                </a:ext>
              </a:extLst>
            </p:cNvPr>
            <p:cNvSpPr/>
            <p:nvPr/>
          </p:nvSpPr>
          <p:spPr>
            <a:xfrm>
              <a:off x="6558660" y="4869030"/>
              <a:ext cx="524655" cy="82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Google Shape;272;p26">
              <a:extLst>
                <a:ext uri="{FF2B5EF4-FFF2-40B4-BE49-F238E27FC236}">
                  <a16:creationId xmlns:a16="http://schemas.microsoft.com/office/drawing/2014/main" id="{0FEE5329-9AC5-4432-B874-BF15C9E74464}"/>
                </a:ext>
              </a:extLst>
            </p:cNvPr>
            <p:cNvSpPr txBox="1">
              <a:spLocks/>
            </p:cNvSpPr>
            <p:nvPr/>
          </p:nvSpPr>
          <p:spPr>
            <a:xfrm>
              <a:off x="6058579" y="4727474"/>
              <a:ext cx="1536848" cy="397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Barlow Light"/>
                <a:buChar char="▸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accent3"/>
                </a:buClr>
                <a:buSzPts val="2400"/>
                <a:buFont typeface="Barlow Light"/>
                <a:buChar char="▹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accent3"/>
                </a:buClr>
                <a:buSzPts val="2400"/>
                <a:buFont typeface="Barlow Light"/>
                <a:buChar char="▹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●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○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■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●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○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2400"/>
                <a:buFont typeface="Barlow Light"/>
                <a:buChar char="■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 algn="ctr">
                <a:buFont typeface="Barlow Light"/>
                <a:buNone/>
              </a:pPr>
              <a:r>
                <a:rPr lang="en" sz="1400" dirty="0"/>
                <a:t>Multiple Polynomial</a:t>
              </a: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A2227BD0-9FDE-4CBF-8820-608CC451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Parametric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</a:t>
            </a:r>
            <a:r>
              <a:rPr lang="it-IT" dirty="0" err="1"/>
              <a:t>overview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400FA3-A7FD-4459-BDD2-4C9E7FF36C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45</a:t>
            </a:fld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BEA4F37-80B4-4606-BDE7-0378AF54AEBC}"/>
              </a:ext>
            </a:extLst>
          </p:cNvPr>
          <p:cNvSpPr/>
          <p:nvPr/>
        </p:nvSpPr>
        <p:spPr>
          <a:xfrm>
            <a:off x="850593" y="1349261"/>
            <a:ext cx="712381" cy="396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D6B43119-0665-49F3-869B-7F2E03697EAE}"/>
              </a:ext>
            </a:extLst>
          </p:cNvPr>
          <p:cNvSpPr/>
          <p:nvPr/>
        </p:nvSpPr>
        <p:spPr>
          <a:xfrm>
            <a:off x="2416799" y="1321708"/>
            <a:ext cx="712381" cy="396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D9B8A83D-EDA4-4ACC-850F-0CE449D1AEBD}"/>
              </a:ext>
            </a:extLst>
          </p:cNvPr>
          <p:cNvSpPr/>
          <p:nvPr/>
        </p:nvSpPr>
        <p:spPr>
          <a:xfrm>
            <a:off x="3982465" y="1186334"/>
            <a:ext cx="712381" cy="396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03823BBA-49BB-4C9E-A4C6-76FBA47E1623}"/>
              </a:ext>
            </a:extLst>
          </p:cNvPr>
          <p:cNvSpPr/>
          <p:nvPr/>
        </p:nvSpPr>
        <p:spPr>
          <a:xfrm>
            <a:off x="5570877" y="1190368"/>
            <a:ext cx="712381" cy="396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319A07C7-9405-4324-8ED9-811764588FC6}"/>
              </a:ext>
            </a:extLst>
          </p:cNvPr>
          <p:cNvSpPr/>
          <p:nvPr/>
        </p:nvSpPr>
        <p:spPr>
          <a:xfrm>
            <a:off x="1562973" y="4042428"/>
            <a:ext cx="712381" cy="3963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3EB2E87B-4D13-4724-B3ED-AA2EC9891A59}"/>
              </a:ext>
            </a:extLst>
          </p:cNvPr>
          <p:cNvSpPr/>
          <p:nvPr/>
        </p:nvSpPr>
        <p:spPr>
          <a:xfrm>
            <a:off x="3129180" y="4069721"/>
            <a:ext cx="712381" cy="3963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2C79CDF7-D3BD-41E5-A13D-E5EFB59A5897}"/>
              </a:ext>
            </a:extLst>
          </p:cNvPr>
          <p:cNvSpPr/>
          <p:nvPr/>
        </p:nvSpPr>
        <p:spPr>
          <a:xfrm>
            <a:off x="4711720" y="4231931"/>
            <a:ext cx="712381" cy="3963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1574CD17-9215-4A17-A71B-E8896911D9F1}"/>
              </a:ext>
            </a:extLst>
          </p:cNvPr>
          <p:cNvSpPr/>
          <p:nvPr/>
        </p:nvSpPr>
        <p:spPr>
          <a:xfrm>
            <a:off x="6278524" y="4243822"/>
            <a:ext cx="712381" cy="3963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CCDECA3D-4A40-4A05-A186-A9F6DCF224CA}"/>
              </a:ext>
            </a:extLst>
          </p:cNvPr>
          <p:cNvSpPr/>
          <p:nvPr/>
        </p:nvSpPr>
        <p:spPr>
          <a:xfrm>
            <a:off x="7209620" y="1958537"/>
            <a:ext cx="360000" cy="360000"/>
          </a:xfrm>
          <a:prstGeom prst="rect">
            <a:avLst/>
          </a:prstGeom>
          <a:solidFill>
            <a:srgbClr val="8DD3C7"/>
          </a:solidFill>
          <a:ln w="6350"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37E19C0-AF13-4A91-9597-45D790E02283}"/>
              </a:ext>
            </a:extLst>
          </p:cNvPr>
          <p:cNvSpPr/>
          <p:nvPr/>
        </p:nvSpPr>
        <p:spPr>
          <a:xfrm>
            <a:off x="7209620" y="3037624"/>
            <a:ext cx="360000" cy="360000"/>
          </a:xfrm>
          <a:prstGeom prst="rect">
            <a:avLst/>
          </a:prstGeom>
          <a:solidFill>
            <a:srgbClr val="FFFFB3"/>
          </a:solidFill>
          <a:ln w="6350"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Google Shape;272;p26">
            <a:extLst>
              <a:ext uri="{FF2B5EF4-FFF2-40B4-BE49-F238E27FC236}">
                <a16:creationId xmlns:a16="http://schemas.microsoft.com/office/drawing/2014/main" id="{E7A2E576-FDEE-463D-B691-6C6BA9219F53}"/>
              </a:ext>
            </a:extLst>
          </p:cNvPr>
          <p:cNvSpPr txBox="1">
            <a:spLocks/>
          </p:cNvSpPr>
          <p:nvPr/>
        </p:nvSpPr>
        <p:spPr>
          <a:xfrm>
            <a:off x="7431392" y="1958537"/>
            <a:ext cx="1712608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Training R</a:t>
            </a:r>
            <a:r>
              <a:rPr lang="en" sz="1800" baseline="30000" dirty="0"/>
              <a:t>2</a:t>
            </a:r>
          </a:p>
        </p:txBody>
      </p:sp>
      <p:sp>
        <p:nvSpPr>
          <p:cNvPr id="34" name="Google Shape;272;p26">
            <a:extLst>
              <a:ext uri="{FF2B5EF4-FFF2-40B4-BE49-F238E27FC236}">
                <a16:creationId xmlns:a16="http://schemas.microsoft.com/office/drawing/2014/main" id="{7DA48DEE-D7FA-4EFA-ACA3-30B1F4DEFF5F}"/>
              </a:ext>
            </a:extLst>
          </p:cNvPr>
          <p:cNvSpPr txBox="1">
            <a:spLocks/>
          </p:cNvSpPr>
          <p:nvPr/>
        </p:nvSpPr>
        <p:spPr>
          <a:xfrm>
            <a:off x="7452657" y="3041804"/>
            <a:ext cx="1712608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Test MSE</a:t>
            </a:r>
            <a:endParaRPr lang="en" sz="1800" baseline="30000" dirty="0"/>
          </a:p>
        </p:txBody>
      </p:sp>
    </p:spTree>
    <p:extLst>
      <p:ext uri="{BB962C8B-B14F-4D97-AF65-F5344CB8AC3E}">
        <p14:creationId xmlns:p14="http://schemas.microsoft.com/office/powerpoint/2010/main" val="192998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227BD0-9FDE-4CBF-8820-608CC451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Non-</a:t>
            </a:r>
            <a:r>
              <a:rPr lang="it-IT" dirty="0" err="1"/>
              <a:t>Parametric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</a:t>
            </a:r>
            <a:r>
              <a:rPr lang="it-IT" dirty="0" err="1"/>
              <a:t>overview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400FA3-A7FD-4459-BDD2-4C9E7FF36C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46</a:t>
            </a:fld>
            <a:endParaRPr lang="it-IT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83BFB4BC-0EA6-4690-AD94-385F7F23EAEC}"/>
              </a:ext>
            </a:extLst>
          </p:cNvPr>
          <p:cNvGrpSpPr/>
          <p:nvPr/>
        </p:nvGrpSpPr>
        <p:grpSpPr>
          <a:xfrm>
            <a:off x="360000" y="1108800"/>
            <a:ext cx="6889897" cy="3781796"/>
            <a:chOff x="1031358" y="1232300"/>
            <a:chExt cx="6889897" cy="3781796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2A25E9EA-74B5-448F-AC9D-DBB306249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/>
          </p:blipFill>
          <p:spPr>
            <a:xfrm>
              <a:off x="1031358" y="1232300"/>
              <a:ext cx="6889897" cy="3674611"/>
            </a:xfrm>
            <a:prstGeom prst="rect">
              <a:avLst/>
            </a:prstGeom>
          </p:spPr>
        </p:pic>
        <p:sp>
          <p:nvSpPr>
            <p:cNvPr id="7" name="Google Shape;272;p26">
              <a:extLst>
                <a:ext uri="{FF2B5EF4-FFF2-40B4-BE49-F238E27FC236}">
                  <a16:creationId xmlns:a16="http://schemas.microsoft.com/office/drawing/2014/main" id="{6C6FA5CA-2728-4693-845A-4F916F4C588E}"/>
                </a:ext>
              </a:extLst>
            </p:cNvPr>
            <p:cNvSpPr txBox="1">
              <a:spLocks/>
            </p:cNvSpPr>
            <p:nvPr/>
          </p:nvSpPr>
          <p:spPr>
            <a:xfrm>
              <a:off x="1619026" y="4616482"/>
              <a:ext cx="1850316" cy="3976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Barlow Light"/>
                <a:buChar char="▸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accent3"/>
                </a:buClr>
                <a:buSzPts val="2400"/>
                <a:buFont typeface="Barlow Light"/>
                <a:buChar char="▹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accent3"/>
                </a:buClr>
                <a:buSzPts val="2400"/>
                <a:buFont typeface="Barlow Light"/>
                <a:buChar char="▹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●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○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■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●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○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2400"/>
                <a:buFont typeface="Barlow Light"/>
                <a:buChar char="■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 algn="ctr">
                <a:buFont typeface="Barlow Light"/>
                <a:buNone/>
              </a:pPr>
              <a:r>
                <a:rPr lang="en" sz="1400" dirty="0"/>
                <a:t>Simple Tree</a:t>
              </a:r>
            </a:p>
          </p:txBody>
        </p:sp>
        <p:sp>
          <p:nvSpPr>
            <p:cNvPr id="8" name="Google Shape;272;p26">
              <a:extLst>
                <a:ext uri="{FF2B5EF4-FFF2-40B4-BE49-F238E27FC236}">
                  <a16:creationId xmlns:a16="http://schemas.microsoft.com/office/drawing/2014/main" id="{2143D8A6-8F53-4636-9D3F-604A0A5700ED}"/>
                </a:ext>
              </a:extLst>
            </p:cNvPr>
            <p:cNvSpPr txBox="1">
              <a:spLocks/>
            </p:cNvSpPr>
            <p:nvPr/>
          </p:nvSpPr>
          <p:spPr>
            <a:xfrm>
              <a:off x="1619026" y="3882243"/>
              <a:ext cx="925158" cy="580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Barlow Light"/>
                <a:buChar char="▸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accent3"/>
                </a:buClr>
                <a:buSzPts val="2400"/>
                <a:buFont typeface="Barlow Light"/>
                <a:buChar char="▹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accent3"/>
                </a:buClr>
                <a:buSzPts val="2400"/>
                <a:buFont typeface="Barlow Light"/>
                <a:buChar char="▹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●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○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■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●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○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2400"/>
                <a:buFont typeface="Barlow Light"/>
                <a:buChar char="■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 algn="ctr">
                <a:buFont typeface="Barlow Light"/>
                <a:buNone/>
              </a:pPr>
              <a:r>
                <a:rPr lang="en" sz="2000" dirty="0"/>
                <a:t>88.11</a:t>
              </a:r>
            </a:p>
          </p:txBody>
        </p:sp>
        <p:sp>
          <p:nvSpPr>
            <p:cNvPr id="9" name="Google Shape;272;p26">
              <a:extLst>
                <a:ext uri="{FF2B5EF4-FFF2-40B4-BE49-F238E27FC236}">
                  <a16:creationId xmlns:a16="http://schemas.microsoft.com/office/drawing/2014/main" id="{AA65285A-549B-4F0E-BDC4-13794AFB7F68}"/>
                </a:ext>
              </a:extLst>
            </p:cNvPr>
            <p:cNvSpPr txBox="1">
              <a:spLocks/>
            </p:cNvSpPr>
            <p:nvPr/>
          </p:nvSpPr>
          <p:spPr>
            <a:xfrm>
              <a:off x="2544184" y="1426664"/>
              <a:ext cx="925158" cy="580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Barlow Light"/>
                <a:buChar char="▸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accent3"/>
                </a:buClr>
                <a:buSzPts val="2400"/>
                <a:buFont typeface="Barlow Light"/>
                <a:buChar char="▹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accent3"/>
                </a:buClr>
                <a:buSzPts val="2400"/>
                <a:buFont typeface="Barlow Light"/>
                <a:buChar char="▹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●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○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■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●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○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2400"/>
                <a:buFont typeface="Barlow Light"/>
                <a:buChar char="■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 algn="ctr">
                <a:buFont typeface="Barlow Light"/>
                <a:buNone/>
              </a:pPr>
              <a:r>
                <a:rPr lang="en" sz="2000" dirty="0"/>
                <a:t>1386.03</a:t>
              </a:r>
            </a:p>
          </p:txBody>
        </p:sp>
        <p:sp>
          <p:nvSpPr>
            <p:cNvPr id="10" name="Google Shape;272;p26">
              <a:extLst>
                <a:ext uri="{FF2B5EF4-FFF2-40B4-BE49-F238E27FC236}">
                  <a16:creationId xmlns:a16="http://schemas.microsoft.com/office/drawing/2014/main" id="{C5A6DCCF-490D-4CA3-84C7-769950311830}"/>
                </a:ext>
              </a:extLst>
            </p:cNvPr>
            <p:cNvSpPr txBox="1">
              <a:spLocks/>
            </p:cNvSpPr>
            <p:nvPr/>
          </p:nvSpPr>
          <p:spPr>
            <a:xfrm>
              <a:off x="3676831" y="4615270"/>
              <a:ext cx="1850316" cy="3976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Barlow Light"/>
                <a:buChar char="▸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accent3"/>
                </a:buClr>
                <a:buSzPts val="2400"/>
                <a:buFont typeface="Barlow Light"/>
                <a:buChar char="▹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accent3"/>
                </a:buClr>
                <a:buSzPts val="2400"/>
                <a:buFont typeface="Barlow Light"/>
                <a:buChar char="▹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●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○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■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●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○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2400"/>
                <a:buFont typeface="Barlow Light"/>
                <a:buChar char="■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 algn="ctr">
                <a:buFont typeface="Barlow Light"/>
                <a:buNone/>
              </a:pPr>
              <a:r>
                <a:rPr lang="en" sz="1400" dirty="0"/>
                <a:t>Bagging (150 trees)</a:t>
              </a:r>
            </a:p>
          </p:txBody>
        </p:sp>
        <p:sp>
          <p:nvSpPr>
            <p:cNvPr id="11" name="Google Shape;272;p26">
              <a:extLst>
                <a:ext uri="{FF2B5EF4-FFF2-40B4-BE49-F238E27FC236}">
                  <a16:creationId xmlns:a16="http://schemas.microsoft.com/office/drawing/2014/main" id="{F340D638-2460-4D11-872B-578E3FE6F3FA}"/>
                </a:ext>
              </a:extLst>
            </p:cNvPr>
            <p:cNvSpPr txBox="1">
              <a:spLocks/>
            </p:cNvSpPr>
            <p:nvPr/>
          </p:nvSpPr>
          <p:spPr>
            <a:xfrm>
              <a:off x="3676831" y="3881031"/>
              <a:ext cx="925158" cy="580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Barlow Light"/>
                <a:buChar char="▸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accent3"/>
                </a:buClr>
                <a:buSzPts val="2400"/>
                <a:buFont typeface="Barlow Light"/>
                <a:buChar char="▹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accent3"/>
                </a:buClr>
                <a:buSzPts val="2400"/>
                <a:buFont typeface="Barlow Light"/>
                <a:buChar char="▹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●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○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■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●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○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2400"/>
                <a:buFont typeface="Barlow Light"/>
                <a:buChar char="■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 algn="ctr">
                <a:buFont typeface="Barlow Light"/>
                <a:buNone/>
              </a:pPr>
              <a:r>
                <a:rPr lang="en" sz="2000" dirty="0"/>
                <a:t>99.64</a:t>
              </a:r>
            </a:p>
          </p:txBody>
        </p:sp>
        <p:sp>
          <p:nvSpPr>
            <p:cNvPr id="12" name="Google Shape;272;p26">
              <a:extLst>
                <a:ext uri="{FF2B5EF4-FFF2-40B4-BE49-F238E27FC236}">
                  <a16:creationId xmlns:a16="http://schemas.microsoft.com/office/drawing/2014/main" id="{9B492BBD-E880-408B-A97C-3B5EACDD3911}"/>
                </a:ext>
              </a:extLst>
            </p:cNvPr>
            <p:cNvSpPr txBox="1">
              <a:spLocks/>
            </p:cNvSpPr>
            <p:nvPr/>
          </p:nvSpPr>
          <p:spPr>
            <a:xfrm>
              <a:off x="4591164" y="2819614"/>
              <a:ext cx="925158" cy="580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Barlow Light"/>
                <a:buChar char="▸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accent3"/>
                </a:buClr>
                <a:buSzPts val="2400"/>
                <a:buFont typeface="Barlow Light"/>
                <a:buChar char="▹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accent3"/>
                </a:buClr>
                <a:buSzPts val="2400"/>
                <a:buFont typeface="Barlow Light"/>
                <a:buChar char="▹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●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○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■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●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○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2400"/>
                <a:buFont typeface="Barlow Light"/>
                <a:buChar char="■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 algn="ctr">
                <a:buFont typeface="Barlow Light"/>
                <a:buNone/>
              </a:pPr>
              <a:r>
                <a:rPr lang="en" sz="2000" dirty="0"/>
                <a:t>541.59</a:t>
              </a:r>
            </a:p>
          </p:txBody>
        </p:sp>
        <p:sp>
          <p:nvSpPr>
            <p:cNvPr id="13" name="Google Shape;272;p26">
              <a:extLst>
                <a:ext uri="{FF2B5EF4-FFF2-40B4-BE49-F238E27FC236}">
                  <a16:creationId xmlns:a16="http://schemas.microsoft.com/office/drawing/2014/main" id="{122A66D4-2E7E-4A42-89AE-EE6E7C5DE28D}"/>
                </a:ext>
              </a:extLst>
            </p:cNvPr>
            <p:cNvSpPr txBox="1">
              <a:spLocks/>
            </p:cNvSpPr>
            <p:nvPr/>
          </p:nvSpPr>
          <p:spPr>
            <a:xfrm>
              <a:off x="5729250" y="4614058"/>
              <a:ext cx="1850316" cy="3976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Barlow Light"/>
                <a:buChar char="▸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accent3"/>
                </a:buClr>
                <a:buSzPts val="2400"/>
                <a:buFont typeface="Barlow Light"/>
                <a:buChar char="▹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accent3"/>
                </a:buClr>
                <a:buSzPts val="2400"/>
                <a:buFont typeface="Barlow Light"/>
                <a:buChar char="▹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●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○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■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●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○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2400"/>
                <a:buFont typeface="Barlow Light"/>
                <a:buChar char="■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 algn="ctr">
                <a:buFont typeface="Barlow Light"/>
                <a:buNone/>
              </a:pPr>
              <a:r>
                <a:rPr lang="en" sz="1400" dirty="0"/>
                <a:t>Random Forest</a:t>
              </a:r>
            </a:p>
            <a:p>
              <a:pPr marL="0" indent="0" algn="ctr">
                <a:buFont typeface="Barlow Light"/>
                <a:buNone/>
              </a:pPr>
              <a:r>
                <a:rPr lang="en" sz="1400" dirty="0"/>
                <a:t> (150 trees)</a:t>
              </a:r>
            </a:p>
          </p:txBody>
        </p:sp>
        <p:sp>
          <p:nvSpPr>
            <p:cNvPr id="14" name="Google Shape;272;p26">
              <a:extLst>
                <a:ext uri="{FF2B5EF4-FFF2-40B4-BE49-F238E27FC236}">
                  <a16:creationId xmlns:a16="http://schemas.microsoft.com/office/drawing/2014/main" id="{AFCC1B5A-E803-4521-A782-53FAFACCC695}"/>
                </a:ext>
              </a:extLst>
            </p:cNvPr>
            <p:cNvSpPr txBox="1">
              <a:spLocks/>
            </p:cNvSpPr>
            <p:nvPr/>
          </p:nvSpPr>
          <p:spPr>
            <a:xfrm>
              <a:off x="5729250" y="3879819"/>
              <a:ext cx="925158" cy="580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Barlow Light"/>
                <a:buChar char="▸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accent3"/>
                </a:buClr>
                <a:buSzPts val="2400"/>
                <a:buFont typeface="Barlow Light"/>
                <a:buChar char="▹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accent3"/>
                </a:buClr>
                <a:buSzPts val="2400"/>
                <a:buFont typeface="Barlow Light"/>
                <a:buChar char="▹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●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○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■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●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○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2400"/>
                <a:buFont typeface="Barlow Light"/>
                <a:buChar char="■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 algn="ctr">
                <a:buFont typeface="Barlow Light"/>
                <a:buNone/>
              </a:pPr>
              <a:r>
                <a:rPr lang="en" sz="2000" dirty="0"/>
                <a:t>99.61</a:t>
              </a:r>
            </a:p>
          </p:txBody>
        </p:sp>
        <p:sp>
          <p:nvSpPr>
            <p:cNvPr id="15" name="Google Shape;272;p26">
              <a:extLst>
                <a:ext uri="{FF2B5EF4-FFF2-40B4-BE49-F238E27FC236}">
                  <a16:creationId xmlns:a16="http://schemas.microsoft.com/office/drawing/2014/main" id="{F43E2402-421E-4E32-85E3-21F12EC14FE7}"/>
                </a:ext>
              </a:extLst>
            </p:cNvPr>
            <p:cNvSpPr txBox="1">
              <a:spLocks/>
            </p:cNvSpPr>
            <p:nvPr/>
          </p:nvSpPr>
          <p:spPr>
            <a:xfrm>
              <a:off x="6643583" y="2818402"/>
              <a:ext cx="925158" cy="580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Barlow Light"/>
                <a:buChar char="▸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accent3"/>
                </a:buClr>
                <a:buSzPts val="2400"/>
                <a:buFont typeface="Barlow Light"/>
                <a:buChar char="▹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accent3"/>
                </a:buClr>
                <a:buSzPts val="2400"/>
                <a:buFont typeface="Barlow Light"/>
                <a:buChar char="▹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●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○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■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●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○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2400"/>
                <a:buFont typeface="Barlow Light"/>
                <a:buChar char="■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 algn="ctr">
                <a:buFont typeface="Barlow Light"/>
                <a:buNone/>
              </a:pPr>
              <a:r>
                <a:rPr lang="en" sz="2000"/>
                <a:t>536.21</a:t>
              </a:r>
              <a:endParaRPr lang="en" sz="2000" dirty="0"/>
            </a:p>
          </p:txBody>
        </p:sp>
      </p:grpSp>
      <p:sp>
        <p:nvSpPr>
          <p:cNvPr id="16" name="Rettangolo 15">
            <a:extLst>
              <a:ext uri="{FF2B5EF4-FFF2-40B4-BE49-F238E27FC236}">
                <a16:creationId xmlns:a16="http://schemas.microsoft.com/office/drawing/2014/main" id="{391B2DE2-372C-49B4-99D6-53E4E892678E}"/>
              </a:ext>
            </a:extLst>
          </p:cNvPr>
          <p:cNvSpPr/>
          <p:nvPr/>
        </p:nvSpPr>
        <p:spPr>
          <a:xfrm>
            <a:off x="7209620" y="1958537"/>
            <a:ext cx="360000" cy="360000"/>
          </a:xfrm>
          <a:prstGeom prst="rect">
            <a:avLst/>
          </a:prstGeom>
          <a:solidFill>
            <a:srgbClr val="8DD3C7"/>
          </a:solidFill>
          <a:ln w="6350"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BF1BC5FD-A23D-4BD2-A8CB-4A488479ECDF}"/>
              </a:ext>
            </a:extLst>
          </p:cNvPr>
          <p:cNvSpPr/>
          <p:nvPr/>
        </p:nvSpPr>
        <p:spPr>
          <a:xfrm>
            <a:off x="7209620" y="3037624"/>
            <a:ext cx="360000" cy="360000"/>
          </a:xfrm>
          <a:prstGeom prst="rect">
            <a:avLst/>
          </a:prstGeom>
          <a:solidFill>
            <a:srgbClr val="FFFFB3"/>
          </a:solidFill>
          <a:ln w="6350"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Google Shape;272;p26">
            <a:extLst>
              <a:ext uri="{FF2B5EF4-FFF2-40B4-BE49-F238E27FC236}">
                <a16:creationId xmlns:a16="http://schemas.microsoft.com/office/drawing/2014/main" id="{3816908F-5DF3-428C-AE6F-98D590FFE3FE}"/>
              </a:ext>
            </a:extLst>
          </p:cNvPr>
          <p:cNvSpPr txBox="1">
            <a:spLocks/>
          </p:cNvSpPr>
          <p:nvPr/>
        </p:nvSpPr>
        <p:spPr>
          <a:xfrm>
            <a:off x="7431392" y="1958537"/>
            <a:ext cx="1712608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Pseudo tr. R</a:t>
            </a:r>
            <a:r>
              <a:rPr lang="en" sz="1800" baseline="30000" dirty="0"/>
              <a:t>2</a:t>
            </a:r>
          </a:p>
        </p:txBody>
      </p:sp>
      <p:sp>
        <p:nvSpPr>
          <p:cNvPr id="19" name="Google Shape;272;p26">
            <a:extLst>
              <a:ext uri="{FF2B5EF4-FFF2-40B4-BE49-F238E27FC236}">
                <a16:creationId xmlns:a16="http://schemas.microsoft.com/office/drawing/2014/main" id="{C44B9A4B-2846-45B9-84FE-B3FF2FF7D0D7}"/>
              </a:ext>
            </a:extLst>
          </p:cNvPr>
          <p:cNvSpPr txBox="1">
            <a:spLocks/>
          </p:cNvSpPr>
          <p:nvPr/>
        </p:nvSpPr>
        <p:spPr>
          <a:xfrm>
            <a:off x="7452657" y="3041804"/>
            <a:ext cx="1712608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Test MSE</a:t>
            </a:r>
            <a:endParaRPr lang="en" sz="1800" baseline="30000" dirty="0"/>
          </a:p>
        </p:txBody>
      </p:sp>
    </p:spTree>
    <p:extLst>
      <p:ext uri="{BB962C8B-B14F-4D97-AF65-F5344CB8AC3E}">
        <p14:creationId xmlns:p14="http://schemas.microsoft.com/office/powerpoint/2010/main" val="10253694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045A89-24E7-0D41-A7C6-085383F4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FINDINGS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A781CD-F458-6942-9D12-4B5D78097D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Carat is the most important factor in determining a diamond’s price, strictly followed by the diamond’s dimensions.</a:t>
            </a:r>
          </a:p>
          <a:p>
            <a:r>
              <a:rPr lang="en-GB" dirty="0"/>
              <a:t>Clarity plays the most important role among the categorical variables, followed by </a:t>
            </a:r>
            <a:r>
              <a:rPr lang="en-GB" dirty="0" err="1"/>
              <a:t>color</a:t>
            </a:r>
            <a:r>
              <a:rPr lang="en-GB" dirty="0"/>
              <a:t> and cut, whose impact is much smaller than clarity. </a:t>
            </a:r>
          </a:p>
          <a:p>
            <a:r>
              <a:rPr lang="en-GB" dirty="0"/>
              <a:t>Table and depth, on the contrary, are not relevant. </a:t>
            </a:r>
          </a:p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9873275-A212-B04C-84E5-2B73BED818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47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19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AE6C1F-DD91-4040-98D4-614A81E84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ACCURACY–INTERPRETABILITY TRADE-OFF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4F95589-C5B1-894C-9904-6046B2484D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48</a:t>
            </a:fld>
            <a:endParaRPr lang="it-IT"/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E9B87FD2-DF63-3F4B-85DF-7158B34420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002089"/>
              </p:ext>
            </p:extLst>
          </p:nvPr>
        </p:nvGraphicFramePr>
        <p:xfrm>
          <a:off x="891000" y="1482937"/>
          <a:ext cx="7362000" cy="311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78498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pic>
        <p:nvPicPr>
          <p:cNvPr id="402" name="Google Shape;402;p33"/>
          <p:cNvPicPr preferRelativeResize="0"/>
          <p:nvPr/>
        </p:nvPicPr>
        <p:blipFill rotWithShape="1">
          <a:blip r:embed="rId3"/>
          <a:srcRect t="55" b="55"/>
          <a:stretch/>
        </p:blipFill>
        <p:spPr>
          <a:xfrm>
            <a:off x="2680425" y="1507700"/>
            <a:ext cx="6463500" cy="3636000"/>
          </a:xfrm>
          <a:prstGeom prst="triangle">
            <a:avLst>
              <a:gd name="adj" fmla="val 100000"/>
            </a:avLst>
          </a:prstGeom>
          <a:noFill/>
          <a:ln>
            <a:noFill/>
          </a:ln>
        </p:spPr>
      </p:pic>
      <p:sp>
        <p:nvSpPr>
          <p:cNvPr id="403" name="Google Shape;403;p33"/>
          <p:cNvSpPr txBox="1">
            <a:spLocks noGrp="1"/>
          </p:cNvSpPr>
          <p:nvPr>
            <p:ph type="ctrTitle" idx="4294967295"/>
          </p:nvPr>
        </p:nvSpPr>
        <p:spPr>
          <a:xfrm>
            <a:off x="629775" y="1411950"/>
            <a:ext cx="41013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 FOR WATCHING!</a:t>
            </a:r>
            <a:endParaRPr sz="6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227BD0-9FDE-4CBF-8820-608CC451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STATISTIC SUMMARY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400FA3-A7FD-4459-BDD2-4C9E7FF36C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5</a:t>
            </a:fld>
            <a:endParaRPr lang="it-IT"/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9D5B01E6-624A-4669-9866-432CA9509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26878"/>
              </p:ext>
            </p:extLst>
          </p:nvPr>
        </p:nvGraphicFramePr>
        <p:xfrm>
          <a:off x="855300" y="1459230"/>
          <a:ext cx="7358928" cy="312045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19866">
                  <a:extLst>
                    <a:ext uri="{9D8B030D-6E8A-4147-A177-3AD203B41FA5}">
                      <a16:colId xmlns:a16="http://schemas.microsoft.com/office/drawing/2014/main" val="338557557"/>
                    </a:ext>
                  </a:extLst>
                </a:gridCol>
                <a:gridCol w="919866">
                  <a:extLst>
                    <a:ext uri="{9D8B030D-6E8A-4147-A177-3AD203B41FA5}">
                      <a16:colId xmlns:a16="http://schemas.microsoft.com/office/drawing/2014/main" val="1948974434"/>
                    </a:ext>
                  </a:extLst>
                </a:gridCol>
                <a:gridCol w="919866">
                  <a:extLst>
                    <a:ext uri="{9D8B030D-6E8A-4147-A177-3AD203B41FA5}">
                      <a16:colId xmlns:a16="http://schemas.microsoft.com/office/drawing/2014/main" val="169225521"/>
                    </a:ext>
                  </a:extLst>
                </a:gridCol>
                <a:gridCol w="919866">
                  <a:extLst>
                    <a:ext uri="{9D8B030D-6E8A-4147-A177-3AD203B41FA5}">
                      <a16:colId xmlns:a16="http://schemas.microsoft.com/office/drawing/2014/main" val="1096161119"/>
                    </a:ext>
                  </a:extLst>
                </a:gridCol>
                <a:gridCol w="919866">
                  <a:extLst>
                    <a:ext uri="{9D8B030D-6E8A-4147-A177-3AD203B41FA5}">
                      <a16:colId xmlns:a16="http://schemas.microsoft.com/office/drawing/2014/main" val="2456818168"/>
                    </a:ext>
                  </a:extLst>
                </a:gridCol>
                <a:gridCol w="919866">
                  <a:extLst>
                    <a:ext uri="{9D8B030D-6E8A-4147-A177-3AD203B41FA5}">
                      <a16:colId xmlns:a16="http://schemas.microsoft.com/office/drawing/2014/main" val="685651649"/>
                    </a:ext>
                  </a:extLst>
                </a:gridCol>
                <a:gridCol w="919866">
                  <a:extLst>
                    <a:ext uri="{9D8B030D-6E8A-4147-A177-3AD203B41FA5}">
                      <a16:colId xmlns:a16="http://schemas.microsoft.com/office/drawing/2014/main" val="2427363090"/>
                    </a:ext>
                  </a:extLst>
                </a:gridCol>
                <a:gridCol w="919866">
                  <a:extLst>
                    <a:ext uri="{9D8B030D-6E8A-4147-A177-3AD203B41FA5}">
                      <a16:colId xmlns:a16="http://schemas.microsoft.com/office/drawing/2014/main" val="1788162084"/>
                    </a:ext>
                  </a:extLst>
                </a:gridCol>
              </a:tblGrid>
              <a:tr h="52007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Carat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Depth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Table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801016"/>
                  </a:ext>
                </a:extLst>
              </a:tr>
              <a:tr h="520076">
                <a:tc>
                  <a:txBody>
                    <a:bodyPr/>
                    <a:lstStyle/>
                    <a:p>
                      <a:r>
                        <a:rPr lang="it-IT" sz="1400" dirty="0"/>
                        <a:t>Min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326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2679553"/>
                  </a:ext>
                </a:extLst>
              </a:tr>
              <a:tr h="520076">
                <a:tc>
                  <a:txBody>
                    <a:bodyPr/>
                    <a:lstStyle/>
                    <a:p>
                      <a:r>
                        <a:rPr lang="it-IT" sz="1400" dirty="0"/>
                        <a:t>1st Qu.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950</a:t>
                      </a:r>
                      <a:endParaRPr lang="it-IT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4.71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4.72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2.91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024994"/>
                  </a:ext>
                </a:extLst>
              </a:tr>
              <a:tr h="520076">
                <a:tc>
                  <a:txBody>
                    <a:bodyPr/>
                    <a:lstStyle/>
                    <a:p>
                      <a:r>
                        <a:rPr lang="it-IT" sz="1400" dirty="0" err="1"/>
                        <a:t>Mean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3933</a:t>
                      </a:r>
                      <a:endParaRPr lang="it-IT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0.7979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61.75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57.46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5.731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5.735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3.539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424010"/>
                  </a:ext>
                </a:extLst>
              </a:tr>
              <a:tr h="520076">
                <a:tc>
                  <a:txBody>
                    <a:bodyPr/>
                    <a:lstStyle/>
                    <a:p>
                      <a:r>
                        <a:rPr lang="it-IT" sz="1400" dirty="0"/>
                        <a:t>3rd Qu.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5324</a:t>
                      </a:r>
                      <a:endParaRPr lang="it-IT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1.04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62.50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6.54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6.54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4.04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6985321"/>
                  </a:ext>
                </a:extLst>
              </a:tr>
              <a:tr h="520076">
                <a:tc>
                  <a:txBody>
                    <a:bodyPr/>
                    <a:lstStyle/>
                    <a:p>
                      <a:r>
                        <a:rPr lang="it-IT" sz="1400" dirty="0"/>
                        <a:t>Max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18823</a:t>
                      </a:r>
                      <a:endParaRPr lang="it-IT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5.01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10.74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58.9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31.8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066609"/>
                  </a:ext>
                </a:extLst>
              </a:tr>
            </a:tbl>
          </a:graphicData>
        </a:graphic>
      </p:graphicFrame>
      <p:sp>
        <p:nvSpPr>
          <p:cNvPr id="6" name="Ovale 5">
            <a:extLst>
              <a:ext uri="{FF2B5EF4-FFF2-40B4-BE49-F238E27FC236}">
                <a16:creationId xmlns:a16="http://schemas.microsoft.com/office/drawing/2014/main" id="{DFB35BD3-1915-41D6-9FEC-FAD9C6F373EC}"/>
              </a:ext>
            </a:extLst>
          </p:cNvPr>
          <p:cNvSpPr/>
          <p:nvPr/>
        </p:nvSpPr>
        <p:spPr>
          <a:xfrm>
            <a:off x="5638393" y="1967112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DCD6660D-CA2A-4258-8146-02C7537BD422}"/>
              </a:ext>
            </a:extLst>
          </p:cNvPr>
          <p:cNvSpPr/>
          <p:nvPr/>
        </p:nvSpPr>
        <p:spPr>
          <a:xfrm>
            <a:off x="6552793" y="1967112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59301259-E86C-4165-B421-98DDE116F657}"/>
              </a:ext>
            </a:extLst>
          </p:cNvPr>
          <p:cNvSpPr/>
          <p:nvPr/>
        </p:nvSpPr>
        <p:spPr>
          <a:xfrm>
            <a:off x="7494553" y="1967112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A5106CB-748B-4F36-8FED-53E581C24D1F}"/>
              </a:ext>
            </a:extLst>
          </p:cNvPr>
          <p:cNvSpPr/>
          <p:nvPr/>
        </p:nvSpPr>
        <p:spPr>
          <a:xfrm>
            <a:off x="4711293" y="4039686"/>
            <a:ext cx="540000" cy="54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32E63AA4-E59E-486F-A537-F54326911112}"/>
              </a:ext>
            </a:extLst>
          </p:cNvPr>
          <p:cNvSpPr/>
          <p:nvPr/>
        </p:nvSpPr>
        <p:spPr>
          <a:xfrm>
            <a:off x="6552793" y="4039686"/>
            <a:ext cx="540000" cy="54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955363B4-C60E-4F1B-B575-26C5841EEBE6}"/>
              </a:ext>
            </a:extLst>
          </p:cNvPr>
          <p:cNvSpPr/>
          <p:nvPr/>
        </p:nvSpPr>
        <p:spPr>
          <a:xfrm>
            <a:off x="7494553" y="4037500"/>
            <a:ext cx="540000" cy="54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955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2EDE68-29A4-4149-86A9-983402D7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OUTLIERS DETECTION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AF8936-38E7-4376-B987-D528F5632B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6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4DBBB73-E27C-41E1-83A3-934BA5CED8D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7835" y="1241899"/>
            <a:ext cx="2146430" cy="381587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9F57C19-C8A7-4A87-A4D1-BCAE9D22E9D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25768" y="1241837"/>
            <a:ext cx="2146499" cy="38160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1729841-8A9C-4CB1-B677-8D3EFBAE77C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3769" y="1241837"/>
            <a:ext cx="2146499" cy="3816000"/>
          </a:xfrm>
          <a:prstGeom prst="rect">
            <a:avLst/>
          </a:prstGeom>
        </p:spPr>
      </p:pic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E6A1AA8-B6EB-43D7-927D-B746658207F4}"/>
              </a:ext>
            </a:extLst>
          </p:cNvPr>
          <p:cNvCxnSpPr>
            <a:cxnSpLocks/>
          </p:cNvCxnSpPr>
          <p:nvPr/>
        </p:nvCxnSpPr>
        <p:spPr>
          <a:xfrm flipH="1" flipV="1">
            <a:off x="2019631" y="1796996"/>
            <a:ext cx="182880" cy="36576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59174A6E-FEC2-45DB-A291-0E4895FFBF99}"/>
              </a:ext>
            </a:extLst>
          </p:cNvPr>
          <p:cNvCxnSpPr>
            <a:cxnSpLocks/>
          </p:cNvCxnSpPr>
          <p:nvPr/>
        </p:nvCxnSpPr>
        <p:spPr>
          <a:xfrm flipH="1" flipV="1">
            <a:off x="4772108" y="1766516"/>
            <a:ext cx="182880" cy="36576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13AB09E9-6A2F-4752-979A-415E67B593E6}"/>
              </a:ext>
            </a:extLst>
          </p:cNvPr>
          <p:cNvCxnSpPr>
            <a:cxnSpLocks/>
          </p:cNvCxnSpPr>
          <p:nvPr/>
        </p:nvCxnSpPr>
        <p:spPr>
          <a:xfrm flipH="1" flipV="1">
            <a:off x="4772108" y="3151163"/>
            <a:ext cx="182880" cy="36576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BC9EDE7E-4EC3-491E-9536-120158A94BAC}"/>
              </a:ext>
            </a:extLst>
          </p:cNvPr>
          <p:cNvCxnSpPr>
            <a:cxnSpLocks/>
          </p:cNvCxnSpPr>
          <p:nvPr/>
        </p:nvCxnSpPr>
        <p:spPr>
          <a:xfrm flipH="1" flipV="1">
            <a:off x="7531210" y="1853980"/>
            <a:ext cx="182880" cy="36576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73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626700" y="620225"/>
            <a:ext cx="7433400" cy="7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DESCRIPTIVE STATISTICS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626700" y="1419727"/>
            <a:ext cx="7433400" cy="4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Predictors’ distributions and relationship with the response</a:t>
            </a:r>
            <a:endParaRPr dirty="0"/>
          </a:p>
        </p:txBody>
      </p:sp>
      <p:sp>
        <p:nvSpPr>
          <p:cNvPr id="93" name="Google Shape;93;p13"/>
          <p:cNvSpPr/>
          <p:nvPr/>
        </p:nvSpPr>
        <p:spPr>
          <a:xfrm>
            <a:off x="7597255" y="2075575"/>
            <a:ext cx="861825" cy="23950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it-IT" b="1" i="0" dirty="0">
                <a:ln>
                  <a:noFill/>
                </a:ln>
                <a:solidFill>
                  <a:schemeClr val="bg1"/>
                </a:solidFill>
                <a:latin typeface="Bebas Neue"/>
              </a:rPr>
              <a:t>2</a:t>
            </a:r>
            <a:endParaRPr b="1" i="0" dirty="0">
              <a:ln>
                <a:noFill/>
              </a:ln>
              <a:solidFill>
                <a:schemeClr val="bg1"/>
              </a:solidFill>
              <a:latin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391258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A93ACD-9CEB-4390-ABEE-9F17B6DFB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TARGET VARIABLE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30E2091-09E7-46E3-9333-A5A67F3B99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8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6B8BF81-6152-4E50-8326-F7ABBDCA72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6674" y="1232300"/>
            <a:ext cx="7070651" cy="353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58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A93ACD-9CEB-4390-ABEE-9F17B6DFB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QUANTITATIVE PREDICTORS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30E2091-09E7-46E3-9333-A5A67F3B99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9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6B8BF81-6152-4E50-8326-F7ABBDCA72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1036674" y="1232300"/>
            <a:ext cx="7070651" cy="353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47419"/>
      </p:ext>
    </p:extLst>
  </p:cSld>
  <p:clrMapOvr>
    <a:masterClrMapping/>
  </p:clrMapOvr>
</p:sld>
</file>

<file path=ppt/theme/theme1.xml><?xml version="1.0" encoding="utf-8"?>
<a:theme xmlns:a="http://schemas.openxmlformats.org/drawingml/2006/main" name="Fitzwalter template">
  <a:themeElements>
    <a:clrScheme name="Blu verde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1028</Words>
  <Application>Microsoft Office PowerPoint</Application>
  <PresentationFormat>Presentazione su schermo (16:9)</PresentationFormat>
  <Paragraphs>463</Paragraphs>
  <Slides>49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49</vt:i4>
      </vt:variant>
    </vt:vector>
  </HeadingPairs>
  <TitlesOfParts>
    <vt:vector size="53" baseType="lpstr">
      <vt:lpstr>Bebas Neue</vt:lpstr>
      <vt:lpstr>Arial</vt:lpstr>
      <vt:lpstr>Barlow Light</vt:lpstr>
      <vt:lpstr>Fitzwalter template</vt:lpstr>
      <vt:lpstr>Presentazione standard di PowerPoint</vt:lpstr>
      <vt:lpstr>RESEARCH QUESTIONS</vt:lpstr>
      <vt:lpstr>DATA SUMMARY</vt:lpstr>
      <vt:lpstr>DATA DEFINITION</vt:lpstr>
      <vt:lpstr>STATISTIC SUMMARY</vt:lpstr>
      <vt:lpstr>OUTLIERS DETECTION</vt:lpstr>
      <vt:lpstr>DESCRIPTIVE STATISTICS</vt:lpstr>
      <vt:lpstr>TARGET VARIABLE</vt:lpstr>
      <vt:lpstr>QUANTITATIVE PREDICTORS</vt:lpstr>
      <vt:lpstr>QUALITATIVE PREDICTORS</vt:lpstr>
      <vt:lpstr>COLLINEARITY CHECKS</vt:lpstr>
      <vt:lpstr>SIMPLE PARAMETRIC MODELS</vt:lpstr>
      <vt:lpstr>SIMPLE LINEAR REGRESSION</vt:lpstr>
      <vt:lpstr>Training R2</vt:lpstr>
      <vt:lpstr>SIMPLE LINEAR REGRESSION</vt:lpstr>
      <vt:lpstr>SIMPLE POLYNOMIAL REGRESSION</vt:lpstr>
      <vt:lpstr>SELECTING THE POLYNOMIAL DEGREE</vt:lpstr>
      <vt:lpstr>SIMPLE POLYNOMIAL REGRESSION</vt:lpstr>
      <vt:lpstr>Training R2</vt:lpstr>
      <vt:lpstr>SIMPLE POLYNOMIAL REGRESSION</vt:lpstr>
      <vt:lpstr>multivariate PARAMETRIC MODELS</vt:lpstr>
      <vt:lpstr>Feature selection</vt:lpstr>
      <vt:lpstr>Multiple linear regression / 1</vt:lpstr>
      <vt:lpstr>Multiple linear regression / 2</vt:lpstr>
      <vt:lpstr>Training R2</vt:lpstr>
      <vt:lpstr>Categorical variable INTERPRETATION</vt:lpstr>
      <vt:lpstr>MULTIPLE POLYNOMIAL REGRESSION</vt:lpstr>
      <vt:lpstr>Multiple polynomial regression / 1</vt:lpstr>
      <vt:lpstr>Multiple polynomial regression / 2</vt:lpstr>
      <vt:lpstr>Training R2</vt:lpstr>
      <vt:lpstr>REGRESSION TREE</vt:lpstr>
      <vt:lpstr>Regression tree</vt:lpstr>
      <vt:lpstr>FEATURES SPACE PARTITION</vt:lpstr>
      <vt:lpstr>VARIABLES IMPORTANCE</vt:lpstr>
      <vt:lpstr>Training PSEUDO R2</vt:lpstr>
      <vt:lpstr>BAGGING</vt:lpstr>
      <vt:lpstr>Ntree SELECTION</vt:lpstr>
      <vt:lpstr>VARIABLES IMPORTANCE</vt:lpstr>
      <vt:lpstr>Training PSEUDO R2</vt:lpstr>
      <vt:lpstr>RANDOM FOREST</vt:lpstr>
      <vt:lpstr>Ntree SELECTION</vt:lpstr>
      <vt:lpstr>VARIABLES IMPORTANCE</vt:lpstr>
      <vt:lpstr>Training PSEUDO R2</vt:lpstr>
      <vt:lpstr>conclusion</vt:lpstr>
      <vt:lpstr>Parametric methods overview</vt:lpstr>
      <vt:lpstr>Non-Parametric methods overview</vt:lpstr>
      <vt:lpstr>KEY FINDINGS</vt:lpstr>
      <vt:lpstr>ACCURACY–INTERPRETABILITY TRADE-OFF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Marco Cazzola</cp:lastModifiedBy>
  <cp:revision>35</cp:revision>
  <dcterms:modified xsi:type="dcterms:W3CDTF">2021-08-29T10:10:56Z</dcterms:modified>
</cp:coreProperties>
</file>