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76" r:id="rId2"/>
    <p:sldId id="256" r:id="rId3"/>
    <p:sldId id="277" r:id="rId4"/>
    <p:sldId id="317" r:id="rId5"/>
    <p:sldId id="302" r:id="rId6"/>
    <p:sldId id="279" r:id="rId7"/>
    <p:sldId id="280" r:id="rId8"/>
    <p:sldId id="278" r:id="rId9"/>
    <p:sldId id="303" r:id="rId10"/>
    <p:sldId id="281" r:id="rId11"/>
    <p:sldId id="282" r:id="rId12"/>
    <p:sldId id="284" r:id="rId13"/>
    <p:sldId id="304" r:id="rId14"/>
    <p:sldId id="285" r:id="rId15"/>
    <p:sldId id="286" r:id="rId16"/>
    <p:sldId id="315" r:id="rId17"/>
    <p:sldId id="288" r:id="rId18"/>
    <p:sldId id="305" r:id="rId19"/>
    <p:sldId id="314" r:id="rId20"/>
    <p:sldId id="316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24" autoAdjust="0"/>
  </p:normalViewPr>
  <p:slideViewPr>
    <p:cSldViewPr>
      <p:cViewPr varScale="1">
        <p:scale>
          <a:sx n="121" d="100"/>
          <a:sy n="121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F122-EBE1-4B36-A32A-DF976CA0B9C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8516-06D0-47C5-95EB-A470B6DE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633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6D4C5-FD34-4C91-B641-2E45D2FA3FCD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BF40-DB3D-452B-ABD4-9F286B0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4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view as a composition of a (un)bounded temporal operator and a Boolean expression </a:t>
            </a:r>
            <a:endParaRPr lang="en-US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set of users-relieving features when they typing requirements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an easily readable loose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Within</a:t>
            </a:r>
            <a:r>
              <a:rPr lang="en-GB" baseline="0" dirty="0" smtClean="0"/>
              <a:t> RM project we customize the v-model as follow:</a:t>
            </a:r>
          </a:p>
          <a:p>
            <a:endParaRPr lang="en-GB" baseline="0" dirty="0" smtClean="0"/>
          </a:p>
          <a:p>
            <a:r>
              <a:rPr lang="en-GB" baseline="0" dirty="0" smtClean="0"/>
              <a:t>Left hand is validation(completeness and correctness  of requirements) fro top level to component level requirements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Right hand side is testing and verification (satisfaction of the requirements in the product design) </a:t>
            </a:r>
          </a:p>
          <a:p>
            <a:endParaRPr lang="en-GB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172-2285-4F3F-90AE-297060597800}" type="datetime4">
              <a:rPr lang="en-US" smtClean="0"/>
              <a:t>July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8E99-C0BD-4105-BD8C-C8DD6A9CFD5E}" type="datetime4">
              <a:rPr lang="en-US" smtClean="0"/>
              <a:t>July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8515-61F8-45EE-9F90-056934BE64AD}" type="datetime4">
              <a:rPr lang="en-US" smtClean="0"/>
              <a:t>July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D449-42D1-4AAD-A479-E41B5E9877E6}" type="datetime4">
              <a:rPr lang="en-US" smtClean="0"/>
              <a:t>July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420-81E6-483F-B7A3-EB6F72782881}" type="datetime4">
              <a:rPr lang="en-US" smtClean="0"/>
              <a:t>July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8570-156B-4C5D-BAE8-BBD1B6E78B00}" type="datetime4">
              <a:rPr lang="en-US" smtClean="0"/>
              <a:t>July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C381-7E3D-43D0-9B17-A9A27FD9B9E3}" type="datetime4">
              <a:rPr lang="en-US" smtClean="0"/>
              <a:t>July 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DC1-EFF6-4BD4-B68D-DC946D4FF183}" type="datetime4">
              <a:rPr lang="en-US" smtClean="0"/>
              <a:t>July 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0ABE-3A16-47D2-9F90-0E743FF25D39}" type="datetime4">
              <a:rPr lang="en-US" smtClean="0"/>
              <a:t>July 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2417-FDE2-41D0-8887-15C0F82FDA20}" type="datetime4">
              <a:rPr lang="en-US" smtClean="0"/>
              <a:t>July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3EAD-E644-4DBB-9D93-AD67529ED913}" type="datetime4">
              <a:rPr lang="en-US" smtClean="0"/>
              <a:t>July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729A-927C-4D1D-81C9-37B1B95DAD1D}" type="datetime4">
              <a:rPr lang="en-US" smtClean="0"/>
              <a:t>July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D449-42D1-4AAD-A479-E41B5E9877E6}" type="datetime4">
              <a:rPr lang="en-US" smtClean="0"/>
              <a:t>July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67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From Informal To Formal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45638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373" y="1123040"/>
            <a:ext cx="8064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Bridging the gap between informal and formal languages by identifying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 are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parameterizable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forms of properties having a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independent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semantic.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allow to achieve formal specification from properties expressed in informal language </a:t>
            </a:r>
            <a:endParaRPr lang="en-US" i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95536" y="3140968"/>
            <a:ext cx="1620181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092280" y="3140968"/>
            <a:ext cx="1533147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292080" y="3307176"/>
            <a:ext cx="1800200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Formalization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707904" y="3140968"/>
            <a:ext cx="1584176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023180" y="3308724"/>
            <a:ext cx="1684724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Identification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4319972" y="2024844"/>
            <a:ext cx="504056" cy="4464496"/>
          </a:xfrm>
          <a:prstGeom prst="rightBrace">
            <a:avLst>
              <a:gd name="adj1" fmla="val 914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4437112"/>
            <a:ext cx="33843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Property:</a:t>
            </a:r>
          </a:p>
          <a:p>
            <a:pPr algn="ctr"/>
            <a:endParaRPr lang="en-GB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after (before)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4437112"/>
            <a:ext cx="37444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Specific </a:t>
            </a:r>
            <a:b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(i.e. Control systems):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Overshoot (Undershoot)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Rise-time (Fall-time)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Settling-time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23029" y="4342299"/>
            <a:ext cx="4053427" cy="20668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9" grpId="0" animBg="1"/>
      <p:bldP spid="16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Signal Temporal Logic (STL)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74441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Signal Temporal Logic (STL)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is a rigorous formalism allowing to express property referring signals in continuous </a:t>
                </a:r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time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domain.</a:t>
                </a:r>
              </a:p>
              <a:p>
                <a:endParaRPr lang="en-GB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STL participant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𝑇</m:t>
                        </m:r>
                        <m:r>
                          <m:rPr>
                            <m:lit/>
                          </m:rPr>
                          <a:rPr lang="en-GB" b="0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𝑂𝑃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[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𝑏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]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 }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Cambria Math"/>
                  <a:cs typeface="Lato" panose="020F0502020204030203" pitchFamily="34" charset="0"/>
                </a:endParaRP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Main Temporal Operators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∃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  <m:r>
                              <a:rPr lang="en-GB" i="1">
                                <a:latin typeface="Cambria Math"/>
                              </a:rPr>
                              <m:t>,  </m:t>
                            </m:r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       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∀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 </m:t>
                        </m:r>
                        <m:r>
                          <a:rPr lang="en-GB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Boolean Functions:		</a:t>
                </a:r>
                <a:r>
                  <a:rPr lang="en-GB" dirty="0" smtClean="0">
                    <a:ea typeface="Cambria Math"/>
                    <a:cs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𝜇</m:t>
                    </m:r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: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 → </m:t>
                    </m:r>
                  </m:oMath>
                </a14:m>
                <a:r>
                  <a:rPr lang="en-GB" dirty="0" smtClean="0">
                    <a:latin typeface="Castellar"/>
                    <a:ea typeface="Lato" panose="020F0502020204030203" pitchFamily="34" charset="0"/>
                    <a:cs typeface="Lato" panose="020F0502020204030203" pitchFamily="34" charset="0"/>
                  </a:rPr>
                  <a:t>B </a:t>
                </a: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</m:t>
                      </m:r>
                      <m:r>
                        <a:rPr lang="en-GB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 ≡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&lt;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r>
                        <a:rPr lang="en-GB" b="0" i="1" smtClean="0">
                          <a:latin typeface="Cambria Math"/>
                        </a:rPr>
                        <m:t>𝑔𝑟𝑒𝑎𝑡𝑒𝑟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  ≡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𝑏𝑜𝑢𝑛𝑑𝑒𝑑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</m:t>
                      </m:r>
                      <m:r>
                        <a:rPr lang="en-GB" i="1" dirty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≡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𝑙𝑒𝑠𝑠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/>
                                  <a:ea typeface="Lato" panose="020F0502020204030203" pitchFamily="34" charset="0"/>
                                  <a:cs typeface="Lato" panose="020F0502020204030203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∧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   </m:t>
                    </m:r>
                    <m:r>
                      <a:rPr lang="en-GB" b="0" i="1" smtClean="0">
                        <a:latin typeface="Cambria Math"/>
                      </a:rPr>
                      <m:t>𝑠𝑡𝑒𝑝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,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       ≡ ( </m:t>
                    </m:r>
                    <m:r>
                      <a:rPr lang="en-GB" b="0" i="1" smtClean="0">
                        <a:latin typeface="Cambria Math"/>
                      </a:rPr>
                      <m:t>𝑔𝑟𝑒𝑎𝑡𝑒𝑟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, 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) </m:t>
                    </m:r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Example:</a:t>
                </a:r>
              </a:p>
              <a:p>
                <a:endParaRPr lang="en-GB" i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i="1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GB" i="1">
                                <a:latin typeface="Cambria Math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b="0" i="1" smtClean="0">
                            <a:latin typeface="Cambria Math"/>
                          </a:rPr>
                          <m:t>𝑏𝑜𝑢𝑛𝑑𝑒𝑑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1,  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{</m:t>
                    </m:r>
                    <m:r>
                      <a:rPr lang="en-GB" b="0" i="1" smtClean="0">
                        <a:latin typeface="Cambria Math"/>
                      </a:rPr>
                      <m:t>𝑏𝑜𝑢𝑛𝑑𝑒𝑑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,2)}</m:t>
                    </m:r>
                  </m:oMath>
                </a14:m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blipFill rotWithShape="1">
                <a:blip r:embed="rId3"/>
                <a:stretch>
                  <a:fillRect l="-67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in action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7" y="1268760"/>
            <a:ext cx="83529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(lacking) Requirement: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“the motor speed overshoot shall be lass than or equal to 1 rpm with a system inertia less than 5 kgm2”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60" y="2708920"/>
            <a:ext cx="83270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Semi-formal Requirement (Contract-Based Paradigm):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Assumption:</a:t>
            </a:r>
            <a: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inertia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(sysin)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less than 5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kgm2 </a:t>
            </a:r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 input (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cmd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is a step with amplitude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Assertion:</a:t>
            </a:r>
          </a:p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 speed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(mspeed)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overshoot shall be lass than or equal to 1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Formal Requirement:</a:t>
                </a:r>
              </a:p>
              <a:p>
                <a:endParaRPr lang="en-GB" b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𝑠𝑦𝑠𝑖𝑛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,5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Cambria Math"/>
                          <a:cs typeface="Lato" panose="020F0502020204030203" pitchFamily="34" charset="0"/>
                        </a:rPr>
                        <m:t>→</m:t>
                      </m:r>
                    </m:oMath>
                  </m:oMathPara>
                </a14:m>
                <a:endParaRPr lang="en-US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𝐸𝑣𝑒𝑛𝑡𝑢𝑎𝑙𝑙𝑦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0,   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</m:d>
                        </m:sub>
                      </m:sSub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{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2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𝐴𝑁𝐷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𝐸𝑣𝑒𝑛𝑡𝑢𝑎𝑙𝑙𝑦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𝑚𝑠𝑝𝑒𝑒𝑑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,1)</m:t>
                          </m:r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blipFill rotWithShape="1">
                <a:blip r:embed="rId3"/>
                <a:stretch>
                  <a:fillRect l="-511" t="-1970"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17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Objectives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934" y="1484784"/>
            <a:ext cx="8496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 user to write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user-friendly environment for engineers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support for a (wide) number of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Exploit the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formal logics without using it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generation of monitor for specific modelling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Particularly care in extensibility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Overview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35458" y="1535248"/>
            <a:ext cx="3024336" cy="4125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5805311" y="1535248"/>
            <a:ext cx="14846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Modelling Tools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74611" y="1849100"/>
            <a:ext cx="2592288" cy="3658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091677" y="1858663"/>
            <a:ext cx="984596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Simulink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87095" y="1729534"/>
            <a:ext cx="3225800" cy="39317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348740" y="2054204"/>
            <a:ext cx="2384425" cy="6724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183322" y="3006759"/>
            <a:ext cx="2633345" cy="1182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242348" y="4341290"/>
            <a:ext cx="899795" cy="1147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304788" y="4352238"/>
            <a:ext cx="1569431" cy="1136497"/>
          </a:xfrm>
          <a:prstGeom prst="roundRect">
            <a:avLst/>
          </a:prstGeom>
          <a:gradFill>
            <a:gsLst>
              <a:gs pos="74000">
                <a:schemeClr val="bg2">
                  <a:lumMod val="69000"/>
                </a:schemeClr>
              </a:gs>
              <a:gs pos="100000">
                <a:schemeClr val="bg1">
                  <a:lumMod val="95000"/>
                  <a:alpha val="54000"/>
                </a:schemeClr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480704" y="2320572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517659" y="2325017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2096770" y="1675495"/>
            <a:ext cx="67246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>
                <a:effectLst/>
                <a:latin typeface="Arial"/>
                <a:ea typeface="Arial"/>
                <a:cs typeface="Times New Roman"/>
              </a:rPr>
              <a:t>Tool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1388110" y="2033184"/>
            <a:ext cx="1755140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Data dictionary Importers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2142489" y="3006759"/>
            <a:ext cx="79692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Editor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6" name="Vertical Scroll 95"/>
          <p:cNvSpPr/>
          <p:nvPr/>
        </p:nvSpPr>
        <p:spPr>
          <a:xfrm>
            <a:off x="1407795" y="3283619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1539240" y="3567464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8" name="Vertical Scroll 97"/>
          <p:cNvSpPr/>
          <p:nvPr/>
        </p:nvSpPr>
        <p:spPr>
          <a:xfrm>
            <a:off x="2152650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2284095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0" name="Vertical Scroll 99"/>
          <p:cNvSpPr/>
          <p:nvPr/>
        </p:nvSpPr>
        <p:spPr>
          <a:xfrm>
            <a:off x="2912772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3044217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2343150" y="4352238"/>
            <a:ext cx="15862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Platform Generators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405927" y="4618325"/>
            <a:ext cx="1367155" cy="5194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425237" y="4730480"/>
            <a:ext cx="134784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Simulink Gen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1265439" y="4639422"/>
            <a:ext cx="876704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Parser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1519757" y="2325017"/>
            <a:ext cx="1071389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CSV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2580986" y="2318588"/>
            <a:ext cx="1287145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XML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752908" y="2318588"/>
            <a:ext cx="1995794" cy="408081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import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672818" y="2240748"/>
            <a:ext cx="1806212" cy="27653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225130" y="2269404"/>
            <a:ext cx="77533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Model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7" y="2829599"/>
            <a:ext cx="1757015" cy="131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6272513" y="3982824"/>
            <a:ext cx="272702" cy="16122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Left Arrow 48"/>
          <p:cNvSpPr/>
          <p:nvPr/>
        </p:nvSpPr>
        <p:spPr>
          <a:xfrm rot="16200000">
            <a:off x="2400589" y="2731142"/>
            <a:ext cx="280728" cy="27178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50" name="Left Arrow 49"/>
          <p:cNvSpPr/>
          <p:nvPr/>
        </p:nvSpPr>
        <p:spPr>
          <a:xfrm rot="16200000">
            <a:off x="1590112" y="4065485"/>
            <a:ext cx="280728" cy="27178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51" name="Left Arrow 50"/>
          <p:cNvSpPr/>
          <p:nvPr/>
        </p:nvSpPr>
        <p:spPr>
          <a:xfrm rot="10800000">
            <a:off x="2142488" y="4781812"/>
            <a:ext cx="156211" cy="27178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Arial"/>
                <a:cs typeface="Times New Roman"/>
              </a:rPr>
              <a:t> </a:t>
            </a:r>
            <a:endParaRPr lang="en-US" sz="1200" dirty="0">
              <a:effectLst/>
              <a:ea typeface="Arial"/>
              <a:cs typeface="Times New Roman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74219" y="4437112"/>
            <a:ext cx="1798599" cy="48337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export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1" grpId="0" animBg="1"/>
      <p:bldP spid="49" grpId="0" animBg="1"/>
      <p:bldP spid="50" grpId="0" animBg="1"/>
      <p:bldP spid="5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55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Library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961080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83070"/>
            <a:ext cx="4536503" cy="2564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098455"/>
            <a:ext cx="4536504" cy="23982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67944" y="1052736"/>
            <a:ext cx="4536503" cy="2443975"/>
          </a:xfrm>
          <a:prstGeom prst="rect">
            <a:avLst/>
          </a:prstGeom>
          <a:noFill/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67943" y="3641328"/>
            <a:ext cx="4536503" cy="25885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052736"/>
            <a:ext cx="3423119" cy="53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5"/>
            <a:ext cx="82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System Performance Control Library (SPCL) (1/2)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827413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" y="1189349"/>
            <a:ext cx="8208911" cy="2757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762" y="4149080"/>
            <a:ext cx="796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Implicit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Explicit Checkers</a:t>
            </a:r>
            <a:endParaRPr lang="en-US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8" y="1189349"/>
            <a:ext cx="2398100" cy="26596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5815" y="1199241"/>
            <a:ext cx="5753857" cy="12216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2638514"/>
            <a:ext cx="5753857" cy="12216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SPC 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Library </a:t>
            </a:r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(2/2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35" y="3724167"/>
            <a:ext cx="2908247" cy="2684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56261"/>
            <a:ext cx="2770754" cy="25528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2" y="545134"/>
            <a:ext cx="2716838" cy="30042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" y="1299723"/>
            <a:ext cx="2658300" cy="24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52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65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59" y="2587792"/>
            <a:ext cx="4893962" cy="29189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Context Helper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7" y="1196752"/>
            <a:ext cx="828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Word-by-Word Completion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Context Aware Completion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63" y="2569718"/>
            <a:ext cx="4939210" cy="29370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65" y="2569718"/>
            <a:ext cx="4939607" cy="30195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62" y="2569718"/>
            <a:ext cx="4939209" cy="30195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58" y="2569718"/>
            <a:ext cx="4893963" cy="30195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85" y="2587792"/>
            <a:ext cx="4917236" cy="29189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38" y="2581694"/>
            <a:ext cx="4486896" cy="288821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080664" y="2569718"/>
            <a:ext cx="4939609" cy="30195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Parser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Auto-generation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534" y="2060848"/>
            <a:ext cx="3132349" cy="194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2348880"/>
            <a:ext cx="4486896" cy="28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FResp</a:t>
            </a:r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Monitor (tips)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Limitations of the tool  for frequency domain requirements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 why: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work frequency monitors have been programmed manually in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simulink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Objectives:</a:t>
            </a: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Optimize the existing procedure (provide online feedbacks)</a:t>
            </a: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to formalize with STL the suitable subset of the frequency response monitor to address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gain margin and phase margin and bandwidth are satisfying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certain thresholds and  relative stability of the system 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Future Work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Acknowledgement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 V-Model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Left-Up Arrow 11"/>
          <p:cNvSpPr/>
          <p:nvPr/>
        </p:nvSpPr>
        <p:spPr>
          <a:xfrm rot="2682726">
            <a:off x="2428512" y="294516"/>
            <a:ext cx="4141248" cy="4211568"/>
          </a:xfrm>
          <a:prstGeom prst="leftUpArrow">
            <a:avLst>
              <a:gd name="adj1" fmla="val 2721"/>
              <a:gd name="adj2" fmla="val 2539"/>
              <a:gd name="adj3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3815" y="20933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User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Requirement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09320" y="31601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83683" y="42269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Design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70083" y="5157192"/>
            <a:ext cx="165810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22656" y="2152617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Validation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97371" y="31601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Verification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8656" y="422692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870283" y="2301963"/>
            <a:ext cx="3343486" cy="19667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572660" y="3324026"/>
            <a:ext cx="1770080" cy="1675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178881" y="4390825"/>
            <a:ext cx="789574" cy="16757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3568" y="1700808"/>
            <a:ext cx="7632848" cy="136815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820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V – Model for control performance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741682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231131"/>
            <a:ext cx="849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 and Frequency domain ctrl systems specifications (2 figures)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V-Model for control design Requirements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17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03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User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080"/>
            <a:ext cx="266429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81" y="1353271"/>
            <a:ext cx="461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7" y="2204864"/>
            <a:ext cx="7416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Provides careful assessment of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needs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 a system has to fulfil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 the development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base line for a 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Verification (V&amp;V)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 the basis for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agreement among stakeholders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5772" y="4081140"/>
            <a:ext cx="5616624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57164" y="5229200"/>
            <a:ext cx="710326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522920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let them understandable from people having a non-technical background they quite often comes as many pages of plain text…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3504084" y="4513188"/>
            <a:ext cx="203820" cy="716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522274"/>
            <a:ext cx="748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Specification </a:t>
            </a:r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Languages for Requirements Definition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709" y="985381"/>
            <a:ext cx="70066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914" y="1785541"/>
            <a:ext cx="2567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Mathematical Syntax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comprehension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v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erifiability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strong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technical skills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79265" y="1425501"/>
            <a:ext cx="2520280" cy="288032"/>
          </a:xfrm>
          <a:prstGeom prst="round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689" y="1422321"/>
            <a:ext cx="2592288" cy="2880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6977" y="1422321"/>
            <a:ext cx="2592288" cy="28803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8246" y="1785541"/>
            <a:ext cx="265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Graphical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 structured) Syntax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Unambiguous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verifiability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Steeper learning curve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265" y="1728009"/>
            <a:ext cx="265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technical skills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verifiable</a:t>
            </a:r>
          </a:p>
          <a:p>
            <a:pPr marL="285750" indent="-285750">
              <a:buFont typeface="Arial Rounded MT Bold" panose="020F0704030504030204" pitchFamily="34" charset="0"/>
              <a:buChar char="x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Ambiguous, Inconsistent, Redundant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33" y="4697467"/>
            <a:ext cx="4897391" cy="1666404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2952817" y="4467604"/>
            <a:ext cx="1105206" cy="459725"/>
          </a:xfrm>
          <a:prstGeom prst="wedgeRoundRectCallout">
            <a:avLst>
              <a:gd name="adj1" fmla="val -48574"/>
              <a:gd name="adj2" fmla="val 7741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Formality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076056" y="4425431"/>
            <a:ext cx="1224136" cy="459725"/>
          </a:xfrm>
          <a:prstGeom prst="wedgeRoundRectCallout">
            <a:avLst>
              <a:gd name="adj1" fmla="val -8699"/>
              <a:gd name="adj2" fmla="val 9730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Readability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Process 57"/>
          <p:cNvSpPr/>
          <p:nvPr/>
        </p:nvSpPr>
        <p:spPr>
          <a:xfrm>
            <a:off x="6165947" y="4748017"/>
            <a:ext cx="1374306" cy="832260"/>
          </a:xfrm>
          <a:prstGeom prst="flowChartProcess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00589"/>
            <a:ext cx="367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Requirements Validation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515"/>
            <a:ext cx="338437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7865" y="4976322"/>
            <a:ext cx="14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  <a:endParaRPr lang="en-US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52" y="4763775"/>
            <a:ext cx="577161" cy="97205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209724" y="4848646"/>
            <a:ext cx="214660" cy="214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3963" y="5121701"/>
            <a:ext cx="200421" cy="2004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16843" y="5366884"/>
            <a:ext cx="200421" cy="21339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994403" y="4748017"/>
            <a:ext cx="631058" cy="98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99713" y="4450209"/>
            <a:ext cx="0" cy="18591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4079633" y="4093302"/>
            <a:ext cx="1512168" cy="48728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manual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3" name="Vertical Scroll 32"/>
          <p:cNvSpPr/>
          <p:nvPr/>
        </p:nvSpPr>
        <p:spPr>
          <a:xfrm>
            <a:off x="576327" y="4450209"/>
            <a:ext cx="1522738" cy="1387251"/>
          </a:xfrm>
          <a:prstGeom prst="verticalScroll">
            <a:avLst>
              <a:gd name="adj" fmla="val 456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4670" y="4735124"/>
            <a:ext cx="196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</a:t>
            </a:r>
            <a:b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</a:p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89365" y="4914767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Signals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19579" y="5164959"/>
            <a:ext cx="64807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40253" y="5176377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5842" y="1235465"/>
            <a:ext cx="8270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can be validated during simulation (or after) by means of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 are based on the formal specification of a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take as input a set of signals and returns flags telling whether the internal properties are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satisfied, violated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(possibly)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undecided.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Recalling the V-Model the flow from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Requirement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then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Folded Corner 87"/>
          <p:cNvSpPr/>
          <p:nvPr/>
        </p:nvSpPr>
        <p:spPr>
          <a:xfrm rot="10800000">
            <a:off x="3064489" y="4450209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03441" y="452036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b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</a:p>
        </p:txBody>
      </p:sp>
      <p:sp>
        <p:nvSpPr>
          <p:cNvPr id="90" name="Folded Corner 89"/>
          <p:cNvSpPr/>
          <p:nvPr/>
        </p:nvSpPr>
        <p:spPr>
          <a:xfrm rot="10800000">
            <a:off x="3064488" y="5173926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82730" y="5244083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</a:t>
            </a:r>
          </a:p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63409" y="4973363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063409" y="5566121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99413" y="4723908"/>
            <a:ext cx="9040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99413" y="5319691"/>
            <a:ext cx="90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37495" y="6035472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- Simulation Environment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03649" y="6055404"/>
            <a:ext cx="19442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Requirement - Text Editor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4,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 Response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42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999</Words>
  <Application>Microsoft Office PowerPoint</Application>
  <PresentationFormat>On-screen Show (4:3)</PresentationFormat>
  <Paragraphs>483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Celia</dc:creator>
  <cp:lastModifiedBy>Marco Celia</cp:lastModifiedBy>
  <cp:revision>80</cp:revision>
  <dcterms:created xsi:type="dcterms:W3CDTF">2017-07-03T09:51:48Z</dcterms:created>
  <dcterms:modified xsi:type="dcterms:W3CDTF">2017-07-04T16:59:46Z</dcterms:modified>
</cp:coreProperties>
</file>