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76" r:id="rId2"/>
    <p:sldId id="256" r:id="rId3"/>
    <p:sldId id="277" r:id="rId4"/>
    <p:sldId id="317" r:id="rId5"/>
    <p:sldId id="302" r:id="rId6"/>
    <p:sldId id="279" r:id="rId7"/>
    <p:sldId id="280" r:id="rId8"/>
    <p:sldId id="278" r:id="rId9"/>
    <p:sldId id="303" r:id="rId10"/>
    <p:sldId id="281" r:id="rId11"/>
    <p:sldId id="282" r:id="rId12"/>
    <p:sldId id="284" r:id="rId13"/>
    <p:sldId id="304" r:id="rId14"/>
    <p:sldId id="285" r:id="rId15"/>
    <p:sldId id="286" r:id="rId16"/>
    <p:sldId id="315" r:id="rId17"/>
    <p:sldId id="288" r:id="rId18"/>
    <p:sldId id="305" r:id="rId19"/>
    <p:sldId id="314" r:id="rId20"/>
    <p:sldId id="316" r:id="rId21"/>
    <p:sldId id="306" r:id="rId22"/>
    <p:sldId id="307" r:id="rId23"/>
    <p:sldId id="308" r:id="rId24"/>
    <p:sldId id="309" r:id="rId25"/>
    <p:sldId id="318" r:id="rId26"/>
    <p:sldId id="310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4" autoAdjust="0"/>
  </p:normalViewPr>
  <p:slideViewPr>
    <p:cSldViewPr>
      <p:cViewPr varScale="1">
        <p:scale>
          <a:sx n="121" d="100"/>
          <a:sy n="121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F122-EBE1-4B36-A32A-DF976CA0B9C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8516-06D0-47C5-95EB-A470B6DE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3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D4C5-FD34-4C91-B641-2E45D2FA3FC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BF40-DB3D-452B-ABD4-9F286B0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view as a composition of a (un)bounded temporal operator and a Boolean expression </a:t>
            </a:r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set of users-relieving features when they typing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easily readable loose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172-2285-4F3F-90AE-297060597800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E99-C0BD-4105-BD8C-C8DD6A9CFD5E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515-61F8-45EE-9F90-056934BE64AD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420-81E6-483F-B7A3-EB6F72782881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570-156B-4C5D-BAE8-BBD1B6E78B00}" type="datetime4">
              <a:rPr lang="en-US" smtClean="0"/>
              <a:t>July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C381-7E3D-43D0-9B17-A9A27FD9B9E3}" type="datetime4">
              <a:rPr lang="en-US" smtClean="0"/>
              <a:t>July 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DC1-EFF6-4BD4-B68D-DC946D4FF183}" type="datetime4">
              <a:rPr lang="en-US" smtClean="0"/>
              <a:t>July 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0ABE-3A16-47D2-9F90-0E743FF25D39}" type="datetime4">
              <a:rPr lang="en-US" smtClean="0"/>
              <a:t>July 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417-FDE2-41D0-8887-15C0F82FDA20}" type="datetime4">
              <a:rPr lang="en-US" smtClean="0"/>
              <a:t>July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3EAD-E644-4DBB-9D93-AD67529ED913}" type="datetime4">
              <a:rPr lang="en-US" smtClean="0"/>
              <a:t>July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729A-927C-4D1D-81C9-37B1B95DAD1D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From Informal To Formal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373" y="1123040"/>
            <a:ext cx="806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5536" y="3140968"/>
            <a:ext cx="1620181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92280" y="3140968"/>
            <a:ext cx="1533147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92080" y="3307176"/>
            <a:ext cx="1800200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7904" y="3140968"/>
            <a:ext cx="1584176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023180" y="3308724"/>
            <a:ext cx="1684724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319972" y="202484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437112"/>
            <a:ext cx="33843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4437112"/>
            <a:ext cx="37444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(i.e. 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23029" y="4342299"/>
            <a:ext cx="4053427" cy="2066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Signal Temporal Logic (STL)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4441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b="0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i="1">
                                <a:latin typeface="Cambria Math"/>
                              </a:rPr>
                              <m:t>,  </m:t>
                            </m:r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       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 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 smtClean="0"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 smtClean="0">
                    <a:latin typeface="Castellar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𝑔𝑟𝑒𝑎𝑡𝑒𝑟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  ≡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   </m:t>
                    </m:r>
                    <m:r>
                      <a:rPr lang="en-GB" b="0" i="1" smtClean="0">
                        <a:latin typeface="Cambria Math"/>
                      </a:rPr>
                      <m:t>𝑠𝑡𝑒𝑝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,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≡ ( </m:t>
                    </m:r>
                    <m:r>
                      <a:rPr lang="en-GB" b="0" i="1" smtClean="0">
                        <a:latin typeface="Cambria Math"/>
                      </a:rPr>
                      <m:t>𝑔𝑟𝑒𝑎𝑡𝑒𝑟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, 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) </m:t>
                    </m:r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Example:</a:t>
                </a:r>
              </a:p>
              <a:p>
                <a:endParaRPr lang="en-GB" i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i="1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GB" i="1"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b="0" i="1" smtClean="0">
                            <a:latin typeface="Cambria Math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1,  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{</m:t>
                    </m:r>
                    <m:r>
                      <a:rPr lang="en-GB" b="0" i="1" smtClean="0">
                        <a:latin typeface="Cambria Math"/>
                      </a:rPr>
                      <m:t>𝑏𝑜𝑢𝑛𝑑𝑒𝑑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,2)}</m:t>
                    </m:r>
                  </m:oMath>
                </a14:m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blipFill rotWithShape="1">
                <a:blip r:embed="rId3"/>
                <a:stretch>
                  <a:fillRect l="-67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in action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7" y="1268760"/>
            <a:ext cx="83529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60" y="2708920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motor speed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{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𝐴𝑁𝐷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blipFill rotWithShape="1">
                <a:blip r:embed="rId3"/>
                <a:stretch>
                  <a:fillRect l="-511" t="-1970"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1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Objectives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34" y="1484784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 user to write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user-friendly environment for engineers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Exploit the power of formal logics without using it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Overview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gradFill>
            <a:gsLst>
              <a:gs pos="74000">
                <a:schemeClr val="bg2">
                  <a:lumMod val="69000"/>
                </a:schemeClr>
              </a:gs>
              <a:gs pos="100000">
                <a:schemeClr val="bg1">
                  <a:lumMod val="95000"/>
                  <a:alpha val="54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Arial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8" name="Vertical Scroll 97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0" name="Vertical Scroll 99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import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6272513" y="3982824"/>
            <a:ext cx="272702" cy="16122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Arial"/>
                <a:cs typeface="Times New Roman"/>
              </a:rPr>
              <a:t> </a:t>
            </a:r>
            <a:endParaRPr lang="en-US" sz="1200" dirty="0">
              <a:effectLst/>
              <a:ea typeface="Arial"/>
              <a:cs typeface="Times New Roman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export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1" grpId="0" animBg="1"/>
      <p:bldP spid="49" grpId="0" animBg="1"/>
      <p:bldP spid="50" grpId="0" animBg="1"/>
      <p:bldP spid="5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5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Library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961080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83070"/>
            <a:ext cx="4536503" cy="256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98455"/>
            <a:ext cx="4536504" cy="23982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052736"/>
            <a:ext cx="4536503" cy="2443975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3" y="3641328"/>
            <a:ext cx="4536503" cy="2588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52736"/>
            <a:ext cx="3423119" cy="5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5"/>
            <a:ext cx="82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System Performance Control Library (SPCL) (1/2)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8274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" y="1189349"/>
            <a:ext cx="8208911" cy="2757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762" y="4149080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8" y="1189349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5" y="1199241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2638514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SPC 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Library </a:t>
            </a:r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(2/2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3724167"/>
            <a:ext cx="2908247" cy="268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56261"/>
            <a:ext cx="2770754" cy="25528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545134"/>
            <a:ext cx="2716838" cy="3004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299723"/>
            <a:ext cx="2658300" cy="24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59" y="2587792"/>
            <a:ext cx="4893962" cy="29189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Context Helper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7" y="1196752"/>
            <a:ext cx="828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Word-by-Word Completion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Context Aware Completion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3" y="2569718"/>
            <a:ext cx="4939210" cy="29370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65" y="2569718"/>
            <a:ext cx="4939607" cy="30195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2" y="2569718"/>
            <a:ext cx="4939209" cy="30195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58" y="2569718"/>
            <a:ext cx="4893963" cy="30195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5" y="2587792"/>
            <a:ext cx="4917236" cy="29189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38" y="2581694"/>
            <a:ext cx="4486896" cy="288821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80664" y="2569718"/>
            <a:ext cx="4939609" cy="30195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Parser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3789" y="2492896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R.1</a:t>
            </a:r>
          </a:p>
          <a:p>
            <a:r>
              <a:rPr lang="en-US" dirty="0"/>
              <a:t>TITLE</a:t>
            </a:r>
            <a:r>
              <a:rPr lang="en-US" dirty="0" smtClean="0"/>
              <a:t>: </a:t>
            </a:r>
            <a:r>
              <a:rPr lang="en-US" dirty="0" err="1" smtClean="0"/>
              <a:t>OvershootRiseTime</a:t>
            </a:r>
            <a:endParaRPr lang="en-US" dirty="0"/>
          </a:p>
          <a:p>
            <a:r>
              <a:rPr lang="en-US" dirty="0"/>
              <a:t>ASSUMPTIONS:</a:t>
            </a:r>
          </a:p>
          <a:p>
            <a:r>
              <a:rPr lang="en-US" dirty="0"/>
              <a:t>&lt;=(sysinertia,0.005)</a:t>
            </a:r>
          </a:p>
          <a:p>
            <a:r>
              <a:rPr lang="en-US" dirty="0"/>
              <a:t>STEP(cmdup,5000,1)</a:t>
            </a:r>
          </a:p>
          <a:p>
            <a:r>
              <a:rPr lang="en-US" dirty="0"/>
              <a:t>REF(</a:t>
            </a:r>
            <a:r>
              <a:rPr lang="en-US" dirty="0" err="1"/>
              <a:t>cmdup</a:t>
            </a:r>
            <a:r>
              <a:rPr lang="en-US" dirty="0"/>
              <a:t>)</a:t>
            </a:r>
          </a:p>
          <a:p>
            <a:r>
              <a:rPr lang="en-US" dirty="0"/>
              <a:t>ASSERTIONS:</a:t>
            </a:r>
          </a:p>
          <a:p>
            <a:r>
              <a:rPr lang="en-US" dirty="0"/>
              <a:t>OVERSHOOT(motorspeed,1500)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0800000">
            <a:off x="4860031" y="4742787"/>
            <a:ext cx="1838235" cy="199507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 rot="10800000">
            <a:off x="6914292" y="4122768"/>
            <a:ext cx="792088" cy="1080120"/>
          </a:xfrm>
          <a:prstGeom prst="foldedCorner">
            <a:avLst>
              <a:gd name="adj" fmla="val 2860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5" y="1408341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6798"/>
            <a:ext cx="3960439" cy="23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126797"/>
            <a:ext cx="3960439" cy="2381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0125" y="1408341"/>
            <a:ext cx="3132349" cy="1943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00" y="4266784"/>
            <a:ext cx="1228202" cy="6755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26259" y="5202889"/>
            <a:ext cx="1368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MDS_requirement_augogen.m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98267" y="4078840"/>
            <a:ext cx="1224137" cy="1539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9" y="3717032"/>
            <a:ext cx="4448313" cy="246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lowchart: Process 16"/>
          <p:cNvSpPr/>
          <p:nvPr/>
        </p:nvSpPr>
        <p:spPr>
          <a:xfrm>
            <a:off x="1594587" y="3861048"/>
            <a:ext cx="601149" cy="64807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719" y="3717033"/>
            <a:ext cx="4448313" cy="2467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8" y="3614681"/>
            <a:ext cx="3092383" cy="24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91328" y="3614681"/>
            <a:ext cx="3092383" cy="246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2195736" y="4185084"/>
            <a:ext cx="595592" cy="10801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860032" y="2380322"/>
            <a:ext cx="560093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6903077" y="3623283"/>
            <a:ext cx="726537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 animBg="1"/>
      <p:bldP spid="15" grpId="0" animBg="1"/>
      <p:bldP spid="16" grpId="0"/>
      <p:bldP spid="19" grpId="0" animBg="1"/>
      <p:bldP spid="17" grpId="0" animBg="1"/>
      <p:bldP spid="22" grpId="0" animBg="1"/>
      <p:bldP spid="18" grpId="0" animBg="1"/>
      <p:bldP spid="23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14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FResp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Monitor (tips)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Challenges of frequency domain property monitoring</a:t>
            </a: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Identification</a:t>
            </a: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Explore the frequency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strongly affected from configurations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is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powerful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but, unfortunately,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invincible…</a:t>
            </a: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Online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Involve, whenever possible, </a:t>
            </a:r>
            <a:r>
              <a:rPr lang="en-GB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logic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FResp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Monitor (tips)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Limitations of the tool  for frequency domain requirements</a:t>
            </a: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why: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work frequency monitors have been programmed manually in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simulink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Objectives: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Optimize the existing procedure (provide online feedbacks)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formalize with STL the suitable subset of the frequency response monitor to address gain margin and phase margin and bandwidth are satisfying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certain thresholds and  relative stability of the system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7072"/>
            <a:ext cx="2819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6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Future Work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Acknowledgement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2428512" y="294516"/>
            <a:ext cx="4141248" cy="4211568"/>
          </a:xfrm>
          <a:prstGeom prst="leftUpArrow">
            <a:avLst>
              <a:gd name="adj1" fmla="val 2721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3815" y="20933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9320" y="31601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83683" y="42269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Design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70083" y="5157192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22656" y="215261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Validation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97371" y="31601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8656" y="42269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70283" y="2301963"/>
            <a:ext cx="3343486" cy="1966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572660" y="3324026"/>
            <a:ext cx="1770080" cy="167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178881" y="4390825"/>
            <a:ext cx="789574" cy="1675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3568" y="1700808"/>
            <a:ext cx="7632848" cy="136815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820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V – Model for control performance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741682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and Frequency domain ctrl systems specifications (2 figures)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V-Model for control design Requirements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17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0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User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080"/>
            <a:ext cx="26642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81" y="1353271"/>
            <a:ext cx="461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well-defined Product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7" y="2204864"/>
            <a:ext cx="741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careful assessment of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needs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a system has to fulfil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the development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base line for a 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 (V&amp;V)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the basis for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agreement among stakeholders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5772" y="4081140"/>
            <a:ext cx="5616624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164" y="5229200"/>
            <a:ext cx="71032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52292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3504084" y="4513188"/>
            <a:ext cx="203820" cy="716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522274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Specification Languages for Requirements Definition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09" y="985381"/>
            <a:ext cx="70066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914" y="1785541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9265" y="1425501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689" y="1422321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6977" y="1422321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246" y="1785541"/>
            <a:ext cx="265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265" y="1728009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3" y="4697467"/>
            <a:ext cx="4897391" cy="1666404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952817" y="4467604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76056" y="4425431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Process 57"/>
          <p:cNvSpPr/>
          <p:nvPr/>
        </p:nvSpPr>
        <p:spPr>
          <a:xfrm>
            <a:off x="6165947" y="4748017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00589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Requirements Validation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515"/>
            <a:ext cx="33843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865" y="4976322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52" y="4763775"/>
            <a:ext cx="577161" cy="972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209724" y="4848646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3963" y="5121701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16843" y="5366884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94403" y="4748017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99713" y="4450209"/>
            <a:ext cx="0" cy="185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079633" y="4093302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manual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576327" y="4450209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4670" y="4735124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9365" y="4914767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19579" y="5164959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0253" y="5176377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5842" y="1235465"/>
            <a:ext cx="8270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then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Folded Corner 87"/>
          <p:cNvSpPr/>
          <p:nvPr/>
        </p:nvSpPr>
        <p:spPr>
          <a:xfrm rot="10800000">
            <a:off x="3064489" y="4450209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03441" y="452036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90" name="Folded Corner 89"/>
          <p:cNvSpPr/>
          <p:nvPr/>
        </p:nvSpPr>
        <p:spPr>
          <a:xfrm rot="10800000">
            <a:off x="3064488" y="5173926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82730" y="5244083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63409" y="4973363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63409" y="5566121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99413" y="4723908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9413" y="5319691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37495" y="6035472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- 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3649" y="6055404"/>
            <a:ext cx="19442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4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1072</Words>
  <Application>Microsoft Office PowerPoint</Application>
  <PresentationFormat>On-screen Show (4:3)</PresentationFormat>
  <Paragraphs>514</Paragraphs>
  <Slides>29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Celia</dc:creator>
  <cp:lastModifiedBy>Marco Celia</cp:lastModifiedBy>
  <cp:revision>88</cp:revision>
  <dcterms:created xsi:type="dcterms:W3CDTF">2017-07-03T09:51:48Z</dcterms:created>
  <dcterms:modified xsi:type="dcterms:W3CDTF">2017-07-05T08:52:28Z</dcterms:modified>
</cp:coreProperties>
</file>