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76" r:id="rId2"/>
    <p:sldId id="256" r:id="rId3"/>
    <p:sldId id="277" r:id="rId4"/>
    <p:sldId id="320" r:id="rId5"/>
    <p:sldId id="317" r:id="rId6"/>
    <p:sldId id="302" r:id="rId7"/>
    <p:sldId id="279" r:id="rId8"/>
    <p:sldId id="280" r:id="rId9"/>
    <p:sldId id="278" r:id="rId10"/>
    <p:sldId id="303" r:id="rId11"/>
    <p:sldId id="281" r:id="rId12"/>
    <p:sldId id="282" r:id="rId13"/>
    <p:sldId id="284" r:id="rId14"/>
    <p:sldId id="304" r:id="rId15"/>
    <p:sldId id="285" r:id="rId16"/>
    <p:sldId id="286" r:id="rId17"/>
    <p:sldId id="315" r:id="rId18"/>
    <p:sldId id="288" r:id="rId19"/>
    <p:sldId id="305" r:id="rId20"/>
    <p:sldId id="314" r:id="rId21"/>
    <p:sldId id="316" r:id="rId22"/>
    <p:sldId id="306" r:id="rId23"/>
    <p:sldId id="307" r:id="rId24"/>
    <p:sldId id="308" r:id="rId25"/>
    <p:sldId id="321" r:id="rId26"/>
    <p:sldId id="309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070"/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8" autoAdjust="0"/>
  </p:normalViewPr>
  <p:slideViewPr>
    <p:cSldViewPr>
      <p:cViewPr>
        <p:scale>
          <a:sx n="100" d="100"/>
          <a:sy n="100" d="100"/>
        </p:scale>
        <p:origin x="-135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4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43711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e.g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9993" y="4342299"/>
            <a:ext cx="4320480" cy="216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5151290"/>
            <a:ext cx="1328005" cy="8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 and GUI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3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Process of 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17358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1" dirty="0" smtClean="0">
                <a:solidFill>
                  <a:schemeClr val="tx1"/>
                </a:solidFill>
              </a:rPr>
              <a:t>import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>
                <a:effectLst/>
                <a:ea typeface="Arial"/>
                <a:cs typeface="Times New Roman"/>
              </a:rPr>
              <a:t> </a:t>
            </a:r>
            <a:endParaRPr lang="en-US" sz="1200" b="1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export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4213034"/>
            <a:ext cx="750526" cy="276999"/>
          </a:xfrm>
          <a:prstGeom prst="rect">
            <a:avLst/>
          </a:prstGeom>
          <a:solidFill>
            <a:srgbClr val="6AF07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4" y="2287131"/>
            <a:ext cx="6337224" cy="3779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63727"/>
            <a:ext cx="6395815" cy="38032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40" y="2239409"/>
            <a:ext cx="6396330" cy="3909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39409"/>
            <a:ext cx="6395815" cy="390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3" y="2239409"/>
            <a:ext cx="6337225" cy="39099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9" y="2287131"/>
            <a:ext cx="6367362" cy="37798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2" y="2290109"/>
            <a:ext cx="5810111" cy="37399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91638" y="2239409"/>
            <a:ext cx="6287655" cy="3909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3789" y="2492896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R.1</a:t>
            </a:r>
          </a:p>
          <a:p>
            <a:r>
              <a:rPr lang="en-US" dirty="0"/>
              <a:t>TITLE</a:t>
            </a:r>
            <a:r>
              <a:rPr lang="en-US" dirty="0" smtClean="0"/>
              <a:t>: </a:t>
            </a:r>
            <a:r>
              <a:rPr lang="en-US" dirty="0" err="1" smtClean="0"/>
              <a:t>OvershootRiseTime</a:t>
            </a:r>
            <a:endParaRPr lang="en-US" dirty="0"/>
          </a:p>
          <a:p>
            <a:r>
              <a:rPr lang="en-US" dirty="0"/>
              <a:t>ASSUMPTIONS:</a:t>
            </a:r>
          </a:p>
          <a:p>
            <a:r>
              <a:rPr lang="en-US" dirty="0"/>
              <a:t>&lt;=(sysinertia,0.005)</a:t>
            </a:r>
          </a:p>
          <a:p>
            <a:r>
              <a:rPr lang="en-US" dirty="0"/>
              <a:t>STEP(cmdup,5000,1)</a:t>
            </a:r>
          </a:p>
          <a:p>
            <a:r>
              <a:rPr lang="en-US" dirty="0"/>
              <a:t>REF(</a:t>
            </a:r>
            <a:r>
              <a:rPr lang="en-US" dirty="0" err="1"/>
              <a:t>cmdup</a:t>
            </a:r>
            <a:r>
              <a:rPr lang="en-US" dirty="0"/>
              <a:t>)</a:t>
            </a:r>
          </a:p>
          <a:p>
            <a:r>
              <a:rPr lang="en-US" dirty="0"/>
              <a:t>ASSERTIONS:</a:t>
            </a:r>
          </a:p>
          <a:p>
            <a:r>
              <a:rPr lang="en-US" dirty="0"/>
              <a:t>OVERSHOOT(motorspeed,1500)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288032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268760"/>
            <a:ext cx="7541628" cy="45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268760"/>
            <a:ext cx="7541628" cy="45344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7" y="545134"/>
            <a:ext cx="30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 Complete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0800000">
            <a:off x="4860031" y="4742787"/>
            <a:ext cx="1838235" cy="199507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 rot="10800000">
            <a:off x="6914292" y="4122768"/>
            <a:ext cx="792088" cy="1080120"/>
          </a:xfrm>
          <a:prstGeom prst="foldedCorner">
            <a:avLst>
              <a:gd name="adj" fmla="val 2860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5" y="1408341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6798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126797"/>
            <a:ext cx="3960439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125" y="1408341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00" y="4266784"/>
            <a:ext cx="1228202" cy="6755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26259" y="5202889"/>
            <a:ext cx="1368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MDS_requirement_augogen.m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98267" y="4078840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" y="3717032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lowchart: Process 16"/>
          <p:cNvSpPr/>
          <p:nvPr/>
        </p:nvSpPr>
        <p:spPr>
          <a:xfrm>
            <a:off x="1594587" y="3861048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719" y="3717033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8" y="3614681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91328" y="3614681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195736" y="4185084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860032" y="2380322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6903077" y="3623283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  <p:bldP spid="15" grpId="0" animBg="1"/>
      <p:bldP spid="16" grpId="0"/>
      <p:bldP spid="19" grpId="0" animBg="1"/>
      <p:bldP spid="17" grpId="0" animBg="1"/>
      <p:bldP spid="22" grpId="0" animBg="1"/>
      <p:bldP spid="18" grpId="0" animBg="1"/>
      <p:bldP spid="23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1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2328" y="1844824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pilot framework was developed as a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proof of concept…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work</a:t>
            </a:r>
          </a:p>
          <a:p>
            <a:endParaRPr lang="en-GB" u="sng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typical features of Requirements Editors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more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Interactions with supported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ore 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306896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 for the attention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1593831" y="-904928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298" y="1720971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425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4615" y="5654426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6548" y="1720971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Validation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0272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8656" y="42269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996946" y="1870317"/>
            <a:ext cx="3343486" cy="1966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31729" y="3090004"/>
            <a:ext cx="2160187" cy="167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217035" y="4390825"/>
            <a:ext cx="789574" cy="1675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3537" y="292610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664" y="357301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9139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6593" y="4969978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60713" y="2482640"/>
            <a:ext cx="2815953" cy="1966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300989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1628800"/>
            <a:ext cx="8784976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1593831" y="-904928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40" y="1650684"/>
            <a:ext cx="159458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System-Level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425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4615" y="5654426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6548" y="165068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112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537" y="292610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664" y="357301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9139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6593" y="4969978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300989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98" y="1583483"/>
            <a:ext cx="8784976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781151">
            <a:off x="1617258" y="1221225"/>
            <a:ext cx="1196053" cy="1046509"/>
            <a:chOff x="1455751" y="1363693"/>
            <a:chExt cx="1196053" cy="1046509"/>
          </a:xfrm>
        </p:grpSpPr>
        <p:sp>
          <p:nvSpPr>
            <p:cNvPr id="32" name="Up Arrow 31"/>
            <p:cNvSpPr/>
            <p:nvPr/>
          </p:nvSpPr>
          <p:spPr>
            <a:xfrm rot="2052474">
              <a:off x="2291764" y="1363693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10836">
              <a:off x="1455751" y="1922868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662226" y="1412776"/>
            <a:ext cx="1397606" cy="89136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28893" y="806067"/>
            <a:ext cx="21226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92D050"/>
                </a:solidFill>
              </a:rPr>
              <a:t>Individual V-Process</a:t>
            </a:r>
            <a:br>
              <a:rPr lang="en-GB" sz="1600" dirty="0" smtClean="0">
                <a:solidFill>
                  <a:srgbClr val="92D050"/>
                </a:solidFill>
              </a:rPr>
            </a:br>
            <a:r>
              <a:rPr lang="en-GB" sz="1600" dirty="0" smtClean="0">
                <a:solidFill>
                  <a:srgbClr val="92D050"/>
                </a:solidFill>
              </a:rPr>
              <a:t>for Requirement V&amp;V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3244738" y="1774525"/>
            <a:ext cx="3343486" cy="2476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3457737" y="3162246"/>
            <a:ext cx="2562063" cy="2592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4098252" y="4352157"/>
            <a:ext cx="1281032" cy="2583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Control Systems Performance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741682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70742"/>
            <a:ext cx="3431378" cy="29519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48064" y="3270742"/>
            <a:ext cx="3456384" cy="29519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02819" y="2708920"/>
            <a:ext cx="31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Frequency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9652" y="27089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Time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" y="3684232"/>
            <a:ext cx="38482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64637" y="3270742"/>
            <a:ext cx="4079369" cy="2951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04410" y="1480825"/>
            <a:ext cx="5691926" cy="914400"/>
            <a:chOff x="1904410" y="1480825"/>
            <a:chExt cx="5691926" cy="914400"/>
          </a:xfrm>
        </p:grpSpPr>
        <p:sp>
          <p:nvSpPr>
            <p:cNvPr id="29" name="Rectangle 28"/>
            <p:cNvSpPr/>
            <p:nvPr/>
          </p:nvSpPr>
          <p:spPr>
            <a:xfrm>
              <a:off x="1904410" y="1815729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User 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639" y="1660830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</a:rPr>
              </a:br>
              <a:r>
                <a:rPr lang="en-GB" sz="1600" dirty="0" smtClean="0">
                  <a:solidFill>
                    <a:srgbClr val="92D050"/>
                  </a:solidFill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17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0" y="1353271"/>
            <a:ext cx="53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GB" b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erroneous interpretations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agreement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6828556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29057" y="4513188"/>
            <a:ext cx="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Languages for Requirements Definition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70066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748017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5,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0589"/>
            <a:ext cx="62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Virtual Verification (Testing)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577041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976322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763775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848646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5121701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5366884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748017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4450209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4093302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4450209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735124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914767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5164959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5176377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5536" y="2389747"/>
            <a:ext cx="8738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4450209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45203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5173926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5244083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973363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5566121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723908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5319691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5" y="6035472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3649" y="6055404"/>
            <a:ext cx="194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55676" y="1111414"/>
            <a:ext cx="6554048" cy="1046596"/>
            <a:chOff x="1573082" y="1348629"/>
            <a:chExt cx="6554048" cy="1046596"/>
          </a:xfrm>
        </p:grpSpPr>
        <p:sp>
          <p:nvSpPr>
            <p:cNvPr id="36" name="Rectangle 35"/>
            <p:cNvSpPr/>
            <p:nvPr/>
          </p:nvSpPr>
          <p:spPr>
            <a:xfrm>
              <a:off x="1573082" y="1402716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User 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Up Arrow 36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04433" y="1348629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</a:rPr>
              </a:br>
              <a:r>
                <a:rPr lang="en-GB" sz="1600" dirty="0" smtClean="0">
                  <a:solidFill>
                    <a:srgbClr val="92D050"/>
                  </a:solidFill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 rot="18918957">
            <a:off x="4796631" y="1505219"/>
            <a:ext cx="148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verification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908018">
            <a:off x="3526145" y="1860508"/>
            <a:ext cx="148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Monitor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" grpId="0"/>
      <p:bldP spid="12" grpId="0" animBg="1"/>
      <p:bldP spid="19" grpId="0" animBg="1"/>
      <p:bldP spid="20" grpId="0" animBg="1"/>
      <p:bldP spid="22" grpId="0" animBg="1"/>
      <p:bldP spid="34" grpId="0" animBg="1"/>
      <p:bldP spid="33" grpId="0" animBg="1"/>
      <p:bldP spid="39" grpId="0"/>
      <p:bldP spid="44" grpId="0"/>
      <p:bldP spid="88" grpId="0" animBg="1"/>
      <p:bldP spid="89" grpId="0"/>
      <p:bldP spid="90" grpId="0" animBg="1"/>
      <p:bldP spid="91" grpId="0"/>
      <p:bldP spid="99" grpId="0"/>
      <p:bldP spid="100" grpId="0"/>
      <p:bldP spid="102" grpId="0"/>
      <p:bldP spid="104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1080</Words>
  <Application>Microsoft Office PowerPoint</Application>
  <PresentationFormat>On-screen Show (4:3)</PresentationFormat>
  <Paragraphs>530</Paragraphs>
  <Slides>29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109</cp:revision>
  <dcterms:created xsi:type="dcterms:W3CDTF">2017-07-03T09:51:48Z</dcterms:created>
  <dcterms:modified xsi:type="dcterms:W3CDTF">2017-07-05T15:58:17Z</dcterms:modified>
</cp:coreProperties>
</file>