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76" r:id="rId2"/>
    <p:sldId id="256" r:id="rId3"/>
    <p:sldId id="320" r:id="rId4"/>
    <p:sldId id="317" r:id="rId5"/>
    <p:sldId id="323" r:id="rId6"/>
    <p:sldId id="279" r:id="rId7"/>
    <p:sldId id="280" r:id="rId8"/>
    <p:sldId id="278" r:id="rId9"/>
    <p:sldId id="324" r:id="rId10"/>
    <p:sldId id="281" r:id="rId11"/>
    <p:sldId id="282" r:id="rId12"/>
    <p:sldId id="284" r:id="rId13"/>
    <p:sldId id="304" r:id="rId14"/>
    <p:sldId id="285" r:id="rId15"/>
    <p:sldId id="286" r:id="rId16"/>
    <p:sldId id="315" r:id="rId17"/>
    <p:sldId id="288" r:id="rId18"/>
    <p:sldId id="305" r:id="rId19"/>
    <p:sldId id="314" r:id="rId20"/>
    <p:sldId id="316" r:id="rId21"/>
    <p:sldId id="322" r:id="rId22"/>
    <p:sldId id="306" r:id="rId23"/>
    <p:sldId id="308" r:id="rId24"/>
    <p:sldId id="307" r:id="rId25"/>
    <p:sldId id="321" r:id="rId26"/>
    <p:sldId id="309" r:id="rId27"/>
    <p:sldId id="311" r:id="rId28"/>
    <p:sldId id="312" r:id="rId29"/>
    <p:sldId id="31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F070"/>
    <a:srgbClr val="FFCC66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4" autoAdjust="0"/>
  </p:normalViewPr>
  <p:slideViewPr>
    <p:cSldViewPr>
      <p:cViewPr>
        <p:scale>
          <a:sx n="100" d="100"/>
          <a:sy n="100" d="100"/>
        </p:scale>
        <p:origin x="-135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F122-EBE1-4B36-A32A-DF976CA0B9CE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98516-06D0-47C5-95EB-A470B6DE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633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6D4C5-FD34-4C91-B641-2E45D2FA3FCD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7BF40-DB3D-452B-ABD4-9F286B0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4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be view as a composition of a (un)bounded temporal operator and a Boolean expression </a:t>
            </a:r>
            <a:endParaRPr lang="en-US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a set of users-relieving features when they typing requirements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an easily readable loose syntax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Within</a:t>
            </a:r>
            <a:r>
              <a:rPr lang="en-GB" baseline="0" dirty="0" smtClean="0"/>
              <a:t> RM project we customize the v-model as follow:</a:t>
            </a:r>
          </a:p>
          <a:p>
            <a:endParaRPr lang="en-GB" baseline="0" dirty="0" smtClean="0"/>
          </a:p>
          <a:p>
            <a:r>
              <a:rPr lang="en-GB" baseline="0" dirty="0" smtClean="0"/>
              <a:t>Left hand is validation(completeness and correctness  of requirements) fro top level to component level requirements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Right hand side is testing and verification (satisfaction of the requirements in the product design) </a:t>
            </a:r>
          </a:p>
          <a:p>
            <a:endParaRPr lang="en-GB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172-2285-4F3F-90AE-297060597800}" type="datetime4">
              <a:rPr lang="en-US" smtClean="0"/>
              <a:t>July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8E99-C0BD-4105-BD8C-C8DD6A9CFD5E}" type="datetime4">
              <a:rPr lang="en-US" smtClean="0"/>
              <a:t>July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8515-61F8-45EE-9F90-056934BE64AD}" type="datetime4">
              <a:rPr lang="en-US" smtClean="0"/>
              <a:t>July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D449-42D1-4AAD-A479-E41B5E9877E6}" type="datetime4">
              <a:rPr lang="en-US" smtClean="0"/>
              <a:t>July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420-81E6-483F-B7A3-EB6F72782881}" type="datetime4">
              <a:rPr lang="en-US" smtClean="0"/>
              <a:t>July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8570-156B-4C5D-BAE8-BBD1B6E78B00}" type="datetime4">
              <a:rPr lang="en-US" smtClean="0"/>
              <a:t>July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C381-7E3D-43D0-9B17-A9A27FD9B9E3}" type="datetime4">
              <a:rPr lang="en-US" smtClean="0"/>
              <a:t>July 14,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DC1-EFF6-4BD4-B68D-DC946D4FF183}" type="datetime4">
              <a:rPr lang="en-US" smtClean="0"/>
              <a:t>July 14,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0ABE-3A16-47D2-9F90-0E743FF25D39}" type="datetime4">
              <a:rPr lang="en-US" smtClean="0"/>
              <a:t>July 14,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2417-FDE2-41D0-8887-15C0F82FDA20}" type="datetime4">
              <a:rPr lang="en-US" smtClean="0"/>
              <a:t>July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3EAD-E644-4DBB-9D93-AD67529ED913}" type="datetime4">
              <a:rPr lang="en-US" smtClean="0"/>
              <a:t>July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729A-927C-4D1D-81C9-37B1B95DAD1D}" type="datetime4">
              <a:rPr lang="en-US" smtClean="0"/>
              <a:t>July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"/>
          <p:cNvSpPr/>
          <p:nvPr/>
        </p:nvSpPr>
        <p:spPr>
          <a:xfrm>
            <a:off x="0" y="5832266"/>
            <a:ext cx="9144000" cy="1025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0" y="5864063"/>
            <a:ext cx="1511708" cy="647141"/>
          </a:xfrm>
          <a:prstGeom prst="rect">
            <a:avLst/>
          </a:prstGeom>
        </p:spPr>
      </p:pic>
      <p:pic>
        <p:nvPicPr>
          <p:cNvPr id="13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805264"/>
            <a:ext cx="691435" cy="705940"/>
          </a:xfrm>
          <a:prstGeom prst="rect">
            <a:avLst/>
          </a:prstGeom>
        </p:spPr>
      </p:pic>
      <p:pic>
        <p:nvPicPr>
          <p:cNvPr id="14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512" y="5900969"/>
            <a:ext cx="2874976" cy="514530"/>
          </a:xfrm>
          <a:prstGeom prst="rect">
            <a:avLst/>
          </a:prstGeom>
        </p:spPr>
      </p:pic>
      <p:sp>
        <p:nvSpPr>
          <p:cNvPr id="20" name="Date Placeholder 6"/>
          <p:cNvSpPr>
            <a:spLocks noGrp="1"/>
          </p:cNvSpPr>
          <p:nvPr>
            <p:ph type="dt" sz="half" idx="10"/>
          </p:nvPr>
        </p:nvSpPr>
        <p:spPr>
          <a:xfrm>
            <a:off x="3491880" y="5157192"/>
            <a:ext cx="2398948" cy="448843"/>
          </a:xfrm>
        </p:spPr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Pisa, </a:t>
            </a:r>
            <a:fld id="{6C4E8271-70CA-4668-9C33-BE25780D6213}" type="datetime4">
              <a:rPr lang="en-US" sz="1600" smtClean="0">
                <a:solidFill>
                  <a:schemeClr val="tx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July 14, 2017</a:t>
            </a:fld>
            <a:endParaRPr lang="en-US" sz="1600" dirty="0">
              <a:solidFill>
                <a:schemeClr val="tx1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1" name="CasellaDiTesto 14"/>
          <p:cNvSpPr txBox="1"/>
          <p:nvPr/>
        </p:nvSpPr>
        <p:spPr>
          <a:xfrm>
            <a:off x="2447764" y="262389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Master Degree in Embedded Computing Systems</a:t>
            </a:r>
            <a:endParaRPr lang="en-US" i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grpSp>
        <p:nvGrpSpPr>
          <p:cNvPr id="22" name="Gruppo 9"/>
          <p:cNvGrpSpPr/>
          <p:nvPr/>
        </p:nvGrpSpPr>
        <p:grpSpPr>
          <a:xfrm>
            <a:off x="781944" y="1790222"/>
            <a:ext cx="7464396" cy="2860230"/>
            <a:chOff x="1274758" y="4987010"/>
            <a:chExt cx="22269929" cy="26028145"/>
          </a:xfrm>
        </p:grpSpPr>
        <p:sp>
          <p:nvSpPr>
            <p:cNvPr id="23" name="Rectangle 1"/>
            <p:cNvSpPr>
              <a:spLocks/>
            </p:cNvSpPr>
            <p:nvPr/>
          </p:nvSpPr>
          <p:spPr bwMode="auto">
            <a:xfrm>
              <a:off x="1311221" y="4987010"/>
              <a:ext cx="21755296" cy="11763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800" b="1" spc="150" dirty="0" smtClean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  <a:sym typeface="Bebas Neue" charset="0"/>
                </a:rPr>
                <a:t>From natural language requirements to </a:t>
              </a:r>
            </a:p>
            <a:p>
              <a:pPr algn="ctr"/>
              <a:r>
                <a:rPr lang="en-US" sz="2800" b="1" spc="150" dirty="0" smtClean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  <a:sym typeface="Bebas Neue" charset="0"/>
                </a:rPr>
                <a:t>Simulation Monitors: Synthesis through </a:t>
              </a:r>
            </a:p>
            <a:p>
              <a:pPr algn="ctr"/>
              <a:r>
                <a:rPr lang="en-US" sz="2800" b="1" spc="15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  <a:sym typeface="Bebas Neue" charset="0"/>
                </a:rPr>
                <a:t>c</a:t>
              </a:r>
              <a:r>
                <a:rPr lang="en-US" sz="2800" b="1" spc="150" dirty="0" smtClean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  <a:sym typeface="Bebas Neue" charset="0"/>
                </a:rPr>
                <a:t>ode generation</a:t>
              </a:r>
              <a:endParaRPr lang="en-US" sz="2800" b="1" spc="1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Bebas Neue" charset="0"/>
              </a:endParaRPr>
            </a:p>
          </p:txBody>
        </p:sp>
        <p:grpSp>
          <p:nvGrpSpPr>
            <p:cNvPr id="24" name="Gruppo 8"/>
            <p:cNvGrpSpPr/>
            <p:nvPr/>
          </p:nvGrpSpPr>
          <p:grpSpPr>
            <a:xfrm>
              <a:off x="1274758" y="23453067"/>
              <a:ext cx="22269929" cy="7562088"/>
              <a:chOff x="2889655" y="23094120"/>
              <a:chExt cx="19043981" cy="7562088"/>
            </a:xfrm>
          </p:grpSpPr>
          <p:sp>
            <p:nvSpPr>
              <p:cNvPr id="25" name="CasellaDiTesto 7"/>
              <p:cNvSpPr txBox="1"/>
              <p:nvPr/>
            </p:nvSpPr>
            <p:spPr>
              <a:xfrm>
                <a:off x="2889655" y="23094120"/>
                <a:ext cx="6362740" cy="7562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Supervisors:</a:t>
                </a:r>
              </a:p>
              <a:p>
                <a:r>
                  <a:rPr lang="en-US" sz="1600" dirty="0" smtClean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Prof. </a:t>
                </a:r>
                <a:r>
                  <a:rPr lang="en-US" sz="1600" dirty="0" smtClean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Marco </a:t>
                </a:r>
                <a:r>
                  <a:rPr lang="en-US" sz="1600" dirty="0" smtClean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Di Natale</a:t>
                </a:r>
              </a:p>
              <a:p>
                <a:r>
                  <a:rPr lang="en-US" sz="1600" dirty="0" smtClean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Prof. Giorgio C. Buttazzo</a:t>
                </a:r>
                <a:endParaRPr lang="en-US" sz="16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26" name="CasellaDiTesto 12"/>
              <p:cNvSpPr txBox="1"/>
              <p:nvPr/>
            </p:nvSpPr>
            <p:spPr>
              <a:xfrm>
                <a:off x="15570893" y="23934343"/>
                <a:ext cx="6362743" cy="5321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i="1" dirty="0" smtClean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Candidate:</a:t>
                </a:r>
              </a:p>
              <a:p>
                <a:pPr algn="r"/>
                <a:r>
                  <a:rPr lang="en-US" sz="1600" dirty="0" smtClean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Marco E. Celia</a:t>
                </a:r>
                <a:endParaRPr lang="en-US" sz="16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54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5151290"/>
            <a:ext cx="1485115" cy="91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3672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From Informal To Formal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3456383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373" y="1123040"/>
            <a:ext cx="8064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Bridging the gap between informal and formal languages by identifying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 are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parameterizable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forms of properties having a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independent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semantic.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allow to achieve formal specification from properties expressed in informal language </a:t>
            </a:r>
            <a:endParaRPr lang="en-US" i="1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95536" y="3140968"/>
            <a:ext cx="1620181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 Specification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092280" y="3140968"/>
            <a:ext cx="1533147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Specification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292080" y="3307176"/>
            <a:ext cx="1800200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Formalization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707904" y="3140968"/>
            <a:ext cx="1584176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023180" y="3308724"/>
            <a:ext cx="1684724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Identification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4319972" y="2024844"/>
            <a:ext cx="504056" cy="4464496"/>
          </a:xfrm>
          <a:prstGeom prst="rightBrace">
            <a:avLst>
              <a:gd name="adj1" fmla="val 9147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4437112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Property:</a:t>
            </a:r>
          </a:p>
          <a:p>
            <a:pPr algn="ctr"/>
            <a:endParaRPr lang="en-GB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bsence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absence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after (before)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existence of </a:t>
            </a:r>
            <a:r>
              <a:rPr lang="en-GB" sz="16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 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 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between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6016" y="4437112"/>
            <a:ext cx="3960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Domain Specific </a:t>
            </a:r>
            <a:b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(e.g. Control systems):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Overshoot (Undershoot)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Rise-time (Fall-time)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Settling-time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99993" y="4342299"/>
            <a:ext cx="4320480" cy="2161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9" grpId="0" animBg="1"/>
      <p:bldP spid="16" grpId="0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Signal Temporal Logic (STL)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374441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536" y="1117336"/>
                <a:ext cx="8136904" cy="524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Signal Temporal Logic (STL) 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is a rigorous formalism allowing to express property referring signals in continuous </a:t>
                </a:r>
                <a:r>
                  <a:rPr lang="en-GB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time 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domain.</a:t>
                </a:r>
              </a:p>
              <a:p>
                <a:endParaRPr lang="en-GB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STL participant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𝑇</m:t>
                        </m:r>
                        <m:r>
                          <m:rPr>
                            <m:lit/>
                          </m:rPr>
                          <a:rPr lang="en-GB" b="0" i="1" smtClean="0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−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𝑂𝑃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[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𝑏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]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𝜇</m:t>
                        </m:r>
                        <m:d>
                          <m:dPr>
                            <m:ctrlPr>
                              <a:rPr lang="en-GB" i="1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 }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Cambria Math"/>
                  <a:cs typeface="Lato" panose="020F0502020204030203" pitchFamily="34" charset="0"/>
                </a:endParaRPr>
              </a:p>
              <a:p>
                <a:endPara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Main Temporal Operators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𝐸𝑣𝑒𝑛𝑡𝑢𝑎𝑙𝑙𝑦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GB" i="1">
                        <a:latin typeface="Cambria Math"/>
                      </a:rPr>
                      <m:t>  </m:t>
                    </m:r>
                    <m:r>
                      <a:rPr lang="en-GB" i="1">
                        <a:latin typeface="Cambria Math"/>
                        <a:sym typeface="Symbol"/>
                      </a:rPr>
                      <m:t>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i="1" smtClean="0">
                        <a:latin typeface="Cambria Math"/>
                        <a:ea typeface="Cambria Math"/>
                        <a:sym typeface="Symbol"/>
                      </a:rPr>
                      <m:t>∃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𝑡</m:t>
                    </m:r>
                    <m:r>
                      <a:rPr lang="en-GB" i="1">
                        <a:latin typeface="Cambria Math"/>
                        <a:sym typeface="Symbol"/>
                      </a:rPr>
                      <m:t>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𝐴𝑙𝑤𝑎𝑦𝑠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𝑎</m:t>
                            </m:r>
                            <m:r>
                              <a:rPr lang="en-GB" i="1">
                                <a:latin typeface="Cambria Math"/>
                              </a:rPr>
                              <m:t>,  </m:t>
                            </m:r>
                            <m:r>
                              <a:rPr lang="en-GB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GB" b="0" i="1" smtClean="0">
                        <a:latin typeface="Cambria Math"/>
                      </a:rPr>
                      <m:t>          </m:t>
                    </m:r>
                    <m:r>
                      <a:rPr lang="en-GB" i="1">
                        <a:latin typeface="Cambria Math"/>
                        <a:sym typeface="Symbol"/>
                      </a:rPr>
                      <m:t></m:t>
                    </m:r>
                    <m:r>
                      <a:rPr lang="en-GB" i="1">
                        <a:latin typeface="Cambria Math"/>
                      </a:rPr>
                      <m:t>  </m:t>
                    </m:r>
                    <m:r>
                      <a:rPr lang="en-GB" i="1" smtClean="0">
                        <a:latin typeface="Cambria Math"/>
                        <a:ea typeface="Cambria Math"/>
                        <a:sym typeface="Symbol"/>
                      </a:rPr>
                      <m:t>∀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𝑡</m:t>
                    </m:r>
                    <m:r>
                      <a:rPr lang="en-GB" i="1">
                        <a:latin typeface="Cambria Math"/>
                        <a:sym typeface="Symbol"/>
                      </a:rPr>
                      <m:t>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</a:rPr>
                          <m:t>, </m:t>
                        </m:r>
                        <m:r>
                          <a:rPr lang="en-GB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Boolean Functions:		</a:t>
                </a:r>
                <a:r>
                  <a:rPr lang="en-GB" dirty="0" smtClean="0">
                    <a:ea typeface="Cambria Math"/>
                    <a:cs typeface="Lato" panose="020F050202020403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𝜇</m:t>
                    </m:r>
                    <m:r>
                      <a:rPr lang="en-GB" b="0" i="1" smtClean="0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: 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 → </m:t>
                    </m:r>
                  </m:oMath>
                </a14:m>
                <a:r>
                  <a:rPr lang="en-GB" dirty="0" smtClean="0">
                    <a:latin typeface="Castellar"/>
                    <a:ea typeface="Lato" panose="020F0502020204030203" pitchFamily="34" charset="0"/>
                    <a:cs typeface="Lato" panose="020F0502020204030203" pitchFamily="34" charset="0"/>
                  </a:rPr>
                  <a:t>B </a:t>
                </a:r>
              </a:p>
              <a:p>
                <a:endPara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    </m:t>
                      </m:r>
                      <m:r>
                        <a:rPr lang="en-GB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𝑙𝑒𝑠𝑠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     ≡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&lt;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  </m:t>
                      </m:r>
                      <m:r>
                        <a:rPr lang="en-GB" b="0" i="1" smtClean="0">
                          <a:latin typeface="Cambria Math"/>
                        </a:rPr>
                        <m:t>𝑔𝑟𝑒𝑎𝑡𝑒𝑟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m:rPr>
                          <m:lit/>
                        </m:rP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  ≡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</m:t>
                      </m:r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𝑏𝑜𝑢𝑛𝑑𝑒𝑑</m:t>
                      </m:r>
                      <m:d>
                        <m:dPr>
                          <m:ctrlP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</m:t>
                          </m:r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</m:t>
                      </m:r>
                      <m:r>
                        <a:rPr lang="en-GB" i="1" dirty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≡</m:t>
                      </m:r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</m:t>
                      </m:r>
                      <m:d>
                        <m:dPr>
                          <m:ctrlP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𝑙𝑒𝑠𝑠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/>
                                  <a:ea typeface="Lato" panose="020F0502020204030203" pitchFamily="34" charset="0"/>
                                  <a:cs typeface="Lato" panose="020F0502020204030203" pitchFamily="34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∧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𝑔𝑟𝑒𝑎𝑡𝑒𝑟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   </m:t>
                    </m:r>
                    <m:r>
                      <a:rPr lang="en-GB" b="0" i="1" smtClean="0">
                        <a:latin typeface="Cambria Math"/>
                      </a:rPr>
                      <m:t>𝑠𝑡𝑒𝑝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b="0" i="1" smtClean="0">
                            <a:latin typeface="Cambria Math"/>
                          </a:rPr>
                          <m:t>, </m:t>
                        </m:r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        ≡ ( </m:t>
                    </m:r>
                    <m:r>
                      <a:rPr lang="en-GB" b="0" i="1" smtClean="0">
                        <a:latin typeface="Cambria Math"/>
                      </a:rPr>
                      <m:t>𝑔𝑟𝑒𝑎𝑡𝑒𝑟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 ,  </m:t>
                        </m:r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 ) </m:t>
                    </m:r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Example:</a:t>
                </a:r>
              </a:p>
              <a:p>
                <a:endParaRPr lang="en-GB" i="1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¬</m:t>
                        </m:r>
                        <m:r>
                          <a:rPr lang="en-GB" i="1">
                            <a:latin typeface="Cambria Math"/>
                          </a:rPr>
                          <m:t>𝐸𝑣𝑒𝑛𝑡𝑢𝑎𝑙𝑙𝑦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1, </m:t>
                            </m:r>
                            <m:r>
                              <a:rPr lang="en-GB" i="1">
                                <a:latin typeface="Cambria Math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GB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¬</m:t>
                        </m:r>
                        <m:r>
                          <a:rPr lang="en-GB" b="0" i="1" smtClean="0">
                            <a:latin typeface="Cambria Math"/>
                          </a:rPr>
                          <m:t>𝑏𝑜𝑢𝑛𝑑𝑒𝑑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,2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𝐴𝑙𝑤𝑎𝑦𝑠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1,  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GB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GB" i="1">
                        <a:latin typeface="Cambria Math"/>
                      </a:rPr>
                      <m:t>{</m:t>
                    </m:r>
                    <m:r>
                      <a:rPr lang="en-GB" b="0" i="1" smtClean="0">
                        <a:latin typeface="Cambria Math"/>
                      </a:rPr>
                      <m:t>𝑏𝑜𝑢𝑛𝑑𝑒𝑑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,2)}</m:t>
                    </m:r>
                  </m:oMath>
                </a14:m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17336"/>
                <a:ext cx="8136904" cy="5240089"/>
              </a:xfrm>
              <a:prstGeom prst="rect">
                <a:avLst/>
              </a:prstGeom>
              <a:blipFill rotWithShape="1">
                <a:blip r:embed="rId3"/>
                <a:stretch>
                  <a:fillRect l="-674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STL in action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7" y="1268760"/>
            <a:ext cx="83529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 (lacking) Requirement:</a:t>
            </a:r>
          </a:p>
          <a:p>
            <a:endParaRPr lang="en-GB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“the motor speed overshoot shall be lass than or equal to 1 rpm with a system inertia less than 5 kgm2”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60" y="2708920"/>
            <a:ext cx="832700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Semi-formal Requirement (Contract-Based Paradigm):</a:t>
            </a:r>
          </a:p>
          <a:p>
            <a:endParaRPr lang="en-GB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Assumption:</a:t>
            </a:r>
            <a:r>
              <a:rPr lang="en-GB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GB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 inertia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(sysin)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less than 5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kgm2 </a:t>
            </a:r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 input (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cmd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is a step with amplitude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  <a:p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Assertion:</a:t>
            </a:r>
          </a:p>
          <a:p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motor speed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(mspeed)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overshoot shall be lass than or equal to 1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8498" y="5013176"/>
                <a:ext cx="8339966" cy="12203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b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Formal Requirement:</a:t>
                </a:r>
              </a:p>
              <a:p>
                <a:endParaRPr lang="en-GB" b="1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𝑙𝑒𝑠𝑠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𝑠𝑦𝑠𝑖𝑛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,5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Cambria Math"/>
                          <a:cs typeface="Lato" panose="020F0502020204030203" pitchFamily="34" charset="0"/>
                        </a:rPr>
                        <m:t>→</m:t>
                      </m:r>
                    </m:oMath>
                  </m:oMathPara>
                </a14:m>
                <a:endParaRPr lang="en-US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𝐸𝑣𝑒𝑛𝑡𝑢𝑎𝑙𝑙𝑦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0,   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_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𝑡𝑖𝑚𝑒</m:t>
                              </m:r>
                            </m:e>
                          </m:d>
                        </m:sub>
                      </m:sSub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{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𝑠𝑡𝑒𝑝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𝑐𝑚𝑑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2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𝐴𝑁𝐷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𝐸𝑣𝑒𝑛𝑡𝑢𝑎𝑙𝑙𝑦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𝑔𝑟𝑒𝑎𝑡𝑒𝑟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𝑚𝑠𝑝𝑒𝑒𝑑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𝑐𝑚𝑑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,1)</m:t>
                          </m:r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98" y="5013176"/>
                <a:ext cx="8339966" cy="1220334"/>
              </a:xfrm>
              <a:prstGeom prst="rect">
                <a:avLst/>
              </a:prstGeom>
              <a:blipFill rotWithShape="1">
                <a:blip r:embed="rId3"/>
                <a:stretch>
                  <a:fillRect l="-511" t="-1970" b="-1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748439"/>
            <a:ext cx="119905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Objectives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Framework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934" y="1484784"/>
            <a:ext cx="8496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Force user to write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a user-friendly environment and GUI for engineers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support for a (wide) number of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Exploit the power of formal logics without using it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directly </a:t>
            </a: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generation of monitor for specific modelling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Particularly care in extensibility and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435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Workflow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007017"/>
            <a:ext cx="147082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035458" y="1535248"/>
            <a:ext cx="3024336" cy="4125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5805311" y="1535248"/>
            <a:ext cx="1484630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dirty="0">
                <a:effectLst/>
                <a:latin typeface="Arial"/>
                <a:ea typeface="Arial"/>
                <a:cs typeface="Times New Roman"/>
              </a:rPr>
              <a:t>Modelling Tools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274611" y="1849100"/>
            <a:ext cx="2592288" cy="36580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6091677" y="1858663"/>
            <a:ext cx="984596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dirty="0">
                <a:effectLst/>
                <a:latin typeface="Arial"/>
                <a:ea typeface="Arial"/>
                <a:cs typeface="Times New Roman"/>
              </a:rPr>
              <a:t>Simulink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87095" y="1729534"/>
            <a:ext cx="3225800" cy="39317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1348740" y="2054204"/>
            <a:ext cx="2384425" cy="6724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183322" y="3006759"/>
            <a:ext cx="2633345" cy="1182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242348" y="4341290"/>
            <a:ext cx="899795" cy="1147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304788" y="4352238"/>
            <a:ext cx="1569431" cy="1136497"/>
          </a:xfrm>
          <a:prstGeom prst="roundRect">
            <a:avLst/>
          </a:prstGeom>
          <a:gradFill>
            <a:gsLst>
              <a:gs pos="74000">
                <a:schemeClr val="bg2">
                  <a:lumMod val="69000"/>
                </a:schemeClr>
              </a:gs>
              <a:gs pos="100000">
                <a:schemeClr val="bg1">
                  <a:lumMod val="95000"/>
                  <a:alpha val="54000"/>
                </a:schemeClr>
              </a:gs>
            </a:gsLst>
            <a:lin ang="16200000" scaled="0"/>
          </a:gra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1480704" y="2320572"/>
            <a:ext cx="1002030" cy="269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517659" y="2325017"/>
            <a:ext cx="1002030" cy="269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2096770" y="1675495"/>
            <a:ext cx="67246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>
                <a:effectLst/>
                <a:latin typeface="Arial"/>
                <a:ea typeface="Arial"/>
                <a:cs typeface="Times New Roman"/>
              </a:rPr>
              <a:t>Tool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1388110" y="2033184"/>
            <a:ext cx="1755140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Data dictionary Importers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2142489" y="3006759"/>
            <a:ext cx="79692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Editor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6" name="Vertical Scroll 95"/>
          <p:cNvSpPr/>
          <p:nvPr/>
        </p:nvSpPr>
        <p:spPr>
          <a:xfrm>
            <a:off x="1407795" y="3283619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97" name="Text Box 2"/>
          <p:cNvSpPr txBox="1">
            <a:spLocks noChangeArrowheads="1"/>
          </p:cNvSpPr>
          <p:nvPr/>
        </p:nvSpPr>
        <p:spPr bwMode="auto">
          <a:xfrm>
            <a:off x="1539240" y="3567464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8" name="Vertical Scroll 97"/>
          <p:cNvSpPr/>
          <p:nvPr/>
        </p:nvSpPr>
        <p:spPr>
          <a:xfrm>
            <a:off x="2152650" y="3273957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2284095" y="3557802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0" name="Vertical Scroll 99"/>
          <p:cNvSpPr/>
          <p:nvPr/>
        </p:nvSpPr>
        <p:spPr>
          <a:xfrm>
            <a:off x="2912772" y="3273957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3044217" y="3557802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2" name="Text Box 2"/>
          <p:cNvSpPr txBox="1">
            <a:spLocks noChangeArrowheads="1"/>
          </p:cNvSpPr>
          <p:nvPr/>
        </p:nvSpPr>
        <p:spPr bwMode="auto">
          <a:xfrm>
            <a:off x="2343150" y="4352238"/>
            <a:ext cx="1586230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Platform Generators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405927" y="4618325"/>
            <a:ext cx="1367155" cy="5194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2425237" y="4730480"/>
            <a:ext cx="134784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Simulink Gen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1265439" y="4639422"/>
            <a:ext cx="876704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Parser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6" name="Text Box 2"/>
          <p:cNvSpPr txBox="1">
            <a:spLocks noChangeArrowheads="1"/>
          </p:cNvSpPr>
          <p:nvPr/>
        </p:nvSpPr>
        <p:spPr bwMode="auto">
          <a:xfrm>
            <a:off x="1519757" y="2325017"/>
            <a:ext cx="1071389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 dirty="0">
                <a:effectLst/>
                <a:latin typeface="Arial"/>
                <a:ea typeface="Arial"/>
                <a:cs typeface="Times New Roman"/>
              </a:rPr>
              <a:t>CSV Reader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7" name="Text Box 2"/>
          <p:cNvSpPr txBox="1">
            <a:spLocks noChangeArrowheads="1"/>
          </p:cNvSpPr>
          <p:nvPr/>
        </p:nvSpPr>
        <p:spPr bwMode="auto">
          <a:xfrm>
            <a:off x="2580986" y="2318588"/>
            <a:ext cx="1287145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 dirty="0">
                <a:effectLst/>
                <a:latin typeface="Arial"/>
                <a:ea typeface="Arial"/>
                <a:cs typeface="Times New Roman"/>
              </a:rPr>
              <a:t>XML Reader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3752908" y="2318588"/>
            <a:ext cx="1995794" cy="408081"/>
          </a:xfrm>
          <a:prstGeom prst="leftArrow">
            <a:avLst/>
          </a:prstGeom>
          <a:solidFill>
            <a:srgbClr val="6AF07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i="1" dirty="0" smtClean="0">
                <a:solidFill>
                  <a:schemeClr val="tx1"/>
                </a:solidFill>
              </a:rPr>
              <a:t>import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672818" y="2240748"/>
            <a:ext cx="1806212" cy="27653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225130" y="2269404"/>
            <a:ext cx="77533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Model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7" y="2829599"/>
            <a:ext cx="1757015" cy="131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Left Arrow 48"/>
          <p:cNvSpPr/>
          <p:nvPr/>
        </p:nvSpPr>
        <p:spPr>
          <a:xfrm rot="16200000">
            <a:off x="2400589" y="2731142"/>
            <a:ext cx="280728" cy="271780"/>
          </a:xfrm>
          <a:prstGeom prst="leftArrow">
            <a:avLst/>
          </a:prstGeom>
          <a:solidFill>
            <a:srgbClr val="6AF07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>
                <a:effectLst/>
                <a:ea typeface="Arial"/>
                <a:cs typeface="Times New Roman"/>
              </a:rPr>
              <a:t> </a:t>
            </a:r>
            <a:endParaRPr lang="en-US" sz="1200" b="1">
              <a:effectLst/>
              <a:ea typeface="Arial"/>
              <a:cs typeface="Times New Roman"/>
            </a:endParaRPr>
          </a:p>
        </p:txBody>
      </p:sp>
      <p:sp>
        <p:nvSpPr>
          <p:cNvPr id="50" name="Left Arrow 49"/>
          <p:cNvSpPr/>
          <p:nvPr/>
        </p:nvSpPr>
        <p:spPr>
          <a:xfrm rot="16200000">
            <a:off x="1590112" y="4065485"/>
            <a:ext cx="280728" cy="271780"/>
          </a:xfrm>
          <a:prstGeom prst="leftArrow">
            <a:avLst/>
          </a:prstGeom>
          <a:solidFill>
            <a:srgbClr val="6AF07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>
                <a:effectLst/>
                <a:ea typeface="Arial"/>
                <a:cs typeface="Times New Roman"/>
              </a:rPr>
              <a:t> </a:t>
            </a:r>
            <a:endParaRPr lang="en-US" sz="1200" b="1">
              <a:effectLst/>
              <a:ea typeface="Arial"/>
              <a:cs typeface="Times New Roman"/>
            </a:endParaRPr>
          </a:p>
        </p:txBody>
      </p:sp>
      <p:sp>
        <p:nvSpPr>
          <p:cNvPr id="51" name="Left Arrow 50"/>
          <p:cNvSpPr/>
          <p:nvPr/>
        </p:nvSpPr>
        <p:spPr>
          <a:xfrm rot="10800000">
            <a:off x="2142488" y="4781812"/>
            <a:ext cx="156211" cy="271780"/>
          </a:xfrm>
          <a:prstGeom prst="leftArrow">
            <a:avLst/>
          </a:prstGeom>
          <a:solidFill>
            <a:srgbClr val="6AF07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 dirty="0">
                <a:effectLst/>
                <a:ea typeface="Arial"/>
                <a:cs typeface="Times New Roman"/>
              </a:rPr>
              <a:t> </a:t>
            </a:r>
            <a:endParaRPr lang="en-US" sz="1200" b="1" dirty="0">
              <a:effectLst/>
              <a:ea typeface="Arial"/>
              <a:cs typeface="Times New Roman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874219" y="4437112"/>
            <a:ext cx="1798599" cy="483374"/>
          </a:xfrm>
          <a:prstGeom prst="rightArrow">
            <a:avLst/>
          </a:prstGeom>
          <a:solidFill>
            <a:srgbClr val="6AF07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tx1"/>
                </a:solidFill>
              </a:rPr>
              <a:t>export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00" y="4213034"/>
            <a:ext cx="750526" cy="276999"/>
          </a:xfrm>
          <a:prstGeom prst="rect">
            <a:avLst/>
          </a:prstGeom>
          <a:solidFill>
            <a:srgbClr val="6AF07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Monitor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9" grpId="0" animBg="1"/>
      <p:bldP spid="50" grpId="0" animBg="1"/>
      <p:bldP spid="51" grpId="0" animBg="1"/>
      <p:bldP spid="14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119904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7556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STL Library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961080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683070"/>
            <a:ext cx="4536503" cy="2564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098455"/>
            <a:ext cx="4536504" cy="239825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067944" y="1052736"/>
            <a:ext cx="4536503" cy="2443975"/>
          </a:xfrm>
          <a:prstGeom prst="rect">
            <a:avLst/>
          </a:prstGeom>
          <a:noFill/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67943" y="3641328"/>
            <a:ext cx="4536503" cy="258859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052736"/>
            <a:ext cx="3423119" cy="535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5"/>
            <a:ext cx="827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System Performance Control Library (SPCL) (1/2)</a:t>
            </a:r>
            <a:endParaRPr lang="en-US" sz="2400" b="1" i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827413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" y="1189349"/>
            <a:ext cx="8208911" cy="27578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762" y="4149080"/>
            <a:ext cx="7967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Implicit Checkers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Explicit Checkers</a:t>
            </a:r>
            <a:endParaRPr lang="en-US" b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8" y="1189349"/>
            <a:ext cx="2398100" cy="265963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15815" y="1199241"/>
            <a:ext cx="5753857" cy="122164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5816" y="2638514"/>
            <a:ext cx="5753857" cy="122164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SPC </a:t>
            </a:r>
            <a:r>
              <a:rPr lang="en-GB" sz="2400" b="1" i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Library </a:t>
            </a:r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(2/2</a:t>
            </a:r>
            <a:r>
              <a:rPr lang="en-GB" sz="2400" b="1" i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)</a:t>
            </a:r>
            <a:endParaRPr lang="en-US" sz="2400" b="1" i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35" y="3724167"/>
            <a:ext cx="2908247" cy="26849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56261"/>
            <a:ext cx="2770754" cy="25528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82" y="545134"/>
            <a:ext cx="2716838" cy="30042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6" y="1299723"/>
            <a:ext cx="2658300" cy="24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748439"/>
            <a:ext cx="119905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52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5537" y="545134"/>
            <a:ext cx="360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Data-Dictionary example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3456383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560" y="1352473"/>
            <a:ext cx="7956377" cy="1644479"/>
            <a:chOff x="593812" y="1268760"/>
            <a:chExt cx="7956377" cy="16444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12" y="1268760"/>
              <a:ext cx="7956376" cy="164447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93813" y="1268760"/>
              <a:ext cx="7956376" cy="164447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35895" y="3429000"/>
            <a:ext cx="4932041" cy="2448272"/>
            <a:chOff x="3635895" y="3429000"/>
            <a:chExt cx="4932041" cy="24482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3429000"/>
              <a:ext cx="4896543" cy="244827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635895" y="3429000"/>
              <a:ext cx="4932041" cy="24482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31265" y="3861049"/>
            <a:ext cx="1588243" cy="1396352"/>
            <a:chOff x="1231265" y="3861049"/>
            <a:chExt cx="1588243" cy="1396352"/>
          </a:xfrm>
        </p:grpSpPr>
        <p:grpSp>
          <p:nvGrpSpPr>
            <p:cNvPr id="25" name="Group 24"/>
            <p:cNvGrpSpPr/>
            <p:nvPr/>
          </p:nvGrpSpPr>
          <p:grpSpPr>
            <a:xfrm>
              <a:off x="1231265" y="3923364"/>
              <a:ext cx="1588243" cy="1334037"/>
              <a:chOff x="6626259" y="4122768"/>
              <a:chExt cx="1588243" cy="1334037"/>
            </a:xfrm>
          </p:grpSpPr>
          <p:sp>
            <p:nvSpPr>
              <p:cNvPr id="26" name="Folded Corner 25"/>
              <p:cNvSpPr/>
              <p:nvPr/>
            </p:nvSpPr>
            <p:spPr>
              <a:xfrm rot="10800000">
                <a:off x="6914292" y="4122768"/>
                <a:ext cx="792088" cy="1080120"/>
              </a:xfrm>
              <a:prstGeom prst="foldedCorner">
                <a:avLst>
                  <a:gd name="adj" fmla="val 28609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6300" y="4266784"/>
                <a:ext cx="1228202" cy="675511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6626259" y="5202889"/>
                <a:ext cx="136815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 smtClean="0"/>
                  <a:t>sig_exporter.m</a:t>
                </a:r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231265" y="3861049"/>
              <a:ext cx="1368151" cy="139635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2596390" y="4497637"/>
            <a:ext cx="1039505" cy="155499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5400000">
            <a:off x="1483293" y="3336711"/>
            <a:ext cx="864098" cy="184582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4" y="2287131"/>
            <a:ext cx="6337224" cy="37798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Context Helper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7" y="1196752"/>
            <a:ext cx="8280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Word-by-Word Completion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Context Aware Completion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37" y="2263727"/>
            <a:ext cx="6395815" cy="38032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40" y="2239409"/>
            <a:ext cx="6396330" cy="3909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37" y="2239409"/>
            <a:ext cx="6395815" cy="39099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3" y="2239409"/>
            <a:ext cx="6337225" cy="390999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59" y="2287131"/>
            <a:ext cx="6367362" cy="377982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12" y="2290109"/>
            <a:ext cx="5810111" cy="373997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591638" y="2239409"/>
            <a:ext cx="6287655" cy="3909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052736"/>
            <a:ext cx="288032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268760"/>
            <a:ext cx="7541628" cy="453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9593" y="1268760"/>
            <a:ext cx="7541628" cy="45344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95537" y="545134"/>
            <a:ext cx="302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 Complete Example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Parser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5536" y="1743121"/>
            <a:ext cx="8571972" cy="4350175"/>
            <a:chOff x="395537" y="1052736"/>
            <a:chExt cx="8571972" cy="43501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1052736"/>
              <a:ext cx="6534140" cy="43501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1727991"/>
              <a:ext cx="3171373" cy="31411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796135" y="1727990"/>
              <a:ext cx="3171373" cy="314116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5537" y="134304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Non-transparent to users</a:t>
            </a:r>
            <a:endParaRPr lang="en-US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0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/>
          <p:cNvSpPr/>
          <p:nvPr/>
        </p:nvSpPr>
        <p:spPr>
          <a:xfrm rot="10800000">
            <a:off x="4860031" y="4742787"/>
            <a:ext cx="1838235" cy="199507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Auto-generation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25" y="1408341"/>
            <a:ext cx="3132349" cy="194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126798"/>
            <a:ext cx="3960439" cy="23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9593" y="1126797"/>
            <a:ext cx="3960439" cy="23812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20125" y="1408341"/>
            <a:ext cx="3132349" cy="19439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626259" y="4122768"/>
            <a:ext cx="1588243" cy="1495619"/>
            <a:chOff x="6626259" y="4122768"/>
            <a:chExt cx="1588243" cy="1495619"/>
          </a:xfrm>
        </p:grpSpPr>
        <p:sp>
          <p:nvSpPr>
            <p:cNvPr id="5" name="Folded Corner 4"/>
            <p:cNvSpPr/>
            <p:nvPr/>
          </p:nvSpPr>
          <p:spPr>
            <a:xfrm rot="10800000">
              <a:off x="6914292" y="4122768"/>
              <a:ext cx="792088" cy="1080120"/>
            </a:xfrm>
            <a:prstGeom prst="foldedCorner">
              <a:avLst>
                <a:gd name="adj" fmla="val 28609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6300" y="4266784"/>
              <a:ext cx="1228202" cy="67551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626259" y="5202889"/>
              <a:ext cx="136815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/>
                <a:t>MDS_requirement_augogen.m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698267" y="4078840"/>
            <a:ext cx="1224137" cy="1539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19" y="3717032"/>
            <a:ext cx="4448313" cy="246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lowchart: Process 16"/>
          <p:cNvSpPr/>
          <p:nvPr/>
        </p:nvSpPr>
        <p:spPr>
          <a:xfrm>
            <a:off x="1594587" y="3861048"/>
            <a:ext cx="601149" cy="648072"/>
          </a:xfrm>
          <a:prstGeom prst="flowChart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1719" y="3717033"/>
            <a:ext cx="4448313" cy="24678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28" y="3614681"/>
            <a:ext cx="3092383" cy="246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791328" y="3614681"/>
            <a:ext cx="3092383" cy="2467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3"/>
          </p:cNvCxnSpPr>
          <p:nvPr/>
        </p:nvCxnSpPr>
        <p:spPr>
          <a:xfrm>
            <a:off x="2195736" y="4185084"/>
            <a:ext cx="595592" cy="108012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4860032" y="2380322"/>
            <a:ext cx="560093" cy="184582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6903077" y="3623283"/>
            <a:ext cx="726537" cy="184582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2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 animBg="1"/>
      <p:bldP spid="19" grpId="0" animBg="1"/>
      <p:bldP spid="17" grpId="0" animBg="1"/>
      <p:bldP spid="22" grpId="0" animBg="1"/>
      <p:bldP spid="18" grpId="0" animBg="1"/>
      <p:bldP spid="23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314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266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88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Future Work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8083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2328" y="1844824"/>
            <a:ext cx="8496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Current pilot framework was developed as a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proof of concept…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Future work</a:t>
            </a:r>
          </a:p>
          <a:p>
            <a:endParaRPr lang="en-GB" u="sng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typical features of Requirements Editors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more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 Interactions with supported modelling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ore  modelling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88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Acknowledgement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8083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27784" y="306896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Thanks for the attention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7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The V-Model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Left-Up Arrow 11"/>
          <p:cNvSpPr/>
          <p:nvPr/>
        </p:nvSpPr>
        <p:spPr>
          <a:xfrm rot="2682726">
            <a:off x="1593831" y="-904928"/>
            <a:ext cx="5896391" cy="5996514"/>
          </a:xfrm>
          <a:prstGeom prst="leftUpArrow">
            <a:avLst>
              <a:gd name="adj1" fmla="val 5078"/>
              <a:gd name="adj2" fmla="val 2539"/>
              <a:gd name="adj3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640" y="1650684"/>
            <a:ext cx="1594586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System-Level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Requirements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425" y="2333294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44615" y="5654426"/>
            <a:ext cx="1658106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Implementation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06548" y="1650683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Verification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80112" y="423365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Module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Testing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83537" y="2926107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7664" y="3573016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Architecture Exploration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9139" y="423365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Component 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36593" y="4969978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Behaviour 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44208" y="3009893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Integration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Testing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298" y="1583483"/>
            <a:ext cx="8784976" cy="629768"/>
          </a:xfrm>
          <a:prstGeom prst="rect">
            <a:avLst/>
          </a:prstGeom>
          <a:noFill/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28893" y="806067"/>
            <a:ext cx="212269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92D050"/>
                </a:solidFill>
              </a:rPr>
              <a:t>Individual V-Process</a:t>
            </a:r>
            <a:br>
              <a:rPr lang="en-GB" sz="1600" dirty="0" smtClean="0">
                <a:solidFill>
                  <a:srgbClr val="92D050"/>
                </a:solidFill>
              </a:rPr>
            </a:br>
            <a:r>
              <a:rPr lang="en-GB" sz="1600" dirty="0" smtClean="0">
                <a:solidFill>
                  <a:srgbClr val="92D050"/>
                </a:solidFill>
              </a:rPr>
              <a:t>for Requirement V&amp;V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2873043" y="1774525"/>
            <a:ext cx="3343486" cy="24768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3290968" y="3044176"/>
            <a:ext cx="2562063" cy="25922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>
            <a:off x="3931483" y="4352157"/>
            <a:ext cx="1281032" cy="25837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34234" y="1412776"/>
            <a:ext cx="1397606" cy="89136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781151">
            <a:off x="1727798" y="1251269"/>
            <a:ext cx="1196053" cy="1046509"/>
            <a:chOff x="1455751" y="1363693"/>
            <a:chExt cx="1196053" cy="1046509"/>
          </a:xfrm>
        </p:grpSpPr>
        <p:sp>
          <p:nvSpPr>
            <p:cNvPr id="32" name="Up Arrow 31"/>
            <p:cNvSpPr/>
            <p:nvPr/>
          </p:nvSpPr>
          <p:spPr>
            <a:xfrm rot="2052474">
              <a:off x="2291764" y="1363693"/>
              <a:ext cx="360040" cy="1046509"/>
            </a:xfrm>
            <a:prstGeom prst="up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2010836">
              <a:off x="1455751" y="1922868"/>
              <a:ext cx="914400" cy="19606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4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820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Control Systems Performance Requirements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7416823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270742"/>
            <a:ext cx="3431378" cy="295192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48064" y="3270742"/>
            <a:ext cx="3456384" cy="295192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02819" y="2708920"/>
            <a:ext cx="31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</a:rPr>
              <a:t>Frequency Domain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9652" y="270892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</a:rPr>
              <a:t>Time Domain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6" y="3684232"/>
            <a:ext cx="384828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64637" y="3270742"/>
            <a:ext cx="4079369" cy="29519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904410" y="1480825"/>
            <a:ext cx="5691926" cy="914400"/>
            <a:chOff x="1904410" y="1480825"/>
            <a:chExt cx="5691926" cy="914400"/>
          </a:xfrm>
        </p:grpSpPr>
        <p:sp>
          <p:nvSpPr>
            <p:cNvPr id="29" name="Rectangle 28"/>
            <p:cNvSpPr/>
            <p:nvPr/>
          </p:nvSpPr>
          <p:spPr>
            <a:xfrm>
              <a:off x="1904410" y="1815729"/>
              <a:ext cx="2018352" cy="4953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System Level</a:t>
              </a: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User Requirements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Up Arrow 29"/>
            <p:cNvSpPr/>
            <p:nvPr/>
          </p:nvSpPr>
          <p:spPr>
            <a:xfrm rot="2833625">
              <a:off x="4770702" y="1410150"/>
              <a:ext cx="360040" cy="1046509"/>
            </a:xfrm>
            <a:prstGeom prst="up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2791987">
              <a:off x="3918877" y="1839990"/>
              <a:ext cx="914400" cy="19606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73639" y="1660830"/>
              <a:ext cx="212269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rgbClr val="92D050"/>
                  </a:solidFill>
                </a:rPr>
                <a:t>Individual V-Process</a:t>
              </a:r>
              <a:br>
                <a:rPr lang="en-GB" sz="1600" dirty="0" smtClean="0">
                  <a:solidFill>
                    <a:srgbClr val="92D050"/>
                  </a:solidFill>
                </a:rPr>
              </a:br>
              <a:r>
                <a:rPr lang="en-GB" sz="1600" dirty="0" smtClean="0">
                  <a:solidFill>
                    <a:srgbClr val="92D050"/>
                  </a:solidFill>
                </a:rPr>
                <a:t>for Requirement V&amp;V</a:t>
              </a:r>
              <a:endParaRPr lang="en-US" sz="16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748439"/>
            <a:ext cx="119905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739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4032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User Requirements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961080"/>
            <a:ext cx="266429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580" y="1353271"/>
            <a:ext cx="53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Benefits of </a:t>
            </a:r>
            <a:r>
              <a:rPr lang="en-GB" b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 </a:t>
            </a:r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7" y="2204864"/>
            <a:ext cx="7416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careful assessment of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needs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that a system has to fulfil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 the development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effort and erroneous interpretations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Serve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base line for a Validation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Verification (V&amp;V)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Establish the basis for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contractual agreement among stakeholders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95772" y="4081140"/>
            <a:ext cx="6828556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57164" y="5229200"/>
            <a:ext cx="710326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03648" y="522920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order to let them understandable from people having a non-technical background they quite often comes as many pages of plain text…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29057" y="4513188"/>
            <a:ext cx="0" cy="716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522274"/>
            <a:ext cx="748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Specification Languages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709" y="985381"/>
            <a:ext cx="326219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914" y="1785541"/>
            <a:ext cx="2567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Mathematical Syntax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 comprehension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v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erifiability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 </a:t>
            </a:r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strong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technical skills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79265" y="1425501"/>
            <a:ext cx="2520280" cy="288032"/>
          </a:xfrm>
          <a:prstGeom prst="round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689" y="1422321"/>
            <a:ext cx="2592288" cy="2880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86977" y="1422321"/>
            <a:ext cx="2592288" cy="288032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Semi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8246" y="1785541"/>
            <a:ext cx="2651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Graphical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(or structured) Syntax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Unambiguous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Reduced verifiability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Steeper learning curve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9265" y="1728009"/>
            <a:ext cx="2651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technical skills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verifiable</a:t>
            </a:r>
          </a:p>
          <a:p>
            <a:pPr marL="285750" indent="-285750">
              <a:buFont typeface="Arial Rounded MT Bold" panose="020F0704030504030204" pitchFamily="34" charset="0"/>
              <a:buChar char="x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Ambiguous, Inconsistent, Redundant 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33" y="4697467"/>
            <a:ext cx="4897391" cy="1666404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2952817" y="4467604"/>
            <a:ext cx="1105206" cy="459725"/>
          </a:xfrm>
          <a:prstGeom prst="wedgeRoundRectCallout">
            <a:avLst>
              <a:gd name="adj1" fmla="val -48574"/>
              <a:gd name="adj2" fmla="val 7741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Formality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5076056" y="4425431"/>
            <a:ext cx="1224136" cy="459725"/>
          </a:xfrm>
          <a:prstGeom prst="wedgeRoundRectCallout">
            <a:avLst>
              <a:gd name="adj1" fmla="val -8699"/>
              <a:gd name="adj2" fmla="val 9730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tx1"/>
                </a:solidFill>
              </a:rPr>
              <a:t>Readability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  <p:bldP spid="19" grpId="0" animBg="1"/>
      <p:bldP spid="20" grpId="0"/>
      <p:bldP spid="21" grpId="0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lowchart: Process 57"/>
          <p:cNvSpPr/>
          <p:nvPr/>
        </p:nvSpPr>
        <p:spPr>
          <a:xfrm>
            <a:off x="6165947" y="4155723"/>
            <a:ext cx="1374306" cy="832260"/>
          </a:xfrm>
          <a:prstGeom prst="flowChartProcess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500589"/>
            <a:ext cx="626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Requirements Verification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961515"/>
            <a:ext cx="3616016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7865" y="4384028"/>
            <a:ext cx="140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</a:t>
            </a:r>
            <a:endParaRPr lang="en-US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52" y="4171481"/>
            <a:ext cx="577161" cy="97205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8209724" y="4256352"/>
            <a:ext cx="214660" cy="214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3963" y="4529407"/>
            <a:ext cx="200421" cy="20042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216843" y="4774590"/>
            <a:ext cx="200421" cy="21339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994403" y="4155723"/>
            <a:ext cx="631058" cy="9878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99713" y="3857915"/>
            <a:ext cx="0" cy="18591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4079633" y="3501008"/>
            <a:ext cx="1512168" cy="48728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bg1"/>
                </a:solidFill>
              </a:rPr>
              <a:t>manual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3" name="Vertical Scroll 32"/>
          <p:cNvSpPr/>
          <p:nvPr/>
        </p:nvSpPr>
        <p:spPr>
          <a:xfrm>
            <a:off x="576327" y="3913957"/>
            <a:ext cx="1522738" cy="1387251"/>
          </a:xfrm>
          <a:prstGeom prst="verticalScroll">
            <a:avLst>
              <a:gd name="adj" fmla="val 456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4670" y="4198872"/>
            <a:ext cx="196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</a:t>
            </a:r>
            <a:b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</a:t>
            </a:r>
          </a:p>
          <a:p>
            <a:pPr algn="ctr"/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Document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89365" y="4322473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</a:t>
            </a:r>
          </a:p>
          <a:p>
            <a:pPr algn="ctr"/>
            <a:r>
              <a:rPr lang="en-GB" sz="14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Signals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519579" y="4572665"/>
            <a:ext cx="64807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40253" y="458408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95536" y="1124744"/>
            <a:ext cx="8738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can be validated during simulation (or after) by means of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Monitors are based on the formal specification of a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take as input a set of signals and returns flags telling whether the internal properties are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satisfied, violated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 (possibly)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undecided.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Recalling the V-Model the flow from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Requirement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Validation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then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8" name="Folded Corner 87"/>
          <p:cNvSpPr/>
          <p:nvPr/>
        </p:nvSpPr>
        <p:spPr>
          <a:xfrm rot="10800000">
            <a:off x="3064489" y="3857915"/>
            <a:ext cx="886015" cy="663533"/>
          </a:xfrm>
          <a:prstGeom prst="foldedCorner">
            <a:avLst>
              <a:gd name="adj" fmla="val 2129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03441" y="392807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b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Properties</a:t>
            </a:r>
          </a:p>
        </p:txBody>
      </p:sp>
      <p:sp>
        <p:nvSpPr>
          <p:cNvPr id="90" name="Folded Corner 89"/>
          <p:cNvSpPr/>
          <p:nvPr/>
        </p:nvSpPr>
        <p:spPr>
          <a:xfrm rot="10800000">
            <a:off x="3064488" y="4581632"/>
            <a:ext cx="886015" cy="663533"/>
          </a:xfrm>
          <a:prstGeom prst="foldedCorner">
            <a:avLst>
              <a:gd name="adj" fmla="val 2129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82730" y="4651789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Signal</a:t>
            </a:r>
          </a:p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063409" y="4381069"/>
            <a:ext cx="94003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063409" y="4973827"/>
            <a:ext cx="94003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99413" y="4131614"/>
            <a:ext cx="9040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C00000"/>
                </a:solidFill>
              </a:rPr>
              <a:t>manual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99413" y="4727397"/>
            <a:ext cx="90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C00000"/>
                </a:solidFill>
              </a:rPr>
              <a:t>manual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37494" y="5443178"/>
            <a:ext cx="23628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Verification- Simulation Environment</a:t>
            </a:r>
            <a:endParaRPr lang="en-US" sz="1050" i="1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259633" y="5463110"/>
            <a:ext cx="24143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Top-Level Requirements - Text Editor</a:t>
            </a:r>
            <a:endParaRPr lang="en-US" sz="1050" i="1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3" grpId="0"/>
      <p:bldP spid="12" grpId="0" animBg="1"/>
      <p:bldP spid="19" grpId="0" animBg="1"/>
      <p:bldP spid="20" grpId="0" animBg="1"/>
      <p:bldP spid="22" grpId="0" animBg="1"/>
      <p:bldP spid="34" grpId="0" animBg="1"/>
      <p:bldP spid="33" grpId="0" animBg="1"/>
      <p:bldP spid="39" grpId="0"/>
      <p:bldP spid="44" grpId="0"/>
      <p:bldP spid="88" grpId="0" animBg="1"/>
      <p:bldP spid="89" grpId="0"/>
      <p:bldP spid="90" grpId="0" animBg="1"/>
      <p:bldP spid="91" grpId="0"/>
      <p:bldP spid="99" grpId="0"/>
      <p:bldP spid="100" grpId="0"/>
      <p:bldP spid="102" grpId="0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748439"/>
            <a:ext cx="119905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739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1003</Words>
  <Application>Microsoft Office PowerPoint</Application>
  <PresentationFormat>On-screen Show (4:3)</PresentationFormat>
  <Paragraphs>492</Paragraphs>
  <Slides>29</Slides>
  <Notes>28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Technologies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Celia</dc:creator>
  <cp:lastModifiedBy>Marco Celia</cp:lastModifiedBy>
  <cp:revision>122</cp:revision>
  <dcterms:created xsi:type="dcterms:W3CDTF">2017-07-03T09:51:48Z</dcterms:created>
  <dcterms:modified xsi:type="dcterms:W3CDTF">2017-07-14T11:21:00Z</dcterms:modified>
</cp:coreProperties>
</file>