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erif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2" roundtripDataSignature="AMtx7mhJX9YsMcesj3bV/RSaVGij3mVT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erif-regular.fntdata"/><Relationship Id="rId22" Type="http://schemas.openxmlformats.org/officeDocument/2006/relationships/font" Target="fonts/RobotoSerif-italic.fntdata"/><Relationship Id="rId21" Type="http://schemas.openxmlformats.org/officeDocument/2006/relationships/font" Target="fonts/RobotoSerif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obotoSerif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a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f1a7d6c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df1a7d6c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drive.google.com/file/d/19WFnFnBpJzB0cGqp6CEVnhOa57PYNUIE/view?usp=share_lin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14934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>
                <a:solidFill>
                  <a:schemeClr val="lt1"/>
                </a:solidFill>
              </a:rPr>
              <a:t>R en</a:t>
            </a:r>
            <a:r>
              <a:rPr lang="en" sz="3600">
                <a:solidFill>
                  <a:schemeClr val="lt1"/>
                </a:solidFill>
              </a:rPr>
              <a:t> la Industria Musical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3672325"/>
            <a:ext cx="8520600" cy="792600"/>
          </a:xfrm>
          <a:prstGeom prst="rect">
            <a:avLst/>
          </a:prstGeom>
          <a:solidFill>
            <a:srgbClr val="FF520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2"/>
                </a:solidFill>
              </a:rPr>
              <a:t>¿Se puede determinar el éxito de una canción?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9025" y="0"/>
            <a:ext cx="2654976" cy="149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246475" y="157350"/>
            <a:ext cx="4598700" cy="527400"/>
          </a:xfrm>
          <a:prstGeom prst="rect">
            <a:avLst/>
          </a:prstGeom>
          <a:solidFill>
            <a:srgbClr val="F7F8F8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00716"/>
              <a:buNone/>
            </a:pPr>
            <a:r>
              <a:rPr lang="en" sz="1550">
                <a:solidFill>
                  <a:srgbClr val="FF5200"/>
                </a:solidFill>
                <a:latin typeface="Lato"/>
                <a:ea typeface="Lato"/>
                <a:cs typeface="Lato"/>
                <a:sym typeface="Lato"/>
              </a:rPr>
              <a:t>Regresión Logística</a:t>
            </a:r>
            <a:endParaRPr sz="1550">
              <a:solidFill>
                <a:srgbClr val="FF52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2839"/>
              <a:buNone/>
            </a:pPr>
            <a:r>
              <a:t/>
            </a:r>
            <a:endParaRPr sz="1800">
              <a:solidFill>
                <a:srgbClr val="FF52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4910475" y="-21500"/>
            <a:ext cx="4233600" cy="5165100"/>
          </a:xfrm>
          <a:prstGeom prst="rect">
            <a:avLst/>
          </a:prstGeom>
          <a:solidFill>
            <a:srgbClr val="FF5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5098575" y="333100"/>
            <a:ext cx="3857400" cy="2278500"/>
          </a:xfrm>
          <a:prstGeom prst="rect">
            <a:avLst/>
          </a:prstGeom>
          <a:solidFill>
            <a:srgbClr val="FF52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rPr>
              <a:t>💡 Reflexiones:</a:t>
            </a:r>
            <a:endParaRPr b="1" i="0" sz="1400" u="none" cap="none" strike="noStrike">
              <a:solidFill>
                <a:srgbClr val="FEFEF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EFEF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Roboto Serif"/>
              <a:buChar char="●"/>
            </a:pPr>
            <a:r>
              <a:rPr lang="en" sz="1150">
                <a:solidFill>
                  <a:srgbClr val="D4D4D4"/>
                </a:solidFill>
                <a:latin typeface="Roboto Serif"/>
                <a:ea typeface="Roboto Serif"/>
                <a:cs typeface="Roboto Serif"/>
                <a:sym typeface="Roboto Serif"/>
              </a:rPr>
              <a:t>Aunque la precisión del modelo es alta no identificó correctamente las 223 predicciones en la clase 1. </a:t>
            </a:r>
            <a:endParaRPr sz="1150">
              <a:solidFill>
                <a:srgbClr val="D4D4D4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01625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150"/>
              <a:buFont typeface="Roboto Serif"/>
              <a:buChar char="●"/>
            </a:pPr>
            <a:r>
              <a:rPr lang="en" sz="1150">
                <a:solidFill>
                  <a:srgbClr val="D4D4D4"/>
                </a:solidFill>
                <a:latin typeface="Roboto Serif"/>
                <a:ea typeface="Roboto Serif"/>
                <a:cs typeface="Roboto Serif"/>
                <a:sym typeface="Roboto Serif"/>
              </a:rPr>
              <a:t>Esto puede derivarse como un problema de clase y se plantea si el modelo es el adecuado para este tipo de planteamiento.</a:t>
            </a:r>
            <a:endParaRPr sz="1150">
              <a:solidFill>
                <a:srgbClr val="D4D4D4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EFEFE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25" y="684750"/>
            <a:ext cx="3796874" cy="20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975" y="3127600"/>
            <a:ext cx="3248282" cy="17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2374" y="3127599"/>
            <a:ext cx="2631239" cy="17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0"/>
          <p:cNvSpPr txBox="1"/>
          <p:nvPr>
            <p:ph idx="1" type="body"/>
          </p:nvPr>
        </p:nvSpPr>
        <p:spPr>
          <a:xfrm>
            <a:off x="278975" y="1303350"/>
            <a:ext cx="4397400" cy="527400"/>
          </a:xfrm>
          <a:prstGeom prst="rect">
            <a:avLst/>
          </a:prstGeom>
          <a:solidFill>
            <a:srgbClr val="F7F8F8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0"/>
          <p:cNvSpPr/>
          <p:nvPr/>
        </p:nvSpPr>
        <p:spPr>
          <a:xfrm>
            <a:off x="4910475" y="-21500"/>
            <a:ext cx="4233600" cy="51651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0"/>
          <p:cNvSpPr txBox="1"/>
          <p:nvPr/>
        </p:nvSpPr>
        <p:spPr>
          <a:xfrm>
            <a:off x="5142025" y="84425"/>
            <a:ext cx="3555000" cy="50466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rPr>
              <a:t>💡 Reflexiones:</a:t>
            </a:r>
            <a:endParaRPr b="1" i="0" sz="1400" u="none" cap="none" strike="noStrike">
              <a:solidFill>
                <a:srgbClr val="FEFEF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EFEF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erif"/>
              <a:buChar char="●"/>
            </a:pPr>
            <a:r>
              <a:rPr lang="en" sz="1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Intercept (Intercepto): El intercepto indica el logaritmo de que una canción no esté en el Top 10 cuando la energía es cero.</a:t>
            </a:r>
            <a:endParaRPr sz="12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erif"/>
              <a:buChar char="●"/>
            </a:pPr>
            <a:r>
              <a:rPr lang="en" sz="1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Energy (Energía): El coeficiente asociado con 'energy' indica cómo cambia el logaritmo de la odds de que una canción esté en el Top 10 cuando la energía aumenta en una unidad.</a:t>
            </a:r>
            <a:endParaRPr sz="12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erif"/>
              <a:buChar char="●"/>
            </a:pPr>
            <a:r>
              <a:rPr lang="en" sz="1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En este caso, ambos coeficientes ('Intercept' y 'energy') tienen un p-valor muy pequeño (menor que 0.05), lo que sugiere que ambos son estadísticamente significativos.</a:t>
            </a:r>
            <a:endParaRPr sz="12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EFEF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0"/>
          <p:cNvSpPr txBox="1"/>
          <p:nvPr>
            <p:ph type="title"/>
          </p:nvPr>
        </p:nvSpPr>
        <p:spPr>
          <a:xfrm>
            <a:off x="232450" y="843250"/>
            <a:ext cx="4598700" cy="527400"/>
          </a:xfrm>
          <a:prstGeom prst="rect">
            <a:avLst/>
          </a:prstGeom>
          <a:solidFill>
            <a:srgbClr val="F7F8F8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00716"/>
              <a:buNone/>
            </a:pPr>
            <a:r>
              <a:rPr lang="en" sz="1550">
                <a:latin typeface="Lato"/>
                <a:ea typeface="Lato"/>
                <a:cs typeface="Lato"/>
                <a:sym typeface="Lato"/>
              </a:rPr>
              <a:t>Análisis de Hipótesis</a:t>
            </a:r>
            <a:endParaRPr sz="1550">
              <a:solidFill>
                <a:srgbClr val="FF52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2839"/>
              <a:buNone/>
            </a:pPr>
            <a:r>
              <a:t/>
            </a:r>
            <a:endParaRPr sz="1800">
              <a:solidFill>
                <a:srgbClr val="FF52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400" y="1961675"/>
            <a:ext cx="44005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2"/>
          <p:cNvSpPr/>
          <p:nvPr/>
        </p:nvSpPr>
        <p:spPr>
          <a:xfrm>
            <a:off x="4910475" y="-21500"/>
            <a:ext cx="4233600" cy="51651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2"/>
          <p:cNvSpPr txBox="1"/>
          <p:nvPr/>
        </p:nvSpPr>
        <p:spPr>
          <a:xfrm>
            <a:off x="5162975" y="419675"/>
            <a:ext cx="3555000" cy="15084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rPr>
              <a:t>💡 Reflexiones:</a:t>
            </a:r>
            <a:endParaRPr b="1" i="0" sz="1400" u="none" cap="none" strike="noStrike">
              <a:solidFill>
                <a:srgbClr val="FEFEF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EFEF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S rechaza la hipótesis nula de que los coeficientes son iguales a cero en favor de la alternativa, que indica que la energía de una canción tiene un efecto significativo en su probabilidad de estar en el Top 10.</a:t>
            </a:r>
            <a:endParaRPr b="0" i="0" sz="1300" u="none" cap="none" strike="noStrike">
              <a:solidFill>
                <a:srgbClr val="FEFEF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2"/>
          <p:cNvSpPr txBox="1"/>
          <p:nvPr>
            <p:ph type="title"/>
          </p:nvPr>
        </p:nvSpPr>
        <p:spPr>
          <a:xfrm>
            <a:off x="232450" y="843250"/>
            <a:ext cx="4598700" cy="527400"/>
          </a:xfrm>
          <a:prstGeom prst="rect">
            <a:avLst/>
          </a:prstGeom>
          <a:solidFill>
            <a:srgbClr val="F7F8F8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00716"/>
              <a:buNone/>
            </a:pPr>
            <a:r>
              <a:rPr lang="en" sz="1550">
                <a:solidFill>
                  <a:srgbClr val="FF5200"/>
                </a:solidFill>
                <a:latin typeface="Lato"/>
                <a:ea typeface="Lato"/>
                <a:cs typeface="Lato"/>
                <a:sym typeface="Lato"/>
              </a:rPr>
              <a:t>Hipotesis Válida</a:t>
            </a:r>
            <a:endParaRPr sz="1550">
              <a:solidFill>
                <a:srgbClr val="FF52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2839"/>
              <a:buNone/>
            </a:pPr>
            <a:r>
              <a:t/>
            </a:r>
            <a:endParaRPr sz="1800">
              <a:solidFill>
                <a:srgbClr val="FF52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2"/>
          <p:cNvSpPr txBox="1"/>
          <p:nvPr/>
        </p:nvSpPr>
        <p:spPr>
          <a:xfrm>
            <a:off x="0" y="1759900"/>
            <a:ext cx="4713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Hipótesis Alternativa (H1): Existe una relación entre la energía de una canción y su éxito en llegar al Top 10.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>
            <p:ph type="title"/>
          </p:nvPr>
        </p:nvSpPr>
        <p:spPr>
          <a:xfrm>
            <a:off x="311700" y="942325"/>
            <a:ext cx="8585100" cy="572700"/>
          </a:xfrm>
          <a:prstGeom prst="rect">
            <a:avLst/>
          </a:prstGeom>
          <a:gradFill>
            <a:gsLst>
              <a:gs pos="0">
                <a:srgbClr val="FEFEFE"/>
              </a:gs>
              <a:gs pos="100000">
                <a:srgbClr val="F7F8F8"/>
              </a:gs>
            </a:gsLst>
            <a:lin ang="10800025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🎯 Conclusiones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311700" y="1987825"/>
            <a:ext cx="8370300" cy="297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 bien, se contaron con algunas limitantes, se logró concluir que la HA es la correcta respecto a las variable Energy respecto al Top 10 con una regresión logística.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Este modelo presenta también algunas observaciones como que no pudo calcular correctamente canciones dentro del Top 10 de acuerdo a la matriz de confusión, por lo que para futuras observaciones sería válido intentar con otros métodos para definir la predicción de canciones.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>
            <p:ph type="title"/>
          </p:nvPr>
        </p:nvSpPr>
        <p:spPr>
          <a:xfrm>
            <a:off x="311700" y="942325"/>
            <a:ext cx="8585100" cy="572700"/>
          </a:xfrm>
          <a:prstGeom prst="rect">
            <a:avLst/>
          </a:prstGeom>
          <a:gradFill>
            <a:gsLst>
              <a:gs pos="0">
                <a:srgbClr val="FEFEFE"/>
              </a:gs>
              <a:gs pos="100000">
                <a:srgbClr val="F7F8F8"/>
              </a:gs>
            </a:gsLst>
            <a:lin ang="10800025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🎯 Conclusiones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311700" y="1987825"/>
            <a:ext cx="8370300" cy="2978700"/>
          </a:xfrm>
          <a:prstGeom prst="rect">
            <a:avLst/>
          </a:prstGeom>
          <a:solidFill>
            <a:srgbClr val="F7F8F8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 pretende continuar y pulir detalles de datos para hacer más exhaustivo este proyecto con lo visto en las sesiones, y también seguir aportando datos correctos a la base de datos.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 importante poder seguir mejorando en el lenguaje para seguir experimentando con la base de datos y alcanzar resultados bastante favorables con los modelos de predicción.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842575"/>
            <a:ext cx="8520600" cy="572700"/>
          </a:xfrm>
          <a:prstGeom prst="rect">
            <a:avLst/>
          </a:prstGeom>
          <a:gradFill>
            <a:gsLst>
              <a:gs pos="0">
                <a:srgbClr val="FEFEFE"/>
              </a:gs>
              <a:gs pos="100000">
                <a:srgbClr val="F7F8F8"/>
              </a:gs>
            </a:gsLst>
            <a:lin ang="10800025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📍 Tabla de contenido: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550025"/>
            <a:ext cx="8520600" cy="3416400"/>
          </a:xfrm>
          <a:prstGeom prst="rect">
            <a:avLst/>
          </a:prstGeom>
          <a:solidFill>
            <a:srgbClr val="F7F8F8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Introducción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Objetivo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Dataset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Hipotesis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Limitantes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Análisis de Hipótesis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Conclusiones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842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📄 Introducción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11700" y="1550025"/>
            <a:ext cx="4953300" cy="3416400"/>
          </a:xfrm>
          <a:prstGeom prst="rect">
            <a:avLst/>
          </a:prstGeom>
          <a:solidFill>
            <a:srgbClr val="F7F8F8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 este proyecto se pretende determinar si alguna de las variables de una base de datos puede determinar el éxito en el top 10 de la lista Billboard Hot 100.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 industria musical ha sido muy cambiante en los últimos 40 años.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3350" y="1721950"/>
            <a:ext cx="3097450" cy="28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942325"/>
            <a:ext cx="8585100" cy="572700"/>
          </a:xfrm>
          <a:prstGeom prst="rect">
            <a:avLst/>
          </a:prstGeom>
          <a:gradFill>
            <a:gsLst>
              <a:gs pos="0">
                <a:srgbClr val="FEFEFE"/>
              </a:gs>
              <a:gs pos="100000">
                <a:srgbClr val="F7F8F8"/>
              </a:gs>
            </a:gsLst>
            <a:lin ang="10800025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🎯 Objetivo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11700" y="1987825"/>
            <a:ext cx="8370300" cy="2978700"/>
          </a:xfrm>
          <a:prstGeom prst="rect">
            <a:avLst/>
          </a:prstGeom>
          <a:solidFill>
            <a:srgbClr val="F7F8F8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Garantizar si alguna variable como la energía en una canción tiene el potencial para determinar el potencial y éxito, de un artista.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 lo obtenido, se pretende desarrollar una idea a futuro sobre el posicionamiento en listas de las canciones.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5"/>
          <p:cNvSpPr txBox="1"/>
          <p:nvPr>
            <p:ph type="title"/>
          </p:nvPr>
        </p:nvSpPr>
        <p:spPr>
          <a:xfrm>
            <a:off x="311700" y="842575"/>
            <a:ext cx="8595900" cy="572700"/>
          </a:xfrm>
          <a:prstGeom prst="rect">
            <a:avLst/>
          </a:prstGeom>
          <a:gradFill>
            <a:gsLst>
              <a:gs pos="0">
                <a:srgbClr val="FEFEFE"/>
              </a:gs>
              <a:gs pos="100000">
                <a:srgbClr val="F7F8F8"/>
              </a:gs>
            </a:gsLst>
            <a:lin ang="10800025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📊 Dataset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311700" y="1550025"/>
            <a:ext cx="8520600" cy="3416400"/>
          </a:xfrm>
          <a:prstGeom prst="rect">
            <a:avLst/>
          </a:prstGeom>
          <a:solidFill>
            <a:srgbClr val="F7F8F8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Para comenzar este estudio combinamos dos conjuntos de datos: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                                                     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Songs Data in Music History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Que informa sobre datos musicales de artistas y canciones, datos técnicos e incluso el posicionamiento en listas desde 1990 - 2010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5200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 txBox="1"/>
          <p:nvPr>
            <p:ph type="title"/>
          </p:nvPr>
        </p:nvSpPr>
        <p:spPr>
          <a:xfrm>
            <a:off x="3465450" y="977325"/>
            <a:ext cx="2213100" cy="572700"/>
          </a:xfrm>
          <a:prstGeom prst="rect">
            <a:avLst/>
          </a:prstGeom>
          <a:gradFill>
            <a:gsLst>
              <a:gs pos="0">
                <a:srgbClr val="FEFEFE"/>
              </a:gs>
              <a:gs pos="100000">
                <a:srgbClr val="F7F8F8"/>
              </a:gs>
            </a:gsLst>
            <a:lin ang="10800025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Limitantes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311700" y="1550025"/>
            <a:ext cx="8520600" cy="3416400"/>
          </a:xfrm>
          <a:prstGeom prst="rect">
            <a:avLst/>
          </a:prstGeom>
          <a:gradFill>
            <a:gsLst>
              <a:gs pos="0">
                <a:srgbClr val="FEFEFE"/>
              </a:gs>
              <a:gs pos="100000">
                <a:srgbClr val="F7F8F8"/>
              </a:gs>
            </a:gsLst>
            <a:lin ang="10800025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 información por el momento se encuentra desactualizada, ya que el último registro es del 2010.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 base de datos no cuenta con el género incluido y algunas otras bases tampoco cuentan con esa información o está mal clasificada.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 industria es muy cambiante de acuerdo a la moda del momento ya que de 1990-2024 se han pasado por diferentes medios de reproducción como lo fueron los vinilos, cds, las descargas digitales y actualmente el streaming.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 poco dominio del lenguaje R respecto a Python para experimentar dentro del lenguaje.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2df1a7d6cee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df1a7d6cee_0_7"/>
          <p:cNvSpPr txBox="1"/>
          <p:nvPr>
            <p:ph type="title"/>
          </p:nvPr>
        </p:nvSpPr>
        <p:spPr>
          <a:xfrm>
            <a:off x="3465450" y="977325"/>
            <a:ext cx="2213100" cy="572700"/>
          </a:xfrm>
          <a:prstGeom prst="rect">
            <a:avLst/>
          </a:prstGeom>
          <a:gradFill>
            <a:gsLst>
              <a:gs pos="0">
                <a:srgbClr val="FEFEFE"/>
              </a:gs>
              <a:gs pos="100000">
                <a:srgbClr val="F7F8F8"/>
              </a:gs>
            </a:gsLst>
            <a:lin ang="10800025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Hipótesis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g2df1a7d6cee_0_7"/>
          <p:cNvSpPr txBox="1"/>
          <p:nvPr>
            <p:ph idx="1" type="body"/>
          </p:nvPr>
        </p:nvSpPr>
        <p:spPr>
          <a:xfrm>
            <a:off x="311700" y="1550025"/>
            <a:ext cx="8520600" cy="3416400"/>
          </a:xfrm>
          <a:prstGeom prst="rect">
            <a:avLst/>
          </a:prstGeom>
          <a:gradFill>
            <a:gsLst>
              <a:gs pos="0">
                <a:srgbClr val="FEFEFE"/>
              </a:gs>
              <a:gs pos="100000">
                <a:srgbClr val="F7F8F8"/>
              </a:gs>
            </a:gsLst>
            <a:lin ang="10800025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Hipótesis Nula (H0): No hay relación entre la energía de una canción y su éxito en llegar al Top 10.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Hipótesis Alternativa (H1): Existe una relación entre la energía de una canción y su éxito en llegar al Top 10.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 txBox="1"/>
          <p:nvPr>
            <p:ph type="title"/>
          </p:nvPr>
        </p:nvSpPr>
        <p:spPr>
          <a:xfrm>
            <a:off x="311700" y="842575"/>
            <a:ext cx="8606700" cy="572700"/>
          </a:xfrm>
          <a:prstGeom prst="rect">
            <a:avLst/>
          </a:prstGeom>
          <a:gradFill>
            <a:gsLst>
              <a:gs pos="0">
                <a:srgbClr val="FEFEFE"/>
              </a:gs>
              <a:gs pos="100000">
                <a:srgbClr val="F7F8F8"/>
              </a:gs>
            </a:gsLst>
            <a:lin ang="10800025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Datos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311700" y="1550025"/>
            <a:ext cx="8520600" cy="3416400"/>
          </a:xfrm>
          <a:prstGeom prst="rect">
            <a:avLst/>
          </a:prstGeom>
          <a:gradFill>
            <a:gsLst>
              <a:gs pos="0">
                <a:srgbClr val="FEFEFE"/>
              </a:gs>
              <a:gs pos="100000">
                <a:srgbClr val="F7F8F8"/>
              </a:gs>
            </a:gsLst>
            <a:lin ang="10800025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Aquí se puede ver las variables con las que cuenta la base de datos y también se procedió a limpiar.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025" y="2406613"/>
            <a:ext cx="293370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9463" y="2411388"/>
            <a:ext cx="320992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/>
          <p:nvPr/>
        </p:nvSpPr>
        <p:spPr>
          <a:xfrm>
            <a:off x="4910475" y="-21500"/>
            <a:ext cx="4233600" cy="5165100"/>
          </a:xfrm>
          <a:prstGeom prst="rect">
            <a:avLst/>
          </a:prstGeom>
          <a:solidFill>
            <a:srgbClr val="FF5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8"/>
          <p:cNvSpPr txBox="1"/>
          <p:nvPr/>
        </p:nvSpPr>
        <p:spPr>
          <a:xfrm>
            <a:off x="5098575" y="333100"/>
            <a:ext cx="3857400" cy="1185300"/>
          </a:xfrm>
          <a:prstGeom prst="rect">
            <a:avLst/>
          </a:prstGeom>
          <a:solidFill>
            <a:srgbClr val="FF52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rPr>
              <a:t>💡 Reflexiones:</a:t>
            </a:r>
            <a:endParaRPr b="1" i="0" sz="1400" u="none" cap="none" strike="noStrike">
              <a:solidFill>
                <a:srgbClr val="FEFEF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EFEF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rPr>
              <a:t>Se puede apreciar como la densidad hay muchas canciones con la energía a tope pero que no representan un éxito top 10.</a:t>
            </a:r>
            <a:endParaRPr b="0" i="0" sz="1300" u="none" cap="none" strike="noStrike">
              <a:solidFill>
                <a:srgbClr val="FEFEF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8"/>
          <p:cNvSpPr txBox="1"/>
          <p:nvPr>
            <p:ph type="title"/>
          </p:nvPr>
        </p:nvSpPr>
        <p:spPr>
          <a:xfrm>
            <a:off x="226075" y="938925"/>
            <a:ext cx="4684500" cy="707400"/>
          </a:xfrm>
          <a:prstGeom prst="rect">
            <a:avLst/>
          </a:prstGeom>
          <a:solidFill>
            <a:srgbClr val="F7F8F8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rgbClr val="FF5200"/>
                </a:solidFill>
                <a:latin typeface="Lato"/>
                <a:ea typeface="Lato"/>
                <a:cs typeface="Lato"/>
                <a:sym typeface="Lato"/>
              </a:rPr>
              <a:t>Densidad de la variable respecto a Top 10</a:t>
            </a:r>
            <a:endParaRPr sz="1800">
              <a:solidFill>
                <a:srgbClr val="FF52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974" y="1483424"/>
            <a:ext cx="3030500" cy="35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1822" y="4079100"/>
            <a:ext cx="3610891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