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</p:sldIdLst>
  <p:sldSz cy="5143500" cx="9144000"/>
  <p:notesSz cx="6858000" cy="9144000"/>
  <p:embeddedFontLst>
    <p:embeddedFont>
      <p:font typeface="Raleway"/>
      <p:regular r:id="rId134"/>
      <p:bold r:id="rId135"/>
      <p:italic r:id="rId136"/>
      <p:boldItalic r:id="rId137"/>
    </p:embeddedFont>
    <p:embeddedFont>
      <p:font typeface="Lato"/>
      <p:regular r:id="rId138"/>
      <p:bold r:id="rId139"/>
      <p:italic r:id="rId140"/>
      <p:boldItalic r:id="rId141"/>
    </p:embeddedFont>
    <p:embeddedFont>
      <p:font typeface="Montserrat"/>
      <p:regular r:id="rId142"/>
      <p:bold r:id="rId143"/>
      <p:italic r:id="rId144"/>
      <p:boldItalic r:id="rId1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bold.fntdata"/><Relationship Id="rId142" Type="http://schemas.openxmlformats.org/officeDocument/2006/relationships/font" Target="fonts/Montserrat-regular.fntdata"/><Relationship Id="rId141" Type="http://schemas.openxmlformats.org/officeDocument/2006/relationships/font" Target="fonts/Lato-boldItalic.fntdata"/><Relationship Id="rId140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145" Type="http://schemas.openxmlformats.org/officeDocument/2006/relationships/font" Target="fonts/Montserrat-bold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italic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Lato-bold.fntdata"/><Relationship Id="rId138" Type="http://schemas.openxmlformats.org/officeDocument/2006/relationships/font" Target="fonts/Lato-regular.fntdata"/><Relationship Id="rId137" Type="http://schemas.openxmlformats.org/officeDocument/2006/relationships/font" Target="fonts/Raleway-boldItalic.fntdata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font" Target="fonts/Raleway-italic.fntdata"/><Relationship Id="rId135" Type="http://schemas.openxmlformats.org/officeDocument/2006/relationships/font" Target="fonts/Raleway-bold.fntdata"/><Relationship Id="rId134" Type="http://schemas.openxmlformats.org/officeDocument/2006/relationships/font" Target="fonts/Raleway-regular.fntdata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bcd2a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bcd2a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401f504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401f504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dcda9b49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dcda9b49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dd382c7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dd382c7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d401f504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d401f504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dcda9b4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5dcda9b4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dcda9b4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5dcda9b4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dd382c71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dd382c71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dd382c71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dd382c71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dd382c7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dd382c7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d401f504d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d401f504d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cda9b4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cda9b4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6f74bf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6f74b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d9479e2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d9479e2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ed8ec86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ed8ec86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d401f504d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d401f504d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dd382c71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dd382c71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dd382c71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dd382c7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d9479e2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d9479e2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ed8ec86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ed8ec86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d401f50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d401f50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d987dea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d987dea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5dd382c71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5dd382c71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401f504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401f504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d7da3d9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d7da3d9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ed8ec86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ed8ec86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dd382c7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dd382c7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ed8ec86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5ed8ec86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5ed8ec86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5ed8ec86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d987dea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d987dea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d8ec86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d8ec86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ed8ec86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ed8ec86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ed8ec86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ed8ec86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401f504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401f504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6f74bf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6f74bf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401f504d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401f504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6f74bf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6f74bf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401f504d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401f504d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7da3d9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7da3d9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7da3d9d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7da3d9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bcd2a4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bcd2a4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d382c7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d382c7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401f504d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d401f504d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401f504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401f504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7da3d9d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7da3d9d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d382c7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d382c7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6f74bf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d6f74bf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d7da3d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d7da3d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7da3d9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7da3d9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7da3d9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7da3d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7da3d9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7da3d9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401f50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401f50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d7da3d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d7da3d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d8ec86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d8ec86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7da3d9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d7da3d9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7da3d9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7da3d9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7da3d9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7da3d9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d7da3d9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d7da3d9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7da3d9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d7da3d9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d7da3d9d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d7da3d9d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7da3d9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7da3d9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d382c7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d382c7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7da3d9d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7da3d9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6f74bf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6f74bf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d382c7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dd382c7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401f504d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401f504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d382c7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d382c7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d382c71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d382c71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d382c71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d382c71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dd382c71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dd382c71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d382c71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d382c71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d382c7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d382c7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d401f50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d401f50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401f50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401f50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d401f50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d401f50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dd382c7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dd382c7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d401f504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d401f504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d401f504d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d401f504d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d7da3d9d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d7da3d9d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7da3d9d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d7da3d9d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ed8ec866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ed8ec86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ed18f09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ed18f09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d7da3d9d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d7da3d9d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401f504d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401f504d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d382c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d382c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d401f504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d401f504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d8ec86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ed8ec86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d382c7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dd382c7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d6f74bf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d6f74bf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d401f504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d401f504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d401f504d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d401f504d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dcda9b4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dcda9b4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dcda9b4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dcda9b4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dcda9b4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dcda9b4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dcda9b4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dcda9b4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d382c7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d382c7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d401f504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d401f504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dcda9b4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dcda9b4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dcda9b4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dcda9b4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dcda9b4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dcda9b4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d9479e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d9479e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d9479e2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d9479e2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d9479e2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d9479e2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dcda9b4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dcda9b4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dcda9b4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dcda9b4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dcda9b4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dcda9b4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401f504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401f504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d401f504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d401f504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d401f504d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d401f504d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dd382c7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dd382c7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d9479e2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d9479e2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d401f504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d401f504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d401f504d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d401f504d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dcda9b49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dcda9b4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dcda9b49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dcda9b49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dcda9b49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5dcda9b49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dcda9b49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dcda9b49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401f50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401f50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dcda9b49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dcda9b49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dcda9b49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dcda9b49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dcda9b4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dcda9b4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dcda9b49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5dcda9b49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dcda9b49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dcda9b49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dcda9b49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dcda9b49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d4777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d4777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ed4777a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ed4777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d9479e2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d9479e2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dcda9b49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dcda9b49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awansowane projekty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798600"/>
            <a:ext cx="9144000" cy="2121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28575" rotWithShape="0" algn="bl" dist="19050">
              <a:srgbClr val="FFFFFF">
                <a:alpha val="9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89517" y="258181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569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9250" y="4204950"/>
            <a:ext cx="805750" cy="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34134" y="590621"/>
            <a:ext cx="81843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/>
              <a:t>Sass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- koncepcje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- praktyczne wykorzystanie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- Sass i BEM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4076550" y="210375"/>
            <a:ext cx="45522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“inteligentna” kompilacja.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Grupowanie selektorów.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44450" y="1589100"/>
            <a:ext cx="319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022125" y="1589100"/>
            <a:ext cx="370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37311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Korzystać z @extend?</a:t>
            </a:r>
            <a:endParaRPr/>
          </a:p>
        </p:txBody>
      </p:sp>
      <p:sp>
        <p:nvSpPr>
          <p:cNvPr id="808" name="Google Shape;808;p11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najczęściej </a:t>
            </a:r>
            <a:r>
              <a:rPr lang="pl"/>
              <a:t>ma to sens dla prostych selektorów (</a:t>
            </a:r>
            <a:r>
              <a:rPr lang="pl"/>
              <a:t>selektorów</a:t>
            </a:r>
            <a:r>
              <a:rPr lang="pl"/>
              <a:t>, które nie są </a:t>
            </a:r>
            <a:r>
              <a:rPr lang="pl"/>
              <a:t>zagnieżdżane</a:t>
            </a:r>
            <a:r>
              <a:rPr lang="pl"/>
              <a:t>) lub jeszcze lepiej placeholderów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część osób w ogóle z nich nie korzysta (mixiny im wystarczają), a część osób bardzo lubi rozszerzenia. Wybór należy do Ciebie.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grupowanie selektorów, to na pewno ciekawe rozwiązanie, ale wiele też zależy od tego jako konwencję wybierzesz (BEM, modyfikacje BEM, czy inny sposób).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zazwyczaj lepszym rozwiązaniem są, w mojej opinii, domieszki. Generują więcej kodu po stronie CSS, ale są bardziej elastyczne (parametry) i łatwiej utrzymać mi strukturę projektu (również w konwencji BEM).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Porozmawiamy o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operacjach matematycznych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814" name="Google Shape;814;p11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Obliczenia podstawowe</a:t>
            </a:r>
            <a:endParaRPr/>
          </a:p>
        </p:txBody>
      </p:sp>
      <p:sp>
        <p:nvSpPr>
          <p:cNvPr id="820" name="Google Shape;820;p114"/>
          <p:cNvSpPr txBox="1"/>
          <p:nvPr>
            <p:ph idx="1" type="subTitle"/>
          </p:nvPr>
        </p:nvSpPr>
        <p:spPr>
          <a:xfrm>
            <a:off x="444450" y="1520925"/>
            <a:ext cx="8699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 220px po kompilacji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 10px po kompilacji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10vh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 błąd Error: Incompatible units: 'vh' and 'px'.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//Przed wyświetlenie strony w przeglądarce wartość jednostki vh/vw nie jest znana. 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calc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10vh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// w sytuacji jak wyżej powinniśmy skorzystać z funkcji calc. Kompilacja nic tutaj nie zmieni i w takiej wersji ten kod znajdzie się w przeglądarce.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pamiętaj</a:t>
            </a:r>
            <a:r>
              <a:rPr lang="pl" sz="1100"/>
              <a:t> o spacji między znakami np. 120px -5 kompilator </a:t>
            </a:r>
            <a:r>
              <a:rPr lang="pl" sz="1100"/>
              <a:t>traktuje</a:t>
            </a:r>
            <a:r>
              <a:rPr lang="pl" sz="1100"/>
              <a:t> , to jako dwie wartości a nie działanie i skompiluje do np. width: 120px -5;. To nie to samo co 120px - 5 czyli działanie matematyczne 120px minus 5 i kompilacja do 115px.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5"/>
          <p:cNvSpPr txBox="1"/>
          <p:nvPr>
            <p:ph type="ctrTitle"/>
          </p:nvPr>
        </p:nvSpPr>
        <p:spPr>
          <a:xfrm>
            <a:off x="444450" y="596750"/>
            <a:ext cx="86109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Obliczenia podstawowe - zmienne i mnożenie</a:t>
            </a:r>
            <a:endParaRPr/>
          </a:p>
        </p:txBody>
      </p:sp>
      <p:sp>
        <p:nvSpPr>
          <p:cNvPr id="826" name="Google Shape;826;p115"/>
          <p:cNvSpPr txBox="1"/>
          <p:nvPr>
            <p:ph idx="1" type="subTitle"/>
          </p:nvPr>
        </p:nvSpPr>
        <p:spPr>
          <a:xfrm>
            <a:off x="444450" y="1520925"/>
            <a:ext cx="8699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$page-margin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$margin-increase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$page-margin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$margin-increase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 //po kompilacji 24px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!Jednostki przy mnożeniu używamy tylko przy jednej jednostce.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6"/>
          <p:cNvSpPr txBox="1"/>
          <p:nvPr>
            <p:ph type="ctrTitle"/>
          </p:nvPr>
        </p:nvSpPr>
        <p:spPr>
          <a:xfrm>
            <a:off x="444450" y="596750"/>
            <a:ext cx="86109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Obliczenia podstawowe - dzielenie</a:t>
            </a:r>
            <a:endParaRPr/>
          </a:p>
        </p:txBody>
      </p:sp>
      <p:sp>
        <p:nvSpPr>
          <p:cNvPr id="832" name="Google Shape;832;p116"/>
          <p:cNvSpPr txBox="1"/>
          <p:nvPr>
            <p:ph idx="1" type="subTitle"/>
          </p:nvPr>
        </p:nvSpPr>
        <p:spPr>
          <a:xfrm>
            <a:off x="444450" y="1520925"/>
            <a:ext cx="8699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$page-margin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$margin-increase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$page-margin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$margin-increase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 //po kompilacji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16.66667px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!Jeśli dzielimy liczby bezpośrednio to powinniśmy użyć nawiasu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2;  </a:t>
            </a:r>
            <a:r>
              <a:rPr lang="pl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// po kompilacji 20px/2</a:t>
            </a:r>
            <a:endParaRPr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// po kompilacji 10px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// po kompilacji 10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$page-margin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$margin-increase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// 32px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o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interpolacja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838" name="Google Shape;838;p117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Interpolacja - </a:t>
            </a:r>
            <a:r>
              <a:rPr lang="pl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#{$zmienna}</a:t>
            </a:r>
            <a:endParaRPr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1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Zawartość zmiennej możemy umieścić w miejsce oczekiwanej właściwości - to wiemy do tej pory. Jednak dzięki interpolacji możemy wykorzystywać zmienne także w innych miejscach kodu. Interpolacja to wstawienie zawartości zmiennej w miejscu gdzie używamy składni z hashem i nawiasami klamrowymi.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$default-size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$class-large-font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'xxl'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p.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#{$class-large-font}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$default-size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118"/>
          <p:cNvSpPr txBox="1"/>
          <p:nvPr/>
        </p:nvSpPr>
        <p:spPr>
          <a:xfrm>
            <a:off x="5740350" y="2834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p.xxl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6" name="Google Shape;846;p118"/>
          <p:cNvCxnSpPr/>
          <p:nvPr/>
        </p:nvCxnSpPr>
        <p:spPr>
          <a:xfrm flipH="1" rot="10800000">
            <a:off x="4472375" y="33456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Wbudowane funkcje kolorów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- przykłady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852" name="Google Shape;852;p119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2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w Sass - darken i lighten</a:t>
            </a:r>
            <a:endParaRPr/>
          </a:p>
        </p:txBody>
      </p:sp>
      <p:sp>
        <p:nvSpPr>
          <p:cNvPr id="858" name="Google Shape;858;p120"/>
          <p:cNvSpPr txBox="1"/>
          <p:nvPr>
            <p:ph idx="1" type="subTitle"/>
          </p:nvPr>
        </p:nvSpPr>
        <p:spPr>
          <a:xfrm>
            <a:off x="277425" y="1392550"/>
            <a:ext cx="81264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-"/>
            </a:pPr>
            <a:r>
              <a:rPr lang="pl" sz="1200">
                <a:solidFill>
                  <a:srgbClr val="F3F3F3"/>
                </a:solidFill>
              </a:rPr>
              <a:t>funkcja w Sass przetwarza dane w</a:t>
            </a:r>
            <a:r>
              <a:rPr lang="pl" sz="1200"/>
              <a:t>e</a:t>
            </a:r>
            <a:r>
              <a:rPr lang="pl" sz="1200">
                <a:solidFill>
                  <a:srgbClr val="F3F3F3"/>
                </a:solidFill>
              </a:rPr>
              <a:t>jściowe i coś zwraca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-"/>
            </a:pPr>
            <a:r>
              <a:rPr lang="pl" sz="1200">
                <a:solidFill>
                  <a:srgbClr val="F3F3F3"/>
                </a:solidFill>
              </a:rPr>
              <a:t>funkcje dla kolorów zwracają nowe kolory</a:t>
            </a:r>
            <a:endParaRPr sz="12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lighten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darken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20"/>
          <p:cNvSpPr txBox="1"/>
          <p:nvPr/>
        </p:nvSpPr>
        <p:spPr>
          <a:xfrm>
            <a:off x="5132100" y="2137050"/>
            <a:ext cx="40119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#0c7ade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#72b8f7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border-bottom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#095fae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0" name="Google Shape;860;p120"/>
          <p:cNvCxnSpPr/>
          <p:nvPr/>
        </p:nvCxnSpPr>
        <p:spPr>
          <a:xfrm flipH="1" rot="10800000">
            <a:off x="4343400" y="26452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1" name="Google Shape;86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300" y="301413"/>
            <a:ext cx="17145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100" y="1014497"/>
            <a:ext cx="1714500" cy="46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763" y="1582738"/>
            <a:ext cx="16287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2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mix - przyjmuje dwa argumenty</a:t>
            </a:r>
            <a:endParaRPr/>
          </a:p>
        </p:txBody>
      </p:sp>
      <p:pic>
        <p:nvPicPr>
          <p:cNvPr id="869" name="Google Shape;86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5" y="1583425"/>
            <a:ext cx="3875851" cy="27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675" y="1722138"/>
            <a:ext cx="2899300" cy="243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121"/>
          <p:cNvCxnSpPr/>
          <p:nvPr/>
        </p:nvCxnSpPr>
        <p:spPr>
          <a:xfrm flipH="1" rot="10800000">
            <a:off x="4472125" y="25671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813175" y="158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8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8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022125" y="2571750"/>
            <a:ext cx="30000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/* pusty plik */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 flipH="1" rot="10800000">
            <a:off x="37311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076550" y="210375"/>
            <a:ext cx="46950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“inteligentna” kompilacja.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Kompiluje tylko reguły, które posiadają deklaracje.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w Sass - funkcja w funkcji</a:t>
            </a:r>
            <a:endParaRPr/>
          </a:p>
        </p:txBody>
      </p:sp>
      <p:sp>
        <p:nvSpPr>
          <p:cNvPr id="877" name="Google Shape;877;p122"/>
          <p:cNvSpPr txBox="1"/>
          <p:nvPr>
            <p:ph idx="1" type="subTitle"/>
          </p:nvPr>
        </p:nvSpPr>
        <p:spPr>
          <a:xfrm>
            <a:off x="277425" y="1253150"/>
            <a:ext cx="81264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Przy tej okazji warto </a:t>
            </a:r>
            <a:r>
              <a:rPr lang="pl" sz="1100"/>
              <a:t>wiedzieć</a:t>
            </a:r>
            <a:r>
              <a:rPr lang="pl" sz="1100">
                <a:solidFill>
                  <a:srgbClr val="F3F3F3"/>
                </a:solidFill>
              </a:rPr>
              <a:t>, że jako argument w funkcjimoże być przekazana inna funkcja. Oczywiście w taki sposób jak poniżej nie ma sensu ich stosować (dobrze </a:t>
            </a:r>
            <a:r>
              <a:rPr lang="pl" sz="1100"/>
              <a:t>to jednak </a:t>
            </a:r>
            <a:r>
              <a:rPr lang="pl" sz="1100">
                <a:solidFill>
                  <a:srgbClr val="F3F3F3"/>
                </a:solidFill>
              </a:rPr>
              <a:t>obrazuje o co chodzi), ale sytuacje gdzie jedna funkcja wykorzystuje jako argument coś zwracane z innej funkcji s</a:t>
            </a:r>
            <a:r>
              <a:rPr lang="pl" sz="1100"/>
              <a:t>ą</a:t>
            </a:r>
            <a:r>
              <a:rPr lang="pl" sz="1100">
                <a:solidFill>
                  <a:srgbClr val="F3F3F3"/>
                </a:solidFill>
              </a:rPr>
              <a:t> w Sass </a:t>
            </a:r>
            <a:r>
              <a:rPr lang="pl" sz="1100"/>
              <a:t>obecne</a:t>
            </a:r>
            <a:r>
              <a:rPr lang="pl" sz="1100">
                <a:solidFill>
                  <a:srgbClr val="F3F3F3"/>
                </a:solidFill>
              </a:rPr>
              <a:t>.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darken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lighten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22"/>
          <p:cNvSpPr txBox="1"/>
          <p:nvPr/>
        </p:nvSpPr>
        <p:spPr>
          <a:xfrm>
            <a:off x="5132100" y="2137050"/>
            <a:ext cx="40119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#0c7ade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#0c7ade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122"/>
          <p:cNvCxnSpPr/>
          <p:nvPr/>
        </p:nvCxnSpPr>
        <p:spPr>
          <a:xfrm flipH="1" rot="10800000">
            <a:off x="4343400" y="26452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o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instrukcjach warunkowych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885" name="Google Shape;885;p12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instrukcje warunkowe - @if</a:t>
            </a:r>
            <a:endParaRPr/>
          </a:p>
        </p:txBody>
      </p:sp>
      <p:sp>
        <p:nvSpPr>
          <p:cNvPr id="891" name="Google Shape;891;p124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@if generowanie kodu tylko po spełnianiu warunku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180px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24"/>
          <p:cNvSpPr txBox="1"/>
          <p:nvPr/>
        </p:nvSpPr>
        <p:spPr>
          <a:xfrm>
            <a:off x="4727725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3" name="Google Shape;893;p124"/>
          <p:cNvCxnSpPr/>
          <p:nvPr/>
        </p:nvCxnSpPr>
        <p:spPr>
          <a:xfrm flipH="1" rot="10800000">
            <a:off x="3776550" y="281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instrukcje warunkowe - @if @else</a:t>
            </a:r>
            <a:endParaRPr/>
          </a:p>
        </p:txBody>
      </p:sp>
      <p:sp>
        <p:nvSpPr>
          <p:cNvPr id="899" name="Google Shape;899;p12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@else - co, gdy warunek nie jest prawidłowy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@else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  border-color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0" name="Google Shape;900;p125"/>
          <p:cNvSpPr txBox="1"/>
          <p:nvPr/>
        </p:nvSpPr>
        <p:spPr>
          <a:xfrm>
            <a:off x="5539150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/* 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warunek w środku jest zamieniany na false/true. Null, jest konwertowany* na false.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pl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konwersja - zamiana typu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*/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1" name="Google Shape;901;p125"/>
          <p:cNvCxnSpPr/>
          <p:nvPr/>
        </p:nvCxnSpPr>
        <p:spPr>
          <a:xfrm flipH="1" rot="10800000">
            <a:off x="3928950" y="281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instrukcje warunkowe - @if @else if</a:t>
            </a:r>
            <a:endParaRPr/>
          </a:p>
        </p:txBody>
      </p:sp>
      <p:sp>
        <p:nvSpPr>
          <p:cNvPr id="907" name="Google Shape;907;p126"/>
          <p:cNvSpPr txBox="1"/>
          <p:nvPr>
            <p:ph idx="1" type="subTitle"/>
          </p:nvPr>
        </p:nvSpPr>
        <p:spPr>
          <a:xfrm>
            <a:off x="673050" y="1180250"/>
            <a:ext cx="77307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@else if - dodatkowe sprawdzenie warunku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$border-size: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 and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$border-size ==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8" name="Google Shape;908;p126"/>
          <p:cNvSpPr txBox="1"/>
          <p:nvPr/>
        </p:nvSpPr>
        <p:spPr>
          <a:xfrm>
            <a:off x="5539150" y="1991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9" name="Google Shape;909;p126"/>
          <p:cNvCxnSpPr/>
          <p:nvPr/>
        </p:nvCxnSpPr>
        <p:spPr>
          <a:xfrm flipH="1" rot="10800000">
            <a:off x="3928950" y="281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7"/>
          <p:cNvSpPr txBox="1"/>
          <p:nvPr>
            <p:ph type="ctrTitle"/>
          </p:nvPr>
        </p:nvSpPr>
        <p:spPr>
          <a:xfrm>
            <a:off x="6294125" y="1540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Domieszki i @if</a:t>
            </a:r>
            <a:endParaRPr sz="2000"/>
          </a:p>
        </p:txBody>
      </p:sp>
      <p:sp>
        <p:nvSpPr>
          <p:cNvPr id="915" name="Google Shape;915;p127"/>
          <p:cNvSpPr txBox="1"/>
          <p:nvPr/>
        </p:nvSpPr>
        <p:spPr>
          <a:xfrm>
            <a:off x="610350" y="431950"/>
            <a:ext cx="67470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if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127"/>
          <p:cNvSpPr txBox="1"/>
          <p:nvPr/>
        </p:nvSpPr>
        <p:spPr>
          <a:xfrm>
            <a:off x="5135550" y="1960950"/>
            <a:ext cx="3275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7" name="Google Shape;917;p127"/>
          <p:cNvCxnSpPr/>
          <p:nvPr/>
        </p:nvCxnSpPr>
        <p:spPr>
          <a:xfrm flipH="1" rot="10800000">
            <a:off x="4011900" y="29490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o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tworzenie i </a:t>
            </a:r>
            <a:r>
              <a:rPr lang="pl">
                <a:solidFill>
                  <a:srgbClr val="9CDCFE"/>
                </a:solidFill>
              </a:rPr>
              <a:t>wykorzystywanie</a:t>
            </a:r>
            <a:r>
              <a:rPr lang="pl">
                <a:solidFill>
                  <a:srgbClr val="9CDCFE"/>
                </a:solidFill>
              </a:rPr>
              <a:t> funkcji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923" name="Google Shape;923;p12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2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Własne funkcje</a:t>
            </a:r>
            <a:endParaRPr/>
          </a:p>
        </p:txBody>
      </p:sp>
      <p:sp>
        <p:nvSpPr>
          <p:cNvPr id="929" name="Google Shape;929;p129"/>
          <p:cNvSpPr txBox="1"/>
          <p:nvPr>
            <p:ph idx="1" type="subTitle"/>
          </p:nvPr>
        </p:nvSpPr>
        <p:spPr>
          <a:xfrm>
            <a:off x="673050" y="1354600"/>
            <a:ext cx="77307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Zadaniem funkcji jest </a:t>
            </a:r>
            <a:r>
              <a:rPr lang="pl" sz="1200"/>
              <a:t>przetworzyć</a:t>
            </a:r>
            <a:r>
              <a:rPr lang="pl" sz="1200"/>
              <a:t> dane wejściowe i </a:t>
            </a:r>
            <a:r>
              <a:rPr lang="pl" sz="1200">
                <a:solidFill>
                  <a:schemeClr val="accent3"/>
                </a:solidFill>
              </a:rPr>
              <a:t>zwrócić</a:t>
            </a:r>
            <a:r>
              <a:rPr lang="pl" sz="1200">
                <a:solidFill>
                  <a:schemeClr val="accent3"/>
                </a:solidFill>
              </a:rPr>
              <a:t> wartość</a:t>
            </a:r>
            <a:r>
              <a:rPr lang="pl" sz="1200"/>
              <a:t>, która będzie użyta jako wartość właściwości. Dotyczy to zarówno funkcji kolorów, które poznaliśmy jak i funkcji, </a:t>
            </a:r>
            <a:r>
              <a:rPr lang="pl" sz="1200"/>
              <a:t>które</a:t>
            </a:r>
            <a:r>
              <a:rPr lang="pl" sz="1200"/>
              <a:t> możemy zadeklarować (stworzyć) sami.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@function nazwa-funkcji($parametr1, $parametr2)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//ciało funkcji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@return zwracana-wartość;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    nazwa-</a:t>
            </a: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właściwości</a:t>
            </a: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: nazwa-funkcji() //po kompilacji wartość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3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Własne funkcje - przykład</a:t>
            </a:r>
            <a:endParaRPr/>
          </a:p>
        </p:txBody>
      </p:sp>
      <p:sp>
        <p:nvSpPr>
          <p:cNvPr id="935" name="Google Shape;935;p130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@function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border-example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border-example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30"/>
          <p:cNvSpPr txBox="1"/>
          <p:nvPr/>
        </p:nvSpPr>
        <p:spPr>
          <a:xfrm>
            <a:off x="5358075" y="1368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7" name="Google Shape;937;p130"/>
          <p:cNvCxnSpPr/>
          <p:nvPr/>
        </p:nvCxnSpPr>
        <p:spPr>
          <a:xfrm flipH="1" rot="10800000">
            <a:off x="4411775" y="2795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31"/>
          <p:cNvSpPr txBox="1"/>
          <p:nvPr>
            <p:ph type="ctrTitle"/>
          </p:nvPr>
        </p:nvSpPr>
        <p:spPr>
          <a:xfrm>
            <a:off x="6035400" y="596750"/>
            <a:ext cx="2593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Własne funkcje</a:t>
            </a:r>
            <a:endParaRPr/>
          </a:p>
        </p:txBody>
      </p:sp>
      <p:sp>
        <p:nvSpPr>
          <p:cNvPr id="943" name="Google Shape;943;p131"/>
          <p:cNvSpPr txBox="1"/>
          <p:nvPr>
            <p:ph idx="1" type="subTitle"/>
          </p:nvPr>
        </p:nvSpPr>
        <p:spPr>
          <a:xfrm>
            <a:off x="268250" y="466600"/>
            <a:ext cx="81354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@function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multi-border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$multiply: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$width: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null)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type-of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== number and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$multiply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null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//null przypisany do właściwości powoduje,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//że nie będzie ona wyświetlana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4" name="Google Shape;944;p131"/>
          <p:cNvSpPr txBox="1"/>
          <p:nvPr/>
        </p:nvSpPr>
        <p:spPr>
          <a:xfrm>
            <a:off x="5183725" y="3075225"/>
            <a:ext cx="39606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multi-border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$width: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//10px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multi-border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-2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//brak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multi-border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//1px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border-width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multi-border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//8px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3835825" y="429175"/>
            <a:ext cx="4948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Oczywiście możliwe jest użycie kombinatorów w zagnieżdżeniach. Dodane ich w elemencie </a:t>
            </a:r>
            <a:r>
              <a:rPr lang="pl" sz="1200"/>
              <a:t>nadrzędnym</a:t>
            </a:r>
            <a:r>
              <a:rPr lang="pl" sz="1200"/>
              <a:t> spowoduje, że otrzymają go wszystkie </a:t>
            </a:r>
            <a:r>
              <a:rPr lang="pl" sz="1200"/>
              <a:t>zagnieżdżone</a:t>
            </a:r>
            <a:r>
              <a:rPr lang="pl" sz="1200"/>
              <a:t> selektory</a:t>
            </a: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694800" y="1589100"/>
            <a:ext cx="278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2.6rem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403125" y="1589100"/>
            <a:ext cx="370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2.6rem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 flipH="1" rot="10800000">
            <a:off x="37311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3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Media Queries  (instrukcja @media)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950" name="Google Shape;950;p13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Kilka zdań o Media Queries i Sass, choć temat responsywności szerzej omówimy w dalszej </a:t>
            </a:r>
            <a:r>
              <a:rPr lang="pl">
                <a:solidFill>
                  <a:srgbClr val="9CDCFE"/>
                </a:solidFill>
              </a:rPr>
              <a:t>części</a:t>
            </a:r>
            <a:r>
              <a:rPr lang="pl">
                <a:solidFill>
                  <a:srgbClr val="9CDCFE"/>
                </a:solidFill>
              </a:rPr>
              <a:t> kursu.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3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Mnóstwo technik MQ &amp; Sass (&amp; BEM)</a:t>
            </a:r>
            <a:endParaRPr/>
          </a:p>
        </p:txBody>
      </p:sp>
      <p:sp>
        <p:nvSpPr>
          <p:cNvPr id="956" name="Google Shape;956;p13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używać (np. w </a:t>
            </a:r>
            <a:r>
              <a:rPr lang="pl"/>
              <a:t>zagnieżdżonych czy na końcu kodu), jakich technik (mapy, domieszki, instrukcje warunkowe).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1 - z zagnieżdżeniem,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2 - z mapami, interpolacją i domieszkami.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34"/>
          <p:cNvSpPr txBox="1"/>
          <p:nvPr>
            <p:ph type="ctrTitle"/>
          </p:nvPr>
        </p:nvSpPr>
        <p:spPr>
          <a:xfrm>
            <a:off x="479850" y="4019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Zagnieżdżanie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Queries</a:t>
            </a:r>
            <a:endParaRPr/>
          </a:p>
        </p:txBody>
      </p:sp>
      <p:sp>
        <p:nvSpPr>
          <p:cNvPr id="962" name="Google Shape;962;p134"/>
          <p:cNvSpPr txBox="1"/>
          <p:nvPr>
            <p:ph idx="1" type="subTitle"/>
          </p:nvPr>
        </p:nvSpPr>
        <p:spPr>
          <a:xfrm>
            <a:off x="673050" y="1520925"/>
            <a:ext cx="41181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1.6rem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--active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#ddd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1.8rem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cxnSp>
        <p:nvCxnSpPr>
          <p:cNvPr id="963" name="Google Shape;963;p134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134"/>
          <p:cNvSpPr txBox="1"/>
          <p:nvPr/>
        </p:nvSpPr>
        <p:spPr>
          <a:xfrm>
            <a:off x="5355900" y="25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1.6rem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#ddd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1.8rem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</a:t>
            </a:r>
            <a:endParaRPr/>
          </a:p>
        </p:txBody>
      </p:sp>
      <p:sp>
        <p:nvSpPr>
          <p:cNvPr id="970" name="Google Shape;970;p13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EFEFEF"/>
                </a:solidFill>
              </a:rPr>
              <a:t>Tworzymy mapę, do której przyporządkowujemy wartości. To </a:t>
            </a:r>
            <a:r>
              <a:rPr lang="pl" sz="1200">
                <a:solidFill>
                  <a:srgbClr val="EFEFEF"/>
                </a:solidFill>
              </a:rPr>
              <a:t>poniżej</a:t>
            </a:r>
            <a:r>
              <a:rPr lang="pl" sz="1200">
                <a:solidFill>
                  <a:srgbClr val="EFEFEF"/>
                </a:solidFill>
              </a:rPr>
              <a:t> jest jedynie propozycją.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xsmall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1024px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xxlarge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5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1440px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3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 - użycie z domieszką</a:t>
            </a:r>
            <a:endParaRPr/>
          </a:p>
        </p:txBody>
      </p:sp>
      <p:sp>
        <p:nvSpPr>
          <p:cNvPr id="976" name="Google Shape;976;p136"/>
          <p:cNvSpPr txBox="1"/>
          <p:nvPr>
            <p:ph idx="1" type="subTitle"/>
          </p:nvPr>
        </p:nvSpPr>
        <p:spPr>
          <a:xfrm>
            <a:off x="673050" y="1520925"/>
            <a:ext cx="38334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xsmall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1024px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xxlarge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1440px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36"/>
          <p:cNvSpPr txBox="1"/>
          <p:nvPr/>
        </p:nvSpPr>
        <p:spPr>
          <a:xfrm>
            <a:off x="4010175" y="1581400"/>
            <a:ext cx="505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#{$size}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@content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@error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'"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#{$breakpoint}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- Nie rozpoznaje tej wielkosci'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3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 - użycie z domieszką</a:t>
            </a:r>
            <a:endParaRPr/>
          </a:p>
        </p:txBody>
      </p:sp>
      <p:sp>
        <p:nvSpPr>
          <p:cNvPr id="983" name="Google Shape;983;p137"/>
          <p:cNvSpPr txBox="1"/>
          <p:nvPr>
            <p:ph idx="1" type="subTitle"/>
          </p:nvPr>
        </p:nvSpPr>
        <p:spPr>
          <a:xfrm>
            <a:off x="673050" y="1520925"/>
            <a:ext cx="38334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xsmall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460px'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640px'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800px'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1024px'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1200px'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xxlarge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'min-width: 1440px'</a:t>
            </a:r>
            <a:endParaRPr sz="12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37"/>
          <p:cNvSpPr txBox="1"/>
          <p:nvPr/>
        </p:nvSpPr>
        <p:spPr>
          <a:xfrm>
            <a:off x="4010175" y="1581400"/>
            <a:ext cx="505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#{$size}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@content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@else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@error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'"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#{$breakpoint}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- Nie rozpoznaje tej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wielkości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8"/>
          <p:cNvSpPr txBox="1"/>
          <p:nvPr>
            <p:ph idx="1" type="subTitle"/>
          </p:nvPr>
        </p:nvSpPr>
        <p:spPr>
          <a:xfrm>
            <a:off x="673050" y="377925"/>
            <a:ext cx="3853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//1. zdefiniowanie rozdzielczości kluczowych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xsmall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1024px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xxlarge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1440px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38"/>
          <p:cNvSpPr txBox="1"/>
          <p:nvPr/>
        </p:nvSpPr>
        <p:spPr>
          <a:xfrm>
            <a:off x="673050" y="1690750"/>
            <a:ext cx="35988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//2. definicja domieszki do zapytań o media</a:t>
            </a:r>
            <a:endParaRPr sz="1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#{$size}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@content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@error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'"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#{$breakpoint}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- błąd'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138"/>
          <p:cNvSpPr txBox="1"/>
          <p:nvPr/>
        </p:nvSpPr>
        <p:spPr>
          <a:xfrm>
            <a:off x="5210575" y="319725"/>
            <a:ext cx="30000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//3. użycie domieszki do MQ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(xsmall)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18px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//4. Po kompilacji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18px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39"/>
          <p:cNvSpPr txBox="1"/>
          <p:nvPr>
            <p:ph idx="1" type="subTitle"/>
          </p:nvPr>
        </p:nvSpPr>
        <p:spPr>
          <a:xfrm>
            <a:off x="673050" y="377925"/>
            <a:ext cx="3853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//1. zdefiniowanie rozdzielczości kluczowych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xsmall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460px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medium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1024px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xxlarge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1440px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9"/>
          <p:cNvSpPr txBox="1"/>
          <p:nvPr/>
        </p:nvSpPr>
        <p:spPr>
          <a:xfrm>
            <a:off x="673050" y="1690750"/>
            <a:ext cx="3853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//2. definicja domieszki do zapytań o media</a:t>
            </a:r>
            <a:endParaRPr sz="1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$breakpoints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$breakpoint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@if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#{$size}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@content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@else 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@error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'"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#{$breakpoint}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- błąd, nie wiem co to'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139"/>
          <p:cNvSpPr txBox="1"/>
          <p:nvPr/>
        </p:nvSpPr>
        <p:spPr>
          <a:xfrm>
            <a:off x="5210575" y="319725"/>
            <a:ext cx="35988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//3. użycie domieszki do MQ z </a:t>
            </a:r>
            <a:r>
              <a:rPr lang="pl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BŁĘDEM</a:t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mq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(xxsmall)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18px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//4. Błąd kompilacji z 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informacją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jaką podaliśmy w instrukcji.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Compilation Error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Error: "xxsmall" - błąd, nie wiem co to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4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dalej?</a:t>
            </a:r>
            <a:endParaRPr/>
          </a:p>
        </p:txBody>
      </p:sp>
      <p:sp>
        <p:nvSpPr>
          <p:cNvPr id="1004" name="Google Shape;1004;p140"/>
          <p:cNvSpPr txBox="1"/>
          <p:nvPr>
            <p:ph idx="1" type="subTitle"/>
          </p:nvPr>
        </p:nvSpPr>
        <p:spPr>
          <a:xfrm>
            <a:off x="673050" y="1520925"/>
            <a:ext cx="5905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Zdaje sobie sprawę, że potrzebujesz praktyki by te rzeczy Ci się utrwaliły! Pojawi się więc praktyczny przykład w którym wykorzystamy wiedzę z BEM i Sass oraz innych technik, narzędzi i technologii, których uczysz się ze mną w tym kursie.  Będzie to siódmy, ostatni projekt w tym kursie.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4076550" y="429175"/>
            <a:ext cx="45522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Jeśli chcemy dodać go tylko do konkretnego selektora, użyjemy kombinatora przed </a:t>
            </a:r>
            <a:r>
              <a:rPr lang="pl" sz="1200"/>
              <a:t>zagnieżdżonym</a:t>
            </a:r>
            <a:r>
              <a:rPr lang="pl" sz="1200"/>
              <a:t> selektorem.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300" y="1589100"/>
            <a:ext cx="274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2.6rem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26925" y="1589100"/>
            <a:ext cx="370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2.6rem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37311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- płytkie </a:t>
            </a:r>
            <a:r>
              <a:rPr lang="pl"/>
              <a:t>zagnieżdżenia</a:t>
            </a:r>
            <a:endParaRPr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3"/>
                </a:solidFill>
              </a:rPr>
              <a:t>Nie ma limitów zagnieżdżeń,</a:t>
            </a:r>
            <a:r>
              <a:rPr lang="pl"/>
              <a:t> ale przejrzystość zachowuje się przy 2-3 zagnieżdzeniach. Jak </a:t>
            </a:r>
            <a:r>
              <a:rPr lang="pl"/>
              <a:t>już</a:t>
            </a:r>
            <a:r>
              <a:rPr lang="pl"/>
              <a:t> wiesz użycie metodologii BEM </a:t>
            </a:r>
            <a:r>
              <a:rPr lang="pl"/>
              <a:t>sprawi</a:t>
            </a:r>
            <a:r>
              <a:rPr lang="pl"/>
              <a:t>, że te </a:t>
            </a:r>
            <a:r>
              <a:rPr lang="pl"/>
              <a:t>zagnieżdżenia</a:t>
            </a:r>
            <a:r>
              <a:rPr lang="pl"/>
              <a:t> będą rzeczywiście niezbyt głębokie.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bardzo </a:t>
            </a:r>
            <a:r>
              <a:rPr lang="pl"/>
              <a:t>płytkie zagnieżdżenia</a:t>
            </a:r>
            <a:endParaRPr/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673050" y="1520925"/>
            <a:ext cx="3247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Część deweloperów rezygnuje z głębszych zagnieżdżeń i używa ich przede wszystkim do pseudoelementów i pseudoselektorów oraz klas danego elementy.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&amp; w kodzie? Zaraz </a:t>
            </a:r>
            <a:r>
              <a:rPr lang="pl" sz="1200"/>
              <a:t>wyjaśnimy</a:t>
            </a:r>
            <a:r>
              <a:rPr lang="pl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4041200" y="1467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.element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172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84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84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232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::after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70412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#0a170c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.element.red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#ac5454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.element:hover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#2de80c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.element::after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 flipH="1" rot="10800000">
            <a:off x="6382700" y="28326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- &amp; (ampersand)</a:t>
            </a:r>
            <a:endParaRPr/>
          </a:p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Ampersand symbolizuje </a:t>
            </a:r>
            <a:r>
              <a:rPr lang="pl">
                <a:solidFill>
                  <a:schemeClr val="accent3"/>
                </a:solidFill>
              </a:rPr>
              <a:t>selektor rodzica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5485350" y="1521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337150" y="2036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5485350" y="1521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299175" y="1563200"/>
            <a:ext cx="30000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9"/>
          <p:cNvSpPr txBox="1"/>
          <p:nvPr/>
        </p:nvSpPr>
        <p:spPr>
          <a:xfrm>
            <a:off x="545400" y="619525"/>
            <a:ext cx="8053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Selektor rodzica odwołuje się do całego (kompletnego) selektora, który istnieje na danym poziomie </a:t>
            </a:r>
            <a:r>
              <a:rPr lang="pl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zagnieżdżenia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ctrTitle"/>
          </p:nvPr>
        </p:nvSpPr>
        <p:spPr>
          <a:xfrm>
            <a:off x="444450" y="4443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 rodzica  &amp;</a:t>
            </a:r>
            <a:endParaRPr/>
          </a:p>
        </p:txBody>
      </p:sp>
      <p:cxnSp>
        <p:nvCxnSpPr>
          <p:cNvPr id="217" name="Google Shape;217;p30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0"/>
          <p:cNvSpPr txBox="1"/>
          <p:nvPr/>
        </p:nvSpPr>
        <p:spPr>
          <a:xfrm>
            <a:off x="603750" y="132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60vw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162150" y="132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div.blue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div.blue.large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60vw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2623050" y="1293575"/>
            <a:ext cx="35391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 kadym etapie </a:t>
            </a:r>
            <a:r>
              <a:rPr lang="pl" sz="1200"/>
              <a:t>zagnieżdżenia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 selektor rodzica wskazuje na coś innego.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</a:t>
            </a:r>
            <a:r>
              <a:rPr lang="pl"/>
              <a:t> - warto pamiętać</a:t>
            </a:r>
            <a:endParaRPr/>
          </a:p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673050" y="1253150"/>
            <a:ext cx="7730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Z</a:t>
            </a:r>
            <a:r>
              <a:rPr lang="pl" sz="1100"/>
              <a:t>agnieżdżenie</a:t>
            </a:r>
            <a:r>
              <a:rPr lang="pl" sz="1100"/>
              <a:t> może, ale nie musi odwzorowywać strukturę HTML. W takiej sytuacji (odwzorowanie HTML) kod Sass jest bardzo uzależniony od HTML, i jakakolwiek zmiana tam, wymusza zmianę w </a:t>
            </a:r>
            <a:r>
              <a:rPr lang="pl" sz="1100"/>
              <a:t>zagnieżdżeniach.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Bardzo dobrym pomysłem jest wykorzystanie </a:t>
            </a:r>
            <a:r>
              <a:rPr lang="pl" sz="1100"/>
              <a:t>zagnieżdżeń</a:t>
            </a:r>
            <a:r>
              <a:rPr lang="pl" sz="1100"/>
              <a:t> dla konwencji BEM.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Można wykorzystywać grupy selektorów w </a:t>
            </a:r>
            <a:r>
              <a:rPr lang="pl" sz="1100"/>
              <a:t>zagnieżdżeniach (jak w przykładzie niżej)</a:t>
            </a:r>
            <a:r>
              <a:rPr lang="pl" sz="1100"/>
              <a:t>, choć może to zmniejszać czytelność, zyskuje natomiast DRY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	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main, .overview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.btn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5124575" y="3320450"/>
            <a:ext cx="368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.btn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.overview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.overview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.btn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31"/>
          <p:cNvCxnSpPr/>
          <p:nvPr/>
        </p:nvCxnSpPr>
        <p:spPr>
          <a:xfrm flipH="1" rot="10800000">
            <a:off x="3712325" y="3866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Sass </a:t>
            </a:r>
            <a:r>
              <a:rPr lang="pl"/>
              <a:t>wspiera</a:t>
            </a:r>
            <a:r>
              <a:rPr lang="pl"/>
              <a:t> dwie składnie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71250" y="1676561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Składnia z </a:t>
            </a:r>
            <a:r>
              <a:rPr lang="pl"/>
              <a:t>wcięciami. Używamy z rozszerzeniem pliku .sass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Składnia</a:t>
            </a:r>
            <a:r>
              <a:rPr lang="pl"/>
              <a:t> SCSS, z rozszerzeniem .scss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Można w projekcie mieszać (i importować) obie składnie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kursie pracujemy ze składnią SCSS, chyba że zaznaczone będzie inaczej.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o </a:t>
            </a:r>
            <a:r>
              <a:rPr lang="pl">
                <a:solidFill>
                  <a:srgbClr val="9CDCFE"/>
                </a:solidFill>
              </a:rPr>
              <a:t>zagnieżdżeniach</a:t>
            </a:r>
            <a:r>
              <a:rPr lang="pl">
                <a:solidFill>
                  <a:srgbClr val="9CDCFE"/>
                </a:solidFill>
              </a:rPr>
              <a:t> i BEM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ctrTitle"/>
          </p:nvPr>
        </p:nvSpPr>
        <p:spPr>
          <a:xfrm>
            <a:off x="2373675" y="71650"/>
            <a:ext cx="3424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&amp; a BEM? Dobrze!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549275" y="1029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#ccc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__list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--horizontal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__item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#999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--is-open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5341125" y="531825"/>
            <a:ext cx="360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#ccc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.menu__list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.menu__list--horizontal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#999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.menu__item--is-open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194475" y="661075"/>
            <a:ext cx="5069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Wykorzystanie selektora rodzica jako prefiks nowego selektora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1417625" y="122175"/>
            <a:ext cx="70740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Element możemy </a:t>
            </a:r>
            <a:r>
              <a:rPr lang="pl" sz="1200"/>
              <a:t>zagnieżdżać</a:t>
            </a:r>
            <a:r>
              <a:rPr lang="pl" sz="1200"/>
              <a:t> (slajd poprzedni) lub stworzyć dla niego nową regułą jak w przykładzie poniżej. Ma to sens szczególnie przy bardziej rozbudowanych komponentach.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14175" y="763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darkcyan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--active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.menu--theme-oldschool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cadetblue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4877675" y="938625"/>
            <a:ext cx="40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darkcyan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.menu--theme-oldschool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cadetblue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Google Shape;250;p34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" type="subTitle"/>
          </p:nvPr>
        </p:nvSpPr>
        <p:spPr>
          <a:xfrm>
            <a:off x="1417625" y="122175"/>
            <a:ext cx="70740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Element możemy zagnieżdżać (slajd poprzedni) lub stworzyć dla niego nową regułą jak w przykładzie poniżej. Ma to sens szczególnie przy bardziej rozbudowanych komponentach.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714175" y="839850"/>
            <a:ext cx="364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darkcyan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.menu--theme-oldschool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cadetblue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--active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877675" y="938625"/>
            <a:ext cx="40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darkcyan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.menu--theme-oldschool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cadetblue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.menu__item--active:hover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 flipH="1" rot="10800000">
            <a:off x="3936300" y="2863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o zmiennych</a:t>
            </a:r>
            <a:endParaRPr>
              <a:solidFill>
                <a:srgbClr val="9CDCFE"/>
              </a:solidFill>
            </a:endParaRPr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(variables)</a:t>
            </a:r>
            <a:endParaRPr/>
          </a:p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673050" y="1253150"/>
            <a:ext cx="7730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Zmienną definiujemy za pomocą znaku dolara i nazwy.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$nazwa-zmiennej: wartość;</a:t>
            </a:r>
            <a:endParaRPr sz="16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$text-medium-size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1.8rem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$text-medium-size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4956650" y="1257925"/>
            <a:ext cx="367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Wartości zmiennej możemy potem (po deklaracji)  użyć wielokrotnie w kodzie.  By użyć zmiennej podajemy jej nazwę poprzedzoną znakiem dolara w miejscu właściwości.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Efekt po kompilacji:</a:t>
            </a:r>
            <a:endParaRPr sz="11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1.8rem</a:t>
            </a: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72" name="Google Shape;272;p37"/>
          <p:cNvCxnSpPr/>
          <p:nvPr/>
        </p:nvCxnSpPr>
        <p:spPr>
          <a:xfrm flipH="1" rot="10800000">
            <a:off x="4110650" y="3614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kiedy i do czego używać</a:t>
            </a:r>
            <a:endParaRPr/>
          </a:p>
        </p:txBody>
      </p:sp>
      <p:sp>
        <p:nvSpPr>
          <p:cNvPr id="278" name="Google Shape;278;p38"/>
          <p:cNvSpPr txBox="1"/>
          <p:nvPr>
            <p:ph idx="1" type="subTitle"/>
          </p:nvPr>
        </p:nvSpPr>
        <p:spPr>
          <a:xfrm>
            <a:off x="673050" y="1304850"/>
            <a:ext cx="77307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Gdy z danej wartości korzystamy wielokrotnie i gdy, jeśli dojdzie do zmiany, chcemy by zmiana nastąpiła we wszystkich miejscach gdy ta zmienna występuje.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Do zmiennej możemy przypisać różne typy wartości.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Na zmiennych możemy wykonywać te same działania (funkcje, operacje matematyczne) co bezpośrednio na wartościach, które one przechowują.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$one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$two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//wynik to 300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$one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$two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//wynik to 300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jak nazywać</a:t>
            </a:r>
            <a:endParaRPr/>
          </a:p>
        </p:txBody>
      </p:sp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673050" y="1311550"/>
            <a:ext cx="79107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-"/>
            </a:pPr>
            <a:r>
              <a:rPr lang="pl" sz="1100"/>
              <a:t>w nazwie </a:t>
            </a:r>
            <a:r>
              <a:rPr lang="pl" sz="1100">
                <a:solidFill>
                  <a:srgbClr val="F3F3F3"/>
                </a:solidFill>
              </a:rPr>
              <a:t>można używać myślnika i podkreślenia (znaczą to samo) oraz liter i cyfr, przy czym nazwa zmiennej nie może rozpoczynać się od cyfry.</a:t>
            </a:r>
            <a:endParaRPr sz="11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$one-1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$two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width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$one_1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$two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//one_1 i one-1 wskazują na tą samą zmienną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-"/>
            </a:pPr>
            <a:r>
              <a:rPr lang="pl" sz="1100"/>
              <a:t>Nazwa </a:t>
            </a:r>
            <a:r>
              <a:rPr lang="pl" sz="1100">
                <a:solidFill>
                  <a:srgbClr val="F3F3F3"/>
                </a:solidFill>
              </a:rPr>
              <a:t>zmienn</a:t>
            </a:r>
            <a:r>
              <a:rPr lang="pl" sz="1100"/>
              <a:t>ej</a:t>
            </a:r>
            <a:r>
              <a:rPr lang="pl" sz="1100">
                <a:solidFill>
                  <a:srgbClr val="F3F3F3"/>
                </a:solidFill>
              </a:rPr>
              <a:t> oczywiście powinny odnosić się do </a:t>
            </a:r>
            <a:r>
              <a:rPr lang="pl" sz="1100"/>
              <a:t>jej</a:t>
            </a:r>
            <a:r>
              <a:rPr lang="pl" sz="1100">
                <a:solidFill>
                  <a:srgbClr val="F3F3F3"/>
                </a:solidFill>
              </a:rPr>
              <a:t> zawartości. Nie powinn</a:t>
            </a:r>
            <a:r>
              <a:rPr lang="pl" sz="1100"/>
              <a:t>a </a:t>
            </a:r>
            <a:r>
              <a:rPr lang="pl" sz="1100">
                <a:solidFill>
                  <a:srgbClr val="F3F3F3"/>
                </a:solidFill>
              </a:rPr>
              <a:t>być myląc</a:t>
            </a:r>
            <a:r>
              <a:rPr lang="pl" sz="1100"/>
              <a:t>a</a:t>
            </a:r>
            <a:r>
              <a:rPr lang="pl" sz="1100">
                <a:solidFill>
                  <a:srgbClr val="F3F3F3"/>
                </a:solidFill>
              </a:rPr>
              <a:t> czy niewiele wnoszące (jak te powyżej). Nazwa powinna jasno wskazywać do czego służ</a:t>
            </a:r>
            <a:r>
              <a:rPr lang="pl" sz="1100"/>
              <a:t>y/co zawiera zmienna</a:t>
            </a:r>
            <a:r>
              <a:rPr lang="pl" sz="1100">
                <a:solidFill>
                  <a:srgbClr val="F3F3F3"/>
                </a:solidFill>
              </a:rPr>
              <a:t>.</a:t>
            </a:r>
            <a:endParaRPr sz="11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-"/>
            </a:pPr>
            <a:r>
              <a:rPr lang="pl" sz="1100">
                <a:solidFill>
                  <a:srgbClr val="F3F3F3"/>
                </a:solidFill>
              </a:rPr>
              <a:t>Nazwę zmiennej można rozpocząć od elementu, którego dotyczą, albo od nazwy </a:t>
            </a:r>
            <a:r>
              <a:rPr lang="pl" sz="1100"/>
              <a:t>właściwości do której się odnoszą</a:t>
            </a:r>
            <a:r>
              <a:rPr lang="pl" sz="1100">
                <a:solidFill>
                  <a:srgbClr val="F3F3F3"/>
                </a:solidFill>
              </a:rPr>
              <a:t>. Oczywiście każda nazwa, to tylko konwencja programistów/projektu w którym się pracuje. Pracując sam, sam decydujesz</a:t>
            </a:r>
            <a:r>
              <a:rPr lang="pl" sz="1100"/>
              <a:t> :)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jak nazywać - przykłady</a:t>
            </a:r>
            <a:endParaRPr/>
          </a:p>
        </p:txBody>
      </p:sp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673050" y="13685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#jakiej właściwości dotyczy (nazywanie po właściwości)</a:t>
            </a:r>
            <a:endParaRPr sz="11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$color-text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$color-text-large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$color-main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$padding-size-default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$padding-size-thin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jakiego elementu dotyczy (nazywanie po przeznaczeniu)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$text-content-size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$button-bg-color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$page-font-default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$page-font-alternate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$box-border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</a:rPr>
              <a:t>$title-color</a:t>
            </a:r>
            <a:endParaRPr sz="11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użycie </a:t>
            </a:r>
            <a:r>
              <a:rPr lang="pl"/>
              <a:t>złożone</a:t>
            </a:r>
            <a:r>
              <a:rPr lang="pl"/>
              <a:t> - przykład</a:t>
            </a:r>
            <a:endParaRPr/>
          </a:p>
        </p:txBody>
      </p:sp>
      <p:sp>
        <p:nvSpPr>
          <p:cNvPr id="296" name="Google Shape;296;p41"/>
          <p:cNvSpPr txBox="1"/>
          <p:nvPr>
            <p:ph idx="1" type="subTitle"/>
          </p:nvPr>
        </p:nvSpPr>
        <p:spPr>
          <a:xfrm>
            <a:off x="673050" y="1317575"/>
            <a:ext cx="48081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//właściwości podstawowe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//właściwości główne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$color-text-main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$bg-color-default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#ede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//przypisanie 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właściwości</a:t>
            </a: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głównych do właściwości elementów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$article-text-color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$color-text-main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$button-bg-color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$bg-color-default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.article__content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$article-text-color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.article__button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$button-bg-color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5705125" y="2002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.article__content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#cd150a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.article__button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8" name="Google Shape;298;p41"/>
          <p:cNvCxnSpPr/>
          <p:nvPr/>
        </p:nvCxnSpPr>
        <p:spPr>
          <a:xfrm flipH="1" rot="10800000">
            <a:off x="4572000" y="31528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Składnia z </a:t>
            </a:r>
            <a:r>
              <a:rPr lang="pl"/>
              <a:t>wcięciami</a:t>
            </a:r>
            <a:r>
              <a:rPr lang="pl"/>
              <a:t> (składnia Sass)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73050" y="1520925"/>
            <a:ext cx="64356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te same możliwości co SCSS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 tej składni nie używamy </a:t>
            </a:r>
            <a:r>
              <a:rPr lang="pl"/>
              <a:t>nawiasów</a:t>
            </a:r>
            <a:r>
              <a:rPr lang="pl"/>
              <a:t> klamrowych i </a:t>
            </a:r>
            <a:r>
              <a:rPr lang="pl"/>
              <a:t>średników</a:t>
            </a:r>
            <a:r>
              <a:rPr lang="pl"/>
              <a:t>. Koniec linii oznacza w praktyce to samo co średnik, a wcięcie (w prawo) to nawias klamrowy otwierający lub (wcięcie w lewo) zamykający.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istnieją też inne różnice na poziomie składni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kompilacja</a:t>
            </a:r>
            <a:endParaRPr/>
          </a:p>
        </p:txBody>
      </p:sp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673050" y="1520925"/>
            <a:ext cx="30000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Podczas kompilacji w </a:t>
            </a:r>
            <a:r>
              <a:rPr lang="pl" sz="1100"/>
              <a:t>miejsce</a:t>
            </a:r>
            <a:r>
              <a:rPr lang="pl" sz="1100"/>
              <a:t> zmiennej pojawia się wartość, którą ta zmienna </a:t>
            </a:r>
            <a:r>
              <a:rPr lang="pl" sz="1100"/>
              <a:t>przechowuje. Oczywiście podczas kompilacji wykonywane są też działania/funkcje.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Sama deklaracja zmiennej Sass </a:t>
            </a:r>
            <a:r>
              <a:rPr lang="pl" sz="1100"/>
              <a:t>oczywiście</a:t>
            </a:r>
            <a:r>
              <a:rPr lang="pl" sz="1100"/>
              <a:t> nie jest przenoszona do CSS.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4178700" y="1459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6601200" y="196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7" name="Google Shape;307;p42"/>
          <p:cNvCxnSpPr/>
          <p:nvPr/>
        </p:nvCxnSpPr>
        <p:spPr>
          <a:xfrm flipH="1" rot="10800000">
            <a:off x="5936550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natywna zmienna CSS</a:t>
            </a:r>
            <a:endParaRPr/>
          </a:p>
        </p:txBody>
      </p:sp>
      <p:sp>
        <p:nvSpPr>
          <p:cNvPr id="313" name="Google Shape;313;p43"/>
          <p:cNvSpPr txBox="1"/>
          <p:nvPr>
            <p:ph idx="1" type="subTitle"/>
          </p:nvPr>
        </p:nvSpPr>
        <p:spPr>
          <a:xfrm>
            <a:off x="335300" y="1520925"/>
            <a:ext cx="30813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CSS dysponuje również własnymi, wspieranymi już przez wszystkie nowe i popularne  przeglądarki, zmiennymi. Ich plus jest taki, że mamy je dostępne także po kompilacji.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Zmienne CSS muszą być </a:t>
            </a:r>
            <a:r>
              <a:rPr lang="pl" sz="1100"/>
              <a:t>deklarowana</a:t>
            </a:r>
            <a:r>
              <a:rPr lang="pl" sz="1100"/>
              <a:t> w regułach. By </a:t>
            </a:r>
            <a:r>
              <a:rPr lang="pl" sz="1100"/>
              <a:t>miały</a:t>
            </a:r>
            <a:r>
              <a:rPr lang="pl" sz="1100"/>
              <a:t> charakter ogólnodostępny (globalny) najlepiej umieścić je w selektorze :root lub html.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Świetne do pracy gdy strona jest już skompilowana.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3416700" y="1307475"/>
            <a:ext cx="322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:root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--main-bgc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#87e001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--main-bgc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6303650" y="1352575"/>
            <a:ext cx="333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:root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--main-bgc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#87e001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--main-bgc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 flipH="1" rot="10800000">
            <a:off x="5480525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- kolejność ma znaczenie</a:t>
            </a:r>
            <a:endParaRPr/>
          </a:p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673050" y="1520925"/>
            <a:ext cx="30000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Zmienna musi być zadeklarowana przed swoim pierwszym użyciem. W przeciwnym razie kompilator zgłosi błąd.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3983350" y="1459875"/>
            <a:ext cx="273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6258025" y="2286750"/>
            <a:ext cx="30000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Error: Undefined variable: "$color-text".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5" name="Google Shape;325;p44"/>
          <p:cNvCxnSpPr/>
          <p:nvPr/>
        </p:nvCxnSpPr>
        <p:spPr>
          <a:xfrm flipH="1" rot="10800000">
            <a:off x="5639050" y="26400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Użycie zmiennych</a:t>
            </a:r>
            <a:endParaRPr/>
          </a:p>
        </p:txBody>
      </p:sp>
      <p:sp>
        <p:nvSpPr>
          <p:cNvPr id="331" name="Google Shape;331;p4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Zmiennych możemy użyć przede wszystkim jako wartości właściwości.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#eee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$border-size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technicznie ok */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p45"/>
          <p:cNvSpPr txBox="1"/>
          <p:nvPr/>
        </p:nvSpPr>
        <p:spPr>
          <a:xfrm>
            <a:off x="5801550" y="1949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#eee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16px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3" name="Google Shape;333;p45"/>
          <p:cNvCxnSpPr/>
          <p:nvPr/>
        </p:nvCxnSpPr>
        <p:spPr>
          <a:xfrm flipH="1" rot="10800000">
            <a:off x="4898600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Zasięg zmiennych (scope)</a:t>
            </a:r>
            <a:endParaRPr/>
          </a:p>
        </p:txBody>
      </p:sp>
      <p:sp>
        <p:nvSpPr>
          <p:cNvPr id="339" name="Google Shape;339;p46"/>
          <p:cNvSpPr txBox="1"/>
          <p:nvPr>
            <p:ph idx="1" type="subTitle"/>
          </p:nvPr>
        </p:nvSpPr>
        <p:spPr>
          <a:xfrm>
            <a:off x="673050" y="1520925"/>
            <a:ext cx="4244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Zmienne możemy </a:t>
            </a:r>
            <a:r>
              <a:rPr lang="pl" sz="1100">
                <a:solidFill>
                  <a:schemeClr val="accent3"/>
                </a:solidFill>
              </a:rPr>
              <a:t>deklarować globalnie</a:t>
            </a:r>
            <a:r>
              <a:rPr lang="pl" sz="1100"/>
              <a:t>. Dzieje się kiedy deklarujemy zmienną poza </a:t>
            </a:r>
            <a:r>
              <a:rPr lang="pl" sz="1100"/>
              <a:t>zagnieżdżeniem</a:t>
            </a:r>
            <a:r>
              <a:rPr lang="pl" sz="1100"/>
              <a:t>. Możemy powiedzieć, że jest to domyślne rozwiązanie w Sass.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Ale w niektórych sytuacjach chcemy ograniczyć zasięg zmiennej do jakiegoś </a:t>
            </a:r>
            <a:r>
              <a:rPr lang="pl" sz="1100"/>
              <a:t>zagnieżdżenia</a:t>
            </a:r>
            <a:r>
              <a:rPr lang="pl" sz="1100"/>
              <a:t> (np. do jakiegoś komponentu czy elementu, jeśli myślimy o projekcie w kategoriach BEM). O takiej zmiennej mówimy, że jest </a:t>
            </a:r>
            <a:r>
              <a:rPr lang="pl" sz="1100">
                <a:solidFill>
                  <a:schemeClr val="accent3"/>
                </a:solidFill>
              </a:rPr>
              <a:t>lokalna</a:t>
            </a:r>
            <a:r>
              <a:rPr lang="pl" sz="1100"/>
              <a:t>. Takie zmienna jest </a:t>
            </a:r>
            <a:r>
              <a:rPr lang="pl" sz="1100"/>
              <a:t>zadeklarowana</a:t>
            </a:r>
            <a:r>
              <a:rPr lang="pl" sz="1100"/>
              <a:t> w jakiejś regule i nie jest dostępna poza nią (poza </a:t>
            </a:r>
            <a:r>
              <a:rPr lang="pl" sz="1100"/>
              <a:t>zagnieżdżeniem</a:t>
            </a:r>
            <a:r>
              <a:rPr lang="pl" sz="1100"/>
              <a:t>)</a:t>
            </a:r>
            <a:endParaRPr sz="1100"/>
          </a:p>
        </p:txBody>
      </p:sp>
      <p:sp>
        <p:nvSpPr>
          <p:cNvPr id="340" name="Google Shape;340;p46"/>
          <p:cNvSpPr txBox="1"/>
          <p:nvPr/>
        </p:nvSpPr>
        <p:spPr>
          <a:xfrm>
            <a:off x="5219575" y="1482025"/>
            <a:ext cx="3720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//globalna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//lokalna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Zasięg zmiennych (scope)</a:t>
            </a:r>
            <a:endParaRPr/>
          </a:p>
        </p:txBody>
      </p:sp>
      <p:sp>
        <p:nvSpPr>
          <p:cNvPr id="346" name="Google Shape;346;p47"/>
          <p:cNvSpPr txBox="1"/>
          <p:nvPr>
            <p:ph idx="1" type="subTitle"/>
          </p:nvPr>
        </p:nvSpPr>
        <p:spPr>
          <a:xfrm>
            <a:off x="673050" y="1520925"/>
            <a:ext cx="4244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Zmienna lokalna nadpisuje (tylko) w swoim zasięgu zmienną globalną </a:t>
            </a:r>
            <a:r>
              <a:rPr lang="pl" sz="1200"/>
              <a:t>o tej samej nazwie.</a:t>
            </a:r>
            <a:endParaRPr sz="1200"/>
          </a:p>
        </p:txBody>
      </p:sp>
      <p:sp>
        <p:nvSpPr>
          <p:cNvPr id="347" name="Google Shape;347;p47"/>
          <p:cNvSpPr txBox="1"/>
          <p:nvPr/>
        </p:nvSpPr>
        <p:spPr>
          <a:xfrm>
            <a:off x="5239050" y="2262025"/>
            <a:ext cx="372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.article__title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954325" y="2359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 flipH="1" rot="10800000">
            <a:off x="3954325" y="31838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Zasięg zmiennych (scope)</a:t>
            </a:r>
            <a:endParaRPr/>
          </a:p>
        </p:txBody>
      </p:sp>
      <p:sp>
        <p:nvSpPr>
          <p:cNvPr id="355" name="Google Shape;355;p48"/>
          <p:cNvSpPr txBox="1"/>
          <p:nvPr>
            <p:ph idx="1" type="subTitle"/>
          </p:nvPr>
        </p:nvSpPr>
        <p:spPr>
          <a:xfrm>
            <a:off x="673050" y="1363325"/>
            <a:ext cx="6552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Zmienna lokalna nadpisuje w swoim zasięgu zmienną globalną o tej samej nazwie. Przy czym kolejność ma znaczenie i nadpisanie następuje  dopiero w chwili gdy zmienna </a:t>
            </a:r>
            <a:r>
              <a:rPr lang="pl" sz="1200"/>
              <a:t>lokalna</a:t>
            </a:r>
            <a:r>
              <a:rPr lang="pl" sz="1200"/>
              <a:t> jest definiowana w kodzie</a:t>
            </a:r>
            <a:endParaRPr sz="1200"/>
          </a:p>
        </p:txBody>
      </p:sp>
      <p:sp>
        <p:nvSpPr>
          <p:cNvPr id="356" name="Google Shape;356;p48"/>
          <p:cNvSpPr txBox="1"/>
          <p:nvPr/>
        </p:nvSpPr>
        <p:spPr>
          <a:xfrm>
            <a:off x="954325" y="2359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7" name="Google Shape;357;p48"/>
          <p:cNvCxnSpPr/>
          <p:nvPr/>
        </p:nvCxnSpPr>
        <p:spPr>
          <a:xfrm flipH="1" rot="10800000">
            <a:off x="3954325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8"/>
          <p:cNvSpPr txBox="1"/>
          <p:nvPr/>
        </p:nvSpPr>
        <p:spPr>
          <a:xfrm>
            <a:off x="5161175" y="2359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#e24a55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Zasięg zmiennych !global</a:t>
            </a:r>
            <a:endParaRPr/>
          </a:p>
        </p:txBody>
      </p:sp>
      <p:sp>
        <p:nvSpPr>
          <p:cNvPr id="364" name="Google Shape;364;p49"/>
          <p:cNvSpPr txBox="1"/>
          <p:nvPr>
            <p:ph idx="1" type="subTitle"/>
          </p:nvPr>
        </p:nvSpPr>
        <p:spPr>
          <a:xfrm>
            <a:off x="673050" y="1363325"/>
            <a:ext cx="71730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Zmienna lokalna jeśli nadamy jej </a:t>
            </a:r>
            <a:r>
              <a:rPr lang="pl" sz="1200">
                <a:solidFill>
                  <a:schemeClr val="accent3"/>
                </a:solidFill>
              </a:rPr>
              <a:t>flagę !global</a:t>
            </a:r>
            <a:r>
              <a:rPr lang="pl" sz="1200">
                <a:solidFill>
                  <a:schemeClr val="accent1"/>
                </a:solidFill>
              </a:rPr>
              <a:t> </a:t>
            </a:r>
            <a:r>
              <a:rPr lang="pl" sz="1200"/>
              <a:t>staje się globalna. Ps. na pewno kojarzysz flagi w CSS za sprawą !important (samo important nie ma oczywiście żadnego wpływu na zmienną i jest przenoszone w procesie kompilacji bo jest to flaga CSS).</a:t>
            </a:r>
            <a:endParaRPr sz="1200"/>
          </a:p>
        </p:txBody>
      </p:sp>
      <p:sp>
        <p:nvSpPr>
          <p:cNvPr id="365" name="Google Shape;365;p49"/>
          <p:cNvSpPr txBox="1"/>
          <p:nvPr/>
        </p:nvSpPr>
        <p:spPr>
          <a:xfrm>
            <a:off x="535600" y="2511825"/>
            <a:ext cx="37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!global;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$color-text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6" name="Google Shape;366;p49"/>
          <p:cNvCxnSpPr/>
          <p:nvPr/>
        </p:nvCxnSpPr>
        <p:spPr>
          <a:xfrm flipH="1" rot="10800000">
            <a:off x="4106725" y="3336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9"/>
          <p:cNvSpPr txBox="1"/>
          <p:nvPr/>
        </p:nvSpPr>
        <p:spPr>
          <a:xfrm>
            <a:off x="5237375" y="2511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#98a109 </a:t>
            </a:r>
            <a:r>
              <a:rPr lang="pl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warto wiedzieć jeszcze o zmiennych</a:t>
            </a:r>
            <a:endParaRPr/>
          </a:p>
        </p:txBody>
      </p:sp>
      <p:sp>
        <p:nvSpPr>
          <p:cNvPr id="373" name="Google Shape;373;p50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zmienna $main-font i $main_font są tym samym dla Sass i teoretycznie można </a:t>
            </a:r>
            <a:r>
              <a:rPr lang="pl" sz="1200"/>
              <a:t>używać</a:t>
            </a:r>
            <a:r>
              <a:rPr lang="pl" sz="1200"/>
              <a:t> ich zamiennie (ale dla </a:t>
            </a:r>
            <a:r>
              <a:rPr lang="pl" sz="1200"/>
              <a:t>czytelności</a:t>
            </a:r>
            <a:r>
              <a:rPr lang="pl" sz="1200"/>
              <a:t> oczywiscie tego nie rób)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zmienne lokalne mają sens m.in. wtedy gdy piszemy kod komponentowo (każdy komponent niezależny), wtedy mamy bardziej niezależne komponenty. Do rozważenie przy metodologii BEM.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użcie słowo kluczowego !global czyni zmienną zadeklarowaną w regule zmienną globalną.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zmiennych </a:t>
            </a:r>
            <a:r>
              <a:rPr lang="pl" sz="1200"/>
              <a:t>używamy</a:t>
            </a:r>
            <a:r>
              <a:rPr lang="pl" sz="1200"/>
              <a:t> do wartości istotnych, używanych </a:t>
            </a:r>
            <a:r>
              <a:rPr lang="pl" sz="1200"/>
              <a:t>wielokrotnie</a:t>
            </a:r>
            <a:r>
              <a:rPr lang="pl" sz="1200"/>
              <a:t> i takich, które mogą być zmieniane.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Jakie typy wartości można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przechowywać w zmiennych Sass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2878950" y="187750"/>
            <a:ext cx="81843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Składnia SCSS vs Sass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po kompilacji </a:t>
            </a:r>
            <a:r>
              <a:rPr lang="pl" sz="1400">
                <a:solidFill>
                  <a:schemeClr val="accent3"/>
                </a:solidFill>
              </a:rPr>
              <a:t>CSS będzie wyglądał tak samo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791025" y="1346850"/>
            <a:ext cx="30000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endParaRPr sz="11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endParaRPr sz="11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1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endParaRPr sz="11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.header</a:t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&amp;:hover</a:t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endParaRPr sz="11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43000" y="945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.header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Typy wartości w Sass</a:t>
            </a:r>
            <a:endParaRPr/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łańcuch znaków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liczby (bez i z jednostkami)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kolory (podobne do liczb)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wartości</a:t>
            </a:r>
            <a:r>
              <a:rPr lang="pl"/>
              <a:t> logiczne (bool) i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listy - coś jak tablica, czyli wiele wartości w jednym obiekcie.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mapy - coś jak obiekty/tablice asocjacyjne, czyli pary klucz - wartość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Stringi(ciąg znaków)</a:t>
            </a:r>
            <a:endParaRPr/>
          </a:p>
        </p:txBody>
      </p:sp>
      <p:sp>
        <p:nvSpPr>
          <p:cNvPr id="390" name="Google Shape;390;p5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M</a:t>
            </a:r>
            <a:r>
              <a:rPr lang="pl" sz="1200"/>
              <a:t>ogą być w cudzysłowie - podwójny lub apostrof, ale nie muszą, przy czym, najczęściej to dobra praktyka.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"open sans"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sans;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.string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//sposób na umieszczenie w cudzysłowie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Liczby (wartość liczbowa, number)</a:t>
            </a:r>
            <a:endParaRPr/>
          </a:p>
        </p:txBody>
      </p:sp>
      <p:sp>
        <p:nvSpPr>
          <p:cNvPr id="396" name="Google Shape;396;p54"/>
          <p:cNvSpPr txBox="1"/>
          <p:nvPr>
            <p:ph idx="1" type="subTitle"/>
          </p:nvPr>
        </p:nvSpPr>
        <p:spPr>
          <a:xfrm>
            <a:off x="673050" y="1392025"/>
            <a:ext cx="82995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 wartościach liczbowych </a:t>
            </a:r>
            <a:r>
              <a:rPr lang="pl" sz="1200"/>
              <a:t>możemy</a:t>
            </a:r>
            <a:r>
              <a:rPr lang="pl" sz="1200"/>
              <a:t> dokonywać operacji matematycznych.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px;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//po kompilacji 20px, jednak tworzy wartość tekstową a nie liczbową, ponieważ px jest tu traktowane jak tekst. Na takiej wartości nie dokonamy już potem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działania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matematycznego.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//20px - tworzy wartość liczbową, ponieważ 1px jest wartością liczbową.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Jeśli chcemy do liczby nie posiadające jednostki dodać jednostkę to pomnóżmy ją przez tę jednostkę (1px, 1rem itd.)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po kompilacji 20px20px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po kompilacji 40px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</a:t>
            </a:r>
            <a:r>
              <a:rPr lang="pl"/>
              <a:t>olory </a:t>
            </a:r>
            <a:endParaRPr/>
          </a:p>
        </p:txBody>
      </p:sp>
      <p:sp>
        <p:nvSpPr>
          <p:cNvPr id="402" name="Google Shape;402;p55"/>
          <p:cNvSpPr txBox="1"/>
          <p:nvPr>
            <p:ph idx="1" type="subTitle"/>
          </p:nvPr>
        </p:nvSpPr>
        <p:spPr>
          <a:xfrm>
            <a:off x="673050" y="1210950"/>
            <a:ext cx="82995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Na kolorach możemy dokonywać operacji matematycznych. Choć nie ma zazwyczaj to sensu, bo lepiej pracować z funkcjami kolorów, które wkrótce poznasz.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deklaracja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$example4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użycie w Sass</a:t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$example4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"/>
          <p:cNvSpPr txBox="1"/>
          <p:nvPr/>
        </p:nvSpPr>
        <p:spPr>
          <a:xfrm>
            <a:off x="5628750" y="225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po kompilacji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#3d3d3d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#d50000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cxnSp>
        <p:nvCxnSpPr>
          <p:cNvPr id="404" name="Google Shape;404;p55"/>
          <p:cNvCxnSpPr/>
          <p:nvPr/>
        </p:nvCxnSpPr>
        <p:spPr>
          <a:xfrm flipH="1" rot="10800000">
            <a:off x="4335325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Lista</a:t>
            </a:r>
            <a:endParaRPr/>
          </a:p>
        </p:txBody>
      </p:sp>
      <p:sp>
        <p:nvSpPr>
          <p:cNvPr id="410" name="Google Shape;410;p56"/>
          <p:cNvSpPr txBox="1"/>
          <p:nvPr>
            <p:ph idx="1" type="subTitle"/>
          </p:nvPr>
        </p:nvSpPr>
        <p:spPr>
          <a:xfrm>
            <a:off x="673050" y="1520925"/>
            <a:ext cx="8212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sekwencje wartości np. fontów, marginesów i inne.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lista jest zbiorem wartości, które od siebie oddzielamy przecinkiem lub spacją.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Do elementu listy można odnieść się poprzez indeks (za pomocą funkcji Sass). Indeks listy liczony jest od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$shadow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#ccc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$box-margins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 1em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 5em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 100px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//lista z zagnieżdżonymi listami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Listę można wykorzystać w pętli Sass i przetwarzać za pomocą wbudowanych funkcji.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mapa (map)</a:t>
            </a:r>
            <a:endParaRPr/>
          </a:p>
        </p:txBody>
      </p:sp>
      <p:sp>
        <p:nvSpPr>
          <p:cNvPr id="416" name="Google Shape;416;p57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/>
              <a:t>Struktura typu obiekt. Składa się ze zbioru par klucz-wartość.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$fonts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'arial'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theme-old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'verdana'</a:t>
            </a:r>
            <a:endParaRPr sz="13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</a:rPr>
              <a:t>//można też w jednej linii, ale mniej czytelne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$fonts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'arial'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theme-old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'verdana'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pobierająca wartość z mapy</a:t>
            </a:r>
            <a:endParaRPr/>
          </a:p>
        </p:txBody>
      </p:sp>
      <p:sp>
        <p:nvSpPr>
          <p:cNvPr id="422" name="Google Shape;422;p5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$map: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$nazwa-mapy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$key: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nazwa-klucza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$nazwa-mapy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nazwa-klucza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----------------------------------------------------------------------------------------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'arial'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theme-old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'verdana'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.example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font-family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map-get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5932975" y="2758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.example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"arial"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58"/>
          <p:cNvCxnSpPr/>
          <p:nvPr/>
        </p:nvCxnSpPr>
        <p:spPr>
          <a:xfrm flipH="1" rot="10800000">
            <a:off x="4720550" y="31826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58"/>
          <p:cNvSpPr txBox="1"/>
          <p:nvPr/>
        </p:nvSpPr>
        <p:spPr>
          <a:xfrm>
            <a:off x="656600" y="3873025"/>
            <a:ext cx="7678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Jest mnóstwo wbudowanych funkcji dla list i map, których wykorzystujemy przy instrukcjach warunkowych i pętlach.</a:t>
            </a:r>
            <a:endParaRPr sz="11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Jaki typ w zmiennej? Funkcja </a:t>
            </a:r>
            <a:r>
              <a:rPr lang="pl">
                <a:solidFill>
                  <a:schemeClr val="accent3"/>
                </a:solidFill>
              </a:rPr>
              <a:t>type-of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431" name="Google Shape;431;p59"/>
          <p:cNvCxnSpPr/>
          <p:nvPr/>
        </p:nvCxnSpPr>
        <p:spPr>
          <a:xfrm flipH="1" rot="10800000">
            <a:off x="4177050" y="29627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9"/>
          <p:cNvSpPr txBox="1"/>
          <p:nvPr>
            <p:ph idx="1" type="subTitle"/>
          </p:nvPr>
        </p:nvSpPr>
        <p:spPr>
          <a:xfrm>
            <a:off x="673050" y="14447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coś;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#ccc;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300px; 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.example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type-of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$example1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type-of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$example2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type-of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$example3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EFEFEF"/>
                </a:solidFill>
              </a:rPr>
              <a:t>Ps. Oczywiście użycie w takim </a:t>
            </a:r>
            <a:r>
              <a:rPr lang="pl" sz="1100">
                <a:solidFill>
                  <a:srgbClr val="EFEFEF"/>
                </a:solidFill>
              </a:rPr>
              <a:t>kontekście</a:t>
            </a:r>
            <a:r>
              <a:rPr lang="pl" sz="1100">
                <a:solidFill>
                  <a:srgbClr val="EFEFEF"/>
                </a:solidFill>
              </a:rPr>
              <a:t> tej funkcji nie ma sensu :) </a:t>
            </a:r>
            <a:r>
              <a:rPr lang="pl" sz="1100">
                <a:solidFill>
                  <a:srgbClr val="EFEFEF"/>
                </a:solidFill>
              </a:rPr>
              <a:t>Właściwość</a:t>
            </a:r>
            <a:r>
              <a:rPr lang="pl" sz="1100">
                <a:solidFill>
                  <a:srgbClr val="EFEFEF"/>
                </a:solidFill>
              </a:rPr>
              <a:t> value, będzie </a:t>
            </a:r>
            <a:r>
              <a:rPr lang="pl" sz="1100">
                <a:solidFill>
                  <a:srgbClr val="EFEFEF"/>
                </a:solidFill>
              </a:rPr>
              <a:t>zignorowana</a:t>
            </a:r>
            <a:r>
              <a:rPr lang="pl" sz="1100">
                <a:solidFill>
                  <a:srgbClr val="EFEFEF"/>
                </a:solidFill>
              </a:rPr>
              <a:t> przez przeglądarkę. Użycie tej funkcji ma sens w instrukcja warunkowych.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5121550" y="2412275"/>
            <a:ext cx="30000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.example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value: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ctrTitle"/>
          </p:nvPr>
        </p:nvSpPr>
        <p:spPr>
          <a:xfrm>
            <a:off x="444450" y="596750"/>
            <a:ext cx="81843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/* Trochę miejsca na komentarze w Sass */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// pora by coś powiedzieć i o nich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/*! To naprawdę ważne */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- 3 typy w Sass</a:t>
            </a:r>
            <a:endParaRPr/>
          </a:p>
        </p:txBody>
      </p:sp>
      <p:sp>
        <p:nvSpPr>
          <p:cNvPr id="444" name="Google Shape;444;p61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/* */ </a:t>
            </a:r>
            <a:r>
              <a:rPr lang="pl"/>
              <a:t>- znane z CSS, wielowierszowe. widoczne po kompilacji (chyba, że do pliku skompresowanego, wtedy taki plik css nie zawiera tych komentarzy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// </a:t>
            </a:r>
            <a:r>
              <a:rPr lang="pl"/>
              <a:t>- znane np. z JavaScript (jednowierszowe) - nie są widoczne po kompilacji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/*!  */</a:t>
            </a:r>
            <a:r>
              <a:rPr lang="pl">
                <a:solidFill>
                  <a:schemeClr val="dk1"/>
                </a:solidFill>
              </a:rPr>
              <a:t> </a:t>
            </a:r>
            <a:r>
              <a:rPr lang="pl"/>
              <a:t>- widoczne nawet po kompilacji do formatu skompresowanego.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Reguła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3050" y="1404525"/>
            <a:ext cx="43110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Sass opiera się na CSS i zasady tworzenia podstawowych reguł są tu takie same. Definiujemy selektor i </a:t>
            </a:r>
            <a:r>
              <a:rPr lang="pl" sz="1200"/>
              <a:t>deklarujemy</a:t>
            </a:r>
            <a:r>
              <a:rPr lang="pl" sz="1200"/>
              <a:t> pary właściwość - </a:t>
            </a:r>
            <a:r>
              <a:rPr lang="pl" sz="1200"/>
              <a:t>wartość</a:t>
            </a:r>
            <a:r>
              <a:rPr lang="pl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Reguła składa się z selektora (który może być grupą selektorów) i bloku deklaracji. </a:t>
            </a:r>
            <a:r>
              <a:rPr lang="pl" sz="1200"/>
              <a:t>Pojedyncza</a:t>
            </a:r>
            <a:r>
              <a:rPr lang="pl" sz="1200"/>
              <a:t> deklaracja </a:t>
            </a:r>
            <a:r>
              <a:rPr lang="pl" sz="1200"/>
              <a:t>składa</a:t>
            </a:r>
            <a:r>
              <a:rPr lang="pl" sz="1200"/>
              <a:t> się z pary właściwość - </a:t>
            </a:r>
            <a:r>
              <a:rPr lang="pl" sz="1200"/>
              <a:t>wartość</a:t>
            </a:r>
            <a:r>
              <a:rPr lang="pl" sz="1200"/>
              <a:t>. W regule może znaleźć się wiele deklaracji.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17"/>
          <p:cNvSpPr txBox="1"/>
          <p:nvPr/>
        </p:nvSpPr>
        <p:spPr>
          <a:xfrm>
            <a:off x="5447375" y="1253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SCSS */</a:t>
            </a:r>
            <a:endParaRPr sz="15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p, div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1.2em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Sass */</a:t>
            </a:r>
            <a:endParaRPr sz="15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p, div</a:t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1.2em</a:t>
            </a:r>
            <a:endParaRPr sz="1500">
              <a:solidFill>
                <a:srgbClr val="B5CE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komentować?</a:t>
            </a:r>
            <a:endParaRPr/>
          </a:p>
        </p:txBody>
      </p:sp>
      <p:sp>
        <p:nvSpPr>
          <p:cNvPr id="450" name="Google Shape;450;p6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dokumentuj kod, by był dla Ciebie bardziej przyjazny, ale także łatwiej pomógł odnaleźć się innym członkom zespołu oraz osobom, które być może w przyszłości będą chcieli z niego skorzystać.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komentuj to co uważasz, że może nie być dla Ciebie/innych jasne w przyszłości.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Dodaj komentarze dla wybranych domieszek, funkcje czy placeholders selektory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 o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plikach cząstkowych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i strukturze projektu...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Dzielenie i łączenie plików</a:t>
            </a:r>
            <a:endParaRPr/>
          </a:p>
        </p:txBody>
      </p:sp>
      <p:sp>
        <p:nvSpPr>
          <p:cNvPr id="461" name="Google Shape;461;p64"/>
          <p:cNvSpPr txBox="1"/>
          <p:nvPr>
            <p:ph idx="1" type="subTitle"/>
          </p:nvPr>
        </p:nvSpPr>
        <p:spPr>
          <a:xfrm>
            <a:off x="673050" y="1520925"/>
            <a:ext cx="81522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300"/>
              <a:t>Modułowość (modularność) - podział kodu na mniejsze (tematyczne), niezależne części.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300"/>
              <a:t>Za sprawą instrukcji @import możemy finalnie </a:t>
            </a:r>
            <a:r>
              <a:rPr lang="pl" sz="1300"/>
              <a:t>połączyć</a:t>
            </a:r>
            <a:r>
              <a:rPr lang="pl" sz="1300"/>
              <a:t> cały nasz kod w jeden plik.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300"/>
              <a:t>Dzięki modułowości kod staje się odseparowany i </a:t>
            </a:r>
            <a:r>
              <a:rPr lang="pl" sz="1300"/>
              <a:t>niezależny</a:t>
            </a:r>
            <a:r>
              <a:rPr lang="pl" sz="1300"/>
              <a:t> (to oczywiście zależy też od innych rzeczy) i łatwiej nad nim pracować (nie tylko) w zespole.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300"/>
              <a:t>chaos vs. porządek (“</a:t>
            </a:r>
            <a:r>
              <a:rPr lang="pl" sz="1300"/>
              <a:t>chaos is a ladder”, “chaos is the most dangerous thing in the world”)</a:t>
            </a:r>
            <a:endParaRPr sz="13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@import </a:t>
            </a:r>
            <a:endParaRPr/>
          </a:p>
        </p:txBody>
      </p:sp>
      <p:sp>
        <p:nvSpPr>
          <p:cNvPr id="467" name="Google Shape;467;p6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Dodanie zawartości </a:t>
            </a:r>
            <a:r>
              <a:rPr lang="pl"/>
              <a:t>jednego</a:t>
            </a:r>
            <a:r>
              <a:rPr lang="pl"/>
              <a:t> arkusza w innym arkuszu.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chwili kompilacji pliki są łączone. </a:t>
            </a:r>
            <a:r>
              <a:rPr lang="pl"/>
              <a:t>Możemy</a:t>
            </a:r>
            <a:r>
              <a:rPr lang="pl"/>
              <a:t> </a:t>
            </a:r>
            <a:r>
              <a:rPr lang="pl"/>
              <a:t>łączyć</a:t>
            </a:r>
            <a:r>
              <a:rPr lang="pl"/>
              <a:t> pliki obu składni.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nsolas"/>
                <a:ea typeface="Consolas"/>
                <a:cs typeface="Consolas"/>
                <a:sym typeface="Consolas"/>
              </a:rPr>
              <a:t>// W pliku main.scss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'configuration/variables.scss'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'configuration/base.sass'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'components/button.scss'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Pliki cząstkowe</a:t>
            </a:r>
            <a:endParaRPr/>
          </a:p>
        </p:txBody>
      </p:sp>
      <p:sp>
        <p:nvSpPr>
          <p:cNvPr id="473" name="Google Shape;473;p66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main.scss  /* łączymy pliki cząstkowe i kompilacja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_base.scss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_fonts.scss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_button.scss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Plik Sass, którego pierwszym znakiem jest podkreślenie nazywany jest plikiem cząstkowym. Informujemy w ten sposób kompilator by bezpośrednio nie kompilował tego pliku. Najczęściej jedynym plikiem bez podkreślenie na początku będzie plik główny (main.scss, style.scss). którego jedynym celem jest łączenie pozostałych plików.</a:t>
            </a:r>
            <a:endParaRPr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Importowanie - </a:t>
            </a:r>
            <a:r>
              <a:rPr lang="pl">
                <a:solidFill>
                  <a:srgbClr val="F3F3F3"/>
                </a:solidFill>
              </a:rPr>
              <a:t>kolejność ma znaczenie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7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'config/base.sass'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'components/button.scss'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'config/variables.scss'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</a:rPr>
              <a:t>Kolejność ma oczywiście znaczenie. Zmienne (domieszki, funkcje itd) muszą być dostępne kiedy są używane. Należy też pamiętać, że kolejność reguł CSS to jeden z elementów kaskadowości. reguły występujące później mogą nadpisać reguły występujące wcześniej.</a:t>
            </a:r>
            <a:endParaRPr sz="15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Importowanie - </a:t>
            </a:r>
            <a:r>
              <a:rPr lang="pl">
                <a:solidFill>
                  <a:srgbClr val="F3F3F3"/>
                </a:solidFill>
              </a:rPr>
              <a:t>kolejność ma znaczenie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'config/variables'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'config/base'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'components/button'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</a:rPr>
              <a:t>Tak będzie lepiej.</a:t>
            </a:r>
            <a:endParaRPr sz="15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Importowanie - </a:t>
            </a:r>
            <a:r>
              <a:rPr lang="pl">
                <a:solidFill>
                  <a:srgbClr val="F3F3F3"/>
                </a:solidFill>
              </a:rPr>
              <a:t>rozszerzenie?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9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Mamy plik cząstkowy _base.scss. Jak go możemy zaimportować?</a:t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'base'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najlepszy sposób */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'_base.scss'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ok */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'_base'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ok */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'base.scss'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nie zadziała, bo takiego pliku nie ma */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Importowanie - </a:t>
            </a:r>
            <a:r>
              <a:rPr lang="pl">
                <a:solidFill>
                  <a:srgbClr val="F3F3F3"/>
                </a:solidFill>
              </a:rPr>
              <a:t>także w regułach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0"/>
          <p:cNvSpPr txBox="1"/>
          <p:nvPr>
            <p:ph idx="1" type="subTitle"/>
          </p:nvPr>
        </p:nvSpPr>
        <p:spPr>
          <a:xfrm>
            <a:off x="3549775" y="1253150"/>
            <a:ext cx="48540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ten sposób ograniczamy importowany kod tylko do reguły (i jej zagnieżdżeń). Dotyczy to reguł jak w przykładzie, ale też np. zmiennych.</a:t>
            </a:r>
            <a:endParaRPr/>
          </a:p>
        </p:txBody>
      </p:sp>
      <p:sp>
        <p:nvSpPr>
          <p:cNvPr id="498" name="Google Shape;498;p70"/>
          <p:cNvSpPr txBox="1"/>
          <p:nvPr/>
        </p:nvSpPr>
        <p:spPr>
          <a:xfrm>
            <a:off x="824800" y="1452075"/>
            <a:ext cx="30000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//main.scss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'box'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//_box.scss </a:t>
            </a:r>
            <a:endParaRPr sz="11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9" name="Google Shape;499;p70"/>
          <p:cNvCxnSpPr/>
          <p:nvPr/>
        </p:nvCxnSpPr>
        <p:spPr>
          <a:xfrm flipH="1" rot="10800000">
            <a:off x="3954325" y="2955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70"/>
          <p:cNvSpPr txBox="1"/>
          <p:nvPr/>
        </p:nvSpPr>
        <p:spPr>
          <a:xfrm>
            <a:off x="4856200" y="2480700"/>
            <a:ext cx="30000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@import w CSS</a:t>
            </a:r>
            <a:endParaRPr/>
          </a:p>
        </p:txBody>
      </p:sp>
      <p:sp>
        <p:nvSpPr>
          <p:cNvPr id="506" name="Google Shape;506;p71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CSS też istnieje instrukcja @import, ale w praktyce efekt jej działania ma jeden </a:t>
            </a:r>
            <a:r>
              <a:rPr lang="pl"/>
              <a:t>poważny</a:t>
            </a:r>
            <a:r>
              <a:rPr lang="pl"/>
              <a:t> minus. Wymaga to kolejnych zapytań do serwera, co spowalnia cały proces ładowania/wyświetlenia strony.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5" y="2724150"/>
            <a:ext cx="8040524" cy="2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2" y="294872"/>
            <a:ext cx="3341125" cy="10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Kompilacja i transpilacja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673050" y="1404525"/>
            <a:ext cx="69048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accent3"/>
                </a:solidFill>
              </a:rPr>
              <a:t>Kompilacja</a:t>
            </a:r>
            <a:r>
              <a:rPr lang="pl" sz="1200"/>
              <a:t> to proces przekształcenia kodu jednego </a:t>
            </a:r>
            <a:r>
              <a:rPr lang="pl" sz="1200"/>
              <a:t>języka (czy meta języka)</a:t>
            </a:r>
            <a:r>
              <a:rPr lang="pl" sz="1200"/>
              <a:t> w inny język. </a:t>
            </a:r>
            <a:r>
              <a:rPr lang="pl" sz="1200"/>
              <a:t>Najczęściej kompilacja oznacza zmianę języka o wysokiej abstrakcji na język o niskiej abstrakcji np. język programowania na język maszynowy.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accent3"/>
                </a:solidFill>
              </a:rPr>
              <a:t>Kompilator</a:t>
            </a:r>
            <a:r>
              <a:rPr lang="pl" sz="1200"/>
              <a:t> - program pozwalający skompilować wybrany </a:t>
            </a:r>
            <a:r>
              <a:rPr lang="pl" sz="1200"/>
              <a:t>język</a:t>
            </a:r>
            <a:r>
              <a:rPr lang="pl" sz="1200"/>
              <a:t> w inny język.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accent3"/>
                </a:solidFill>
              </a:rPr>
              <a:t>Transpilacia </a:t>
            </a:r>
            <a:r>
              <a:rPr lang="pl" sz="1200"/>
              <a:t>różni się od kompilacji tym, że w przypadku tej pierwszej dokonujemy zamiany jednej wersji danego </a:t>
            </a:r>
            <a:r>
              <a:rPr lang="pl" sz="1200"/>
              <a:t>języka</a:t>
            </a:r>
            <a:r>
              <a:rPr lang="pl" sz="1200"/>
              <a:t> w inną wersję tego samego </a:t>
            </a:r>
            <a:r>
              <a:rPr lang="pl" sz="1200"/>
              <a:t>języka</a:t>
            </a:r>
            <a:r>
              <a:rPr lang="pl" sz="1200"/>
              <a:t> (np. ECMAScript 6 i wyższego do ECMAScript 5) lub </a:t>
            </a:r>
            <a:r>
              <a:rPr lang="pl" sz="1200"/>
              <a:t>że</a:t>
            </a:r>
            <a:r>
              <a:rPr lang="pl" sz="1200"/>
              <a:t> jeden język zamieniamy na inny, ale o tym samym poziomie abstrakcji.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aplikacji </a:t>
            </a:r>
            <a:endParaRPr/>
          </a:p>
        </p:txBody>
      </p:sp>
      <p:sp>
        <p:nvSpPr>
          <p:cNvPr id="514" name="Google Shape;514;p7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Poszczególne elementy umieszczamy w osobnych plikach cząstkowych.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-- konfiguracja (ustawienia podstawowe)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-- zmienne, domieszki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-- komponenty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Przejrzysty i </a:t>
            </a:r>
            <a:r>
              <a:rPr lang="pl"/>
              <a:t>zrozumiały</a:t>
            </a:r>
            <a:r>
              <a:rPr lang="pl"/>
              <a:t> kod wielokrotnego użytku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3"/>
          <p:cNvSpPr txBox="1"/>
          <p:nvPr>
            <p:ph type="ctrTitle"/>
          </p:nvPr>
        </p:nvSpPr>
        <p:spPr>
          <a:xfrm>
            <a:off x="444450" y="278825"/>
            <a:ext cx="81843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aplikacji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dla małego/</a:t>
            </a:r>
            <a:r>
              <a:rPr lang="pl"/>
              <a:t>średniego</a:t>
            </a:r>
            <a:r>
              <a:rPr lang="pl"/>
              <a:t> projektu </a:t>
            </a:r>
            <a:endParaRPr/>
          </a:p>
        </p:txBody>
      </p:sp>
      <p:sp>
        <p:nvSpPr>
          <p:cNvPr id="520" name="Google Shape;520;p7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main.scss - importowanie pozostałych plików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podstawowe [/base] (reset/normalize, stylowanie </a:t>
            </a:r>
            <a:r>
              <a:rPr lang="pl" sz="1100"/>
              <a:t>podstawowych</a:t>
            </a:r>
            <a:r>
              <a:rPr lang="pl" sz="1100"/>
              <a:t> elementów, layout, animacje)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użytkowe [/utlils] - te elementy, które nie są kompilowane bezpośrednio do CSS (zmienne, domieszki, funkcje)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komponenty [/components] - komponenty naszej aplikacji (nawet jak nie korzystamy z BEM, to taki sposób myślenia oczywiście ma sens)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biblioteki [/libs] - zewnętrzne źródła Sass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 sz="1100"/>
              <a:t>inne [/themes; /pages; /vendors (zamiast libs); /layouts]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Aplikacja/strona powinna umożliwiać swobodne rozrastanie - kolejne foldery i pliki tworzone przez nowe komponenty i biblioteki itd.</a:t>
            </a:r>
            <a:endParaRPr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Przed nami domieszki.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Czyli o tym jak pisać kod wielokrotnego użytku 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 (domieszki)</a:t>
            </a:r>
            <a:endParaRPr/>
          </a:p>
        </p:txBody>
      </p:sp>
      <p:sp>
        <p:nvSpPr>
          <p:cNvPr id="531" name="Google Shape;531;p7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kod wielokrotnego użytku przypisany do identyfikatora (nazwa domieszki)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dwie instrukcje: @mixin (definiowanie) i @include (użycie)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nsolas"/>
                <a:ea typeface="Consolas"/>
                <a:cs typeface="Consolas"/>
                <a:sym typeface="Consolas"/>
              </a:rPr>
              <a:t>#wersja podstawowa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@mixin nazwa-domieszki{zawartość} - przy tworzeniu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@include nazwa-domieszki - przy użyciu (można wielokrotnie)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nsolas"/>
                <a:ea typeface="Consolas"/>
                <a:cs typeface="Consolas"/>
                <a:sym typeface="Consolas"/>
              </a:rPr>
              <a:t>#wersja rozszerzona z parametrami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@mixin nazwa-domieszki($parametry) {zawartość}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@include nazwa-domieszki(argumenty)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 (domieszki) - przykład prosty</a:t>
            </a:r>
            <a:endParaRPr/>
          </a:p>
        </p:txBody>
      </p:sp>
      <p:sp>
        <p:nvSpPr>
          <p:cNvPr id="537" name="Google Shape;537;p76"/>
          <p:cNvSpPr txBox="1"/>
          <p:nvPr>
            <p:ph idx="1" type="subTitle"/>
          </p:nvPr>
        </p:nvSpPr>
        <p:spPr>
          <a:xfrm>
            <a:off x="395150" y="1520925"/>
            <a:ext cx="8008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F3F3F3"/>
                </a:solidFill>
              </a:rPr>
              <a:t>@include powoduje umieszczenie (w danym miejscu) zawartości zdefiniowanej w @mixin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justify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6"/>
          <p:cNvSpPr txBox="1"/>
          <p:nvPr/>
        </p:nvSpPr>
        <p:spPr>
          <a:xfrm>
            <a:off x="5143575" y="2055100"/>
            <a:ext cx="39126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justify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'roboto'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9" name="Google Shape;539;p76"/>
          <p:cNvCxnSpPr/>
          <p:nvPr/>
        </p:nvCxnSpPr>
        <p:spPr>
          <a:xfrm flipH="1" rot="10800000">
            <a:off x="3925325" y="2878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 (domieszki) - przykład zaawansowany</a:t>
            </a:r>
            <a:endParaRPr/>
          </a:p>
        </p:txBody>
      </p:sp>
      <p:sp>
        <p:nvSpPr>
          <p:cNvPr id="545" name="Google Shape;545;p77"/>
          <p:cNvSpPr txBox="1"/>
          <p:nvPr>
            <p:ph idx="1" type="subTitle"/>
          </p:nvPr>
        </p:nvSpPr>
        <p:spPr>
          <a:xfrm>
            <a:off x="395150" y="1253150"/>
            <a:ext cx="80085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F3F3F3"/>
                </a:solidFill>
              </a:rPr>
              <a:t>parametry pełną rolę zmiennych lokalnych, </a:t>
            </a:r>
            <a:r>
              <a:rPr lang="pl" sz="1300">
                <a:solidFill>
                  <a:srgbClr val="F3F3F3"/>
                </a:solidFill>
              </a:rPr>
              <a:t>dostępnych</a:t>
            </a:r>
            <a:r>
              <a:rPr lang="pl" sz="1300">
                <a:solidFill>
                  <a:srgbClr val="F3F3F3"/>
                </a:solidFill>
              </a:rPr>
              <a:t> w </a:t>
            </a:r>
            <a:r>
              <a:rPr lang="pl" sz="1300">
                <a:solidFill>
                  <a:srgbClr val="F3F3F3"/>
                </a:solidFill>
              </a:rPr>
              <a:t>domieszce</a:t>
            </a:r>
            <a:r>
              <a:rPr lang="pl" sz="1300">
                <a:solidFill>
                  <a:srgbClr val="F3F3F3"/>
                </a:solidFill>
              </a:rPr>
              <a:t>.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$type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$type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.modal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7"/>
          <p:cNvSpPr txBox="1"/>
          <p:nvPr/>
        </p:nvSpPr>
        <p:spPr>
          <a:xfrm>
            <a:off x="5339125" y="2244875"/>
            <a:ext cx="391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.modal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7" name="Google Shape;547;p77"/>
          <p:cNvCxnSpPr/>
          <p:nvPr/>
        </p:nvCxnSpPr>
        <p:spPr>
          <a:xfrm flipH="1" rot="10800000">
            <a:off x="4382525" y="28782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może zawierać domieszka</a:t>
            </a:r>
            <a:endParaRPr/>
          </a:p>
        </p:txBody>
      </p:sp>
      <p:sp>
        <p:nvSpPr>
          <p:cNvPr id="553" name="Google Shape;553;p7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Przede </a:t>
            </a:r>
            <a:r>
              <a:rPr lang="pl"/>
              <a:t>wszystkim</a:t>
            </a:r>
            <a:r>
              <a:rPr lang="pl"/>
              <a:t> </a:t>
            </a:r>
            <a:r>
              <a:rPr lang="pl"/>
              <a:t>właściwości</a:t>
            </a:r>
            <a:r>
              <a:rPr lang="pl"/>
              <a:t> CSS, ale nie tylko.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zmienne 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inne domieszki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reguły (w tym reguły zagnieżdżone)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4" name="Google Shape;554;p78"/>
          <p:cNvSpPr txBox="1"/>
          <p:nvPr/>
        </p:nvSpPr>
        <p:spPr>
          <a:xfrm>
            <a:off x="5271125" y="1355375"/>
            <a:ext cx="36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10vh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10vh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darkblue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9"/>
          <p:cNvSpPr txBox="1"/>
          <p:nvPr>
            <p:ph type="ctrTitle"/>
          </p:nvPr>
        </p:nvSpPr>
        <p:spPr>
          <a:xfrm>
            <a:off x="444450" y="328025"/>
            <a:ext cx="8184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może zawierać domieszka - reguły</a:t>
            </a:r>
            <a:endParaRPr/>
          </a:p>
        </p:txBody>
      </p:sp>
      <p:sp>
        <p:nvSpPr>
          <p:cNvPr id="560" name="Google Shape;560;p79"/>
          <p:cNvSpPr txBox="1"/>
          <p:nvPr/>
        </p:nvSpPr>
        <p:spPr>
          <a:xfrm>
            <a:off x="1285025" y="1013125"/>
            <a:ext cx="30000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79"/>
          <p:cNvSpPr txBox="1"/>
          <p:nvPr/>
        </p:nvSpPr>
        <p:spPr>
          <a:xfrm>
            <a:off x="5628750" y="1013125"/>
            <a:ext cx="25536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2" name="Google Shape;562;p79"/>
          <p:cNvCxnSpPr/>
          <p:nvPr/>
        </p:nvCxnSpPr>
        <p:spPr>
          <a:xfrm flipH="1" rot="10800000">
            <a:off x="4291950" y="26784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Gdzie umieszczać domieszki (include) ?</a:t>
            </a:r>
            <a:endParaRPr/>
          </a:p>
        </p:txBody>
      </p:sp>
      <p:sp>
        <p:nvSpPr>
          <p:cNvPr id="568" name="Google Shape;568;p80"/>
          <p:cNvSpPr txBox="1"/>
          <p:nvPr>
            <p:ph idx="1" type="subTitle"/>
          </p:nvPr>
        </p:nvSpPr>
        <p:spPr>
          <a:xfrm>
            <a:off x="673050" y="1331650"/>
            <a:ext cx="77307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Domieszkę </a:t>
            </a:r>
            <a:r>
              <a:rPr lang="pl" sz="1200"/>
              <a:t>najczęściej</a:t>
            </a:r>
            <a:r>
              <a:rPr lang="pl" sz="1200"/>
              <a:t> wstawiamy w regułę, choć technicznie nie ma problemu by umieścić ją także poza, co zaowocuje błędem jeśli domieszka będzie zawierała właściwości.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/* wklejone zostaną właściwości określone w domieszce */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;/* błąd przy kompilacji, bo właściwości nie 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mogą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być poza regułą*/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Error: Properties are only allowed within rules, directives, mixin includes, or other properties.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 co mixins?</a:t>
            </a:r>
            <a:endParaRPr/>
          </a:p>
        </p:txBody>
      </p:sp>
      <p:sp>
        <p:nvSpPr>
          <p:cNvPr id="574" name="Google Shape;574;p81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zmieniasz coś w jednym miejscu (domieszka), zmiana jest widoczna wszędzie (gdzie jest wykorzystywana domieszka)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stosujesz zasadę DRY (Don’t Repeat Yourself) - po stronie Sass, nie CSS.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kod </a:t>
            </a:r>
            <a:r>
              <a:rPr lang="pl"/>
              <a:t>może</a:t>
            </a:r>
            <a:r>
              <a:rPr lang="pl"/>
              <a:t> być zbiorem określającym jakieś cechy wyglądu czy pełnić funkcję (np. technika clearfix czy prefiksy)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Porozmawiajmy</a:t>
            </a:r>
            <a:r>
              <a:rPr lang="pl">
                <a:solidFill>
                  <a:srgbClr val="9CDCFE"/>
                </a:solidFill>
              </a:rPr>
              <a:t> </a:t>
            </a:r>
            <a:endParaRPr>
              <a:solidFill>
                <a:srgbClr val="9CDC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CDCFE"/>
                </a:solidFill>
              </a:rPr>
              <a:t>o </a:t>
            </a:r>
            <a:r>
              <a:rPr lang="pl">
                <a:solidFill>
                  <a:srgbClr val="9CDCFE"/>
                </a:solidFill>
              </a:rPr>
              <a:t>zagnieżdżeniach</a:t>
            </a:r>
            <a:endParaRPr>
              <a:solidFill>
                <a:srgbClr val="9CDCF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</a:t>
            </a:r>
            <a:endParaRPr/>
          </a:p>
        </p:txBody>
      </p:sp>
      <p:sp>
        <p:nvSpPr>
          <p:cNvPr id="580" name="Google Shape;580;p82"/>
          <p:cNvSpPr txBox="1"/>
          <p:nvPr>
            <p:ph idx="1" type="subTitle"/>
          </p:nvPr>
        </p:nvSpPr>
        <p:spPr>
          <a:xfrm>
            <a:off x="671250" y="156307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Duża</a:t>
            </a:r>
            <a:r>
              <a:rPr lang="pl"/>
              <a:t> dowolność, ale zasady, których warto przestrzegać: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nazwa niesie znaczenie/zawartość domieszki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małe litery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myślniki</a:t>
            </a:r>
            <a:r>
              <a:rPr lang="pl"/>
              <a:t> jako </a:t>
            </a:r>
            <a:r>
              <a:rPr lang="pl"/>
              <a:t>separatory</a:t>
            </a:r>
            <a:r>
              <a:rPr lang="pl"/>
              <a:t> słów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Czyli tak jak to jest w zmiennych czy funkcjach (które poznamy w niedalekiej przyszłości).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 - przykład prefiksów</a:t>
            </a:r>
            <a:endParaRPr/>
          </a:p>
        </p:txBody>
      </p:sp>
      <p:sp>
        <p:nvSpPr>
          <p:cNvPr id="586" name="Google Shape;586;p83"/>
          <p:cNvSpPr txBox="1"/>
          <p:nvPr/>
        </p:nvSpPr>
        <p:spPr>
          <a:xfrm>
            <a:off x="5104650" y="1521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#7d5fe6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-ms-flexbox;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83"/>
          <p:cNvSpPr txBox="1"/>
          <p:nvPr/>
        </p:nvSpPr>
        <p:spPr>
          <a:xfrm>
            <a:off x="742025" y="1598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-ms-flexbox;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#7d5fe6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8" name="Google Shape;588;p83"/>
          <p:cNvCxnSpPr/>
          <p:nvPr/>
        </p:nvCxnSpPr>
        <p:spPr>
          <a:xfrm flipH="1" rot="10800000">
            <a:off x="4011900" y="2867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parametry</a:t>
            </a:r>
            <a:endParaRPr/>
          </a:p>
        </p:txBody>
      </p:sp>
      <p:sp>
        <p:nvSpPr>
          <p:cNvPr id="594" name="Google Shape;594;p84"/>
          <p:cNvSpPr txBox="1"/>
          <p:nvPr/>
        </p:nvSpPr>
        <p:spPr>
          <a:xfrm>
            <a:off x="610350" y="1453725"/>
            <a:ext cx="64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//nazwy </a:t>
            </a:r>
            <a:r>
              <a:rPr lang="pl" sz="13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parametrów</a:t>
            </a:r>
            <a:r>
              <a:rPr lang="pl" sz="13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dowolne, ale ze znakiem dolara</a:t>
            </a:r>
            <a:endParaRPr sz="13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//tworzy zmienną lokalną, do wykorzystania wewnątrz domieszki</a:t>
            </a:r>
            <a:endParaRPr sz="13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//przy instrukcji include przekazujemy 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//argumenty/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wartości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84"/>
          <p:cNvSpPr txBox="1"/>
          <p:nvPr/>
        </p:nvSpPr>
        <p:spPr>
          <a:xfrm>
            <a:off x="6236550" y="2499250"/>
            <a:ext cx="26004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6" name="Google Shape;596;p84"/>
          <p:cNvCxnSpPr/>
          <p:nvPr/>
        </p:nvCxnSpPr>
        <p:spPr>
          <a:xfrm flipH="1" rot="10800000">
            <a:off x="5365750" y="2867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domyślne wartości</a:t>
            </a:r>
            <a:endParaRPr/>
          </a:p>
        </p:txBody>
      </p:sp>
      <p:sp>
        <p:nvSpPr>
          <p:cNvPr id="602" name="Google Shape;602;p85"/>
          <p:cNvSpPr txBox="1"/>
          <p:nvPr/>
        </p:nvSpPr>
        <p:spPr>
          <a:xfrm>
            <a:off x="610350" y="1453725"/>
            <a:ext cx="616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//@include box-margin();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85"/>
          <p:cNvSpPr txBox="1"/>
          <p:nvPr/>
        </p:nvSpPr>
        <p:spPr>
          <a:xfrm>
            <a:off x="6052550" y="2182300"/>
            <a:ext cx="3000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4" name="Google Shape;604;p85"/>
          <p:cNvCxnSpPr/>
          <p:nvPr/>
        </p:nvCxnSpPr>
        <p:spPr>
          <a:xfrm flipH="1" rot="10800000">
            <a:off x="4866375" y="2867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domyślne wartości - wersja pro</a:t>
            </a:r>
            <a:endParaRPr/>
          </a:p>
        </p:txBody>
      </p:sp>
      <p:sp>
        <p:nvSpPr>
          <p:cNvPr id="610" name="Google Shape;610;p86"/>
          <p:cNvSpPr txBox="1"/>
          <p:nvPr/>
        </p:nvSpPr>
        <p:spPr>
          <a:xfrm>
            <a:off x="610350" y="1453725"/>
            <a:ext cx="674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$top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$right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$bottom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$left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86"/>
          <p:cNvSpPr txBox="1"/>
          <p:nvPr/>
        </p:nvSpPr>
        <p:spPr>
          <a:xfrm>
            <a:off x="5135550" y="1960950"/>
            <a:ext cx="3275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1.5rem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2" name="Google Shape;612;p86"/>
          <p:cNvCxnSpPr/>
          <p:nvPr/>
        </p:nvCxnSpPr>
        <p:spPr>
          <a:xfrm flipH="1" rot="10800000">
            <a:off x="4011900" y="29490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kolejność i brak argumentu</a:t>
            </a:r>
            <a:endParaRPr/>
          </a:p>
        </p:txBody>
      </p:sp>
      <p:sp>
        <p:nvSpPr>
          <p:cNvPr id="618" name="Google Shape;618;p87"/>
          <p:cNvSpPr txBox="1"/>
          <p:nvPr/>
        </p:nvSpPr>
        <p:spPr>
          <a:xfrm>
            <a:off x="610350" y="1453725"/>
            <a:ext cx="616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10px, 15px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box-margin(20%)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Compilation Error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Error: Mixin box-margin is missing argument $vertical.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87"/>
          <p:cNvSpPr txBox="1"/>
          <p:nvPr/>
        </p:nvSpPr>
        <p:spPr>
          <a:xfrm>
            <a:off x="6052550" y="2182300"/>
            <a:ext cx="3000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 do kompilacji nie dojdzie przez błąd ale gdyby nie on efekt dla div byłby taki jak powyżej.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0" name="Google Shape;620;p87"/>
          <p:cNvCxnSpPr/>
          <p:nvPr/>
        </p:nvCxnSpPr>
        <p:spPr>
          <a:xfrm flipH="1" rot="10800000">
            <a:off x="4866375" y="2867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domyślne wartości równa null</a:t>
            </a:r>
            <a:endParaRPr/>
          </a:p>
        </p:txBody>
      </p:sp>
      <p:sp>
        <p:nvSpPr>
          <p:cNvPr id="626" name="Google Shape;626;p88"/>
          <p:cNvSpPr txBox="1"/>
          <p:nvPr/>
        </p:nvSpPr>
        <p:spPr>
          <a:xfrm>
            <a:off x="610350" y="1453725"/>
            <a:ext cx="616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$vertical: null,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$horizontal: $vertical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$vertical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$horizontal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box-margin()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88"/>
          <p:cNvSpPr txBox="1"/>
          <p:nvPr/>
        </p:nvSpPr>
        <p:spPr>
          <a:xfrm>
            <a:off x="5726925" y="2035800"/>
            <a:ext cx="3051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8" name="Google Shape;628;p88"/>
          <p:cNvCxnSpPr/>
          <p:nvPr/>
        </p:nvCxnSpPr>
        <p:spPr>
          <a:xfrm flipH="1" rot="10800000">
            <a:off x="4866375" y="28671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Domieszki - domyślne wartości - użycie zmiennych</a:t>
            </a:r>
            <a:endParaRPr sz="2400"/>
          </a:p>
        </p:txBody>
      </p:sp>
      <p:sp>
        <p:nvSpPr>
          <p:cNvPr id="634" name="Google Shape;634;p89"/>
          <p:cNvSpPr txBox="1"/>
          <p:nvPr/>
        </p:nvSpPr>
        <p:spPr>
          <a:xfrm>
            <a:off x="610350" y="1453725"/>
            <a:ext cx="663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#220299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89"/>
          <p:cNvSpPr txBox="1"/>
          <p:nvPr/>
        </p:nvSpPr>
        <p:spPr>
          <a:xfrm>
            <a:off x="5734425" y="2849375"/>
            <a:ext cx="3000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#220299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6" name="Google Shape;636;p89"/>
          <p:cNvCxnSpPr/>
          <p:nvPr/>
        </p:nvCxnSpPr>
        <p:spPr>
          <a:xfrm flipH="1" rot="10800000">
            <a:off x="4892825" y="34623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odwołanie do nazw parametrów</a:t>
            </a:r>
            <a:endParaRPr/>
          </a:p>
        </p:txBody>
      </p:sp>
      <p:sp>
        <p:nvSpPr>
          <p:cNvPr id="642" name="Google Shape;642;p90"/>
          <p:cNvSpPr txBox="1"/>
          <p:nvPr/>
        </p:nvSpPr>
        <p:spPr>
          <a:xfrm>
            <a:off x="610350" y="1453725"/>
            <a:ext cx="616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#220299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$text-color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Dzięki użyciu nazw parametrów, kolejność nie ma znaczenia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90"/>
          <p:cNvSpPr txBox="1"/>
          <p:nvPr/>
        </p:nvSpPr>
        <p:spPr>
          <a:xfrm>
            <a:off x="6564775" y="2297925"/>
            <a:ext cx="2220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4" name="Google Shape;644;p90"/>
          <p:cNvCxnSpPr/>
          <p:nvPr/>
        </p:nvCxnSpPr>
        <p:spPr>
          <a:xfrm flipH="1" rot="10800000">
            <a:off x="5769475" y="303132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- instrukcja @content</a:t>
            </a:r>
            <a:endParaRPr/>
          </a:p>
        </p:txBody>
      </p:sp>
      <p:sp>
        <p:nvSpPr>
          <p:cNvPr id="650" name="Google Shape;650;p91"/>
          <p:cNvSpPr txBox="1"/>
          <p:nvPr/>
        </p:nvSpPr>
        <p:spPr>
          <a:xfrm>
            <a:off x="297625" y="1253150"/>
            <a:ext cx="85077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Używając domieszki oprócz argumentów możemy przekazać 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dodatkowe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właściwości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które mają być 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umieszczone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wraz z tymi zadeklarowanymi. By tak się stało musimy umieścić w deklaracji instrukcję @content, a przy 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umieszczeniu</a:t>
            </a:r>
            <a:r>
              <a:rPr lang="pl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domieszki przekazać do niej właściwości (między nawiasy klamrowe)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@content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2.2rem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150%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91"/>
          <p:cNvSpPr txBox="1"/>
          <p:nvPr/>
        </p:nvSpPr>
        <p:spPr>
          <a:xfrm>
            <a:off x="5080000" y="2752125"/>
            <a:ext cx="37254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2.2rem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150%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2" name="Google Shape;652;p91"/>
          <p:cNvCxnSpPr/>
          <p:nvPr/>
        </p:nvCxnSpPr>
        <p:spPr>
          <a:xfrm flipH="1" rot="10800000">
            <a:off x="4147975" y="34680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3654475" y="164800"/>
            <a:ext cx="50979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Dzięki zagnieżdżeniu nasz kod może stać się bardziej przejrzysty (o ile zagłębień nie jest zbyt dużo), możemy też pisać trochę mniej kodu (a więc pisać szybciej)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932750" y="1372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/* SCSS */</a:t>
            </a:r>
            <a:endParaRPr sz="1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30vh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479325" y="1325350"/>
            <a:ext cx="3000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30vh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2rem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39597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3625325" y="2379750"/>
            <a:ext cx="1396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kompilacja</a:t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co uważać przy mixins?</a:t>
            </a:r>
            <a:endParaRPr/>
          </a:p>
        </p:txBody>
      </p:sp>
      <p:sp>
        <p:nvSpPr>
          <p:cNvPr id="658" name="Google Shape;658;p9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twórz i </a:t>
            </a:r>
            <a:r>
              <a:rPr lang="pl" sz="1200"/>
              <a:t>stosuj z umiarem,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gdy jakaś grupa właściwości jest często powtarzana,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nie twórz zbyt rozległych (zbyt wiele właściwości) gdyż wtedy nie są uniwersalne,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z umiarem stosuj też parametry w domieszkach. Część ich potrzebuje, ale wiele nie.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kod domieszki nie jest generowany w CSS (podobnie jak zmienna), przy kompilacji są jedynie wstawiane właściwości domieszki w miejscu w którym użyjemy instrukcji @include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nazwy domieszek box-position i box_position ( - i _ )są traktowane tak samo (</a:t>
            </a:r>
            <a:r>
              <a:rPr lang="pl" sz="1200"/>
              <a:t>podobnie</a:t>
            </a:r>
            <a:r>
              <a:rPr lang="pl" sz="1200"/>
              <a:t> jak przy zmiennych)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domieszki </a:t>
            </a:r>
            <a:r>
              <a:rPr lang="pl" sz="1200"/>
              <a:t>można</a:t>
            </a:r>
            <a:r>
              <a:rPr lang="pl" sz="1200"/>
              <a:t> (i powinno się) umieszczać w osobnym pliku </a:t>
            </a:r>
            <a:r>
              <a:rPr lang="pl" sz="1200"/>
              <a:t>cząstkowym</a:t>
            </a:r>
            <a:r>
              <a:rPr lang="pl" sz="1200"/>
              <a:t> (np _mixins.scss)</a:t>
            </a:r>
            <a:endParaRPr sz="12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 i duplikowanie kodu</a:t>
            </a:r>
            <a:endParaRPr/>
          </a:p>
        </p:txBody>
      </p:sp>
      <p:sp>
        <p:nvSpPr>
          <p:cNvPr id="664" name="Google Shape;664;p9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Kod który powstaje po kompilacji jest w praktyce </a:t>
            </a:r>
            <a:r>
              <a:rPr lang="pl"/>
              <a:t>zduplikowany</a:t>
            </a:r>
            <a:r>
              <a:rPr lang="pl"/>
              <a:t> tyle razy ile razy została użyta domieszka. Czy to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 tak i nie. Plik CSS rzeczywiście jest większy, ale z punktu widzenia jego rozmiaru czy szybkości </a:t>
            </a:r>
            <a:r>
              <a:rPr lang="pl"/>
              <a:t>wczytywania</a:t>
            </a:r>
            <a:r>
              <a:rPr lang="pl"/>
              <a:t> danych przez przeglądarkę nie ma to istotnego znaczenia. </a:t>
            </a:r>
            <a:r>
              <a:rPr lang="pl"/>
              <a:t>Pamiętaj</a:t>
            </a:r>
            <a:r>
              <a:rPr lang="pl"/>
              <a:t>, że przede wszystkim liczy się wersja deweloperska na której pracujesz. Dzięki domieszką to właśnie ona jest czytelniejsza i zgodna z zasadą DRY.  CSS, który powstaje po kompilacji jest dla przeglądarki, a nie dla ludzi.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4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4EC9B0"/>
                </a:solidFill>
              </a:rPr>
              <a:t>A co z dziedziczeniem?</a:t>
            </a:r>
            <a:endParaRPr>
              <a:solidFill>
                <a:srgbClr val="4EC9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4EC9B0"/>
                </a:solidFill>
              </a:rPr>
              <a:t>Porozmawiajmy czy jest coś takiego w Sass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670" name="Google Shape;670;p94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Dziedziczenie w Sass?</a:t>
            </a:r>
            <a:endParaRPr/>
          </a:p>
        </p:txBody>
      </p:sp>
      <p:sp>
        <p:nvSpPr>
          <p:cNvPr id="676" name="Google Shape;676;p95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Przyjrzyjmy się zasadom działania </a:t>
            </a:r>
            <a:r>
              <a:rPr b="1" lang="pl" sz="3000"/>
              <a:t>instrukcji @extend</a:t>
            </a:r>
            <a:endParaRPr b="1" sz="3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Dziedziczenie/Rozszerzenie (Extend)</a:t>
            </a:r>
            <a:endParaRPr/>
          </a:p>
        </p:txBody>
      </p:sp>
      <p:sp>
        <p:nvSpPr>
          <p:cNvPr id="682" name="Google Shape;682;p96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rozbudowujemy regułę o kolejne selektory. Brzmi zagadkowo ;)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nie jest związane z dziedziczeniem znanym z kaskadowości (gdzie część właściwości jest powielana z rodzica). Instrukcja @Extend to zupełnie inne znaczenie dziedziczenia. Lepiej pasuje tu określenie rozszerzenie.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wymaga dużej uwagi, bo łatwo coś </a:t>
            </a:r>
            <a:r>
              <a:rPr lang="pl"/>
              <a:t>zepsuć</a:t>
            </a:r>
            <a:r>
              <a:rPr lang="pl"/>
              <a:t>. Budzi kontrowersje...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7"/>
          <p:cNvSpPr txBox="1"/>
          <p:nvPr>
            <p:ph type="ctrTitle"/>
          </p:nvPr>
        </p:nvSpPr>
        <p:spPr>
          <a:xfrm>
            <a:off x="4364750" y="1759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@Extend</a:t>
            </a:r>
            <a:endParaRPr/>
          </a:p>
        </p:txBody>
      </p:sp>
      <p:sp>
        <p:nvSpPr>
          <p:cNvPr id="688" name="Google Shape;688;p97"/>
          <p:cNvSpPr txBox="1"/>
          <p:nvPr/>
        </p:nvSpPr>
        <p:spPr>
          <a:xfrm>
            <a:off x="903125" y="766700"/>
            <a:ext cx="478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darkgray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8"/>
          <p:cNvSpPr txBox="1"/>
          <p:nvPr>
            <p:ph type="ctrTitle"/>
          </p:nvPr>
        </p:nvSpPr>
        <p:spPr>
          <a:xfrm>
            <a:off x="4364750" y="1759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@Extend</a:t>
            </a:r>
            <a:endParaRPr/>
          </a:p>
        </p:txBody>
      </p:sp>
      <p:sp>
        <p:nvSpPr>
          <p:cNvPr id="694" name="Google Shape;694;p98"/>
          <p:cNvSpPr txBox="1"/>
          <p:nvPr/>
        </p:nvSpPr>
        <p:spPr>
          <a:xfrm>
            <a:off x="903125" y="766700"/>
            <a:ext cx="412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darkgray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98"/>
          <p:cNvCxnSpPr/>
          <p:nvPr/>
        </p:nvCxnSpPr>
        <p:spPr>
          <a:xfrm flipH="1" rot="10800000">
            <a:off x="3894675" y="28111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98"/>
          <p:cNvSpPr txBox="1"/>
          <p:nvPr/>
        </p:nvSpPr>
        <p:spPr>
          <a:xfrm>
            <a:off x="5028725" y="1849475"/>
            <a:ext cx="402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.article__text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.footer__copyrigth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darkgray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9"/>
          <p:cNvSpPr txBox="1"/>
          <p:nvPr>
            <p:ph type="ctrTitle"/>
          </p:nvPr>
        </p:nvSpPr>
        <p:spPr>
          <a:xfrm>
            <a:off x="4364750" y="1759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@Extend</a:t>
            </a:r>
            <a:endParaRPr/>
          </a:p>
        </p:txBody>
      </p:sp>
      <p:sp>
        <p:nvSpPr>
          <p:cNvPr id="702" name="Google Shape;702;p99"/>
          <p:cNvSpPr txBox="1"/>
          <p:nvPr/>
        </p:nvSpPr>
        <p:spPr>
          <a:xfrm>
            <a:off x="266800" y="540925"/>
            <a:ext cx="519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darkgray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 extend oznacza 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instrukcję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“kompilatorze dodaj ten selektor do reguły w której jest użyty selektor text”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3" name="Google Shape;703;p99"/>
          <p:cNvCxnSpPr/>
          <p:nvPr/>
        </p:nvCxnSpPr>
        <p:spPr>
          <a:xfrm flipH="1" rot="10800000">
            <a:off x="4736200" y="22877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99"/>
          <p:cNvSpPr txBox="1"/>
          <p:nvPr/>
        </p:nvSpPr>
        <p:spPr>
          <a:xfrm>
            <a:off x="5849725" y="1243975"/>
            <a:ext cx="402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00"/>
          <p:cNvSpPr txBox="1"/>
          <p:nvPr>
            <p:ph type="ctrTitle"/>
          </p:nvPr>
        </p:nvSpPr>
        <p:spPr>
          <a:xfrm>
            <a:off x="2627225" y="196500"/>
            <a:ext cx="89469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@Extend - problemy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lt1"/>
                </a:solidFill>
              </a:rPr>
              <a:t>rozszerzenie wszystkie selektory które zawierają dany dany selektor</a:t>
            </a:r>
            <a:endParaRPr/>
          </a:p>
        </p:txBody>
      </p:sp>
      <p:sp>
        <p:nvSpPr>
          <p:cNvPr id="710" name="Google Shape;710;p100"/>
          <p:cNvSpPr txBox="1"/>
          <p:nvPr/>
        </p:nvSpPr>
        <p:spPr>
          <a:xfrm>
            <a:off x="343000" y="1150525"/>
            <a:ext cx="519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3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1" name="Google Shape;711;p100"/>
          <p:cNvCxnSpPr/>
          <p:nvPr/>
        </p:nvCxnSpPr>
        <p:spPr>
          <a:xfrm flipH="1" rot="10800000">
            <a:off x="4126600" y="30497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100"/>
          <p:cNvSpPr txBox="1"/>
          <p:nvPr/>
        </p:nvSpPr>
        <p:spPr>
          <a:xfrm>
            <a:off x="5069750" y="1613450"/>
            <a:ext cx="402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.footer__copyright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1"/>
          <p:cNvSpPr txBox="1"/>
          <p:nvPr>
            <p:ph type="ctrTitle"/>
          </p:nvPr>
        </p:nvSpPr>
        <p:spPr>
          <a:xfrm>
            <a:off x="2681125" y="140825"/>
            <a:ext cx="6887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 @Extend - problemy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rozszerzenie zagnieżdżeń. Wyobraź sobie duży projekt.</a:t>
            </a:r>
            <a:endParaRPr sz="1400"/>
          </a:p>
        </p:txBody>
      </p:sp>
      <p:sp>
        <p:nvSpPr>
          <p:cNvPr id="718" name="Google Shape;718;p101"/>
          <p:cNvSpPr txBox="1"/>
          <p:nvPr/>
        </p:nvSpPr>
        <p:spPr>
          <a:xfrm>
            <a:off x="343000" y="1150525"/>
            <a:ext cx="519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text-transform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9" name="Google Shape;719;p101"/>
          <p:cNvCxnSpPr/>
          <p:nvPr/>
        </p:nvCxnSpPr>
        <p:spPr>
          <a:xfrm flipH="1" rot="10800000">
            <a:off x="4126600" y="30497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101"/>
          <p:cNvSpPr txBox="1"/>
          <p:nvPr/>
        </p:nvSpPr>
        <p:spPr>
          <a:xfrm>
            <a:off x="5121000" y="1071750"/>
            <a:ext cx="402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.article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.title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Zagnieżdżenia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4076550" y="210375"/>
            <a:ext cx="45522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“inteligentna” kompilacja.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oparciu o </a:t>
            </a:r>
            <a:r>
              <a:rPr lang="pl"/>
              <a:t>zagnieżdżenia</a:t>
            </a:r>
            <a:r>
              <a:rPr lang="pl"/>
              <a:t> tworzy selektor.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44450" y="1589100"/>
            <a:ext cx="319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022125" y="1589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5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flipH="1" rot="10800000">
            <a:off x="3959775" y="28554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2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vs. Rozszerzenia</a:t>
            </a:r>
            <a:endParaRPr/>
          </a:p>
        </p:txBody>
      </p:sp>
      <p:sp>
        <p:nvSpPr>
          <p:cNvPr id="726" name="Google Shape;726;p102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Domieszka “</a:t>
            </a:r>
            <a:r>
              <a:rPr lang="pl"/>
              <a:t>wstrzykuje</a:t>
            </a:r>
            <a:r>
              <a:rPr lang="pl"/>
              <a:t>” kod </a:t>
            </a:r>
            <a:r>
              <a:rPr lang="pl"/>
              <a:t>domieszki</a:t>
            </a:r>
            <a:r>
              <a:rPr lang="pl"/>
              <a:t> w miejscu </a:t>
            </a:r>
            <a:r>
              <a:rPr lang="pl"/>
              <a:t>gdzie jest</a:t>
            </a:r>
            <a:r>
              <a:rPr lang="pl"/>
              <a:t> użyta.  Generuje dodatkowy kod w CSS (powtórzenia)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Instrukcja</a:t>
            </a:r>
            <a:r>
              <a:rPr lang="pl"/>
              <a:t> @extend rozszerza każdą regułę </a:t>
            </a:r>
            <a:r>
              <a:rPr lang="pl"/>
              <a:t>zawierająca</a:t>
            </a:r>
            <a:r>
              <a:rPr lang="pl"/>
              <a:t> </a:t>
            </a:r>
            <a:r>
              <a:rPr lang="pl"/>
              <a:t>wskazany</a:t>
            </a:r>
            <a:r>
              <a:rPr lang="pl"/>
              <a:t> selektor o inny selektor. Po kompilacji w CSS nie powiela właściwości.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3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vs. Rozszerzenia</a:t>
            </a:r>
            <a:endParaRPr/>
          </a:p>
        </p:txBody>
      </p:sp>
      <p:sp>
        <p:nvSpPr>
          <p:cNvPr id="732" name="Google Shape;732;p103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Domieszka “wstrzykuje” kod domieszki w miejscu gdzie jest użyta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line-height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150%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103"/>
          <p:cNvCxnSpPr/>
          <p:nvPr/>
        </p:nvCxnSpPr>
        <p:spPr>
          <a:xfrm flipH="1" rot="10800000">
            <a:off x="4011900" y="329350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103"/>
          <p:cNvSpPr txBox="1"/>
          <p:nvPr/>
        </p:nvSpPr>
        <p:spPr>
          <a:xfrm>
            <a:off x="5254450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150%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 Jeśli użyjemy w innych miejscach to znajdzie się w nich kopia tych właściwości (kopia zawartości domieszki).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4"/>
          <p:cNvSpPr txBox="1"/>
          <p:nvPr>
            <p:ph type="ctrTitle"/>
          </p:nvPr>
        </p:nvSpPr>
        <p:spPr>
          <a:xfrm>
            <a:off x="2866425" y="206775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Domieszki vs. Rozszerzenia</a:t>
            </a:r>
            <a:endParaRPr/>
          </a:p>
        </p:txBody>
      </p:sp>
      <p:sp>
        <p:nvSpPr>
          <p:cNvPr id="740" name="Google Shape;740;p104"/>
          <p:cNvSpPr txBox="1"/>
          <p:nvPr>
            <p:ph idx="1" type="subTitle"/>
          </p:nvPr>
        </p:nvSpPr>
        <p:spPr>
          <a:xfrm>
            <a:off x="605500" y="863175"/>
            <a:ext cx="81165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.selector1;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.selector1;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.selector2;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4"/>
          <p:cNvSpPr txBox="1"/>
          <p:nvPr/>
        </p:nvSpPr>
        <p:spPr>
          <a:xfrm>
            <a:off x="3072000" y="863175"/>
            <a:ext cx="557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Instrukcja extend rozszerza każdą regułę zawierająca wskazany selektor o inny selektor.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104"/>
          <p:cNvSpPr txBox="1"/>
          <p:nvPr/>
        </p:nvSpPr>
        <p:spPr>
          <a:xfrm>
            <a:off x="3920325" y="1822425"/>
            <a:ext cx="4064100" cy="2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.selector1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.selector2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1.2em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.selector3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3" name="Google Shape;743;p104"/>
          <p:cNvCxnSpPr/>
          <p:nvPr/>
        </p:nvCxnSpPr>
        <p:spPr>
          <a:xfrm flipH="1" rot="10800000">
            <a:off x="2909450" y="2780375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5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zasady @extend</a:t>
            </a:r>
            <a:endParaRPr/>
          </a:p>
        </p:txBody>
      </p:sp>
      <p:sp>
        <p:nvSpPr>
          <p:cNvPr id="749" name="Google Shape;749;p105"/>
          <p:cNvSpPr txBox="1"/>
          <p:nvPr>
            <p:ph idx="1" type="subTitle"/>
          </p:nvPr>
        </p:nvSpPr>
        <p:spPr>
          <a:xfrm>
            <a:off x="444450" y="1520925"/>
            <a:ext cx="29499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miejsc wrzucenia @extend w regule nie ma znaczenia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@extend można użyć nawet przed miejscem w którym pojawia się dany selektor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5"/>
          <p:cNvSpPr txBox="1"/>
          <p:nvPr/>
        </p:nvSpPr>
        <p:spPr>
          <a:xfrm>
            <a:off x="3678850" y="1115000"/>
            <a:ext cx="534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//2. odwołanie do .box możliwe zanim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pojawia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się w kodzie.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//Jest ok, bo to nie jest zmienna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//1. można tu, ale można na początku reguły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6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zasady @extend</a:t>
            </a:r>
            <a:endParaRPr/>
          </a:p>
        </p:txBody>
      </p:sp>
      <p:sp>
        <p:nvSpPr>
          <p:cNvPr id="756" name="Google Shape;756;p106"/>
          <p:cNvSpPr txBox="1"/>
          <p:nvPr>
            <p:ph idx="1" type="subTitle"/>
          </p:nvPr>
        </p:nvSpPr>
        <p:spPr>
          <a:xfrm>
            <a:off x="673050" y="1186125"/>
            <a:ext cx="3432000" cy="3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znaczenie ma pozycja i siła selektora (kaskadowość)</a:t>
            </a:r>
            <a:endParaRPr/>
          </a:p>
        </p:txBody>
      </p:sp>
      <p:sp>
        <p:nvSpPr>
          <p:cNvPr id="757" name="Google Shape;757;p106"/>
          <p:cNvSpPr txBox="1"/>
          <p:nvPr/>
        </p:nvSpPr>
        <p:spPr>
          <a:xfrm>
            <a:off x="673050" y="2089400"/>
            <a:ext cx="470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//3. kaskadowość wskaże na color red dla .intro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106"/>
          <p:cNvSpPr txBox="1"/>
          <p:nvPr/>
        </p:nvSpPr>
        <p:spPr>
          <a:xfrm>
            <a:off x="5692575" y="1718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9" name="Google Shape;759;p106"/>
          <p:cNvCxnSpPr/>
          <p:nvPr/>
        </p:nvCxnSpPr>
        <p:spPr>
          <a:xfrm flipH="1" rot="10800000">
            <a:off x="4818300" y="27085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7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zasady @extend</a:t>
            </a:r>
            <a:endParaRPr/>
          </a:p>
        </p:txBody>
      </p:sp>
      <p:sp>
        <p:nvSpPr>
          <p:cNvPr id="765" name="Google Shape;765;p107"/>
          <p:cNvSpPr txBox="1"/>
          <p:nvPr>
            <p:ph idx="1" type="subTitle"/>
          </p:nvPr>
        </p:nvSpPr>
        <p:spPr>
          <a:xfrm>
            <a:off x="673050" y="1186125"/>
            <a:ext cx="3432000" cy="3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znaczenie ma pozycja i siła selektora (kaskadowość)</a:t>
            </a:r>
            <a:endParaRPr/>
          </a:p>
        </p:txBody>
      </p:sp>
      <p:sp>
        <p:nvSpPr>
          <p:cNvPr id="766" name="Google Shape;766;p107"/>
          <p:cNvSpPr txBox="1"/>
          <p:nvPr/>
        </p:nvSpPr>
        <p:spPr>
          <a:xfrm>
            <a:off x="748750" y="2026175"/>
            <a:ext cx="520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//3. tym razem kolor blue dla właściwości intro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107"/>
          <p:cNvSpPr txBox="1"/>
          <p:nvPr/>
        </p:nvSpPr>
        <p:spPr>
          <a:xfrm>
            <a:off x="6166275" y="1718300"/>
            <a:ext cx="252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.intro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8" name="Google Shape;768;p107"/>
          <p:cNvCxnSpPr/>
          <p:nvPr/>
        </p:nvCxnSpPr>
        <p:spPr>
          <a:xfrm flipH="1" rot="10800000">
            <a:off x="4818300" y="27085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8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Selektory zastępcze (placeholders, ciche klasa)</a:t>
            </a:r>
            <a:endParaRPr sz="2400"/>
          </a:p>
        </p:txBody>
      </p:sp>
      <p:sp>
        <p:nvSpPr>
          <p:cNvPr id="774" name="Google Shape;774;p108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selektor wirtualny, tworzy wirtualną regułę, do której można dodawać (poprzez @extend) kolejne elementy.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selektor zastępczy sam w sobie nie jest kompilowany, więc jeśli nie zostanie do niego dodany inny selektor za pomocą extend to z punktu widzenia CSS nie istnieje.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świetnie się sprawdza jako baza do rozszerzeń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na fakt, że mamy do czynienia z selektorem zastępczym (placeholderem) wskazuje nam symbol procentu na początku.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%nazwa-selektora-zastępczego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	deklaracje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9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Selektory zastępcze - przykład z rozszerzeniem</a:t>
            </a:r>
            <a:endParaRPr sz="2600"/>
          </a:p>
        </p:txBody>
      </p:sp>
      <p:sp>
        <p:nvSpPr>
          <p:cNvPr id="780" name="Google Shape;780;p109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1" name="Google Shape;781;p109"/>
          <p:cNvSpPr txBox="1"/>
          <p:nvPr/>
        </p:nvSpPr>
        <p:spPr>
          <a:xfrm>
            <a:off x="673050" y="1253150"/>
            <a:ext cx="3000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%flex-list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-ms-flexbox;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%flex-list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.news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border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%flex-list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109"/>
          <p:cNvSpPr txBox="1"/>
          <p:nvPr/>
        </p:nvSpPr>
        <p:spPr>
          <a:xfrm>
            <a:off x="4846750" y="1253275"/>
            <a:ext cx="3000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.news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-ms-flexbox;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.news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3" name="Google Shape;783;p109"/>
          <p:cNvCxnSpPr/>
          <p:nvPr/>
        </p:nvCxnSpPr>
        <p:spPr>
          <a:xfrm flipH="1" rot="10800000">
            <a:off x="3352475" y="27085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0"/>
          <p:cNvSpPr txBox="1"/>
          <p:nvPr>
            <p:ph type="ctrTitle"/>
          </p:nvPr>
        </p:nvSpPr>
        <p:spPr>
          <a:xfrm>
            <a:off x="444450" y="596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Selektory zastępcze - przykład bez rozszerzenia</a:t>
            </a:r>
            <a:endParaRPr sz="2600"/>
          </a:p>
        </p:txBody>
      </p:sp>
      <p:sp>
        <p:nvSpPr>
          <p:cNvPr id="789" name="Google Shape;789;p110"/>
          <p:cNvSpPr txBox="1"/>
          <p:nvPr>
            <p:ph idx="1" type="subTitle"/>
          </p:nvPr>
        </p:nvSpPr>
        <p:spPr>
          <a:xfrm>
            <a:off x="673050" y="1520925"/>
            <a:ext cx="7730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0" name="Google Shape;790;p110"/>
          <p:cNvSpPr txBox="1"/>
          <p:nvPr/>
        </p:nvSpPr>
        <p:spPr>
          <a:xfrm>
            <a:off x="673050" y="1253150"/>
            <a:ext cx="3000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%flex-list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-webkit-box;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-ms-flexbox;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display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.news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border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110"/>
          <p:cNvSpPr txBox="1"/>
          <p:nvPr/>
        </p:nvSpPr>
        <p:spPr>
          <a:xfrm>
            <a:off x="4846750" y="1253275"/>
            <a:ext cx="3000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.news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flex-direction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110"/>
          <p:cNvCxnSpPr/>
          <p:nvPr/>
        </p:nvCxnSpPr>
        <p:spPr>
          <a:xfrm flipH="1" rot="10800000">
            <a:off x="3352475" y="2708550"/>
            <a:ext cx="560100" cy="93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1"/>
          <p:cNvSpPr txBox="1"/>
          <p:nvPr>
            <p:ph type="ctrTitle"/>
          </p:nvPr>
        </p:nvSpPr>
        <p:spPr>
          <a:xfrm>
            <a:off x="444450" y="215750"/>
            <a:ext cx="818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Korzystać z @extend czy @mixin/@include?</a:t>
            </a:r>
            <a:endParaRPr/>
          </a:p>
        </p:txBody>
      </p:sp>
      <p:sp>
        <p:nvSpPr>
          <p:cNvPr id="798" name="Google Shape;798;p111"/>
          <p:cNvSpPr txBox="1"/>
          <p:nvPr>
            <p:ph idx="1" type="subTitle"/>
          </p:nvPr>
        </p:nvSpPr>
        <p:spPr>
          <a:xfrm>
            <a:off x="673050" y="911325"/>
            <a:ext cx="22929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#extend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11"/>
          <p:cNvSpPr txBox="1"/>
          <p:nvPr>
            <p:ph idx="1" type="subTitle"/>
          </p:nvPr>
        </p:nvSpPr>
        <p:spPr>
          <a:xfrm>
            <a:off x="5059450" y="911325"/>
            <a:ext cx="22929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#mixin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l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11"/>
          <p:cNvSpPr txBox="1"/>
          <p:nvPr/>
        </p:nvSpPr>
        <p:spPr>
          <a:xfrm>
            <a:off x="6977475" y="912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#po kompilacji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111"/>
          <p:cNvSpPr txBox="1"/>
          <p:nvPr/>
        </p:nvSpPr>
        <p:spPr>
          <a:xfrm>
            <a:off x="2679575" y="904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#po kompilacji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l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2" name="Google Shape;802;p111"/>
          <p:cNvCxnSpPr/>
          <p:nvPr/>
        </p:nvCxnSpPr>
        <p:spPr>
          <a:xfrm>
            <a:off x="4511500" y="980025"/>
            <a:ext cx="0" cy="349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