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5143500" cx="9144000"/>
  <p:notesSz cx="6858000" cy="9144000"/>
  <p:embeddedFontLst>
    <p:embeddedFont>
      <p:font typeface="Raleway"/>
      <p:regular r:id="rId59"/>
      <p:bold r:id="rId60"/>
      <p:italic r:id="rId61"/>
      <p:boldItalic r:id="rId62"/>
    </p:embeddedFont>
    <p:embeddedFont>
      <p:font typeface="Lato"/>
      <p:regular r:id="rId63"/>
      <p:bold r:id="rId64"/>
      <p:italic r:id="rId65"/>
      <p:boldItalic r:id="rId66"/>
    </p:embeddedFont>
    <p:embeddedFont>
      <p:font typeface="Montserrat"/>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0" Type="http://schemas.openxmlformats.org/officeDocument/2006/relationships/font" Target="fonts/Montserrat-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aleway-boldItalic.fntdata"/><Relationship Id="rId61" Type="http://schemas.openxmlformats.org/officeDocument/2006/relationships/font" Target="fonts/Raleway-italic.fntdata"/><Relationship Id="rId20" Type="http://schemas.openxmlformats.org/officeDocument/2006/relationships/slide" Target="slides/slide15.xml"/><Relationship Id="rId64" Type="http://schemas.openxmlformats.org/officeDocument/2006/relationships/font" Target="fonts/Lato-bold.fntdata"/><Relationship Id="rId63" Type="http://schemas.openxmlformats.org/officeDocument/2006/relationships/font" Target="fonts/Lato-regular.fntdata"/><Relationship Id="rId22" Type="http://schemas.openxmlformats.org/officeDocument/2006/relationships/slide" Target="slides/slide17.xml"/><Relationship Id="rId66" Type="http://schemas.openxmlformats.org/officeDocument/2006/relationships/font" Target="fonts/Lato-boldItalic.fntdata"/><Relationship Id="rId21" Type="http://schemas.openxmlformats.org/officeDocument/2006/relationships/slide" Target="slides/slide16.xml"/><Relationship Id="rId65" Type="http://schemas.openxmlformats.org/officeDocument/2006/relationships/font" Target="fonts/Lato-italic.fntdata"/><Relationship Id="rId24" Type="http://schemas.openxmlformats.org/officeDocument/2006/relationships/slide" Target="slides/slide19.xml"/><Relationship Id="rId68" Type="http://schemas.openxmlformats.org/officeDocument/2006/relationships/font" Target="fonts/Montserrat-bold.fntdata"/><Relationship Id="rId23" Type="http://schemas.openxmlformats.org/officeDocument/2006/relationships/slide" Target="slides/slide18.xml"/><Relationship Id="rId67" Type="http://schemas.openxmlformats.org/officeDocument/2006/relationships/font" Target="fonts/Montserrat-regular.fntdata"/><Relationship Id="rId60" Type="http://schemas.openxmlformats.org/officeDocument/2006/relationships/font" Target="fonts/Raleway-bold.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ontserrat-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aleway-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5cfa3da58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cfa3da58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5cba09d35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cba09d35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5cba09d35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cba09d35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5d0465019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d0465019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5d0465019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d0465019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64238797fc0bf5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64238797fc0bf5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5cba09d35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cba09d35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5d0465019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d0465019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5d0465019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d0465019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5d0465019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d0465019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5bb64ac2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bb64ac2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5cba09d35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cba09d35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5cba09d35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cba09d35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5cba09d35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cba09d35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5d0465019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d0465019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5d0465019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d046501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5d0465019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d0465019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5d0465019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d0465019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5d0465019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d0465019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5d0465019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d0465019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64238797fc0bf59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64238797fc0bf59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5d0465019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d0465019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5d046501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d046501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64238797fc0bf59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64238797fc0bf59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5d0465019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d0465019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5cba09d35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cba09d35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5cba09d35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cba09d35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5cba09d35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cba09d35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5cba09d35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cba09d35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5cba09d35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cba09d35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5cba09d35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cba09d35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5cba09d35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cba09d35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5d0465019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5d0465019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5cba09d35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cba09d35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5d181bf56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d181bf56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64238797fc0bf59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64238797fc0bf59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5cba09d35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cba09d35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64238797fc0bf59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64238797fc0bf59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64238797fc0bf59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64238797fc0bf59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64238797fc0bf59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64238797fc0bf59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5d0465019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5d0465019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64238797fc0bf59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64238797fc0bf59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64238797fc0bf59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64238797fc0bf59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5cfa3da583_1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5cfa3da583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5cfa3da583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cfa3da583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5cba09d3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5cba09d3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5cba09d35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5cba09d35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64238797fc0bf59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64238797fc0bf59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5cba09d3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5cba09d3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5d0465019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d0465019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5cba09d35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cba09d35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5cba09d35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cba09d35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64238797fc0bf5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64238797fc0bf5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aawansowane projekty" type="title">
  <p:cSld name="TITLE">
    <p:bg>
      <p:bgPr>
        <a:solidFill>
          <a:schemeClr val="dk2"/>
        </a:solidFill>
      </p:bgPr>
    </p:bg>
    <p:spTree>
      <p:nvGrpSpPr>
        <p:cNvPr id="9" name="Shape 9"/>
        <p:cNvGrpSpPr/>
        <p:nvPr/>
      </p:nvGrpSpPr>
      <p:grpSpPr>
        <a:xfrm>
          <a:off x="0" y="0"/>
          <a:ext cx="0" cy="0"/>
          <a:chOff x="0" y="0"/>
          <a:chExt cx="0" cy="0"/>
        </a:xfrm>
      </p:grpSpPr>
      <p:sp>
        <p:nvSpPr>
          <p:cNvPr id="10" name="Google Shape;10;p2"/>
          <p:cNvSpPr/>
          <p:nvPr/>
        </p:nvSpPr>
        <p:spPr>
          <a:xfrm>
            <a:off x="0" y="4798600"/>
            <a:ext cx="9144000" cy="212100"/>
          </a:xfrm>
          <a:prstGeom prst="rect">
            <a:avLst/>
          </a:prstGeom>
          <a:solidFill>
            <a:srgbClr val="666666"/>
          </a:solidFill>
          <a:ln>
            <a:noFill/>
          </a:ln>
          <a:effectLst>
            <a:outerShdw blurRad="28575" rotWithShape="0" algn="bl" dist="19050">
              <a:srgbClr val="FFFFFF">
                <a:alpha val="9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489517" y="258181"/>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rgbClr val="569C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rgbClr val="FFFFFF"/>
              </a:buClr>
              <a:buSzPts val="2800"/>
              <a:buFont typeface="Montserrat"/>
              <a:buNone/>
              <a:defRPr b="0">
                <a:solidFill>
                  <a:srgbClr val="FFFFFF"/>
                </a:solidFill>
                <a:latin typeface="Montserrat"/>
                <a:ea typeface="Montserrat"/>
                <a:cs typeface="Montserrat"/>
                <a:sym typeface="Montserrat"/>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673050" y="1520925"/>
            <a:ext cx="7730700" cy="3001800"/>
          </a:xfrm>
          <a:prstGeom prst="rect">
            <a:avLst/>
          </a:prstGeom>
        </p:spPr>
        <p:txBody>
          <a:bodyPr anchorCtr="0" anchor="t" bIns="91425" lIns="91425" spcFirstLastPara="1" rIns="91425" wrap="square" tIns="91425">
            <a:noAutofit/>
          </a:bodyPr>
          <a:lstStyle>
            <a:lvl1pPr lvl="0" rtl="0">
              <a:lnSpc>
                <a:spcPct val="150000"/>
              </a:lnSpc>
              <a:spcBef>
                <a:spcPts val="0"/>
              </a:spcBef>
              <a:spcAft>
                <a:spcPts val="0"/>
              </a:spcAft>
              <a:buClr>
                <a:srgbClr val="F3F3F3"/>
              </a:buClr>
              <a:buSzPts val="1400"/>
              <a:buFont typeface="Montserrat"/>
              <a:buNone/>
              <a:defRPr sz="1400">
                <a:solidFill>
                  <a:srgbClr val="F3F3F3"/>
                </a:solidFill>
                <a:latin typeface="Montserrat"/>
                <a:ea typeface="Montserrat"/>
                <a:cs typeface="Montserrat"/>
                <a:sym typeface="Montserrat"/>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l"/>
              <a:t>‹#›</a:t>
            </a:fld>
            <a:endParaRPr/>
          </a:p>
        </p:txBody>
      </p:sp>
      <p:pic>
        <p:nvPicPr>
          <p:cNvPr id="17" name="Google Shape;17;p2"/>
          <p:cNvPicPr preferRelativeResize="0"/>
          <p:nvPr/>
        </p:nvPicPr>
        <p:blipFill>
          <a:blip r:embed="rId2">
            <a:alphaModFix/>
          </a:blip>
          <a:stretch>
            <a:fillRect/>
          </a:stretch>
        </p:blipFill>
        <p:spPr>
          <a:xfrm>
            <a:off x="8279250" y="4204950"/>
            <a:ext cx="805750" cy="8057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4" name="Shape 74"/>
        <p:cNvGrpSpPr/>
        <p:nvPr/>
      </p:nvGrpSpPr>
      <p:grpSpPr>
        <a:xfrm>
          <a:off x="0" y="0"/>
          <a:ext cx="0" cy="0"/>
          <a:chOff x="0" y="0"/>
          <a:chExt cx="0" cy="0"/>
        </a:xfrm>
      </p:grpSpPr>
      <p:grpSp>
        <p:nvGrpSpPr>
          <p:cNvPr id="75" name="Google Shape;75;p11"/>
          <p:cNvGrpSpPr/>
          <p:nvPr/>
        </p:nvGrpSpPr>
        <p:grpSpPr>
          <a:xfrm>
            <a:off x="830392" y="4169130"/>
            <a:ext cx="745763" cy="45826"/>
            <a:chOff x="4580561" y="2589004"/>
            <a:chExt cx="1064464" cy="25200"/>
          </a:xfrm>
        </p:grpSpPr>
        <p:sp>
          <p:nvSpPr>
            <p:cNvPr id="76" name="Google Shape;76;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9" name="Google Shape;79;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80" name="Google Shape;80;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 name="Shape 81"/>
        <p:cNvGrpSpPr/>
        <p:nvPr/>
      </p:nvGrpSpPr>
      <p:grpSpPr>
        <a:xfrm>
          <a:off x="0" y="0"/>
          <a:ext cx="0" cy="0"/>
          <a:chOff x="0" y="0"/>
          <a:chExt cx="0" cy="0"/>
        </a:xfrm>
      </p:grpSpPr>
      <p:sp>
        <p:nvSpPr>
          <p:cNvPr id="82" name="Google Shape;82;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3" name="Google Shape;23;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0" name="Google Shape;30;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1" name="Google Shape;31;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 name="Google Shape;34;p5"/>
          <p:cNvGrpSpPr/>
          <p:nvPr/>
        </p:nvGrpSpPr>
        <p:grpSpPr>
          <a:xfrm>
            <a:off x="830392" y="1191256"/>
            <a:ext cx="745763" cy="45826"/>
            <a:chOff x="4580561" y="2589004"/>
            <a:chExt cx="1064464" cy="25200"/>
          </a:xfrm>
        </p:grpSpPr>
        <p:sp>
          <p:nvSpPr>
            <p:cNvPr id="35" name="Google Shape;35;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8" name="Google Shape;38;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0" name="Google Shape;40;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 name="Google Shape;43;p6"/>
          <p:cNvGrpSpPr/>
          <p:nvPr/>
        </p:nvGrpSpPr>
        <p:grpSpPr>
          <a:xfrm>
            <a:off x="830392" y="1191256"/>
            <a:ext cx="745763" cy="45826"/>
            <a:chOff x="4580561" y="2589004"/>
            <a:chExt cx="1064464" cy="25200"/>
          </a:xfrm>
        </p:grpSpPr>
        <p:sp>
          <p:nvSpPr>
            <p:cNvPr id="44" name="Google Shape;44;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7" name="Google Shape;47;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7"/>
          <p:cNvGrpSpPr/>
          <p:nvPr/>
        </p:nvGrpSpPr>
        <p:grpSpPr>
          <a:xfrm>
            <a:off x="830392" y="1191256"/>
            <a:ext cx="745763" cy="45826"/>
            <a:chOff x="4580561" y="2589004"/>
            <a:chExt cx="1064464" cy="25200"/>
          </a:xfrm>
        </p:grpSpPr>
        <p:sp>
          <p:nvSpPr>
            <p:cNvPr id="51" name="Google Shape;51;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4" name="Google Shape;54;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5" name="Google Shape;55;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6" name="Shape 56"/>
        <p:cNvGrpSpPr/>
        <p:nvPr/>
      </p:nvGrpSpPr>
      <p:grpSpPr>
        <a:xfrm>
          <a:off x="0" y="0"/>
          <a:ext cx="0" cy="0"/>
          <a:chOff x="0" y="0"/>
          <a:chExt cx="0" cy="0"/>
        </a:xfrm>
      </p:grpSpPr>
      <p:grpSp>
        <p:nvGrpSpPr>
          <p:cNvPr id="57" name="Google Shape;57;p8"/>
          <p:cNvGrpSpPr/>
          <p:nvPr/>
        </p:nvGrpSpPr>
        <p:grpSpPr>
          <a:xfrm>
            <a:off x="830392" y="4169130"/>
            <a:ext cx="745763" cy="45826"/>
            <a:chOff x="4580561" y="2589004"/>
            <a:chExt cx="1064464" cy="25200"/>
          </a:xfrm>
        </p:grpSpPr>
        <p:sp>
          <p:nvSpPr>
            <p:cNvPr id="58" name="Google Shape;58;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1" name="Google Shape;61;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2" name="Shape 62"/>
        <p:cNvGrpSpPr/>
        <p:nvPr/>
      </p:nvGrpSpPr>
      <p:grpSpPr>
        <a:xfrm>
          <a:off x="0" y="0"/>
          <a:ext cx="0" cy="0"/>
          <a:chOff x="0" y="0"/>
          <a:chExt cx="0" cy="0"/>
        </a:xfrm>
      </p:grpSpPr>
      <p:sp>
        <p:nvSpPr>
          <p:cNvPr id="63" name="Google Shape;63;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9"/>
          <p:cNvGrpSpPr/>
          <p:nvPr/>
        </p:nvGrpSpPr>
        <p:grpSpPr>
          <a:xfrm>
            <a:off x="830392" y="1191256"/>
            <a:ext cx="745763" cy="45826"/>
            <a:chOff x="4580561" y="2589004"/>
            <a:chExt cx="1064464" cy="25200"/>
          </a:xfrm>
        </p:grpSpPr>
        <p:sp>
          <p:nvSpPr>
            <p:cNvPr id="65" name="Google Shape;65;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8" name="Google Shape;68;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9" name="Google Shape;69;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0" name="Google Shape;70;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73" name="Google Shape;73;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BEM - pierwsze spojrzenie</a:t>
            </a:r>
            <a:endParaRPr/>
          </a:p>
        </p:txBody>
      </p:sp>
      <p:sp>
        <p:nvSpPr>
          <p:cNvPr id="88" name="Google Shape;88;p13"/>
          <p:cNvSpPr txBox="1"/>
          <p:nvPr>
            <p:ph idx="1" type="subTitle"/>
          </p:nvPr>
        </p:nvSpPr>
        <p:spPr>
          <a:xfrm>
            <a:off x="673050" y="1520925"/>
            <a:ext cx="3543600" cy="30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300"/>
              <a:t>BEM, tak na szybko, to bardzo popularna konwencja (metodologia) nazywania klas węzłów (obiektów/znaczników) HTML oraz tworzenia selektorów w CSS.</a:t>
            </a:r>
            <a:endParaRPr sz="1300"/>
          </a:p>
          <a:p>
            <a:pPr indent="0" lvl="0" marL="0" rtl="0" algn="l">
              <a:lnSpc>
                <a:spcPct val="150000"/>
              </a:lnSpc>
              <a:spcBef>
                <a:spcPts val="0"/>
              </a:spcBef>
              <a:spcAft>
                <a:spcPts val="0"/>
              </a:spcAft>
              <a:buNone/>
            </a:pPr>
            <a:r>
              <a:t/>
            </a:r>
            <a:endParaRPr sz="1300"/>
          </a:p>
          <a:p>
            <a:pPr indent="0" lvl="0" marL="0" rtl="0" algn="l">
              <a:lnSpc>
                <a:spcPct val="150000"/>
              </a:lnSpc>
              <a:spcBef>
                <a:spcPts val="0"/>
              </a:spcBef>
              <a:spcAft>
                <a:spcPts val="0"/>
              </a:spcAft>
              <a:buNone/>
            </a:pPr>
            <a:r>
              <a:rPr lang="pl" sz="1300"/>
              <a:t>Pierwsze co rzuca się w oczy gdy spojrzymy w HTML strony budowanej w oparciu o reguły BEM, to podwójne podkreślenia i podwójne myślniki oraz dziwne powtórzenia w nazwach klas.  </a:t>
            </a:r>
            <a:endParaRPr sz="1300"/>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pl"/>
              <a:t> </a:t>
            </a:r>
            <a:endParaRPr/>
          </a:p>
        </p:txBody>
      </p:sp>
      <p:sp>
        <p:nvSpPr>
          <p:cNvPr id="89" name="Google Shape;89;p13"/>
          <p:cNvSpPr txBox="1"/>
          <p:nvPr/>
        </p:nvSpPr>
        <p:spPr>
          <a:xfrm>
            <a:off x="4216700" y="1253150"/>
            <a:ext cx="4663800" cy="2609400"/>
          </a:xfrm>
          <a:prstGeom prst="rect">
            <a:avLst/>
          </a:prstGeom>
          <a:noFill/>
          <a:ln>
            <a:noFill/>
          </a:ln>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rPr lang="pl" sz="1100">
                <a:solidFill>
                  <a:srgbClr val="808080"/>
                </a:solidFill>
                <a:latin typeface="Consolas"/>
                <a:ea typeface="Consolas"/>
                <a:cs typeface="Consolas"/>
                <a:sym typeface="Consolas"/>
              </a:rPr>
              <a:t>&lt;</a:t>
            </a:r>
            <a:r>
              <a:rPr lang="pl" sz="1100">
                <a:solidFill>
                  <a:srgbClr val="569CD6"/>
                </a:solidFill>
                <a:latin typeface="Consolas"/>
                <a:ea typeface="Consolas"/>
                <a:cs typeface="Consolas"/>
                <a:sym typeface="Consolas"/>
              </a:rPr>
              <a:t>nav</a:t>
            </a:r>
            <a:r>
              <a:rPr lang="pl" sz="1100">
                <a:solidFill>
                  <a:srgbClr val="D4D4D4"/>
                </a:solidFill>
                <a:latin typeface="Consolas"/>
                <a:ea typeface="Consolas"/>
                <a:cs typeface="Consolas"/>
                <a:sym typeface="Consolas"/>
              </a:rPr>
              <a:t> </a:t>
            </a:r>
            <a:r>
              <a:rPr lang="pl" sz="1100">
                <a:solidFill>
                  <a:srgbClr val="9CDCFE"/>
                </a:solidFill>
                <a:latin typeface="Consolas"/>
                <a:ea typeface="Consolas"/>
                <a:cs typeface="Consolas"/>
                <a:sym typeface="Consolas"/>
              </a:rPr>
              <a:t>class</a:t>
            </a:r>
            <a:r>
              <a:rPr lang="pl" sz="1100">
                <a:solidFill>
                  <a:srgbClr val="D4D4D4"/>
                </a:solidFill>
                <a:latin typeface="Consolas"/>
                <a:ea typeface="Consolas"/>
                <a:cs typeface="Consolas"/>
                <a:sym typeface="Consolas"/>
              </a:rPr>
              <a:t>=</a:t>
            </a:r>
            <a:r>
              <a:rPr lang="pl" sz="1100">
                <a:solidFill>
                  <a:srgbClr val="CE9178"/>
                </a:solidFill>
                <a:latin typeface="Consolas"/>
                <a:ea typeface="Consolas"/>
                <a:cs typeface="Consolas"/>
                <a:sym typeface="Consolas"/>
              </a:rPr>
              <a:t>"menu"</a:t>
            </a:r>
            <a:r>
              <a:rPr lang="pl" sz="1100">
                <a:solidFill>
                  <a:srgbClr val="808080"/>
                </a:solidFill>
                <a:latin typeface="Consolas"/>
                <a:ea typeface="Consolas"/>
                <a:cs typeface="Consolas"/>
                <a:sym typeface="Consolas"/>
              </a:rPr>
              <a:t>&gt;</a:t>
            </a:r>
            <a:endParaRPr sz="11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100">
                <a:solidFill>
                  <a:srgbClr val="D4D4D4"/>
                </a:solidFill>
                <a:latin typeface="Consolas"/>
                <a:ea typeface="Consolas"/>
                <a:cs typeface="Consolas"/>
                <a:sym typeface="Consolas"/>
              </a:rPr>
              <a:t>   </a:t>
            </a:r>
            <a:r>
              <a:rPr lang="pl" sz="1100">
                <a:solidFill>
                  <a:srgbClr val="808080"/>
                </a:solidFill>
                <a:latin typeface="Consolas"/>
                <a:ea typeface="Consolas"/>
                <a:cs typeface="Consolas"/>
                <a:sym typeface="Consolas"/>
              </a:rPr>
              <a:t>&lt;</a:t>
            </a:r>
            <a:r>
              <a:rPr lang="pl" sz="1100">
                <a:solidFill>
                  <a:srgbClr val="569CD6"/>
                </a:solidFill>
                <a:latin typeface="Consolas"/>
                <a:ea typeface="Consolas"/>
                <a:cs typeface="Consolas"/>
                <a:sym typeface="Consolas"/>
              </a:rPr>
              <a:t>div</a:t>
            </a:r>
            <a:r>
              <a:rPr lang="pl" sz="1100">
                <a:solidFill>
                  <a:srgbClr val="D4D4D4"/>
                </a:solidFill>
                <a:latin typeface="Consolas"/>
                <a:ea typeface="Consolas"/>
                <a:cs typeface="Consolas"/>
                <a:sym typeface="Consolas"/>
              </a:rPr>
              <a:t> </a:t>
            </a:r>
            <a:r>
              <a:rPr lang="pl" sz="1100">
                <a:solidFill>
                  <a:srgbClr val="9CDCFE"/>
                </a:solidFill>
                <a:latin typeface="Consolas"/>
                <a:ea typeface="Consolas"/>
                <a:cs typeface="Consolas"/>
                <a:sym typeface="Consolas"/>
              </a:rPr>
              <a:t>class</a:t>
            </a:r>
            <a:r>
              <a:rPr lang="pl" sz="1100">
                <a:solidFill>
                  <a:srgbClr val="D4D4D4"/>
                </a:solidFill>
                <a:latin typeface="Consolas"/>
                <a:ea typeface="Consolas"/>
                <a:cs typeface="Consolas"/>
                <a:sym typeface="Consolas"/>
              </a:rPr>
              <a:t>=</a:t>
            </a:r>
            <a:r>
              <a:rPr lang="pl" sz="1100">
                <a:solidFill>
                  <a:srgbClr val="CE9178"/>
                </a:solidFill>
                <a:latin typeface="Consolas"/>
                <a:ea typeface="Consolas"/>
                <a:cs typeface="Consolas"/>
                <a:sym typeface="Consolas"/>
              </a:rPr>
              <a:t>"logo"</a:t>
            </a:r>
            <a:r>
              <a:rPr lang="pl" sz="1100">
                <a:solidFill>
                  <a:srgbClr val="808080"/>
                </a:solidFill>
                <a:latin typeface="Consolas"/>
                <a:ea typeface="Consolas"/>
                <a:cs typeface="Consolas"/>
                <a:sym typeface="Consolas"/>
              </a:rPr>
              <a:t>&gt;</a:t>
            </a:r>
            <a:endParaRPr sz="11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100">
                <a:solidFill>
                  <a:srgbClr val="D4D4D4"/>
                </a:solidFill>
                <a:latin typeface="Consolas"/>
                <a:ea typeface="Consolas"/>
                <a:cs typeface="Consolas"/>
                <a:sym typeface="Consolas"/>
              </a:rPr>
              <a:t>     </a:t>
            </a:r>
            <a:r>
              <a:rPr lang="pl" sz="1100">
                <a:solidFill>
                  <a:srgbClr val="808080"/>
                </a:solidFill>
                <a:latin typeface="Consolas"/>
                <a:ea typeface="Consolas"/>
                <a:cs typeface="Consolas"/>
                <a:sym typeface="Consolas"/>
              </a:rPr>
              <a:t>&lt;</a:t>
            </a:r>
            <a:r>
              <a:rPr lang="pl" sz="1100">
                <a:solidFill>
                  <a:srgbClr val="569CD6"/>
                </a:solidFill>
                <a:latin typeface="Consolas"/>
                <a:ea typeface="Consolas"/>
                <a:cs typeface="Consolas"/>
                <a:sym typeface="Consolas"/>
              </a:rPr>
              <a:t>h1</a:t>
            </a:r>
            <a:r>
              <a:rPr lang="pl" sz="1100">
                <a:solidFill>
                  <a:srgbClr val="D4D4D4"/>
                </a:solidFill>
                <a:latin typeface="Consolas"/>
                <a:ea typeface="Consolas"/>
                <a:cs typeface="Consolas"/>
                <a:sym typeface="Consolas"/>
              </a:rPr>
              <a:t> </a:t>
            </a:r>
            <a:r>
              <a:rPr lang="pl" sz="1100">
                <a:solidFill>
                  <a:srgbClr val="9CDCFE"/>
                </a:solidFill>
                <a:latin typeface="Consolas"/>
                <a:ea typeface="Consolas"/>
                <a:cs typeface="Consolas"/>
                <a:sym typeface="Consolas"/>
              </a:rPr>
              <a:t>class</a:t>
            </a:r>
            <a:r>
              <a:rPr lang="pl" sz="1100">
                <a:solidFill>
                  <a:srgbClr val="D4D4D4"/>
                </a:solidFill>
                <a:latin typeface="Consolas"/>
                <a:ea typeface="Consolas"/>
                <a:cs typeface="Consolas"/>
                <a:sym typeface="Consolas"/>
              </a:rPr>
              <a:t>=</a:t>
            </a:r>
            <a:r>
              <a:rPr lang="pl" sz="1100">
                <a:solidFill>
                  <a:srgbClr val="CE9178"/>
                </a:solidFill>
                <a:latin typeface="Consolas"/>
                <a:ea typeface="Consolas"/>
                <a:cs typeface="Consolas"/>
                <a:sym typeface="Consolas"/>
              </a:rPr>
              <a:t>"logo__name"</a:t>
            </a:r>
            <a:r>
              <a:rPr lang="pl" sz="1100">
                <a:solidFill>
                  <a:srgbClr val="808080"/>
                </a:solidFill>
                <a:latin typeface="Consolas"/>
                <a:ea typeface="Consolas"/>
                <a:cs typeface="Consolas"/>
                <a:sym typeface="Consolas"/>
              </a:rPr>
              <a:t>&gt;</a:t>
            </a:r>
            <a:r>
              <a:rPr lang="pl" sz="1100">
                <a:solidFill>
                  <a:srgbClr val="D4D4D4"/>
                </a:solidFill>
                <a:latin typeface="Consolas"/>
                <a:ea typeface="Consolas"/>
                <a:cs typeface="Consolas"/>
                <a:sym typeface="Consolas"/>
              </a:rPr>
              <a:t>New&amp;Extra Ltd.</a:t>
            </a:r>
            <a:r>
              <a:rPr lang="pl" sz="1100">
                <a:solidFill>
                  <a:srgbClr val="808080"/>
                </a:solidFill>
                <a:latin typeface="Consolas"/>
                <a:ea typeface="Consolas"/>
                <a:cs typeface="Consolas"/>
                <a:sym typeface="Consolas"/>
              </a:rPr>
              <a:t>&lt;/</a:t>
            </a:r>
            <a:r>
              <a:rPr lang="pl" sz="1100">
                <a:solidFill>
                  <a:srgbClr val="569CD6"/>
                </a:solidFill>
                <a:latin typeface="Consolas"/>
                <a:ea typeface="Consolas"/>
                <a:cs typeface="Consolas"/>
                <a:sym typeface="Consolas"/>
              </a:rPr>
              <a:t>h1</a:t>
            </a:r>
            <a:r>
              <a:rPr lang="pl" sz="1100">
                <a:solidFill>
                  <a:srgbClr val="808080"/>
                </a:solidFill>
                <a:latin typeface="Consolas"/>
                <a:ea typeface="Consolas"/>
                <a:cs typeface="Consolas"/>
                <a:sym typeface="Consolas"/>
              </a:rPr>
              <a:t>&gt;</a:t>
            </a:r>
            <a:endParaRPr sz="11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100">
                <a:solidFill>
                  <a:srgbClr val="D4D4D4"/>
                </a:solidFill>
                <a:latin typeface="Consolas"/>
                <a:ea typeface="Consolas"/>
                <a:cs typeface="Consolas"/>
                <a:sym typeface="Consolas"/>
              </a:rPr>
              <a:t>     </a:t>
            </a:r>
            <a:r>
              <a:rPr lang="pl" sz="1100">
                <a:solidFill>
                  <a:srgbClr val="808080"/>
                </a:solidFill>
                <a:latin typeface="Consolas"/>
                <a:ea typeface="Consolas"/>
                <a:cs typeface="Consolas"/>
                <a:sym typeface="Consolas"/>
              </a:rPr>
              <a:t>&lt;</a:t>
            </a:r>
            <a:r>
              <a:rPr lang="pl" sz="1100">
                <a:solidFill>
                  <a:srgbClr val="569CD6"/>
                </a:solidFill>
                <a:latin typeface="Consolas"/>
                <a:ea typeface="Consolas"/>
                <a:cs typeface="Consolas"/>
                <a:sym typeface="Consolas"/>
              </a:rPr>
              <a:t>img</a:t>
            </a:r>
            <a:r>
              <a:rPr lang="pl" sz="1100">
                <a:solidFill>
                  <a:srgbClr val="D4D4D4"/>
                </a:solidFill>
                <a:latin typeface="Consolas"/>
                <a:ea typeface="Consolas"/>
                <a:cs typeface="Consolas"/>
                <a:sym typeface="Consolas"/>
              </a:rPr>
              <a:t> </a:t>
            </a:r>
            <a:r>
              <a:rPr lang="pl" sz="1100">
                <a:solidFill>
                  <a:srgbClr val="9CDCFE"/>
                </a:solidFill>
                <a:latin typeface="Consolas"/>
                <a:ea typeface="Consolas"/>
                <a:cs typeface="Consolas"/>
                <a:sym typeface="Consolas"/>
              </a:rPr>
              <a:t>class</a:t>
            </a:r>
            <a:r>
              <a:rPr lang="pl" sz="1100">
                <a:solidFill>
                  <a:srgbClr val="D4D4D4"/>
                </a:solidFill>
                <a:latin typeface="Consolas"/>
                <a:ea typeface="Consolas"/>
                <a:cs typeface="Consolas"/>
                <a:sym typeface="Consolas"/>
              </a:rPr>
              <a:t>=</a:t>
            </a:r>
            <a:r>
              <a:rPr lang="pl" sz="1100">
                <a:solidFill>
                  <a:srgbClr val="CE9178"/>
                </a:solidFill>
                <a:latin typeface="Consolas"/>
                <a:ea typeface="Consolas"/>
                <a:cs typeface="Consolas"/>
                <a:sym typeface="Consolas"/>
              </a:rPr>
              <a:t>"logo__image"</a:t>
            </a:r>
            <a:r>
              <a:rPr lang="pl" sz="1100">
                <a:solidFill>
                  <a:srgbClr val="D4D4D4"/>
                </a:solidFill>
                <a:latin typeface="Consolas"/>
                <a:ea typeface="Consolas"/>
                <a:cs typeface="Consolas"/>
                <a:sym typeface="Consolas"/>
              </a:rPr>
              <a:t> </a:t>
            </a:r>
            <a:r>
              <a:rPr lang="pl" sz="1100">
                <a:solidFill>
                  <a:srgbClr val="9CDCFE"/>
                </a:solidFill>
                <a:latin typeface="Consolas"/>
                <a:ea typeface="Consolas"/>
                <a:cs typeface="Consolas"/>
                <a:sym typeface="Consolas"/>
              </a:rPr>
              <a:t>src</a:t>
            </a:r>
            <a:r>
              <a:rPr lang="pl" sz="1100">
                <a:solidFill>
                  <a:srgbClr val="D4D4D4"/>
                </a:solidFill>
                <a:latin typeface="Consolas"/>
                <a:ea typeface="Consolas"/>
                <a:cs typeface="Consolas"/>
                <a:sym typeface="Consolas"/>
              </a:rPr>
              <a:t>=</a:t>
            </a:r>
            <a:r>
              <a:rPr lang="pl" sz="1100">
                <a:solidFill>
                  <a:srgbClr val="CE9178"/>
                </a:solidFill>
                <a:latin typeface="Consolas"/>
                <a:ea typeface="Consolas"/>
                <a:cs typeface="Consolas"/>
                <a:sym typeface="Consolas"/>
              </a:rPr>
              <a:t>""</a:t>
            </a:r>
            <a:r>
              <a:rPr lang="pl" sz="1100">
                <a:solidFill>
                  <a:srgbClr val="D4D4D4"/>
                </a:solidFill>
                <a:latin typeface="Consolas"/>
                <a:ea typeface="Consolas"/>
                <a:cs typeface="Consolas"/>
                <a:sym typeface="Consolas"/>
              </a:rPr>
              <a:t> </a:t>
            </a:r>
            <a:r>
              <a:rPr lang="pl" sz="1100">
                <a:solidFill>
                  <a:srgbClr val="9CDCFE"/>
                </a:solidFill>
                <a:latin typeface="Consolas"/>
                <a:ea typeface="Consolas"/>
                <a:cs typeface="Consolas"/>
                <a:sym typeface="Consolas"/>
              </a:rPr>
              <a:t>alt</a:t>
            </a:r>
            <a:r>
              <a:rPr lang="pl" sz="1100">
                <a:solidFill>
                  <a:srgbClr val="D4D4D4"/>
                </a:solidFill>
                <a:latin typeface="Consolas"/>
                <a:ea typeface="Consolas"/>
                <a:cs typeface="Consolas"/>
                <a:sym typeface="Consolas"/>
              </a:rPr>
              <a:t>=</a:t>
            </a:r>
            <a:r>
              <a:rPr lang="pl" sz="1100">
                <a:solidFill>
                  <a:srgbClr val="CE9178"/>
                </a:solidFill>
                <a:latin typeface="Consolas"/>
                <a:ea typeface="Consolas"/>
                <a:cs typeface="Consolas"/>
                <a:sym typeface="Consolas"/>
              </a:rPr>
              <a:t>""</a:t>
            </a:r>
            <a:r>
              <a:rPr lang="pl" sz="1100">
                <a:solidFill>
                  <a:srgbClr val="808080"/>
                </a:solidFill>
                <a:latin typeface="Consolas"/>
                <a:ea typeface="Consolas"/>
                <a:cs typeface="Consolas"/>
                <a:sym typeface="Consolas"/>
              </a:rPr>
              <a:t>&gt;</a:t>
            </a:r>
            <a:endParaRPr sz="11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100">
                <a:solidFill>
                  <a:srgbClr val="D4D4D4"/>
                </a:solidFill>
                <a:latin typeface="Consolas"/>
                <a:ea typeface="Consolas"/>
                <a:cs typeface="Consolas"/>
                <a:sym typeface="Consolas"/>
              </a:rPr>
              <a:t>   </a:t>
            </a:r>
            <a:r>
              <a:rPr lang="pl" sz="1100">
                <a:solidFill>
                  <a:srgbClr val="808080"/>
                </a:solidFill>
                <a:latin typeface="Consolas"/>
                <a:ea typeface="Consolas"/>
                <a:cs typeface="Consolas"/>
                <a:sym typeface="Consolas"/>
              </a:rPr>
              <a:t>&lt;/</a:t>
            </a:r>
            <a:r>
              <a:rPr lang="pl" sz="1100">
                <a:solidFill>
                  <a:srgbClr val="569CD6"/>
                </a:solidFill>
                <a:latin typeface="Consolas"/>
                <a:ea typeface="Consolas"/>
                <a:cs typeface="Consolas"/>
                <a:sym typeface="Consolas"/>
              </a:rPr>
              <a:t>div</a:t>
            </a:r>
            <a:r>
              <a:rPr lang="pl" sz="1100">
                <a:solidFill>
                  <a:srgbClr val="808080"/>
                </a:solidFill>
                <a:latin typeface="Consolas"/>
                <a:ea typeface="Consolas"/>
                <a:cs typeface="Consolas"/>
                <a:sym typeface="Consolas"/>
              </a:rPr>
              <a:t>&gt;</a:t>
            </a:r>
            <a:endParaRPr sz="11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100">
                <a:solidFill>
                  <a:srgbClr val="D4D4D4"/>
                </a:solidFill>
                <a:latin typeface="Consolas"/>
                <a:ea typeface="Consolas"/>
                <a:cs typeface="Consolas"/>
                <a:sym typeface="Consolas"/>
              </a:rPr>
              <a:t>   </a:t>
            </a:r>
            <a:r>
              <a:rPr lang="pl" sz="1100">
                <a:solidFill>
                  <a:srgbClr val="808080"/>
                </a:solidFill>
                <a:latin typeface="Consolas"/>
                <a:ea typeface="Consolas"/>
                <a:cs typeface="Consolas"/>
                <a:sym typeface="Consolas"/>
              </a:rPr>
              <a:t>&lt;</a:t>
            </a:r>
            <a:r>
              <a:rPr lang="pl" sz="1100">
                <a:solidFill>
                  <a:srgbClr val="569CD6"/>
                </a:solidFill>
                <a:latin typeface="Consolas"/>
                <a:ea typeface="Consolas"/>
                <a:cs typeface="Consolas"/>
                <a:sym typeface="Consolas"/>
              </a:rPr>
              <a:t>ul</a:t>
            </a:r>
            <a:r>
              <a:rPr lang="pl" sz="1100">
                <a:solidFill>
                  <a:srgbClr val="D4D4D4"/>
                </a:solidFill>
                <a:latin typeface="Consolas"/>
                <a:ea typeface="Consolas"/>
                <a:cs typeface="Consolas"/>
                <a:sym typeface="Consolas"/>
              </a:rPr>
              <a:t> </a:t>
            </a:r>
            <a:r>
              <a:rPr lang="pl" sz="1100">
                <a:solidFill>
                  <a:srgbClr val="9CDCFE"/>
                </a:solidFill>
                <a:latin typeface="Consolas"/>
                <a:ea typeface="Consolas"/>
                <a:cs typeface="Consolas"/>
                <a:sym typeface="Consolas"/>
              </a:rPr>
              <a:t>class</a:t>
            </a:r>
            <a:r>
              <a:rPr lang="pl" sz="1100">
                <a:solidFill>
                  <a:srgbClr val="D4D4D4"/>
                </a:solidFill>
                <a:latin typeface="Consolas"/>
                <a:ea typeface="Consolas"/>
                <a:cs typeface="Consolas"/>
                <a:sym typeface="Consolas"/>
              </a:rPr>
              <a:t>=</a:t>
            </a:r>
            <a:r>
              <a:rPr lang="pl" sz="1100">
                <a:solidFill>
                  <a:srgbClr val="CE9178"/>
                </a:solidFill>
                <a:latin typeface="Consolas"/>
                <a:ea typeface="Consolas"/>
                <a:cs typeface="Consolas"/>
                <a:sym typeface="Consolas"/>
              </a:rPr>
              <a:t>"menu__item-list"</a:t>
            </a:r>
            <a:r>
              <a:rPr lang="pl" sz="1100">
                <a:solidFill>
                  <a:srgbClr val="808080"/>
                </a:solidFill>
                <a:latin typeface="Consolas"/>
                <a:ea typeface="Consolas"/>
                <a:cs typeface="Consolas"/>
                <a:sym typeface="Consolas"/>
              </a:rPr>
              <a:t>&gt;</a:t>
            </a:r>
            <a:endParaRPr sz="11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100">
                <a:solidFill>
                  <a:srgbClr val="D4D4D4"/>
                </a:solidFill>
                <a:latin typeface="Consolas"/>
                <a:ea typeface="Consolas"/>
                <a:cs typeface="Consolas"/>
                <a:sym typeface="Consolas"/>
              </a:rPr>
              <a:t>     </a:t>
            </a:r>
            <a:r>
              <a:rPr lang="pl" sz="1100">
                <a:solidFill>
                  <a:srgbClr val="808080"/>
                </a:solidFill>
                <a:latin typeface="Consolas"/>
                <a:ea typeface="Consolas"/>
                <a:cs typeface="Consolas"/>
                <a:sym typeface="Consolas"/>
              </a:rPr>
              <a:t>&lt;</a:t>
            </a:r>
            <a:r>
              <a:rPr lang="pl" sz="1100">
                <a:solidFill>
                  <a:srgbClr val="569CD6"/>
                </a:solidFill>
                <a:latin typeface="Consolas"/>
                <a:ea typeface="Consolas"/>
                <a:cs typeface="Consolas"/>
                <a:sym typeface="Consolas"/>
              </a:rPr>
              <a:t>li</a:t>
            </a:r>
            <a:r>
              <a:rPr lang="pl" sz="1100">
                <a:solidFill>
                  <a:srgbClr val="D4D4D4"/>
                </a:solidFill>
                <a:latin typeface="Consolas"/>
                <a:ea typeface="Consolas"/>
                <a:cs typeface="Consolas"/>
                <a:sym typeface="Consolas"/>
              </a:rPr>
              <a:t> </a:t>
            </a:r>
            <a:r>
              <a:rPr lang="pl" sz="1100">
                <a:solidFill>
                  <a:srgbClr val="9CDCFE"/>
                </a:solidFill>
                <a:latin typeface="Consolas"/>
                <a:ea typeface="Consolas"/>
                <a:cs typeface="Consolas"/>
                <a:sym typeface="Consolas"/>
              </a:rPr>
              <a:t>class</a:t>
            </a:r>
            <a:r>
              <a:rPr lang="pl" sz="1100">
                <a:solidFill>
                  <a:srgbClr val="D4D4D4"/>
                </a:solidFill>
                <a:latin typeface="Consolas"/>
                <a:ea typeface="Consolas"/>
                <a:cs typeface="Consolas"/>
                <a:sym typeface="Consolas"/>
              </a:rPr>
              <a:t>=</a:t>
            </a:r>
            <a:r>
              <a:rPr lang="pl" sz="1100">
                <a:solidFill>
                  <a:srgbClr val="CE9178"/>
                </a:solidFill>
                <a:latin typeface="Consolas"/>
                <a:ea typeface="Consolas"/>
                <a:cs typeface="Consolas"/>
                <a:sym typeface="Consolas"/>
              </a:rPr>
              <a:t>"menu__item menu__item--open"</a:t>
            </a:r>
            <a:r>
              <a:rPr lang="pl" sz="1100">
                <a:solidFill>
                  <a:srgbClr val="808080"/>
                </a:solidFill>
                <a:latin typeface="Consolas"/>
                <a:ea typeface="Consolas"/>
                <a:cs typeface="Consolas"/>
                <a:sym typeface="Consolas"/>
              </a:rPr>
              <a:t>&gt;</a:t>
            </a:r>
            <a:endParaRPr sz="11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100">
                <a:solidFill>
                  <a:srgbClr val="D4D4D4"/>
                </a:solidFill>
                <a:latin typeface="Consolas"/>
                <a:ea typeface="Consolas"/>
                <a:cs typeface="Consolas"/>
                <a:sym typeface="Consolas"/>
              </a:rPr>
              <a:t>       </a:t>
            </a:r>
            <a:r>
              <a:rPr lang="pl" sz="1100">
                <a:solidFill>
                  <a:srgbClr val="808080"/>
                </a:solidFill>
                <a:latin typeface="Consolas"/>
                <a:ea typeface="Consolas"/>
                <a:cs typeface="Consolas"/>
                <a:sym typeface="Consolas"/>
              </a:rPr>
              <a:t>&lt;</a:t>
            </a:r>
            <a:r>
              <a:rPr lang="pl" sz="1100">
                <a:solidFill>
                  <a:srgbClr val="569CD6"/>
                </a:solidFill>
                <a:latin typeface="Consolas"/>
                <a:ea typeface="Consolas"/>
                <a:cs typeface="Consolas"/>
                <a:sym typeface="Consolas"/>
              </a:rPr>
              <a:t>a</a:t>
            </a:r>
            <a:r>
              <a:rPr lang="pl" sz="1100">
                <a:solidFill>
                  <a:srgbClr val="D4D4D4"/>
                </a:solidFill>
                <a:latin typeface="Consolas"/>
                <a:ea typeface="Consolas"/>
                <a:cs typeface="Consolas"/>
                <a:sym typeface="Consolas"/>
              </a:rPr>
              <a:t> </a:t>
            </a:r>
            <a:r>
              <a:rPr lang="pl" sz="1100">
                <a:solidFill>
                  <a:srgbClr val="9CDCFE"/>
                </a:solidFill>
                <a:latin typeface="Consolas"/>
                <a:ea typeface="Consolas"/>
                <a:cs typeface="Consolas"/>
                <a:sym typeface="Consolas"/>
              </a:rPr>
              <a:t>href</a:t>
            </a:r>
            <a:r>
              <a:rPr lang="pl" sz="1100">
                <a:solidFill>
                  <a:srgbClr val="D4D4D4"/>
                </a:solidFill>
                <a:latin typeface="Consolas"/>
                <a:ea typeface="Consolas"/>
                <a:cs typeface="Consolas"/>
                <a:sym typeface="Consolas"/>
              </a:rPr>
              <a:t>=</a:t>
            </a:r>
            <a:r>
              <a:rPr lang="pl" sz="1100">
                <a:solidFill>
                  <a:srgbClr val="CE9178"/>
                </a:solidFill>
                <a:latin typeface="Consolas"/>
                <a:ea typeface="Consolas"/>
                <a:cs typeface="Consolas"/>
                <a:sym typeface="Consolas"/>
              </a:rPr>
              <a:t>"#"</a:t>
            </a:r>
            <a:r>
              <a:rPr lang="pl" sz="1100">
                <a:solidFill>
                  <a:srgbClr val="D4D4D4"/>
                </a:solidFill>
                <a:latin typeface="Consolas"/>
                <a:ea typeface="Consolas"/>
                <a:cs typeface="Consolas"/>
                <a:sym typeface="Consolas"/>
              </a:rPr>
              <a:t> </a:t>
            </a:r>
            <a:r>
              <a:rPr lang="pl" sz="1100">
                <a:solidFill>
                  <a:srgbClr val="9CDCFE"/>
                </a:solidFill>
                <a:latin typeface="Consolas"/>
                <a:ea typeface="Consolas"/>
                <a:cs typeface="Consolas"/>
                <a:sym typeface="Consolas"/>
              </a:rPr>
              <a:t>class</a:t>
            </a:r>
            <a:r>
              <a:rPr lang="pl" sz="1100">
                <a:solidFill>
                  <a:srgbClr val="D4D4D4"/>
                </a:solidFill>
                <a:latin typeface="Consolas"/>
                <a:ea typeface="Consolas"/>
                <a:cs typeface="Consolas"/>
                <a:sym typeface="Consolas"/>
              </a:rPr>
              <a:t>=</a:t>
            </a:r>
            <a:r>
              <a:rPr lang="pl" sz="1100">
                <a:solidFill>
                  <a:srgbClr val="CE9178"/>
                </a:solidFill>
                <a:latin typeface="Consolas"/>
                <a:ea typeface="Consolas"/>
                <a:cs typeface="Consolas"/>
                <a:sym typeface="Consolas"/>
              </a:rPr>
              <a:t>"menu__link"</a:t>
            </a:r>
            <a:r>
              <a:rPr lang="pl" sz="1100">
                <a:solidFill>
                  <a:srgbClr val="808080"/>
                </a:solidFill>
                <a:latin typeface="Consolas"/>
                <a:ea typeface="Consolas"/>
                <a:cs typeface="Consolas"/>
                <a:sym typeface="Consolas"/>
              </a:rPr>
              <a:t>&gt;</a:t>
            </a:r>
            <a:r>
              <a:rPr lang="pl" sz="1100">
                <a:solidFill>
                  <a:srgbClr val="D4D4D4"/>
                </a:solidFill>
                <a:latin typeface="Consolas"/>
                <a:ea typeface="Consolas"/>
                <a:cs typeface="Consolas"/>
                <a:sym typeface="Consolas"/>
              </a:rPr>
              <a:t>Home</a:t>
            </a:r>
            <a:r>
              <a:rPr lang="pl" sz="1100">
                <a:solidFill>
                  <a:srgbClr val="808080"/>
                </a:solidFill>
                <a:latin typeface="Consolas"/>
                <a:ea typeface="Consolas"/>
                <a:cs typeface="Consolas"/>
                <a:sym typeface="Consolas"/>
              </a:rPr>
              <a:t>&lt;/</a:t>
            </a:r>
            <a:r>
              <a:rPr lang="pl" sz="1100">
                <a:solidFill>
                  <a:srgbClr val="569CD6"/>
                </a:solidFill>
                <a:latin typeface="Consolas"/>
                <a:ea typeface="Consolas"/>
                <a:cs typeface="Consolas"/>
                <a:sym typeface="Consolas"/>
              </a:rPr>
              <a:t>a</a:t>
            </a:r>
            <a:r>
              <a:rPr lang="pl" sz="1100">
                <a:solidFill>
                  <a:srgbClr val="808080"/>
                </a:solidFill>
                <a:latin typeface="Consolas"/>
                <a:ea typeface="Consolas"/>
                <a:cs typeface="Consolas"/>
                <a:sym typeface="Consolas"/>
              </a:rPr>
              <a:t>&gt;</a:t>
            </a:r>
            <a:endParaRPr sz="11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100">
                <a:solidFill>
                  <a:srgbClr val="D4D4D4"/>
                </a:solidFill>
                <a:latin typeface="Consolas"/>
                <a:ea typeface="Consolas"/>
                <a:cs typeface="Consolas"/>
                <a:sym typeface="Consolas"/>
              </a:rPr>
              <a:t>     </a:t>
            </a:r>
            <a:r>
              <a:rPr lang="pl" sz="1100">
                <a:solidFill>
                  <a:srgbClr val="808080"/>
                </a:solidFill>
                <a:latin typeface="Consolas"/>
                <a:ea typeface="Consolas"/>
                <a:cs typeface="Consolas"/>
                <a:sym typeface="Consolas"/>
              </a:rPr>
              <a:t>&lt;/</a:t>
            </a:r>
            <a:r>
              <a:rPr lang="pl" sz="1100">
                <a:solidFill>
                  <a:srgbClr val="569CD6"/>
                </a:solidFill>
                <a:latin typeface="Consolas"/>
                <a:ea typeface="Consolas"/>
                <a:cs typeface="Consolas"/>
                <a:sym typeface="Consolas"/>
              </a:rPr>
              <a:t>li</a:t>
            </a:r>
            <a:r>
              <a:rPr lang="pl" sz="1100">
                <a:solidFill>
                  <a:srgbClr val="808080"/>
                </a:solidFill>
                <a:latin typeface="Consolas"/>
                <a:ea typeface="Consolas"/>
                <a:cs typeface="Consolas"/>
                <a:sym typeface="Consolas"/>
              </a:rPr>
              <a:t>&gt;</a:t>
            </a:r>
            <a:endParaRPr sz="11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100">
                <a:solidFill>
                  <a:srgbClr val="D4D4D4"/>
                </a:solidFill>
                <a:latin typeface="Consolas"/>
                <a:ea typeface="Consolas"/>
                <a:cs typeface="Consolas"/>
                <a:sym typeface="Consolas"/>
              </a:rPr>
              <a:t>     </a:t>
            </a:r>
            <a:r>
              <a:rPr lang="pl" sz="1100">
                <a:solidFill>
                  <a:srgbClr val="808080"/>
                </a:solidFill>
                <a:latin typeface="Consolas"/>
                <a:ea typeface="Consolas"/>
                <a:cs typeface="Consolas"/>
                <a:sym typeface="Consolas"/>
              </a:rPr>
              <a:t>&lt;</a:t>
            </a:r>
            <a:r>
              <a:rPr lang="pl" sz="1100">
                <a:solidFill>
                  <a:srgbClr val="569CD6"/>
                </a:solidFill>
                <a:latin typeface="Consolas"/>
                <a:ea typeface="Consolas"/>
                <a:cs typeface="Consolas"/>
                <a:sym typeface="Consolas"/>
              </a:rPr>
              <a:t>li</a:t>
            </a:r>
            <a:r>
              <a:rPr lang="pl" sz="1100">
                <a:solidFill>
                  <a:srgbClr val="D4D4D4"/>
                </a:solidFill>
                <a:latin typeface="Consolas"/>
                <a:ea typeface="Consolas"/>
                <a:cs typeface="Consolas"/>
                <a:sym typeface="Consolas"/>
              </a:rPr>
              <a:t> </a:t>
            </a:r>
            <a:r>
              <a:rPr lang="pl" sz="1100">
                <a:solidFill>
                  <a:srgbClr val="9CDCFE"/>
                </a:solidFill>
                <a:latin typeface="Consolas"/>
                <a:ea typeface="Consolas"/>
                <a:cs typeface="Consolas"/>
                <a:sym typeface="Consolas"/>
              </a:rPr>
              <a:t>class</a:t>
            </a:r>
            <a:r>
              <a:rPr lang="pl" sz="1100">
                <a:solidFill>
                  <a:srgbClr val="D4D4D4"/>
                </a:solidFill>
                <a:latin typeface="Consolas"/>
                <a:ea typeface="Consolas"/>
                <a:cs typeface="Consolas"/>
                <a:sym typeface="Consolas"/>
              </a:rPr>
              <a:t>=</a:t>
            </a:r>
            <a:r>
              <a:rPr lang="pl" sz="1100">
                <a:solidFill>
                  <a:srgbClr val="CE9178"/>
                </a:solidFill>
                <a:latin typeface="Consolas"/>
                <a:ea typeface="Consolas"/>
                <a:cs typeface="Consolas"/>
                <a:sym typeface="Consolas"/>
              </a:rPr>
              <a:t>"menu__item"</a:t>
            </a:r>
            <a:r>
              <a:rPr lang="pl" sz="1100">
                <a:solidFill>
                  <a:srgbClr val="808080"/>
                </a:solidFill>
                <a:latin typeface="Consolas"/>
                <a:ea typeface="Consolas"/>
                <a:cs typeface="Consolas"/>
                <a:sym typeface="Consolas"/>
              </a:rPr>
              <a:t>&gt;</a:t>
            </a:r>
            <a:endParaRPr sz="11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100">
                <a:solidFill>
                  <a:srgbClr val="D4D4D4"/>
                </a:solidFill>
                <a:latin typeface="Consolas"/>
                <a:ea typeface="Consolas"/>
                <a:cs typeface="Consolas"/>
                <a:sym typeface="Consolas"/>
              </a:rPr>
              <a:t>       </a:t>
            </a:r>
            <a:r>
              <a:rPr lang="pl" sz="1100">
                <a:solidFill>
                  <a:srgbClr val="808080"/>
                </a:solidFill>
                <a:latin typeface="Consolas"/>
                <a:ea typeface="Consolas"/>
                <a:cs typeface="Consolas"/>
                <a:sym typeface="Consolas"/>
              </a:rPr>
              <a:t>&lt;</a:t>
            </a:r>
            <a:r>
              <a:rPr lang="pl" sz="1100">
                <a:solidFill>
                  <a:srgbClr val="569CD6"/>
                </a:solidFill>
                <a:latin typeface="Consolas"/>
                <a:ea typeface="Consolas"/>
                <a:cs typeface="Consolas"/>
                <a:sym typeface="Consolas"/>
              </a:rPr>
              <a:t>a</a:t>
            </a:r>
            <a:r>
              <a:rPr lang="pl" sz="1100">
                <a:solidFill>
                  <a:srgbClr val="D4D4D4"/>
                </a:solidFill>
                <a:latin typeface="Consolas"/>
                <a:ea typeface="Consolas"/>
                <a:cs typeface="Consolas"/>
                <a:sym typeface="Consolas"/>
              </a:rPr>
              <a:t> </a:t>
            </a:r>
            <a:r>
              <a:rPr lang="pl" sz="1100">
                <a:solidFill>
                  <a:srgbClr val="9CDCFE"/>
                </a:solidFill>
                <a:latin typeface="Consolas"/>
                <a:ea typeface="Consolas"/>
                <a:cs typeface="Consolas"/>
                <a:sym typeface="Consolas"/>
              </a:rPr>
              <a:t>href</a:t>
            </a:r>
            <a:r>
              <a:rPr lang="pl" sz="1100">
                <a:solidFill>
                  <a:srgbClr val="D4D4D4"/>
                </a:solidFill>
                <a:latin typeface="Consolas"/>
                <a:ea typeface="Consolas"/>
                <a:cs typeface="Consolas"/>
                <a:sym typeface="Consolas"/>
              </a:rPr>
              <a:t>=</a:t>
            </a:r>
            <a:r>
              <a:rPr lang="pl" sz="1100">
                <a:solidFill>
                  <a:srgbClr val="CE9178"/>
                </a:solidFill>
                <a:latin typeface="Consolas"/>
                <a:ea typeface="Consolas"/>
                <a:cs typeface="Consolas"/>
                <a:sym typeface="Consolas"/>
              </a:rPr>
              <a:t>"#"</a:t>
            </a:r>
            <a:r>
              <a:rPr lang="pl" sz="1100">
                <a:solidFill>
                  <a:srgbClr val="D4D4D4"/>
                </a:solidFill>
                <a:latin typeface="Consolas"/>
                <a:ea typeface="Consolas"/>
                <a:cs typeface="Consolas"/>
                <a:sym typeface="Consolas"/>
              </a:rPr>
              <a:t> </a:t>
            </a:r>
            <a:r>
              <a:rPr lang="pl" sz="1100">
                <a:solidFill>
                  <a:srgbClr val="9CDCFE"/>
                </a:solidFill>
                <a:latin typeface="Consolas"/>
                <a:ea typeface="Consolas"/>
                <a:cs typeface="Consolas"/>
                <a:sym typeface="Consolas"/>
              </a:rPr>
              <a:t>class</a:t>
            </a:r>
            <a:r>
              <a:rPr lang="pl" sz="1100">
                <a:solidFill>
                  <a:srgbClr val="D4D4D4"/>
                </a:solidFill>
                <a:latin typeface="Consolas"/>
                <a:ea typeface="Consolas"/>
                <a:cs typeface="Consolas"/>
                <a:sym typeface="Consolas"/>
              </a:rPr>
              <a:t>=</a:t>
            </a:r>
            <a:r>
              <a:rPr lang="pl" sz="1100">
                <a:solidFill>
                  <a:srgbClr val="CE9178"/>
                </a:solidFill>
                <a:latin typeface="Consolas"/>
                <a:ea typeface="Consolas"/>
                <a:cs typeface="Consolas"/>
                <a:sym typeface="Consolas"/>
              </a:rPr>
              <a:t>"menu__link"</a:t>
            </a:r>
            <a:r>
              <a:rPr lang="pl" sz="1100">
                <a:solidFill>
                  <a:srgbClr val="808080"/>
                </a:solidFill>
                <a:latin typeface="Consolas"/>
                <a:ea typeface="Consolas"/>
                <a:cs typeface="Consolas"/>
                <a:sym typeface="Consolas"/>
              </a:rPr>
              <a:t>&gt;</a:t>
            </a:r>
            <a:r>
              <a:rPr lang="pl" sz="1100">
                <a:solidFill>
                  <a:srgbClr val="D4D4D4"/>
                </a:solidFill>
                <a:latin typeface="Consolas"/>
                <a:ea typeface="Consolas"/>
                <a:cs typeface="Consolas"/>
                <a:sym typeface="Consolas"/>
              </a:rPr>
              <a:t>Product</a:t>
            </a:r>
            <a:r>
              <a:rPr lang="pl" sz="1100">
                <a:solidFill>
                  <a:srgbClr val="808080"/>
                </a:solidFill>
                <a:latin typeface="Consolas"/>
                <a:ea typeface="Consolas"/>
                <a:cs typeface="Consolas"/>
                <a:sym typeface="Consolas"/>
              </a:rPr>
              <a:t>&lt;/</a:t>
            </a:r>
            <a:r>
              <a:rPr lang="pl" sz="1100">
                <a:solidFill>
                  <a:srgbClr val="569CD6"/>
                </a:solidFill>
                <a:latin typeface="Consolas"/>
                <a:ea typeface="Consolas"/>
                <a:cs typeface="Consolas"/>
                <a:sym typeface="Consolas"/>
              </a:rPr>
              <a:t>a</a:t>
            </a:r>
            <a:r>
              <a:rPr lang="pl" sz="1100">
                <a:solidFill>
                  <a:srgbClr val="808080"/>
                </a:solidFill>
                <a:latin typeface="Consolas"/>
                <a:ea typeface="Consolas"/>
                <a:cs typeface="Consolas"/>
                <a:sym typeface="Consolas"/>
              </a:rPr>
              <a:t>&gt;</a:t>
            </a:r>
            <a:endParaRPr sz="11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100">
                <a:solidFill>
                  <a:srgbClr val="D4D4D4"/>
                </a:solidFill>
                <a:latin typeface="Consolas"/>
                <a:ea typeface="Consolas"/>
                <a:cs typeface="Consolas"/>
                <a:sym typeface="Consolas"/>
              </a:rPr>
              <a:t>     </a:t>
            </a:r>
            <a:r>
              <a:rPr lang="pl" sz="1100">
                <a:solidFill>
                  <a:srgbClr val="808080"/>
                </a:solidFill>
                <a:latin typeface="Consolas"/>
                <a:ea typeface="Consolas"/>
                <a:cs typeface="Consolas"/>
                <a:sym typeface="Consolas"/>
              </a:rPr>
              <a:t>&lt;/</a:t>
            </a:r>
            <a:r>
              <a:rPr lang="pl" sz="1100">
                <a:solidFill>
                  <a:srgbClr val="569CD6"/>
                </a:solidFill>
                <a:latin typeface="Consolas"/>
                <a:ea typeface="Consolas"/>
                <a:cs typeface="Consolas"/>
                <a:sym typeface="Consolas"/>
              </a:rPr>
              <a:t>li</a:t>
            </a:r>
            <a:r>
              <a:rPr lang="pl" sz="1100">
                <a:solidFill>
                  <a:srgbClr val="808080"/>
                </a:solidFill>
                <a:latin typeface="Consolas"/>
                <a:ea typeface="Consolas"/>
                <a:cs typeface="Consolas"/>
                <a:sym typeface="Consolas"/>
              </a:rPr>
              <a:t>&gt;</a:t>
            </a:r>
            <a:endParaRPr sz="11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100">
                <a:solidFill>
                  <a:srgbClr val="D4D4D4"/>
                </a:solidFill>
                <a:latin typeface="Consolas"/>
                <a:ea typeface="Consolas"/>
                <a:cs typeface="Consolas"/>
                <a:sym typeface="Consolas"/>
              </a:rPr>
              <a:t>   </a:t>
            </a:r>
            <a:r>
              <a:rPr lang="pl" sz="1100">
                <a:solidFill>
                  <a:srgbClr val="808080"/>
                </a:solidFill>
                <a:latin typeface="Consolas"/>
                <a:ea typeface="Consolas"/>
                <a:cs typeface="Consolas"/>
                <a:sym typeface="Consolas"/>
              </a:rPr>
              <a:t>&lt;/</a:t>
            </a:r>
            <a:r>
              <a:rPr lang="pl" sz="1100">
                <a:solidFill>
                  <a:srgbClr val="569CD6"/>
                </a:solidFill>
                <a:latin typeface="Consolas"/>
                <a:ea typeface="Consolas"/>
                <a:cs typeface="Consolas"/>
                <a:sym typeface="Consolas"/>
              </a:rPr>
              <a:t>ul</a:t>
            </a:r>
            <a:r>
              <a:rPr lang="pl" sz="1100">
                <a:solidFill>
                  <a:srgbClr val="808080"/>
                </a:solidFill>
                <a:latin typeface="Consolas"/>
                <a:ea typeface="Consolas"/>
                <a:cs typeface="Consolas"/>
                <a:sym typeface="Consolas"/>
              </a:rPr>
              <a:t>&gt;</a:t>
            </a:r>
            <a:endParaRPr sz="11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100">
                <a:solidFill>
                  <a:srgbClr val="D4D4D4"/>
                </a:solidFill>
                <a:latin typeface="Consolas"/>
                <a:ea typeface="Consolas"/>
                <a:cs typeface="Consolas"/>
                <a:sym typeface="Consolas"/>
              </a:rPr>
              <a:t> </a:t>
            </a:r>
            <a:r>
              <a:rPr lang="pl" sz="1100">
                <a:solidFill>
                  <a:srgbClr val="808080"/>
                </a:solidFill>
                <a:latin typeface="Consolas"/>
                <a:ea typeface="Consolas"/>
                <a:cs typeface="Consolas"/>
                <a:sym typeface="Consolas"/>
              </a:rPr>
              <a:t>&lt;/</a:t>
            </a:r>
            <a:r>
              <a:rPr lang="pl" sz="1100">
                <a:solidFill>
                  <a:srgbClr val="569CD6"/>
                </a:solidFill>
                <a:latin typeface="Consolas"/>
                <a:ea typeface="Consolas"/>
                <a:cs typeface="Consolas"/>
                <a:sym typeface="Consolas"/>
              </a:rPr>
              <a:t>nav</a:t>
            </a:r>
            <a:r>
              <a:rPr lang="pl" sz="1100">
                <a:solidFill>
                  <a:srgbClr val="808080"/>
                </a:solidFill>
                <a:latin typeface="Consolas"/>
                <a:ea typeface="Consolas"/>
                <a:cs typeface="Consolas"/>
                <a:sym typeface="Consolas"/>
              </a:rPr>
              <a:t>&gt;</a:t>
            </a:r>
            <a:endParaRPr sz="11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t/>
            </a:r>
            <a:endParaRPr sz="1200">
              <a:solidFill>
                <a:srgbClr val="808080"/>
              </a:solidFill>
              <a:latin typeface="Consolas"/>
              <a:ea typeface="Consolas"/>
              <a:cs typeface="Consolas"/>
              <a:sym typeface="Consola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BEM - Element</a:t>
            </a:r>
            <a:endParaRPr/>
          </a:p>
        </p:txBody>
      </p:sp>
      <p:sp>
        <p:nvSpPr>
          <p:cNvPr id="144" name="Google Shape;144;p22"/>
          <p:cNvSpPr txBox="1"/>
          <p:nvPr>
            <p:ph idx="1" type="subTitle"/>
          </p:nvPr>
        </p:nvSpPr>
        <p:spPr>
          <a:xfrm>
            <a:off x="673050" y="1520925"/>
            <a:ext cx="7730700" cy="30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Element to np. pole formularza, grafika w slajderze, tytuł w artykule, pozycja w menu czy na liście, adres w stopce.</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pl" sz="1200"/>
              <a:t>Element zawsze występuje w bloku. Nie występuje bez bloku, poza blokiem.</a:t>
            </a:r>
            <a:endParaRPr sz="1200"/>
          </a:p>
          <a:p>
            <a:pPr indent="-304800" lvl="0" marL="457200" rtl="0" algn="l">
              <a:spcBef>
                <a:spcPts val="0"/>
              </a:spcBef>
              <a:spcAft>
                <a:spcPts val="0"/>
              </a:spcAft>
              <a:buSzPts val="1200"/>
              <a:buChar char="-"/>
            </a:pPr>
            <a:r>
              <a:rPr lang="pl" sz="1200"/>
              <a:t>K</a:t>
            </a:r>
            <a:r>
              <a:rPr lang="pl" sz="1200"/>
              <a:t>ażdy element może należeć tylko do jednego bloku.</a:t>
            </a:r>
            <a:endParaRPr sz="1200"/>
          </a:p>
          <a:p>
            <a:pPr indent="-304800" lvl="0" marL="457200" rtl="0" algn="l">
              <a:spcBef>
                <a:spcPts val="0"/>
              </a:spcBef>
              <a:spcAft>
                <a:spcPts val="0"/>
              </a:spcAft>
              <a:buSzPts val="1200"/>
              <a:buChar char="-"/>
            </a:pPr>
            <a:r>
              <a:rPr lang="pl" sz="1200"/>
              <a:t>Element jest częścią komponentu.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BEM - Element</a:t>
            </a:r>
            <a:endParaRPr/>
          </a:p>
        </p:txBody>
      </p:sp>
      <p:sp>
        <p:nvSpPr>
          <p:cNvPr id="150" name="Google Shape;150;p23"/>
          <p:cNvSpPr txBox="1"/>
          <p:nvPr>
            <p:ph idx="1" type="subTitle"/>
          </p:nvPr>
        </p:nvSpPr>
        <p:spPr>
          <a:xfrm>
            <a:off x="673050" y="1520925"/>
            <a:ext cx="7730700" cy="3001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pl" sz="1300"/>
              <a:t>Twórcy BEM </a:t>
            </a:r>
            <a:r>
              <a:rPr lang="pl" sz="1300"/>
              <a:t>uznali</a:t>
            </a:r>
            <a:r>
              <a:rPr lang="pl" sz="1300"/>
              <a:t>, że p</a:t>
            </a:r>
            <a:r>
              <a:rPr lang="pl" sz="1300"/>
              <a:t>onieważ element jest związany z blokiem znaczeniowo, to jest powiązany z nim także nazwą. </a:t>
            </a:r>
            <a:r>
              <a:rPr lang="pl" sz="1300">
                <a:solidFill>
                  <a:srgbClr val="569CD6"/>
                </a:solidFill>
              </a:rPr>
              <a:t>Nazwa bloku jest częścią nazwy klasy elementu</a:t>
            </a:r>
            <a:r>
              <a:rPr lang="pl" sz="1300"/>
              <a:t> np.  </a:t>
            </a:r>
            <a:endParaRPr sz="1300"/>
          </a:p>
          <a:p>
            <a:pPr indent="0" lvl="0" marL="457200" rtl="0" algn="l">
              <a:spcBef>
                <a:spcPts val="0"/>
              </a:spcBef>
              <a:spcAft>
                <a:spcPts val="0"/>
              </a:spcAft>
              <a:buNone/>
            </a:pPr>
            <a:r>
              <a:rPr lang="pl" sz="1100">
                <a:solidFill>
                  <a:srgbClr val="808080"/>
                </a:solidFill>
                <a:latin typeface="Consolas"/>
                <a:ea typeface="Consolas"/>
                <a:cs typeface="Consolas"/>
                <a:sym typeface="Consolas"/>
              </a:rPr>
              <a:t>&lt;</a:t>
            </a:r>
            <a:r>
              <a:rPr lang="pl" sz="1100">
                <a:solidFill>
                  <a:srgbClr val="569CD6"/>
                </a:solidFill>
                <a:latin typeface="Consolas"/>
                <a:ea typeface="Consolas"/>
                <a:cs typeface="Consolas"/>
                <a:sym typeface="Consolas"/>
              </a:rPr>
              <a:t>form</a:t>
            </a:r>
            <a:r>
              <a:rPr lang="pl" sz="1100">
                <a:solidFill>
                  <a:srgbClr val="D4D4D4"/>
                </a:solidFill>
                <a:latin typeface="Consolas"/>
                <a:ea typeface="Consolas"/>
                <a:cs typeface="Consolas"/>
                <a:sym typeface="Consolas"/>
              </a:rPr>
              <a:t> </a:t>
            </a:r>
            <a:r>
              <a:rPr lang="pl" sz="1100">
                <a:solidFill>
                  <a:srgbClr val="9CDCFE"/>
                </a:solidFill>
                <a:latin typeface="Consolas"/>
                <a:ea typeface="Consolas"/>
                <a:cs typeface="Consolas"/>
                <a:sym typeface="Consolas"/>
              </a:rPr>
              <a:t>class</a:t>
            </a:r>
            <a:r>
              <a:rPr lang="pl" sz="1100">
                <a:solidFill>
                  <a:srgbClr val="D4D4D4"/>
                </a:solidFill>
                <a:latin typeface="Consolas"/>
                <a:ea typeface="Consolas"/>
                <a:cs typeface="Consolas"/>
                <a:sym typeface="Consolas"/>
              </a:rPr>
              <a:t>=</a:t>
            </a:r>
            <a:r>
              <a:rPr lang="pl" sz="1100">
                <a:solidFill>
                  <a:srgbClr val="CE9178"/>
                </a:solidFill>
                <a:latin typeface="Consolas"/>
                <a:ea typeface="Consolas"/>
                <a:cs typeface="Consolas"/>
                <a:sym typeface="Consolas"/>
              </a:rPr>
              <a:t>"registration-form"</a:t>
            </a:r>
            <a:r>
              <a:rPr lang="pl" sz="1100">
                <a:solidFill>
                  <a:srgbClr val="808080"/>
                </a:solidFill>
                <a:latin typeface="Consolas"/>
                <a:ea typeface="Consolas"/>
                <a:cs typeface="Consolas"/>
                <a:sym typeface="Consolas"/>
              </a:rPr>
              <a:t>&gt; </a:t>
            </a:r>
            <a:r>
              <a:rPr lang="pl" sz="1100">
                <a:solidFill>
                  <a:srgbClr val="D4D4D4"/>
                </a:solidFill>
                <a:latin typeface="Consolas"/>
                <a:ea typeface="Consolas"/>
                <a:cs typeface="Consolas"/>
                <a:sym typeface="Consolas"/>
              </a:rPr>
              <a:t>/* blok (komponent) */</a:t>
            </a:r>
            <a:endParaRPr sz="1100">
              <a:solidFill>
                <a:srgbClr val="808080"/>
              </a:solidFill>
              <a:latin typeface="Consolas"/>
              <a:ea typeface="Consolas"/>
              <a:cs typeface="Consolas"/>
              <a:sym typeface="Consolas"/>
            </a:endParaRPr>
          </a:p>
          <a:p>
            <a:pPr indent="457200" lvl="0" marL="457200" rtl="0" algn="l">
              <a:lnSpc>
                <a:spcPct val="135000"/>
              </a:lnSpc>
              <a:spcBef>
                <a:spcPts val="0"/>
              </a:spcBef>
              <a:spcAft>
                <a:spcPts val="0"/>
              </a:spcAft>
              <a:buNone/>
            </a:pPr>
            <a:r>
              <a:rPr lang="pl" sz="1100">
                <a:solidFill>
                  <a:srgbClr val="808080"/>
                </a:solidFill>
                <a:latin typeface="Consolas"/>
                <a:ea typeface="Consolas"/>
                <a:cs typeface="Consolas"/>
                <a:sym typeface="Consolas"/>
              </a:rPr>
              <a:t>&lt;</a:t>
            </a:r>
            <a:r>
              <a:rPr lang="pl" sz="1100">
                <a:solidFill>
                  <a:srgbClr val="569CD6"/>
                </a:solidFill>
                <a:latin typeface="Consolas"/>
                <a:ea typeface="Consolas"/>
                <a:cs typeface="Consolas"/>
                <a:sym typeface="Consolas"/>
              </a:rPr>
              <a:t>input</a:t>
            </a:r>
            <a:r>
              <a:rPr lang="pl" sz="1100">
                <a:solidFill>
                  <a:srgbClr val="D4D4D4"/>
                </a:solidFill>
                <a:latin typeface="Consolas"/>
                <a:ea typeface="Consolas"/>
                <a:cs typeface="Consolas"/>
                <a:sym typeface="Consolas"/>
              </a:rPr>
              <a:t> </a:t>
            </a:r>
            <a:r>
              <a:rPr lang="pl" sz="1100">
                <a:solidFill>
                  <a:srgbClr val="9CDCFE"/>
                </a:solidFill>
                <a:latin typeface="Consolas"/>
                <a:ea typeface="Consolas"/>
                <a:cs typeface="Consolas"/>
                <a:sym typeface="Consolas"/>
              </a:rPr>
              <a:t>class</a:t>
            </a:r>
            <a:r>
              <a:rPr lang="pl" sz="1100">
                <a:solidFill>
                  <a:srgbClr val="D4D4D4"/>
                </a:solidFill>
                <a:latin typeface="Consolas"/>
                <a:ea typeface="Consolas"/>
                <a:cs typeface="Consolas"/>
                <a:sym typeface="Consolas"/>
              </a:rPr>
              <a:t>=</a:t>
            </a:r>
            <a:r>
              <a:rPr lang="pl" sz="1100">
                <a:solidFill>
                  <a:srgbClr val="CE9178"/>
                </a:solidFill>
                <a:latin typeface="Consolas"/>
                <a:ea typeface="Consolas"/>
                <a:cs typeface="Consolas"/>
                <a:sym typeface="Consolas"/>
              </a:rPr>
              <a:t>"registration-form__input-type-number"</a:t>
            </a:r>
            <a:r>
              <a:rPr lang="pl" sz="1100">
                <a:solidFill>
                  <a:srgbClr val="D4D4D4"/>
                </a:solidFill>
                <a:latin typeface="Consolas"/>
                <a:ea typeface="Consolas"/>
                <a:cs typeface="Consolas"/>
                <a:sym typeface="Consolas"/>
              </a:rPr>
              <a:t> </a:t>
            </a:r>
            <a:r>
              <a:rPr lang="pl" sz="1100">
                <a:solidFill>
                  <a:srgbClr val="9CDCFE"/>
                </a:solidFill>
                <a:latin typeface="Consolas"/>
                <a:ea typeface="Consolas"/>
                <a:cs typeface="Consolas"/>
                <a:sym typeface="Consolas"/>
              </a:rPr>
              <a:t>type</a:t>
            </a:r>
            <a:r>
              <a:rPr lang="pl" sz="1100">
                <a:solidFill>
                  <a:srgbClr val="D4D4D4"/>
                </a:solidFill>
                <a:latin typeface="Consolas"/>
                <a:ea typeface="Consolas"/>
                <a:cs typeface="Consolas"/>
                <a:sym typeface="Consolas"/>
              </a:rPr>
              <a:t>=</a:t>
            </a:r>
            <a:r>
              <a:rPr lang="pl" sz="1100">
                <a:solidFill>
                  <a:srgbClr val="CE9178"/>
                </a:solidFill>
                <a:latin typeface="Consolas"/>
                <a:ea typeface="Consolas"/>
                <a:cs typeface="Consolas"/>
                <a:sym typeface="Consolas"/>
              </a:rPr>
              <a:t>"number"</a:t>
            </a:r>
            <a:r>
              <a:rPr lang="pl" sz="1100">
                <a:solidFill>
                  <a:srgbClr val="808080"/>
                </a:solidFill>
                <a:latin typeface="Consolas"/>
                <a:ea typeface="Consolas"/>
                <a:cs typeface="Consolas"/>
                <a:sym typeface="Consolas"/>
              </a:rPr>
              <a:t>&gt; </a:t>
            </a:r>
            <a:r>
              <a:rPr lang="pl" sz="1100">
                <a:solidFill>
                  <a:srgbClr val="D4D4D4"/>
                </a:solidFill>
                <a:latin typeface="Consolas"/>
                <a:ea typeface="Consolas"/>
                <a:cs typeface="Consolas"/>
                <a:sym typeface="Consolas"/>
              </a:rPr>
              <a:t>/* element */</a:t>
            </a:r>
            <a:endParaRPr sz="1100">
              <a:solidFill>
                <a:srgbClr val="808080"/>
              </a:solidFill>
              <a:latin typeface="Consolas"/>
              <a:ea typeface="Consolas"/>
              <a:cs typeface="Consolas"/>
              <a:sym typeface="Consolas"/>
            </a:endParaRPr>
          </a:p>
          <a:p>
            <a:pPr indent="0" lvl="0" marL="457200" rtl="0" algn="l">
              <a:lnSpc>
                <a:spcPct val="135000"/>
              </a:lnSpc>
              <a:spcBef>
                <a:spcPts val="0"/>
              </a:spcBef>
              <a:spcAft>
                <a:spcPts val="0"/>
              </a:spcAft>
              <a:buNone/>
            </a:pPr>
            <a:r>
              <a:rPr lang="pl" sz="1100">
                <a:solidFill>
                  <a:srgbClr val="808080"/>
                </a:solidFill>
                <a:latin typeface="Consolas"/>
                <a:ea typeface="Consolas"/>
                <a:cs typeface="Consolas"/>
                <a:sym typeface="Consolas"/>
              </a:rPr>
              <a:t>&lt;/</a:t>
            </a:r>
            <a:r>
              <a:rPr lang="pl" sz="1100">
                <a:solidFill>
                  <a:srgbClr val="569CD6"/>
                </a:solidFill>
                <a:latin typeface="Consolas"/>
                <a:ea typeface="Consolas"/>
                <a:cs typeface="Consolas"/>
                <a:sym typeface="Consolas"/>
              </a:rPr>
              <a:t>form</a:t>
            </a:r>
            <a:r>
              <a:rPr lang="pl" sz="1100">
                <a:solidFill>
                  <a:srgbClr val="808080"/>
                </a:solidFill>
                <a:latin typeface="Consolas"/>
                <a:ea typeface="Consolas"/>
                <a:cs typeface="Consolas"/>
                <a:sym typeface="Consolas"/>
              </a:rPr>
              <a:t>&gt;</a:t>
            </a:r>
            <a:endParaRPr sz="1100">
              <a:solidFill>
                <a:srgbClr val="808080"/>
              </a:solidFill>
              <a:latin typeface="Consolas"/>
              <a:ea typeface="Consolas"/>
              <a:cs typeface="Consolas"/>
              <a:sym typeface="Consolas"/>
            </a:endParaRPr>
          </a:p>
          <a:p>
            <a:pPr indent="0" lvl="0" marL="457200" rtl="0" algn="l">
              <a:lnSpc>
                <a:spcPct val="135000"/>
              </a:lnSpc>
              <a:spcBef>
                <a:spcPts val="0"/>
              </a:spcBef>
              <a:spcAft>
                <a:spcPts val="0"/>
              </a:spcAft>
              <a:buNone/>
            </a:pPr>
            <a:r>
              <a:t/>
            </a:r>
            <a:endParaRPr sz="1100">
              <a:solidFill>
                <a:srgbClr val="808080"/>
              </a:solidFill>
              <a:latin typeface="Consolas"/>
              <a:ea typeface="Consolas"/>
              <a:cs typeface="Consolas"/>
              <a:sym typeface="Consolas"/>
            </a:endParaRPr>
          </a:p>
          <a:p>
            <a:pPr indent="-311150" lvl="0" marL="457200" rtl="0" algn="l">
              <a:spcBef>
                <a:spcPts val="0"/>
              </a:spcBef>
              <a:spcAft>
                <a:spcPts val="0"/>
              </a:spcAft>
              <a:buSzPts val="1300"/>
              <a:buChar char="-"/>
            </a:pPr>
            <a:r>
              <a:rPr lang="pl" sz="1300"/>
              <a:t>W nazwie klasy elementu m</a:t>
            </a:r>
            <a:r>
              <a:rPr lang="pl" sz="1300"/>
              <a:t>iędzy nazwę bloku a nazwą elementu znajduje się podwójne podkreślenie.</a:t>
            </a:r>
            <a:endParaRPr sz="1300"/>
          </a:p>
          <a:p>
            <a:pPr indent="457200" lvl="0" marL="0" rtl="0" algn="l">
              <a:lnSpc>
                <a:spcPct val="135000"/>
              </a:lnSpc>
              <a:spcBef>
                <a:spcPts val="0"/>
              </a:spcBef>
              <a:spcAft>
                <a:spcPts val="0"/>
              </a:spcAft>
              <a:buNone/>
            </a:pPr>
            <a:r>
              <a:rPr lang="pl" sz="1100">
                <a:solidFill>
                  <a:srgbClr val="808080"/>
                </a:solidFill>
                <a:latin typeface="Consolas"/>
                <a:ea typeface="Consolas"/>
                <a:cs typeface="Consolas"/>
                <a:sym typeface="Consolas"/>
              </a:rPr>
              <a:t>&lt;</a:t>
            </a:r>
            <a:r>
              <a:rPr lang="pl" sz="1100">
                <a:solidFill>
                  <a:srgbClr val="569CD6"/>
                </a:solidFill>
                <a:latin typeface="Consolas"/>
                <a:ea typeface="Consolas"/>
                <a:cs typeface="Consolas"/>
                <a:sym typeface="Consolas"/>
              </a:rPr>
              <a:t>form</a:t>
            </a:r>
            <a:r>
              <a:rPr lang="pl" sz="1100">
                <a:solidFill>
                  <a:srgbClr val="D4D4D4"/>
                </a:solidFill>
                <a:latin typeface="Consolas"/>
                <a:ea typeface="Consolas"/>
                <a:cs typeface="Consolas"/>
                <a:sym typeface="Consolas"/>
              </a:rPr>
              <a:t> </a:t>
            </a:r>
            <a:r>
              <a:rPr lang="pl" sz="1100">
                <a:solidFill>
                  <a:srgbClr val="9CDCFE"/>
                </a:solidFill>
                <a:latin typeface="Consolas"/>
                <a:ea typeface="Consolas"/>
                <a:cs typeface="Consolas"/>
                <a:sym typeface="Consolas"/>
              </a:rPr>
              <a:t>class</a:t>
            </a:r>
            <a:r>
              <a:rPr lang="pl" sz="1100">
                <a:solidFill>
                  <a:srgbClr val="D4D4D4"/>
                </a:solidFill>
                <a:latin typeface="Consolas"/>
                <a:ea typeface="Consolas"/>
                <a:cs typeface="Consolas"/>
                <a:sym typeface="Consolas"/>
              </a:rPr>
              <a:t>=</a:t>
            </a:r>
            <a:r>
              <a:rPr lang="pl" sz="1100">
                <a:solidFill>
                  <a:srgbClr val="CE9178"/>
                </a:solidFill>
                <a:latin typeface="Consolas"/>
                <a:ea typeface="Consolas"/>
                <a:cs typeface="Consolas"/>
                <a:sym typeface="Consolas"/>
              </a:rPr>
              <a:t>”newsletter-form</a:t>
            </a:r>
            <a:r>
              <a:rPr lang="pl" sz="1100">
                <a:solidFill>
                  <a:srgbClr val="808080"/>
                </a:solidFill>
                <a:latin typeface="Consolas"/>
                <a:ea typeface="Consolas"/>
                <a:cs typeface="Consolas"/>
                <a:sym typeface="Consolas"/>
              </a:rPr>
              <a:t>&gt;</a:t>
            </a:r>
            <a:r>
              <a:rPr lang="pl" sz="1100">
                <a:solidFill>
                  <a:srgbClr val="D4D4D4"/>
                </a:solidFill>
                <a:latin typeface="Consolas"/>
                <a:ea typeface="Consolas"/>
                <a:cs typeface="Consolas"/>
                <a:sym typeface="Consolas"/>
              </a:rPr>
              <a:t> </a:t>
            </a:r>
            <a:endParaRPr sz="1100">
              <a:solidFill>
                <a:srgbClr val="D4D4D4"/>
              </a:solidFill>
              <a:latin typeface="Consolas"/>
              <a:ea typeface="Consolas"/>
              <a:cs typeface="Consolas"/>
              <a:sym typeface="Consolas"/>
            </a:endParaRPr>
          </a:p>
          <a:p>
            <a:pPr indent="0" lvl="0" marL="0" rtl="0" algn="l">
              <a:lnSpc>
                <a:spcPct val="135000"/>
              </a:lnSpc>
              <a:spcBef>
                <a:spcPts val="0"/>
              </a:spcBef>
              <a:spcAft>
                <a:spcPts val="0"/>
              </a:spcAft>
              <a:buNone/>
            </a:pPr>
            <a:r>
              <a:rPr lang="pl" sz="1100">
                <a:solidFill>
                  <a:srgbClr val="D4D4D4"/>
                </a:solidFill>
                <a:latin typeface="Consolas"/>
                <a:ea typeface="Consolas"/>
                <a:cs typeface="Consolas"/>
                <a:sym typeface="Consolas"/>
              </a:rPr>
              <a:t>     		</a:t>
            </a:r>
            <a:r>
              <a:rPr lang="pl" sz="1100">
                <a:solidFill>
                  <a:srgbClr val="808080"/>
                </a:solidFill>
                <a:latin typeface="Consolas"/>
                <a:ea typeface="Consolas"/>
                <a:cs typeface="Consolas"/>
                <a:sym typeface="Consolas"/>
              </a:rPr>
              <a:t>&lt;</a:t>
            </a:r>
            <a:r>
              <a:rPr lang="pl" sz="1100">
                <a:solidFill>
                  <a:srgbClr val="569CD6"/>
                </a:solidFill>
                <a:latin typeface="Consolas"/>
                <a:ea typeface="Consolas"/>
                <a:cs typeface="Consolas"/>
                <a:sym typeface="Consolas"/>
              </a:rPr>
              <a:t>input</a:t>
            </a:r>
            <a:r>
              <a:rPr lang="pl" sz="1100">
                <a:solidFill>
                  <a:srgbClr val="D4D4D4"/>
                </a:solidFill>
                <a:latin typeface="Consolas"/>
                <a:ea typeface="Consolas"/>
                <a:cs typeface="Consolas"/>
                <a:sym typeface="Consolas"/>
              </a:rPr>
              <a:t> </a:t>
            </a:r>
            <a:r>
              <a:rPr lang="pl" sz="1100">
                <a:solidFill>
                  <a:srgbClr val="9CDCFE"/>
                </a:solidFill>
                <a:latin typeface="Consolas"/>
                <a:ea typeface="Consolas"/>
                <a:cs typeface="Consolas"/>
                <a:sym typeface="Consolas"/>
              </a:rPr>
              <a:t>class</a:t>
            </a:r>
            <a:r>
              <a:rPr lang="pl" sz="1100">
                <a:solidFill>
                  <a:srgbClr val="D4D4D4"/>
                </a:solidFill>
                <a:latin typeface="Consolas"/>
                <a:ea typeface="Consolas"/>
                <a:cs typeface="Consolas"/>
                <a:sym typeface="Consolas"/>
              </a:rPr>
              <a:t>=</a:t>
            </a:r>
            <a:r>
              <a:rPr lang="pl" sz="1100">
                <a:solidFill>
                  <a:srgbClr val="CE9178"/>
                </a:solidFill>
                <a:latin typeface="Consolas"/>
                <a:ea typeface="Consolas"/>
                <a:cs typeface="Consolas"/>
                <a:sym typeface="Consolas"/>
              </a:rPr>
              <a:t>”newsletter-form__input-user-name”</a:t>
            </a:r>
            <a:r>
              <a:rPr lang="pl" sz="1100">
                <a:solidFill>
                  <a:srgbClr val="808080"/>
                </a:solidFill>
                <a:latin typeface="Consolas"/>
                <a:ea typeface="Consolas"/>
                <a:cs typeface="Consolas"/>
                <a:sym typeface="Consolas"/>
              </a:rPr>
              <a:t>&gt;</a:t>
            </a:r>
            <a:r>
              <a:rPr lang="pl" sz="1100">
                <a:solidFill>
                  <a:srgbClr val="D4D4D4"/>
                </a:solidFill>
                <a:latin typeface="Consolas"/>
                <a:ea typeface="Consolas"/>
                <a:cs typeface="Consolas"/>
                <a:sym typeface="Consolas"/>
              </a:rPr>
              <a:t> </a:t>
            </a:r>
            <a:endParaRPr sz="1100">
              <a:solidFill>
                <a:srgbClr val="D4D4D4"/>
              </a:solidFill>
              <a:latin typeface="Consolas"/>
              <a:ea typeface="Consolas"/>
              <a:cs typeface="Consolas"/>
              <a:sym typeface="Consolas"/>
            </a:endParaRPr>
          </a:p>
          <a:p>
            <a:pPr indent="0" lvl="0" marL="0" rtl="0" algn="l">
              <a:lnSpc>
                <a:spcPct val="135000"/>
              </a:lnSpc>
              <a:spcBef>
                <a:spcPts val="0"/>
              </a:spcBef>
              <a:spcAft>
                <a:spcPts val="0"/>
              </a:spcAft>
              <a:buNone/>
            </a:pPr>
            <a:r>
              <a:rPr lang="pl" sz="1100">
                <a:solidFill>
                  <a:srgbClr val="D4D4D4"/>
                </a:solidFill>
                <a:latin typeface="Consolas"/>
                <a:ea typeface="Consolas"/>
                <a:cs typeface="Consolas"/>
                <a:sym typeface="Consolas"/>
              </a:rPr>
              <a:t>   	</a:t>
            </a:r>
            <a:r>
              <a:rPr lang="pl" sz="1100">
                <a:solidFill>
                  <a:srgbClr val="808080"/>
                </a:solidFill>
                <a:latin typeface="Consolas"/>
                <a:ea typeface="Consolas"/>
                <a:cs typeface="Consolas"/>
                <a:sym typeface="Consolas"/>
              </a:rPr>
              <a:t>&lt;/</a:t>
            </a:r>
            <a:r>
              <a:rPr lang="pl" sz="1100">
                <a:solidFill>
                  <a:srgbClr val="569CD6"/>
                </a:solidFill>
                <a:latin typeface="Consolas"/>
                <a:ea typeface="Consolas"/>
                <a:cs typeface="Consolas"/>
                <a:sym typeface="Consolas"/>
              </a:rPr>
              <a:t>form</a:t>
            </a:r>
            <a:r>
              <a:rPr lang="pl" sz="1100">
                <a:solidFill>
                  <a:srgbClr val="808080"/>
                </a:solidFill>
                <a:latin typeface="Consolas"/>
                <a:ea typeface="Consolas"/>
                <a:cs typeface="Consolas"/>
                <a:sym typeface="Consolas"/>
              </a:rPr>
              <a:t>&gt;</a:t>
            </a:r>
            <a:endParaRPr sz="11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t/>
            </a:r>
            <a:endParaRPr sz="1100">
              <a:solidFill>
                <a:srgbClr val="808080"/>
              </a:solidFill>
              <a:latin typeface="Consolas"/>
              <a:ea typeface="Consolas"/>
              <a:cs typeface="Consolas"/>
              <a:sym typeface="Consolas"/>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BEM - Element</a:t>
            </a:r>
            <a:endParaRPr/>
          </a:p>
        </p:txBody>
      </p:sp>
      <p:sp>
        <p:nvSpPr>
          <p:cNvPr id="156" name="Google Shape;156;p24"/>
          <p:cNvSpPr txBox="1"/>
          <p:nvPr>
            <p:ph idx="1" type="subTitle"/>
          </p:nvPr>
        </p:nvSpPr>
        <p:spPr>
          <a:xfrm>
            <a:off x="673050" y="1520925"/>
            <a:ext cx="7730700" cy="3001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pl" sz="1200"/>
              <a:t>N</a:t>
            </a:r>
            <a:r>
              <a:rPr lang="pl" sz="1200"/>
              <a:t>azwa elementu musi być unikalna w obrębie bloku. Jeśli więc chcemy stworzyć element title w bloku article to nie ma problemu by element z nazwą title pojawił się też w bloku header </a:t>
            </a:r>
            <a:r>
              <a:rPr lang="pl" sz="1200">
                <a:solidFill>
                  <a:schemeClr val="accent3"/>
                </a:solidFill>
              </a:rPr>
              <a:t>&lt;h1 class=”header__title&gt;</a:t>
            </a:r>
            <a:r>
              <a:rPr lang="pl" sz="1200">
                <a:solidFill>
                  <a:srgbClr val="FFFFFF"/>
                </a:solidFill>
              </a:rPr>
              <a:t> i w innym miejscu struktury HTML </a:t>
            </a:r>
            <a:r>
              <a:rPr lang="pl" sz="1200">
                <a:solidFill>
                  <a:schemeClr val="accent3"/>
                </a:solidFill>
              </a:rPr>
              <a:t>&lt;h1 class=”article__title&gt;</a:t>
            </a:r>
            <a:r>
              <a:rPr lang="pl" sz="1200">
                <a:solidFill>
                  <a:srgbClr val="FFFFFF"/>
                </a:solidFill>
              </a:rPr>
              <a:t>. Wynika to oczywiście z tego, że powstają tu dwie klasy, które precyzyjnie identyfikują o jaki element nam chodzi (czy to w arkuszach stylów czy w oczach innych deweloperów).</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pl" sz="1200">
                <a:solidFill>
                  <a:srgbClr val="FFFFFF"/>
                </a:solidFill>
              </a:rPr>
              <a:t>Często mówimy, że nazwa bloku stanowi przestrzeń nazw, co sprawia, że kod w obrębie bloku jest niezależny. </a:t>
            </a:r>
            <a:endParaRPr sz="1200">
              <a:solidFill>
                <a:srgbClr val="FFFFFF"/>
              </a:solidFill>
            </a:endParaRPr>
          </a:p>
          <a:p>
            <a:pPr indent="0" lvl="0" marL="457200" rtl="0" algn="l">
              <a:spcBef>
                <a:spcPts val="0"/>
              </a:spcBef>
              <a:spcAft>
                <a:spcPts val="0"/>
              </a:spcAft>
              <a:buNone/>
            </a:pPr>
            <a:r>
              <a:t/>
            </a:r>
            <a:endParaRPr sz="1200">
              <a:solidFill>
                <a:srgbClr val="FFFFFF"/>
              </a:solidFill>
            </a:endParaRPr>
          </a:p>
          <a:p>
            <a:pPr indent="0" lvl="0" marL="457200" rtl="0" algn="l">
              <a:spcBef>
                <a:spcPts val="0"/>
              </a:spcBef>
              <a:spcAft>
                <a:spcPts val="0"/>
              </a:spcAft>
              <a:buNone/>
            </a:pPr>
            <a:r>
              <a:t/>
            </a:r>
            <a:endParaRPr sz="1200">
              <a:solidFill>
                <a:srgbClr val="FFFFFF"/>
              </a:solidFill>
            </a:endParaRPr>
          </a:p>
          <a:p>
            <a:pPr indent="0" lvl="0" marL="457200" rtl="0" algn="l">
              <a:spcBef>
                <a:spcPts val="0"/>
              </a:spcBef>
              <a:spcAft>
                <a:spcPts val="0"/>
              </a:spcAft>
              <a:buNone/>
            </a:pPr>
            <a:r>
              <a:t/>
            </a:r>
            <a:endParaRPr sz="1200">
              <a:solidFill>
                <a:srgbClr val="FFFFFF"/>
              </a:solidFill>
            </a:endParaRPr>
          </a:p>
          <a:p>
            <a:pPr indent="0" lvl="0" marL="0" rtl="0" algn="l">
              <a:lnSpc>
                <a:spcPct val="135000"/>
              </a:lnSpc>
              <a:spcBef>
                <a:spcPts val="0"/>
              </a:spcBef>
              <a:spcAft>
                <a:spcPts val="0"/>
              </a:spcAft>
              <a:buNone/>
            </a:pPr>
            <a:r>
              <a:t/>
            </a:r>
            <a:endParaRPr sz="1100">
              <a:solidFill>
                <a:srgbClr val="808080"/>
              </a:solidFill>
              <a:latin typeface="Consolas"/>
              <a:ea typeface="Consolas"/>
              <a:cs typeface="Consolas"/>
              <a:sym typeface="Consolas"/>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BEM - Element</a:t>
            </a:r>
            <a:endParaRPr/>
          </a:p>
        </p:txBody>
      </p:sp>
      <p:sp>
        <p:nvSpPr>
          <p:cNvPr id="162" name="Google Shape;162;p25"/>
          <p:cNvSpPr txBox="1"/>
          <p:nvPr>
            <p:ph idx="1" type="subTitle"/>
          </p:nvPr>
        </p:nvSpPr>
        <p:spPr>
          <a:xfrm>
            <a:off x="673050" y="1520925"/>
            <a:ext cx="7730700" cy="3001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pl" sz="1200">
                <a:solidFill>
                  <a:srgbClr val="569CD6"/>
                </a:solidFill>
              </a:rPr>
              <a:t>Nazwa elementu</a:t>
            </a:r>
            <a:r>
              <a:rPr lang="pl" sz="1200"/>
              <a:t> w naszym przykładzie poniżej to </a:t>
            </a:r>
            <a:r>
              <a:rPr lang="pl" sz="1200">
                <a:solidFill>
                  <a:schemeClr val="accent3"/>
                </a:solidFill>
              </a:rPr>
              <a:t>link</a:t>
            </a:r>
            <a:r>
              <a:rPr lang="pl" sz="1200"/>
              <a:t>. </a:t>
            </a:r>
            <a:r>
              <a:rPr lang="pl" sz="1200">
                <a:solidFill>
                  <a:srgbClr val="569CD6"/>
                </a:solidFill>
              </a:rPr>
              <a:t>Nazwa klasy elementu</a:t>
            </a:r>
            <a:r>
              <a:rPr lang="pl" sz="1200"/>
              <a:t> składa się z nazwy bloku oraz nazwy elementu oddzielonych podwójnym podkreśleniem, np.  </a:t>
            </a:r>
            <a:endParaRPr sz="1200"/>
          </a:p>
          <a:p>
            <a:pPr indent="0" lvl="0" marL="457200" rtl="0" algn="l">
              <a:spcBef>
                <a:spcPts val="0"/>
              </a:spcBef>
              <a:spcAft>
                <a:spcPts val="0"/>
              </a:spcAft>
              <a:buNone/>
            </a:pPr>
            <a:r>
              <a:rPr lang="pl" sz="1200">
                <a:solidFill>
                  <a:schemeClr val="accent3"/>
                </a:solidFill>
              </a:rPr>
              <a:t>&lt;a class=”menu__link&gt;</a:t>
            </a:r>
            <a:endParaRPr sz="1200">
              <a:solidFill>
                <a:schemeClr val="accent3"/>
              </a:solidFill>
            </a:endParaRPr>
          </a:p>
          <a:p>
            <a:pPr indent="0" lvl="0" marL="457200" rtl="0" algn="l">
              <a:spcBef>
                <a:spcPts val="0"/>
              </a:spcBef>
              <a:spcAft>
                <a:spcPts val="0"/>
              </a:spcAft>
              <a:buNone/>
            </a:pPr>
            <a:r>
              <a:t/>
            </a:r>
            <a:endParaRPr sz="1200">
              <a:solidFill>
                <a:schemeClr val="accent3"/>
              </a:solidFill>
            </a:endParaRPr>
          </a:p>
          <a:p>
            <a:pPr indent="-304800" lvl="0" marL="457200" rtl="0" algn="l">
              <a:spcBef>
                <a:spcPts val="0"/>
              </a:spcBef>
              <a:spcAft>
                <a:spcPts val="0"/>
              </a:spcAft>
              <a:buClr>
                <a:srgbClr val="FFFFFF"/>
              </a:buClr>
              <a:buSzPts val="1200"/>
              <a:buChar char="-"/>
            </a:pPr>
            <a:r>
              <a:rPr lang="pl" sz="1200">
                <a:solidFill>
                  <a:srgbClr val="FFFFFF"/>
                </a:solidFill>
              </a:rPr>
              <a:t>Warto zwrócić uwagę na to, że nazwa elementu, to coś innego, niż nazwa klasy. Jednak w praktyce, to nie jest istotne i większość osób po prostu określa nazwę elementu jako tożsamą z nazwą klasy czyli zamiast element link jak w przykładzie napisze/powie/pomyśli element </a:t>
            </a:r>
            <a:r>
              <a:rPr lang="pl" sz="1200">
                <a:solidFill>
                  <a:schemeClr val="accent3"/>
                </a:solidFill>
              </a:rPr>
              <a:t>menu__link</a:t>
            </a:r>
            <a:r>
              <a:rPr lang="pl" sz="1200">
                <a:solidFill>
                  <a:srgbClr val="FFFFFF"/>
                </a:solidFill>
              </a:rPr>
              <a:t> (oczywiście nadal poprawnie jest powiedzieć element link w komponencie/bloku menu).</a:t>
            </a:r>
            <a:endParaRPr sz="1200"/>
          </a:p>
          <a:p>
            <a:pPr indent="0" lvl="0" marL="0" rtl="0" algn="l">
              <a:spcBef>
                <a:spcPts val="0"/>
              </a:spcBef>
              <a:spcAft>
                <a:spcPts val="0"/>
              </a:spcAft>
              <a:buNone/>
            </a:pPr>
            <a:r>
              <a:t/>
            </a:r>
            <a:endParaRPr sz="1200">
              <a:solidFill>
                <a:srgbClr val="FFFFFF"/>
              </a:solidFill>
            </a:endParaRPr>
          </a:p>
          <a:p>
            <a:pPr indent="0" lvl="0" marL="457200" rtl="0" algn="l">
              <a:spcBef>
                <a:spcPts val="0"/>
              </a:spcBef>
              <a:spcAft>
                <a:spcPts val="0"/>
              </a:spcAft>
              <a:buNone/>
            </a:pPr>
            <a:r>
              <a:t/>
            </a:r>
            <a:endParaRPr sz="1200">
              <a:solidFill>
                <a:srgbClr val="FFFFFF"/>
              </a:solidFill>
            </a:endParaRPr>
          </a:p>
          <a:p>
            <a:pPr indent="0" lvl="0" marL="0" rtl="0" algn="l">
              <a:lnSpc>
                <a:spcPct val="135000"/>
              </a:lnSpc>
              <a:spcBef>
                <a:spcPts val="0"/>
              </a:spcBef>
              <a:spcAft>
                <a:spcPts val="0"/>
              </a:spcAft>
              <a:buNone/>
            </a:pPr>
            <a:r>
              <a:t/>
            </a:r>
            <a:endParaRPr sz="1100">
              <a:solidFill>
                <a:srgbClr val="808080"/>
              </a:solidFill>
              <a:latin typeface="Consolas"/>
              <a:ea typeface="Consolas"/>
              <a:cs typeface="Consolas"/>
              <a:sym typeface="Consolas"/>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BEM - Element</a:t>
            </a:r>
            <a:endParaRPr/>
          </a:p>
        </p:txBody>
      </p:sp>
      <p:sp>
        <p:nvSpPr>
          <p:cNvPr id="168" name="Google Shape;168;p26"/>
          <p:cNvSpPr txBox="1"/>
          <p:nvPr>
            <p:ph idx="1" type="subTitle"/>
          </p:nvPr>
        </p:nvSpPr>
        <p:spPr>
          <a:xfrm>
            <a:off x="673050" y="1520925"/>
            <a:ext cx="7730700" cy="3001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pl" sz="1200"/>
              <a:t>W CSS wskazujemy element oczywiście poprzez odwołanie się do jego klasy</a:t>
            </a:r>
            <a:endParaRPr sz="1200"/>
          </a:p>
          <a:p>
            <a:pPr indent="0" lvl="0" marL="457200" rtl="0" algn="l">
              <a:spcBef>
                <a:spcPts val="0"/>
              </a:spcBef>
              <a:spcAft>
                <a:spcPts val="0"/>
              </a:spcAft>
              <a:buNone/>
            </a:pPr>
            <a:r>
              <a:t/>
            </a:r>
            <a:endParaRPr sz="1200"/>
          </a:p>
          <a:p>
            <a:pPr indent="0" lvl="0" marL="457200" rtl="0" algn="l">
              <a:spcBef>
                <a:spcPts val="0"/>
              </a:spcBef>
              <a:spcAft>
                <a:spcPts val="0"/>
              </a:spcAft>
              <a:buNone/>
            </a:pPr>
            <a:r>
              <a:rPr lang="pl" sz="1200"/>
              <a:t>.footer__address {}</a:t>
            </a:r>
            <a:endParaRPr sz="1200"/>
          </a:p>
          <a:p>
            <a:pPr indent="0" lvl="0" marL="457200" rtl="0" algn="l">
              <a:spcBef>
                <a:spcPts val="0"/>
              </a:spcBef>
              <a:spcAft>
                <a:spcPts val="0"/>
              </a:spcAft>
              <a:buNone/>
            </a:pPr>
            <a:r>
              <a:rPr lang="pl" sz="1200"/>
              <a:t>.articles__search {}</a:t>
            </a:r>
            <a:endParaRPr sz="1200"/>
          </a:p>
          <a:p>
            <a:pPr indent="0" lvl="0" marL="457200" rtl="0" algn="l">
              <a:spcBef>
                <a:spcPts val="0"/>
              </a:spcBef>
              <a:spcAft>
                <a:spcPts val="0"/>
              </a:spcAft>
              <a:buNone/>
            </a:pPr>
            <a:r>
              <a:rPr lang="pl" sz="1200"/>
              <a:t>.main-menu__logo {}</a:t>
            </a:r>
            <a:endParaRPr sz="1200"/>
          </a:p>
          <a:p>
            <a:pPr indent="0" lvl="0" marL="457200" rtl="0" algn="l">
              <a:spcBef>
                <a:spcPts val="0"/>
              </a:spcBef>
              <a:spcAft>
                <a:spcPts val="0"/>
              </a:spcAft>
              <a:buNone/>
            </a:pPr>
            <a:r>
              <a:rPr lang="pl" sz="1200"/>
              <a:t>.user-list__name {}</a:t>
            </a:r>
            <a:endParaRPr sz="1200"/>
          </a:p>
          <a:p>
            <a:pPr indent="0" lvl="0" marL="457200" rtl="0" algn="l">
              <a:spcBef>
                <a:spcPts val="0"/>
              </a:spcBef>
              <a:spcAft>
                <a:spcPts val="0"/>
              </a:spcAft>
              <a:buNone/>
            </a:pPr>
            <a:r>
              <a:rPr lang="pl" sz="1200"/>
              <a:t>.image-gallery__img {}</a:t>
            </a:r>
            <a:endParaRPr sz="1200"/>
          </a:p>
          <a:p>
            <a:pPr indent="0" lvl="0" marL="457200" rtl="0" algn="l">
              <a:spcBef>
                <a:spcPts val="0"/>
              </a:spcBef>
              <a:spcAft>
                <a:spcPts val="0"/>
              </a:spcAft>
              <a:buNone/>
            </a:pPr>
            <a:r>
              <a:t/>
            </a:r>
            <a:endParaRPr sz="1200"/>
          </a:p>
          <a:p>
            <a:pPr indent="0" lvl="0" marL="457200" rtl="0" algn="l">
              <a:spcBef>
                <a:spcPts val="0"/>
              </a:spcBef>
              <a:spcAft>
                <a:spcPts val="0"/>
              </a:spcAft>
              <a:buNone/>
            </a:pPr>
            <a:r>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BEM - Modifier</a:t>
            </a:r>
            <a:endParaRPr/>
          </a:p>
        </p:txBody>
      </p:sp>
      <p:sp>
        <p:nvSpPr>
          <p:cNvPr id="174" name="Google Shape;174;p27"/>
          <p:cNvSpPr txBox="1"/>
          <p:nvPr>
            <p:ph idx="1" type="subTitle"/>
          </p:nvPr>
        </p:nvSpPr>
        <p:spPr>
          <a:xfrm>
            <a:off x="673050" y="1520925"/>
            <a:ext cx="7730700" cy="30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200"/>
              <a:t>Gdy dany blok czy element </a:t>
            </a:r>
            <a:r>
              <a:rPr lang="pl" sz="1200"/>
              <a:t>występuje</a:t>
            </a:r>
            <a:r>
              <a:rPr lang="pl" sz="1200"/>
              <a:t> w </a:t>
            </a:r>
            <a:r>
              <a:rPr lang="pl" sz="1200"/>
              <a:t>innej</a:t>
            </a:r>
            <a:r>
              <a:rPr lang="pl" sz="1200"/>
              <a:t> wersji </a:t>
            </a:r>
            <a:r>
              <a:rPr lang="pl" sz="1200"/>
              <a:t>niż</a:t>
            </a:r>
            <a:r>
              <a:rPr lang="pl" sz="1200"/>
              <a:t> “standardowa” używamy </a:t>
            </a:r>
            <a:r>
              <a:rPr lang="pl" sz="1200"/>
              <a:t>modyfikatora,</a:t>
            </a:r>
            <a:r>
              <a:rPr lang="pl" sz="1200"/>
              <a:t> czyli w praktyce  dodajemy dodatkową klasę do elementu HTML. </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pl" sz="1200"/>
              <a:t>Modyfikator pozwala dodać/zmienić właściwości</a:t>
            </a:r>
            <a:r>
              <a:rPr lang="pl" sz="1200"/>
              <a:t> standardowej (podstawowej) wersję bloku lub elementu.</a:t>
            </a:r>
            <a:endParaRPr sz="1200"/>
          </a:p>
          <a:p>
            <a:pPr indent="-304800" lvl="0" marL="457200" rtl="0" algn="l">
              <a:spcBef>
                <a:spcPts val="0"/>
              </a:spcBef>
              <a:spcAft>
                <a:spcPts val="0"/>
              </a:spcAft>
              <a:buSzPts val="1200"/>
              <a:buChar char="-"/>
            </a:pPr>
            <a:r>
              <a:rPr lang="pl" sz="1200"/>
              <a:t>Nazwa modyfikatora powinna informować/wskazywać do czego jest, co robi, jak wpływa na wyświetlenie czy </a:t>
            </a:r>
            <a:r>
              <a:rPr lang="pl" sz="1200">
                <a:solidFill>
                  <a:srgbClr val="569CD6"/>
                </a:solidFill>
              </a:rPr>
              <a:t>jaki ma stan.</a:t>
            </a:r>
            <a:endParaRPr>
              <a:solidFill>
                <a:srgbClr val="569CD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BEM - Modifier </a:t>
            </a:r>
            <a:endParaRPr/>
          </a:p>
        </p:txBody>
      </p:sp>
      <p:sp>
        <p:nvSpPr>
          <p:cNvPr id="180" name="Google Shape;180;p28"/>
          <p:cNvSpPr txBox="1"/>
          <p:nvPr>
            <p:ph idx="1" type="subTitle"/>
          </p:nvPr>
        </p:nvSpPr>
        <p:spPr>
          <a:xfrm>
            <a:off x="673050" y="1337450"/>
            <a:ext cx="8390400" cy="3185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pl" sz="1200"/>
              <a:t>Nazwa klasa modyfikatora jest tworzona przez dodanie nazwy modyfikatora do nazwy klasy bloku lub klasy elementu. Dodatkowo nazwa modyfikatora jest rozdzielona za pomocą dwóch myślników (minusów).</a:t>
            </a:r>
            <a:endParaRPr sz="1200"/>
          </a:p>
          <a:p>
            <a:pPr indent="0" lvl="0" marL="457200" rtl="0" algn="l">
              <a:spcBef>
                <a:spcPts val="0"/>
              </a:spcBef>
              <a:spcAft>
                <a:spcPts val="0"/>
              </a:spcAft>
              <a:buNone/>
            </a:pPr>
            <a:r>
              <a:t/>
            </a:r>
            <a:endParaRPr sz="1200"/>
          </a:p>
          <a:p>
            <a:pPr indent="0" lvl="0" marL="457200" rtl="0" algn="l">
              <a:spcBef>
                <a:spcPts val="0"/>
              </a:spcBef>
              <a:spcAft>
                <a:spcPts val="0"/>
              </a:spcAft>
              <a:buNone/>
            </a:pPr>
            <a:r>
              <a:rPr lang="pl">
                <a:solidFill>
                  <a:schemeClr val="accent3"/>
                </a:solidFill>
              </a:rPr>
              <a:t>block--modifier</a:t>
            </a:r>
            <a:r>
              <a:rPr lang="pl"/>
              <a:t>  </a:t>
            </a:r>
            <a:endParaRPr/>
          </a:p>
          <a:p>
            <a:pPr indent="0" lvl="0" marL="457200" rtl="0" algn="l">
              <a:spcBef>
                <a:spcPts val="0"/>
              </a:spcBef>
              <a:spcAft>
                <a:spcPts val="0"/>
              </a:spcAft>
              <a:buNone/>
            </a:pPr>
            <a:r>
              <a:rPr lang="pl" sz="1100"/>
              <a:t>&lt;ul class=”article-list”&gt;</a:t>
            </a:r>
            <a:r>
              <a:rPr lang="pl" sz="1100">
                <a:solidFill>
                  <a:srgbClr val="999999"/>
                </a:solidFill>
              </a:rPr>
              <a:t> /* wersja standardowa bloku */</a:t>
            </a:r>
            <a:endParaRPr sz="1100">
              <a:solidFill>
                <a:srgbClr val="999999"/>
              </a:solidFill>
            </a:endParaRPr>
          </a:p>
          <a:p>
            <a:pPr indent="0" lvl="0" marL="457200" rtl="0" algn="l">
              <a:spcBef>
                <a:spcPts val="0"/>
              </a:spcBef>
              <a:spcAft>
                <a:spcPts val="0"/>
              </a:spcAft>
              <a:buNone/>
            </a:pPr>
            <a:r>
              <a:rPr lang="pl" sz="1100">
                <a:solidFill>
                  <a:srgbClr val="999999"/>
                </a:solidFill>
              </a:rPr>
              <a:t>/* poniżej użycie trzech modyfikatorów type-news (rodzaj treści), horizontal (układ), is-open (stan) */</a:t>
            </a:r>
            <a:endParaRPr sz="1100">
              <a:solidFill>
                <a:srgbClr val="999999"/>
              </a:solidFill>
            </a:endParaRPr>
          </a:p>
          <a:p>
            <a:pPr indent="0" lvl="0" marL="457200" rtl="0" algn="l">
              <a:spcBef>
                <a:spcPts val="0"/>
              </a:spcBef>
              <a:spcAft>
                <a:spcPts val="0"/>
              </a:spcAft>
              <a:buNone/>
            </a:pPr>
            <a:r>
              <a:rPr lang="pl" sz="1100"/>
              <a:t>&lt;ul class=”article-list </a:t>
            </a:r>
            <a:r>
              <a:rPr lang="pl" sz="1100">
                <a:solidFill>
                  <a:srgbClr val="569CD6"/>
                </a:solidFill>
              </a:rPr>
              <a:t>article-list--type-news </a:t>
            </a:r>
            <a:r>
              <a:rPr lang="pl" sz="1100">
                <a:solidFill>
                  <a:srgbClr val="569CD6"/>
                </a:solidFill>
              </a:rPr>
              <a:t>article-list--horizontal article-list--is-open</a:t>
            </a:r>
            <a:r>
              <a:rPr lang="pl" sz="1100"/>
              <a:t>”&gt; </a:t>
            </a:r>
            <a:endParaRPr sz="1100">
              <a:solidFill>
                <a:srgbClr val="999999"/>
              </a:solidFill>
            </a:endParaRPr>
          </a:p>
          <a:p>
            <a:pPr indent="0" lvl="0" marL="457200" rtl="0" algn="l">
              <a:spcBef>
                <a:spcPts val="0"/>
              </a:spcBef>
              <a:spcAft>
                <a:spcPts val="0"/>
              </a:spcAft>
              <a:buNone/>
            </a:pPr>
            <a:r>
              <a:t/>
            </a:r>
            <a:endParaRPr sz="1200"/>
          </a:p>
          <a:p>
            <a:pPr indent="0" lvl="0" marL="457200" rtl="0" algn="l">
              <a:spcBef>
                <a:spcPts val="0"/>
              </a:spcBef>
              <a:spcAft>
                <a:spcPts val="0"/>
              </a:spcAft>
              <a:buNone/>
            </a:pPr>
            <a:r>
              <a:rPr lang="pl">
                <a:solidFill>
                  <a:schemeClr val="accent3"/>
                </a:solidFill>
              </a:rPr>
              <a:t>block__element--modifier</a:t>
            </a:r>
            <a:endParaRPr>
              <a:solidFill>
                <a:schemeClr val="accent3"/>
              </a:solidFill>
            </a:endParaRPr>
          </a:p>
          <a:p>
            <a:pPr indent="0" lvl="0" marL="457200" rtl="0" algn="l">
              <a:spcBef>
                <a:spcPts val="0"/>
              </a:spcBef>
              <a:spcAft>
                <a:spcPts val="0"/>
              </a:spcAft>
              <a:buNone/>
            </a:pPr>
            <a:r>
              <a:rPr lang="pl" sz="1100"/>
              <a:t>&lt;li class=”article-list__item”&gt;  </a:t>
            </a:r>
            <a:r>
              <a:rPr lang="pl" sz="1100">
                <a:solidFill>
                  <a:srgbClr val="999999"/>
                </a:solidFill>
              </a:rPr>
              <a:t>/* wersja standardowa elementu */</a:t>
            </a:r>
            <a:endParaRPr sz="1100"/>
          </a:p>
          <a:p>
            <a:pPr indent="0" lvl="0" marL="457200" rtl="0" algn="l">
              <a:spcBef>
                <a:spcPts val="0"/>
              </a:spcBef>
              <a:spcAft>
                <a:spcPts val="0"/>
              </a:spcAft>
              <a:buNone/>
            </a:pPr>
            <a:r>
              <a:rPr lang="pl" sz="1100"/>
              <a:t>&lt;li class=”article-list__item </a:t>
            </a:r>
            <a:r>
              <a:rPr lang="pl" sz="1100">
                <a:solidFill>
                  <a:srgbClr val="569CD6"/>
                </a:solidFill>
              </a:rPr>
              <a:t>article-list__item--color-blue</a:t>
            </a:r>
            <a:r>
              <a:rPr lang="pl" sz="1100"/>
              <a:t>”&gt; </a:t>
            </a:r>
            <a:r>
              <a:rPr lang="pl" sz="1100">
                <a:solidFill>
                  <a:srgbClr val="999999"/>
                </a:solidFill>
              </a:rPr>
              <a:t>/* użycie modyfikatora color-blue*/</a:t>
            </a:r>
            <a:endParaRPr sz="1100"/>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BEM - Modifier</a:t>
            </a:r>
            <a:endParaRPr/>
          </a:p>
        </p:txBody>
      </p:sp>
      <p:sp>
        <p:nvSpPr>
          <p:cNvPr id="186" name="Google Shape;186;p29"/>
          <p:cNvSpPr txBox="1"/>
          <p:nvPr>
            <p:ph idx="1" type="subTitle"/>
          </p:nvPr>
        </p:nvSpPr>
        <p:spPr>
          <a:xfrm>
            <a:off x="673050" y="1520925"/>
            <a:ext cx="7875300" cy="3001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pl" sz="1200"/>
              <a:t>Jako klasa, modyfikator nigdy nie występuje samodzielnie w elemencie HTML. Klasa modyfikatora jest używana w znaczniku HTML zawsze w połączeniu z klasą bloku czy elementu, które modyfikuje np.  </a:t>
            </a:r>
            <a:endParaRPr sz="1200"/>
          </a:p>
          <a:p>
            <a:pPr indent="457200" lvl="0" marL="0" rtl="0" algn="l">
              <a:spcBef>
                <a:spcPts val="0"/>
              </a:spcBef>
              <a:spcAft>
                <a:spcPts val="0"/>
              </a:spcAft>
              <a:buNone/>
            </a:pPr>
            <a:r>
              <a:rPr lang="pl" sz="1200">
                <a:solidFill>
                  <a:srgbClr val="569CD6"/>
                </a:solidFill>
              </a:rPr>
              <a:t>&lt;a class=”menu__link menu__link--important”&gt; </a:t>
            </a:r>
            <a:endParaRPr sz="1200">
              <a:solidFill>
                <a:srgbClr val="569CD6"/>
              </a:solidFill>
            </a:endParaRPr>
          </a:p>
          <a:p>
            <a:pPr indent="0" lvl="0" marL="457200" rtl="0" algn="l">
              <a:spcBef>
                <a:spcPts val="0"/>
              </a:spcBef>
              <a:spcAft>
                <a:spcPts val="0"/>
              </a:spcAft>
              <a:buNone/>
            </a:pPr>
            <a:r>
              <a:rPr lang="pl" sz="1200">
                <a:solidFill>
                  <a:srgbClr val="FF0000"/>
                </a:solidFill>
              </a:rPr>
              <a:t>&lt;a class=”menu__link--important”&gt;  /* źle */</a:t>
            </a:r>
            <a:endParaRPr sz="1200">
              <a:solidFill>
                <a:srgbClr val="FF0000"/>
              </a:solidFill>
            </a:endParaRPr>
          </a:p>
          <a:p>
            <a:pPr indent="0" lvl="0" marL="457200" rtl="0" algn="l">
              <a:spcBef>
                <a:spcPts val="0"/>
              </a:spcBef>
              <a:spcAft>
                <a:spcPts val="0"/>
              </a:spcAft>
              <a:buNone/>
            </a:pPr>
            <a:r>
              <a:t/>
            </a:r>
            <a:endParaRPr sz="1200">
              <a:solidFill>
                <a:srgbClr val="FF0000"/>
              </a:solidFill>
            </a:endParaRPr>
          </a:p>
          <a:p>
            <a:pPr indent="-304800" lvl="0" marL="457200" rtl="0" algn="l">
              <a:spcBef>
                <a:spcPts val="0"/>
              </a:spcBef>
              <a:spcAft>
                <a:spcPts val="0"/>
              </a:spcAft>
              <a:buClr>
                <a:srgbClr val="FFFFFF"/>
              </a:buClr>
              <a:buSzPts val="1200"/>
              <a:buChar char="-"/>
            </a:pPr>
            <a:r>
              <a:rPr lang="pl" sz="1200">
                <a:solidFill>
                  <a:srgbClr val="FFFFFF"/>
                </a:solidFill>
              </a:rPr>
              <a:t>do bloku/elementu może być przypisanych wiele modyfikatorów</a:t>
            </a:r>
            <a:endParaRPr sz="1200">
              <a:solidFill>
                <a:srgbClr val="FFFFFF"/>
              </a:solidFill>
            </a:endParaRPr>
          </a:p>
          <a:p>
            <a:pPr indent="457200" lvl="0" marL="0" rtl="0" algn="l">
              <a:spcBef>
                <a:spcPts val="0"/>
              </a:spcBef>
              <a:spcAft>
                <a:spcPts val="0"/>
              </a:spcAft>
              <a:buNone/>
            </a:pPr>
            <a:r>
              <a:rPr lang="pl" sz="1200">
                <a:solidFill>
                  <a:srgbClr val="569CD6"/>
                </a:solidFill>
              </a:rPr>
              <a:t>&lt;nav class=”menu menu--vertical menu--is-open”&gt; </a:t>
            </a:r>
            <a:endParaRPr sz="1200">
              <a:solidFill>
                <a:srgbClr val="569CD6"/>
              </a:solidFill>
            </a:endParaRPr>
          </a:p>
          <a:p>
            <a:pPr indent="457200" lvl="0" marL="0" rtl="0" algn="l">
              <a:spcBef>
                <a:spcPts val="0"/>
              </a:spcBef>
              <a:spcAft>
                <a:spcPts val="0"/>
              </a:spcAft>
              <a:buNone/>
            </a:pPr>
            <a:r>
              <a:rPr lang="pl" sz="1200">
                <a:solidFill>
                  <a:srgbClr val="569CD6"/>
                </a:solidFill>
              </a:rPr>
              <a:t>&lt;img class=”article__image article__image--left article__image--large”&gt;</a:t>
            </a:r>
            <a:endParaRPr sz="1200">
              <a:solidFill>
                <a:srgbClr val="569CD6"/>
              </a:solidFill>
            </a:endParaRPr>
          </a:p>
          <a:p>
            <a:pPr indent="457200" lvl="0" marL="0" rtl="0" algn="l">
              <a:spcBef>
                <a:spcPts val="0"/>
              </a:spcBef>
              <a:spcAft>
                <a:spcPts val="0"/>
              </a:spcAft>
              <a:buNone/>
            </a:pPr>
            <a:r>
              <a:rPr lang="pl" sz="1200">
                <a:solidFill>
                  <a:srgbClr val="569CD6"/>
                </a:solidFill>
              </a:rPr>
              <a:t>&lt;form class=”search search--users search--large”&gt;</a:t>
            </a:r>
            <a:endParaRPr>
              <a:solidFill>
                <a:srgbClr val="569CD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BEM - Modifier</a:t>
            </a:r>
            <a:endParaRPr/>
          </a:p>
        </p:txBody>
      </p:sp>
      <p:sp>
        <p:nvSpPr>
          <p:cNvPr id="192" name="Google Shape;192;p30"/>
          <p:cNvSpPr txBox="1"/>
          <p:nvPr>
            <p:ph idx="1" type="subTitle"/>
          </p:nvPr>
        </p:nvSpPr>
        <p:spPr>
          <a:xfrm>
            <a:off x="673050" y="1253150"/>
            <a:ext cx="7730700" cy="3269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pl" sz="1200"/>
              <a:t>Modyfikator reprezentuje </a:t>
            </a:r>
            <a:r>
              <a:rPr lang="pl" sz="1200"/>
              <a:t>zmianę i rozszerzenie czyli</a:t>
            </a:r>
            <a:r>
              <a:rPr lang="pl" sz="1200"/>
              <a:t> modyfikację. Nie dublujemy tych samych właściwości i wartości w regule dla modyfikatora - dodajemy nowe właściwości lub modyfikujemy istniejące.</a:t>
            </a:r>
            <a:endParaRPr sz="1200"/>
          </a:p>
          <a:p>
            <a:pPr indent="0" lvl="0" marL="0" rtl="0" algn="l">
              <a:spcBef>
                <a:spcPts val="0"/>
              </a:spcBef>
              <a:spcAft>
                <a:spcPts val="0"/>
              </a:spcAft>
              <a:buNone/>
            </a:pPr>
            <a:r>
              <a:t/>
            </a:r>
            <a:endParaRPr sz="1100"/>
          </a:p>
          <a:p>
            <a:pPr indent="0" lvl="0" marL="0" rtl="0" algn="l">
              <a:spcBef>
                <a:spcPts val="0"/>
              </a:spcBef>
              <a:spcAft>
                <a:spcPts val="0"/>
              </a:spcAft>
              <a:buNone/>
            </a:pPr>
            <a:r>
              <a:rPr lang="pl" sz="1100"/>
              <a:t>.button {</a:t>
            </a:r>
            <a:endParaRPr sz="1100"/>
          </a:p>
          <a:p>
            <a:pPr indent="0" lvl="0" marL="0" rtl="0" algn="l">
              <a:spcBef>
                <a:spcPts val="0"/>
              </a:spcBef>
              <a:spcAft>
                <a:spcPts val="0"/>
              </a:spcAft>
              <a:buNone/>
            </a:pPr>
            <a:r>
              <a:rPr lang="pl" sz="1100"/>
              <a:t>	font-size: 20px;</a:t>
            </a:r>
            <a:endParaRPr sz="1100"/>
          </a:p>
          <a:p>
            <a:pPr indent="0" lvl="0" marL="0" rtl="0" algn="l">
              <a:spcBef>
                <a:spcPts val="0"/>
              </a:spcBef>
              <a:spcAft>
                <a:spcPts val="0"/>
              </a:spcAft>
              <a:buNone/>
            </a:pPr>
            <a:r>
              <a:rPr lang="pl" sz="1100"/>
              <a:t>	color: rgb(200,126,126);</a:t>
            </a:r>
            <a:endParaRPr sz="1100"/>
          </a:p>
          <a:p>
            <a:pPr indent="0" lvl="0" marL="0" rtl="0" algn="l">
              <a:spcBef>
                <a:spcPts val="0"/>
              </a:spcBef>
              <a:spcAft>
                <a:spcPts val="0"/>
              </a:spcAft>
              <a:buNone/>
            </a:pPr>
            <a:r>
              <a:rPr lang="pl" sz="1100"/>
              <a:t>	background-color: </a:t>
            </a:r>
            <a:r>
              <a:rPr lang="pl" sz="1100"/>
              <a:t>rgba(34,226,226,0.8);</a:t>
            </a:r>
            <a:endParaRPr sz="1100"/>
          </a:p>
          <a:p>
            <a:pPr indent="0" lvl="0" marL="0" rtl="0" algn="l">
              <a:spcBef>
                <a:spcPts val="0"/>
              </a:spcBef>
              <a:spcAft>
                <a:spcPts val="0"/>
              </a:spcAft>
              <a:buNone/>
            </a:pPr>
            <a:r>
              <a:rPr lang="pl" sz="1100"/>
              <a:t>}</a:t>
            </a:r>
            <a:endParaRPr sz="1100"/>
          </a:p>
          <a:p>
            <a:pPr indent="0" lvl="0" marL="0" rtl="0" algn="l">
              <a:spcBef>
                <a:spcPts val="0"/>
              </a:spcBef>
              <a:spcAft>
                <a:spcPts val="0"/>
              </a:spcAft>
              <a:buNone/>
            </a:pPr>
            <a:r>
              <a:t/>
            </a:r>
            <a:endParaRPr sz="1100"/>
          </a:p>
        </p:txBody>
      </p:sp>
      <p:sp>
        <p:nvSpPr>
          <p:cNvPr id="193" name="Google Shape;193;p30"/>
          <p:cNvSpPr txBox="1"/>
          <p:nvPr/>
        </p:nvSpPr>
        <p:spPr>
          <a:xfrm>
            <a:off x="4809225" y="234762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pl" sz="1100">
                <a:solidFill>
                  <a:srgbClr val="F3F3F3"/>
                </a:solidFill>
                <a:latin typeface="Montserrat"/>
                <a:ea typeface="Montserrat"/>
                <a:cs typeface="Montserrat"/>
                <a:sym typeface="Montserrat"/>
              </a:rPr>
              <a:t>.button--theme-halloween {</a:t>
            </a:r>
            <a:endParaRPr sz="1100">
              <a:solidFill>
                <a:srgbClr val="F3F3F3"/>
              </a:solidFill>
              <a:latin typeface="Montserrat"/>
              <a:ea typeface="Montserrat"/>
              <a:cs typeface="Montserrat"/>
              <a:sym typeface="Montserrat"/>
            </a:endParaRPr>
          </a:p>
          <a:p>
            <a:pPr indent="457200" lvl="0" marL="0" rtl="0" algn="l">
              <a:lnSpc>
                <a:spcPct val="150000"/>
              </a:lnSpc>
              <a:spcBef>
                <a:spcPts val="0"/>
              </a:spcBef>
              <a:spcAft>
                <a:spcPts val="0"/>
              </a:spcAft>
              <a:buNone/>
            </a:pPr>
            <a:r>
              <a:rPr lang="pl" sz="1100">
                <a:solidFill>
                  <a:srgbClr val="F3F3F3"/>
                </a:solidFill>
                <a:latin typeface="Montserrat"/>
                <a:ea typeface="Montserrat"/>
                <a:cs typeface="Montserrat"/>
                <a:sym typeface="Montserrat"/>
              </a:rPr>
              <a:t>font-size: 20px; </a:t>
            </a:r>
            <a:r>
              <a:rPr lang="pl" sz="1100">
                <a:solidFill>
                  <a:srgbClr val="FF0000"/>
                </a:solidFill>
                <a:latin typeface="Montserrat"/>
                <a:ea typeface="Montserrat"/>
                <a:cs typeface="Montserrat"/>
                <a:sym typeface="Montserrat"/>
              </a:rPr>
              <a:t> /* źle */</a:t>
            </a:r>
            <a:endParaRPr sz="1100">
              <a:solidFill>
                <a:srgbClr val="FF0000"/>
              </a:solidFill>
              <a:latin typeface="Montserrat"/>
              <a:ea typeface="Montserrat"/>
              <a:cs typeface="Montserrat"/>
              <a:sym typeface="Montserrat"/>
            </a:endParaRPr>
          </a:p>
          <a:p>
            <a:pPr indent="0" lvl="0" marL="0" rtl="0" algn="l">
              <a:lnSpc>
                <a:spcPct val="150000"/>
              </a:lnSpc>
              <a:spcBef>
                <a:spcPts val="0"/>
              </a:spcBef>
              <a:spcAft>
                <a:spcPts val="0"/>
              </a:spcAft>
              <a:buNone/>
            </a:pPr>
            <a:r>
              <a:rPr lang="pl" sz="1100">
                <a:solidFill>
                  <a:srgbClr val="F3F3F3"/>
                </a:solidFill>
                <a:latin typeface="Montserrat"/>
                <a:ea typeface="Montserrat"/>
                <a:cs typeface="Montserrat"/>
                <a:sym typeface="Montserrat"/>
              </a:rPr>
              <a:t>	font-family: “comic sans”;</a:t>
            </a:r>
            <a:endParaRPr sz="1100">
              <a:solidFill>
                <a:srgbClr val="F3F3F3"/>
              </a:solidFill>
              <a:latin typeface="Montserrat"/>
              <a:ea typeface="Montserrat"/>
              <a:cs typeface="Montserrat"/>
              <a:sym typeface="Montserrat"/>
            </a:endParaRPr>
          </a:p>
          <a:p>
            <a:pPr indent="457200" lvl="0" marL="0" rtl="0" algn="l">
              <a:lnSpc>
                <a:spcPct val="150000"/>
              </a:lnSpc>
              <a:spcBef>
                <a:spcPts val="0"/>
              </a:spcBef>
              <a:spcAft>
                <a:spcPts val="0"/>
              </a:spcAft>
              <a:buNone/>
            </a:pPr>
            <a:r>
              <a:rPr lang="pl" sz="1100">
                <a:solidFill>
                  <a:srgbClr val="F3F3F3"/>
                </a:solidFill>
                <a:latin typeface="Montserrat"/>
                <a:ea typeface="Montserrat"/>
                <a:cs typeface="Montserrat"/>
                <a:sym typeface="Montserrat"/>
              </a:rPr>
              <a:t>background-color: rgb(6,6,6);</a:t>
            </a:r>
            <a:endParaRPr sz="1100">
              <a:solidFill>
                <a:srgbClr val="F3F3F3"/>
              </a:solidFill>
              <a:latin typeface="Montserrat"/>
              <a:ea typeface="Montserrat"/>
              <a:cs typeface="Montserrat"/>
              <a:sym typeface="Montserrat"/>
            </a:endParaRPr>
          </a:p>
          <a:p>
            <a:pPr indent="0" lvl="0" marL="0" rtl="0" algn="l">
              <a:lnSpc>
                <a:spcPct val="150000"/>
              </a:lnSpc>
              <a:spcBef>
                <a:spcPts val="0"/>
              </a:spcBef>
              <a:spcAft>
                <a:spcPts val="0"/>
              </a:spcAft>
              <a:buNone/>
            </a:pPr>
            <a:r>
              <a:rPr lang="pl" sz="1100">
                <a:solidFill>
                  <a:srgbClr val="F3F3F3"/>
                </a:solidFill>
                <a:latin typeface="Montserrat"/>
                <a:ea typeface="Montserrat"/>
                <a:cs typeface="Montserrat"/>
                <a:sym typeface="Montserrat"/>
              </a:rPr>
              <a:t>}</a:t>
            </a:r>
            <a:endParaRPr sz="1100">
              <a:solidFill>
                <a:srgbClr val="F3F3F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1"/>
          <p:cNvPicPr preferRelativeResize="0"/>
          <p:nvPr/>
        </p:nvPicPr>
        <p:blipFill>
          <a:blip r:embed="rId3">
            <a:alphaModFix/>
          </a:blip>
          <a:stretch>
            <a:fillRect/>
          </a:stretch>
        </p:blipFill>
        <p:spPr>
          <a:xfrm>
            <a:off x="2216175" y="152400"/>
            <a:ext cx="4687648"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BEM - o co chodzi</a:t>
            </a:r>
            <a:endParaRPr/>
          </a:p>
        </p:txBody>
      </p:sp>
      <p:sp>
        <p:nvSpPr>
          <p:cNvPr id="95" name="Google Shape;95;p14"/>
          <p:cNvSpPr txBox="1"/>
          <p:nvPr>
            <p:ph idx="1" type="subTitle"/>
          </p:nvPr>
        </p:nvSpPr>
        <p:spPr>
          <a:xfrm>
            <a:off x="673050" y="1520925"/>
            <a:ext cx="7107000" cy="3001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pl" sz="1300"/>
              <a:t>BEM to przede wszystkim:</a:t>
            </a:r>
            <a:endParaRPr sz="1300"/>
          </a:p>
          <a:p>
            <a:pPr indent="-311150" lvl="0" marL="457200" rtl="0" algn="l">
              <a:lnSpc>
                <a:spcPct val="150000"/>
              </a:lnSpc>
              <a:spcBef>
                <a:spcPts val="0"/>
              </a:spcBef>
              <a:spcAft>
                <a:spcPts val="0"/>
              </a:spcAft>
              <a:buSzPts val="1300"/>
              <a:buChar char="-"/>
            </a:pPr>
            <a:r>
              <a:rPr lang="pl" sz="1300">
                <a:solidFill>
                  <a:srgbClr val="569CD6"/>
                </a:solidFill>
              </a:rPr>
              <a:t>myślenie o interfejsie</a:t>
            </a:r>
            <a:r>
              <a:rPr lang="pl" sz="1300"/>
              <a:t> (stronie) jako zbiorze (niezależnych) komponentów.</a:t>
            </a:r>
            <a:endParaRPr sz="1300"/>
          </a:p>
          <a:p>
            <a:pPr indent="-311150" lvl="0" marL="457200" rtl="0" algn="l">
              <a:lnSpc>
                <a:spcPct val="150000"/>
              </a:lnSpc>
              <a:spcBef>
                <a:spcPts val="0"/>
              </a:spcBef>
              <a:spcAft>
                <a:spcPts val="0"/>
              </a:spcAft>
              <a:buSzPts val="1300"/>
              <a:buChar char="-"/>
            </a:pPr>
            <a:r>
              <a:rPr lang="pl" sz="1300">
                <a:solidFill>
                  <a:srgbClr val="569CD6"/>
                </a:solidFill>
              </a:rPr>
              <a:t>konwencja </a:t>
            </a:r>
            <a:r>
              <a:rPr lang="pl" sz="1300"/>
              <a:t> (zestaw reguł) określająca sposób nazywania elementów HTML i tworzenia </a:t>
            </a:r>
            <a:r>
              <a:rPr lang="pl" sz="1300"/>
              <a:t>selektorów w CSS. </a:t>
            </a:r>
            <a:endParaRPr sz="1300"/>
          </a:p>
          <a:p>
            <a:pPr indent="0" lvl="0" marL="0" rtl="0" algn="l">
              <a:lnSpc>
                <a:spcPct val="150000"/>
              </a:lnSpc>
              <a:spcBef>
                <a:spcPts val="0"/>
              </a:spcBef>
              <a:spcAft>
                <a:spcPts val="0"/>
              </a:spcAft>
              <a:buNone/>
            </a:pPr>
            <a:r>
              <a:t/>
            </a:r>
            <a:endParaRPr sz="1300"/>
          </a:p>
          <a:p>
            <a:pPr indent="0" lvl="0" marL="0" rtl="0" algn="l">
              <a:lnSpc>
                <a:spcPct val="150000"/>
              </a:lnSpc>
              <a:spcBef>
                <a:spcPts val="0"/>
              </a:spcBef>
              <a:spcAft>
                <a:spcPts val="0"/>
              </a:spcAft>
              <a:buNone/>
            </a:pPr>
            <a:r>
              <a:t/>
            </a:r>
            <a:endParaRPr sz="1300"/>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pl"/>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Reguły BEM</a:t>
            </a:r>
            <a:endParaRPr/>
          </a:p>
        </p:txBody>
      </p:sp>
      <p:sp>
        <p:nvSpPr>
          <p:cNvPr id="204" name="Google Shape;204;p32"/>
          <p:cNvSpPr txBox="1"/>
          <p:nvPr>
            <p:ph idx="1" type="subTitle"/>
          </p:nvPr>
        </p:nvSpPr>
        <p:spPr>
          <a:xfrm>
            <a:off x="673050" y="1520925"/>
            <a:ext cx="7730700" cy="30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Omówmy zbiór wybranych, istotnych reguł metodologii BEM dotyczących tworzenie nazw, klas i selektorów.</a:t>
            </a:r>
            <a:endParaRPr/>
          </a:p>
          <a:p>
            <a:pPr indent="0" lvl="0" marL="0" rtl="0" algn="l">
              <a:spcBef>
                <a:spcPts val="0"/>
              </a:spcBef>
              <a:spcAft>
                <a:spcPts val="0"/>
              </a:spcAft>
              <a:buNone/>
            </a:pPr>
            <a:r>
              <a:t/>
            </a:r>
            <a:endParaRPr/>
          </a:p>
          <a:p>
            <a:pPr indent="0" lvl="0" marL="0" rtl="0" algn="l">
              <a:spcBef>
                <a:spcPts val="0"/>
              </a:spcBef>
              <a:spcAft>
                <a:spcPts val="0"/>
              </a:spcAft>
              <a:buNone/>
            </a:pPr>
            <a:r>
              <a:rPr lang="pl"/>
              <a:t>Zobaczmy też różne sytuacje, z którymi można się spotkać i w których konwencja nie zawsze </a:t>
            </a:r>
            <a:r>
              <a:rPr lang="pl"/>
              <a:t>mówi</a:t>
            </a:r>
            <a:r>
              <a:rPr lang="pl"/>
              <a:t> co robić albo zostawia nam </a:t>
            </a:r>
            <a:r>
              <a:rPr lang="pl"/>
              <a:t>wybór</a:t>
            </a:r>
            <a:r>
              <a:rPr lang="pl"/>
              <a:t>. W bardzo wielu </a:t>
            </a:r>
            <a:r>
              <a:rPr lang="pl"/>
              <a:t>sytuacjach</a:t>
            </a:r>
            <a:r>
              <a:rPr lang="pl"/>
              <a:t> stosuje się </a:t>
            </a:r>
            <a:r>
              <a:rPr lang="pl"/>
              <a:t>różne</a:t>
            </a:r>
            <a:r>
              <a:rPr lang="pl"/>
              <a:t> praktyki w zależności od preferencji deweloperów.</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Nazywanie klas</a:t>
            </a:r>
            <a:endParaRPr/>
          </a:p>
        </p:txBody>
      </p:sp>
      <p:sp>
        <p:nvSpPr>
          <p:cNvPr id="210" name="Google Shape;210;p33"/>
          <p:cNvSpPr txBox="1"/>
          <p:nvPr>
            <p:ph idx="1" type="subTitle"/>
          </p:nvPr>
        </p:nvSpPr>
        <p:spPr>
          <a:xfrm>
            <a:off x="673050" y="1520925"/>
            <a:ext cx="7730700" cy="30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Klasa pełni rolę nie tylko identyfikatora (dla celów arkuszy stylów), ale </a:t>
            </a:r>
            <a:r>
              <a:rPr lang="pl"/>
              <a:t>także</a:t>
            </a:r>
            <a:r>
              <a:rPr lang="pl"/>
              <a:t> informuje:</a:t>
            </a:r>
            <a:endParaRPr/>
          </a:p>
          <a:p>
            <a:pPr indent="-311150" lvl="0" marL="457200" rtl="0" algn="l">
              <a:spcBef>
                <a:spcPts val="0"/>
              </a:spcBef>
              <a:spcAft>
                <a:spcPts val="0"/>
              </a:spcAft>
              <a:buSzPts val="1300"/>
              <a:buChar char="-"/>
            </a:pPr>
            <a:r>
              <a:rPr lang="pl" sz="1300"/>
              <a:t>czym jest dana część interfejsu (blokiem, elementem, modyfikatorem), </a:t>
            </a:r>
            <a:endParaRPr sz="1300"/>
          </a:p>
          <a:p>
            <a:pPr indent="-311150" lvl="0" marL="457200" rtl="0" algn="l">
              <a:spcBef>
                <a:spcPts val="0"/>
              </a:spcBef>
              <a:spcAft>
                <a:spcPts val="0"/>
              </a:spcAft>
              <a:buSzPts val="1300"/>
              <a:buChar char="-"/>
            </a:pPr>
            <a:r>
              <a:rPr lang="pl" sz="1300"/>
              <a:t>za co odpowiada </a:t>
            </a:r>
            <a:r>
              <a:rPr lang="pl" sz="1300"/>
              <a:t>dana część interfejsu, </a:t>
            </a:r>
            <a:r>
              <a:rPr lang="pl" sz="1300"/>
              <a:t>jaką rolę pełni, jakie ma cechy czy, czasami, w jakim jest stanie (aktywny, wyłączony, otwarty, ukryty) </a:t>
            </a:r>
            <a:endParaRPr sz="1300"/>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Przykładowe nazwy w modyfikatorach</a:t>
            </a:r>
            <a:endParaRPr/>
          </a:p>
        </p:txBody>
      </p:sp>
      <p:sp>
        <p:nvSpPr>
          <p:cNvPr id="216" name="Google Shape;216;p34"/>
          <p:cNvSpPr txBox="1"/>
          <p:nvPr>
            <p:ph idx="1" type="subTitle"/>
          </p:nvPr>
        </p:nvSpPr>
        <p:spPr>
          <a:xfrm>
            <a:off x="673050" y="1520925"/>
            <a:ext cx="7730700" cy="3001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l" sz="1100">
                <a:solidFill>
                  <a:srgbClr val="F3F3F3"/>
                </a:solidFill>
              </a:rPr>
              <a:t>/* właściwości elementu/bloku w modyfikatorze */</a:t>
            </a:r>
            <a:endParaRPr sz="1100">
              <a:solidFill>
                <a:srgbClr val="F3F3F3"/>
              </a:solidFill>
            </a:endParaRPr>
          </a:p>
          <a:p>
            <a:pPr indent="0" lvl="0" marL="0" rtl="0" algn="l">
              <a:lnSpc>
                <a:spcPct val="115000"/>
              </a:lnSpc>
              <a:spcBef>
                <a:spcPts val="0"/>
              </a:spcBef>
              <a:spcAft>
                <a:spcPts val="0"/>
              </a:spcAft>
              <a:buNone/>
            </a:pPr>
            <a:r>
              <a:t/>
            </a:r>
            <a:endParaRPr sz="1100">
              <a:solidFill>
                <a:srgbClr val="F3F3F3"/>
              </a:solidFill>
            </a:endParaRPr>
          </a:p>
          <a:p>
            <a:pPr indent="0" lvl="0" marL="0" rtl="0" algn="l">
              <a:lnSpc>
                <a:spcPct val="115000"/>
              </a:lnSpc>
              <a:spcBef>
                <a:spcPts val="0"/>
              </a:spcBef>
              <a:spcAft>
                <a:spcPts val="0"/>
              </a:spcAft>
              <a:buNone/>
            </a:pPr>
            <a:r>
              <a:rPr lang="pl" sz="1100">
                <a:solidFill>
                  <a:srgbClr val="F3F3F3"/>
                </a:solidFill>
              </a:rPr>
              <a:t>&lt;button class="btn btn--large"&gt;&lt;/button&gt;</a:t>
            </a:r>
            <a:endParaRPr sz="1100">
              <a:solidFill>
                <a:srgbClr val="F3F3F3"/>
              </a:solidFill>
            </a:endParaRPr>
          </a:p>
          <a:p>
            <a:pPr indent="0" lvl="0" marL="0" rtl="0" algn="l">
              <a:lnSpc>
                <a:spcPct val="115000"/>
              </a:lnSpc>
              <a:spcBef>
                <a:spcPts val="0"/>
              </a:spcBef>
              <a:spcAft>
                <a:spcPts val="0"/>
              </a:spcAft>
              <a:buNone/>
            </a:pPr>
            <a:r>
              <a:rPr lang="pl" sz="1100">
                <a:solidFill>
                  <a:srgbClr val="F3F3F3"/>
                </a:solidFill>
              </a:rPr>
              <a:t>&lt;button class="button button--yellow-layout"&gt;&lt;/button&gt;</a:t>
            </a:r>
            <a:endParaRPr sz="1100">
              <a:solidFill>
                <a:srgbClr val="F3F3F3"/>
              </a:solidFill>
            </a:endParaRPr>
          </a:p>
          <a:p>
            <a:pPr indent="0" lvl="0" marL="0" rtl="0" algn="l">
              <a:lnSpc>
                <a:spcPct val="115000"/>
              </a:lnSpc>
              <a:spcBef>
                <a:spcPts val="0"/>
              </a:spcBef>
              <a:spcAft>
                <a:spcPts val="0"/>
              </a:spcAft>
              <a:buNone/>
            </a:pPr>
            <a:r>
              <a:rPr lang="pl" sz="1100">
                <a:solidFill>
                  <a:srgbClr val="F3F3F3"/>
                </a:solidFill>
              </a:rPr>
              <a:t>&lt;header class="page-header page-header--primary"&gt;&lt;/</a:t>
            </a:r>
            <a:r>
              <a:rPr lang="pl" sz="1100"/>
              <a:t>header</a:t>
            </a:r>
            <a:r>
              <a:rPr lang="pl" sz="1100">
                <a:solidFill>
                  <a:srgbClr val="F3F3F3"/>
                </a:solidFill>
              </a:rPr>
              <a:t>&gt;</a:t>
            </a:r>
            <a:endParaRPr sz="1100">
              <a:solidFill>
                <a:srgbClr val="F3F3F3"/>
              </a:solidFill>
            </a:endParaRPr>
          </a:p>
          <a:p>
            <a:pPr indent="0" lvl="0" marL="0" rtl="0" algn="l">
              <a:lnSpc>
                <a:spcPct val="115000"/>
              </a:lnSpc>
              <a:spcBef>
                <a:spcPts val="0"/>
              </a:spcBef>
              <a:spcAft>
                <a:spcPts val="0"/>
              </a:spcAft>
              <a:buNone/>
            </a:pPr>
            <a:r>
              <a:rPr lang="pl" sz="1100"/>
              <a:t>&lt;article class=”article article--theme-punk”&gt;&lt;/article&gt;</a:t>
            </a:r>
            <a:endParaRPr sz="1100"/>
          </a:p>
          <a:p>
            <a:pPr indent="0" lvl="0" marL="0" rtl="0" algn="l">
              <a:lnSpc>
                <a:spcPct val="115000"/>
              </a:lnSpc>
              <a:spcBef>
                <a:spcPts val="0"/>
              </a:spcBef>
              <a:spcAft>
                <a:spcPts val="0"/>
              </a:spcAft>
              <a:buNone/>
            </a:pPr>
            <a:r>
              <a:rPr lang="pl" sz="1100"/>
              <a:t>&lt;p class=”article__text article__text--size-large”&gt;&lt;/article&gt;</a:t>
            </a:r>
            <a:endParaRPr sz="1100"/>
          </a:p>
          <a:p>
            <a:pPr indent="0" lvl="0" marL="0" rtl="0" algn="l">
              <a:lnSpc>
                <a:spcPct val="115000"/>
              </a:lnSpc>
              <a:spcBef>
                <a:spcPts val="0"/>
              </a:spcBef>
              <a:spcAft>
                <a:spcPts val="0"/>
              </a:spcAft>
              <a:buNone/>
            </a:pPr>
            <a:r>
              <a:t/>
            </a:r>
            <a:endParaRPr sz="1100">
              <a:solidFill>
                <a:srgbClr val="F3F3F3"/>
              </a:solidFill>
            </a:endParaRPr>
          </a:p>
          <a:p>
            <a:pPr indent="0" lvl="0" marL="0" rtl="0" algn="l">
              <a:lnSpc>
                <a:spcPct val="115000"/>
              </a:lnSpc>
              <a:spcBef>
                <a:spcPts val="0"/>
              </a:spcBef>
              <a:spcAft>
                <a:spcPts val="0"/>
              </a:spcAft>
              <a:buNone/>
            </a:pPr>
            <a:r>
              <a:t/>
            </a:r>
            <a:endParaRPr sz="1100">
              <a:solidFill>
                <a:srgbClr val="F3F3F3"/>
              </a:solidFill>
            </a:endParaRPr>
          </a:p>
          <a:p>
            <a:pPr indent="0" lvl="0" marL="0" rtl="0" algn="l">
              <a:lnSpc>
                <a:spcPct val="115000"/>
              </a:lnSpc>
              <a:spcBef>
                <a:spcPts val="0"/>
              </a:spcBef>
              <a:spcAft>
                <a:spcPts val="0"/>
              </a:spcAft>
              <a:buNone/>
            </a:pPr>
            <a:r>
              <a:rPr lang="pl" sz="1100">
                <a:solidFill>
                  <a:srgbClr val="F3F3F3"/>
                </a:solidFill>
              </a:rPr>
              <a:t>/* stan w modyfikatorze */</a:t>
            </a:r>
            <a:endParaRPr sz="1100">
              <a:solidFill>
                <a:srgbClr val="F3F3F3"/>
              </a:solidFill>
            </a:endParaRPr>
          </a:p>
          <a:p>
            <a:pPr indent="0" lvl="0" marL="0" rtl="0" algn="l">
              <a:lnSpc>
                <a:spcPct val="115000"/>
              </a:lnSpc>
              <a:spcBef>
                <a:spcPts val="0"/>
              </a:spcBef>
              <a:spcAft>
                <a:spcPts val="0"/>
              </a:spcAft>
              <a:buNone/>
            </a:pPr>
            <a:r>
              <a:t/>
            </a:r>
            <a:endParaRPr sz="1100">
              <a:solidFill>
                <a:srgbClr val="F3F3F3"/>
              </a:solidFill>
            </a:endParaRPr>
          </a:p>
          <a:p>
            <a:pPr indent="0" lvl="0" marL="0" rtl="0" algn="l">
              <a:lnSpc>
                <a:spcPct val="115000"/>
              </a:lnSpc>
              <a:spcBef>
                <a:spcPts val="0"/>
              </a:spcBef>
              <a:spcAft>
                <a:spcPts val="0"/>
              </a:spcAft>
              <a:buNone/>
            </a:pPr>
            <a:r>
              <a:rPr lang="pl" sz="1100">
                <a:solidFill>
                  <a:srgbClr val="F3F3F3"/>
                </a:solidFill>
              </a:rPr>
              <a:t>&lt;</a:t>
            </a:r>
            <a:r>
              <a:rPr lang="pl" sz="1100"/>
              <a:t>form</a:t>
            </a:r>
            <a:r>
              <a:rPr lang="pl" sz="1100">
                <a:solidFill>
                  <a:srgbClr val="F3F3F3"/>
                </a:solidFill>
              </a:rPr>
              <a:t> class="</a:t>
            </a:r>
            <a:r>
              <a:rPr lang="pl" sz="1100"/>
              <a:t>form form--user</a:t>
            </a:r>
            <a:r>
              <a:rPr lang="pl" sz="1100">
                <a:solidFill>
                  <a:srgbClr val="F3F3F3"/>
                </a:solidFill>
              </a:rPr>
              <a:t> </a:t>
            </a:r>
            <a:r>
              <a:rPr lang="pl" sz="1100"/>
              <a:t>form</a:t>
            </a:r>
            <a:r>
              <a:rPr lang="pl" sz="1100">
                <a:solidFill>
                  <a:srgbClr val="F3F3F3"/>
                </a:solidFill>
              </a:rPr>
              <a:t>--state-</a:t>
            </a:r>
            <a:r>
              <a:rPr lang="pl" sz="1100"/>
              <a:t>focus</a:t>
            </a:r>
            <a:r>
              <a:rPr lang="pl" sz="1100">
                <a:solidFill>
                  <a:srgbClr val="F3F3F3"/>
                </a:solidFill>
              </a:rPr>
              <a:t>"&gt;&lt;/</a:t>
            </a:r>
            <a:r>
              <a:rPr lang="pl" sz="1100"/>
              <a:t>form</a:t>
            </a:r>
            <a:r>
              <a:rPr lang="pl" sz="1100">
                <a:solidFill>
                  <a:srgbClr val="F3F3F3"/>
                </a:solidFill>
              </a:rPr>
              <a:t>&gt;</a:t>
            </a:r>
            <a:endParaRPr sz="1100">
              <a:solidFill>
                <a:srgbClr val="F3F3F3"/>
              </a:solidFill>
            </a:endParaRPr>
          </a:p>
          <a:p>
            <a:pPr indent="0" lvl="0" marL="0" rtl="0" algn="l">
              <a:lnSpc>
                <a:spcPct val="115000"/>
              </a:lnSpc>
              <a:spcBef>
                <a:spcPts val="0"/>
              </a:spcBef>
              <a:spcAft>
                <a:spcPts val="0"/>
              </a:spcAft>
              <a:buNone/>
            </a:pPr>
            <a:r>
              <a:rPr lang="pl" sz="1100">
                <a:solidFill>
                  <a:srgbClr val="F3F3F3"/>
                </a:solidFill>
              </a:rPr>
              <a:t>&lt;nav class="mobile-menu mobile-menu--open"&gt;&lt;/nav&gt; </a:t>
            </a:r>
            <a:endParaRPr sz="1100">
              <a:solidFill>
                <a:srgbClr val="F3F3F3"/>
              </a:solidFill>
            </a:endParaRPr>
          </a:p>
          <a:p>
            <a:pPr indent="0" lvl="0" marL="0" rtl="0" algn="l">
              <a:lnSpc>
                <a:spcPct val="115000"/>
              </a:lnSpc>
              <a:spcBef>
                <a:spcPts val="0"/>
              </a:spcBef>
              <a:spcAft>
                <a:spcPts val="0"/>
              </a:spcAft>
              <a:buNone/>
            </a:pPr>
            <a:r>
              <a:rPr lang="pl" sz="1100">
                <a:solidFill>
                  <a:srgbClr val="F3F3F3"/>
                </a:solidFill>
              </a:rPr>
              <a:t>&lt;li class”menu__item menu__item--is-hidden”&gt;&lt;/li&gt; </a:t>
            </a:r>
            <a:endParaRPr>
              <a:solidFill>
                <a:srgbClr val="F3F3F3"/>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Podwójne podkreślenie (underscore)</a:t>
            </a:r>
            <a:endParaRPr/>
          </a:p>
        </p:txBody>
      </p:sp>
      <p:sp>
        <p:nvSpPr>
          <p:cNvPr id="222" name="Google Shape;222;p35"/>
          <p:cNvSpPr txBox="1"/>
          <p:nvPr>
            <p:ph idx="1" type="subTitle"/>
          </p:nvPr>
        </p:nvSpPr>
        <p:spPr>
          <a:xfrm>
            <a:off x="673050" y="1520925"/>
            <a:ext cx="7730700" cy="30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Tworząc klasę elementu zawsze </a:t>
            </a:r>
            <a:r>
              <a:rPr lang="pl"/>
              <a:t>używamy</a:t>
            </a:r>
            <a:r>
              <a:rPr lang="pl"/>
              <a:t> podwójnego podkreślenie, które oddziela nazwę bloku od nazwy elementu.</a:t>
            </a:r>
            <a:endParaRPr/>
          </a:p>
          <a:p>
            <a:pPr indent="0" lvl="0" marL="0" rtl="0" algn="l">
              <a:spcBef>
                <a:spcPts val="0"/>
              </a:spcBef>
              <a:spcAft>
                <a:spcPts val="0"/>
              </a:spcAft>
              <a:buNone/>
            </a:pPr>
            <a:r>
              <a:t/>
            </a:r>
            <a:endParaRPr/>
          </a:p>
          <a:p>
            <a:pPr indent="0" lvl="0" marL="0" rtl="0" algn="l">
              <a:spcBef>
                <a:spcPts val="0"/>
              </a:spcBef>
              <a:spcAft>
                <a:spcPts val="0"/>
              </a:spcAft>
              <a:buNone/>
            </a:pPr>
            <a:r>
              <a:rPr lang="pl"/>
              <a:t>	BLOK__ELEMENT</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Podwójny minus/myślnik (hyphen)</a:t>
            </a:r>
            <a:endParaRPr/>
          </a:p>
        </p:txBody>
      </p:sp>
      <p:sp>
        <p:nvSpPr>
          <p:cNvPr id="228" name="Google Shape;228;p36"/>
          <p:cNvSpPr txBox="1"/>
          <p:nvPr>
            <p:ph idx="1" type="subTitle"/>
          </p:nvPr>
        </p:nvSpPr>
        <p:spPr>
          <a:xfrm>
            <a:off x="673050" y="1520925"/>
            <a:ext cx="7730700" cy="30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Tworząc klasę modyfikatora bloku czy elementu zawsze używamy podwójnego myślnika, który oddziela nazwę bloku od nazwy modyfikatora czy nazwę klasy elementu od modyfikatora.</a:t>
            </a:r>
            <a:endParaRPr/>
          </a:p>
          <a:p>
            <a:pPr indent="0" lvl="0" marL="0" rtl="0" algn="l">
              <a:spcBef>
                <a:spcPts val="0"/>
              </a:spcBef>
              <a:spcAft>
                <a:spcPts val="0"/>
              </a:spcAft>
              <a:buNone/>
            </a:pPr>
            <a:r>
              <a:t/>
            </a:r>
            <a:endParaRPr/>
          </a:p>
          <a:p>
            <a:pPr indent="0" lvl="0" marL="0" rtl="0" algn="l">
              <a:spcBef>
                <a:spcPts val="0"/>
              </a:spcBef>
              <a:spcAft>
                <a:spcPts val="0"/>
              </a:spcAft>
              <a:buNone/>
            </a:pPr>
            <a:r>
              <a:rPr lang="pl"/>
              <a:t>	BLOK--MODYFIKATOR</a:t>
            </a:r>
            <a:endParaRPr/>
          </a:p>
          <a:p>
            <a:pPr indent="457200" lvl="0" marL="0" rtl="0" algn="l">
              <a:spcBef>
                <a:spcPts val="0"/>
              </a:spcBef>
              <a:spcAft>
                <a:spcPts val="0"/>
              </a:spcAft>
              <a:buNone/>
            </a:pPr>
            <a:r>
              <a:rPr lang="pl"/>
              <a:t>BLOK__ELEMENT--MODYFIKATOR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Nazwy z myślnikami</a:t>
            </a:r>
            <a:endParaRPr/>
          </a:p>
        </p:txBody>
      </p:sp>
      <p:sp>
        <p:nvSpPr>
          <p:cNvPr id="234" name="Google Shape;234;p37"/>
          <p:cNvSpPr txBox="1"/>
          <p:nvPr>
            <p:ph idx="1" type="subTitle"/>
          </p:nvPr>
        </p:nvSpPr>
        <p:spPr>
          <a:xfrm>
            <a:off x="673050" y="1520925"/>
            <a:ext cx="7730700" cy="30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Tworząc nazwy bloków, elementów i </a:t>
            </a:r>
            <a:r>
              <a:rPr lang="pl"/>
              <a:t>modyfikatorów</a:t>
            </a:r>
            <a:r>
              <a:rPr lang="pl"/>
              <a:t> najlepiej jest korzystać z myślników - </a:t>
            </a:r>
            <a:r>
              <a:rPr lang="pl"/>
              <a:t>oczywiście</a:t>
            </a:r>
            <a:r>
              <a:rPr lang="pl"/>
              <a:t> o ile nazwa danej części interfejsu ma być dwu (czy więcej) członowa.</a:t>
            </a:r>
            <a:endParaRPr/>
          </a:p>
          <a:p>
            <a:pPr indent="0" lvl="0" marL="0" rtl="0" algn="l">
              <a:spcBef>
                <a:spcPts val="0"/>
              </a:spcBef>
              <a:spcAft>
                <a:spcPts val="0"/>
              </a:spcAft>
              <a:buNone/>
            </a:pPr>
            <a:r>
              <a:t/>
            </a:r>
            <a:endParaRPr/>
          </a:p>
          <a:p>
            <a:pPr indent="0" lvl="0" marL="0" rtl="0" algn="l">
              <a:spcBef>
                <a:spcPts val="0"/>
              </a:spcBef>
              <a:spcAft>
                <a:spcPts val="0"/>
              </a:spcAft>
              <a:buNone/>
            </a:pPr>
            <a:r>
              <a:rPr lang="pl"/>
              <a:t>	nazwa-bloku</a:t>
            </a:r>
            <a:endParaRPr/>
          </a:p>
          <a:p>
            <a:pPr indent="457200" lvl="0" marL="0" rtl="0" algn="l">
              <a:spcBef>
                <a:spcPts val="0"/>
              </a:spcBef>
              <a:spcAft>
                <a:spcPts val="0"/>
              </a:spcAft>
              <a:buNone/>
            </a:pPr>
            <a:r>
              <a:rPr lang="pl"/>
              <a:t>nazwa-bloku--nazwa-modyfikatora</a:t>
            </a:r>
            <a:endParaRPr/>
          </a:p>
          <a:p>
            <a:pPr indent="0" lvl="0" marL="0" rtl="0" algn="l">
              <a:spcBef>
                <a:spcPts val="0"/>
              </a:spcBef>
              <a:spcAft>
                <a:spcPts val="0"/>
              </a:spcAft>
              <a:buNone/>
            </a:pPr>
            <a:r>
              <a:rPr lang="pl"/>
              <a:t>	nazwa-bloku__nazwa-jakiegos-elementu</a:t>
            </a:r>
            <a:endParaRPr/>
          </a:p>
          <a:p>
            <a:pPr indent="457200" lvl="0" marL="0" rtl="0" algn="l">
              <a:spcBef>
                <a:spcPts val="0"/>
              </a:spcBef>
              <a:spcAft>
                <a:spcPts val="0"/>
              </a:spcAft>
              <a:buNone/>
            </a:pPr>
            <a:r>
              <a:rPr lang="pl"/>
              <a:t>nazwa-bloku__nazwa-elementu--</a:t>
            </a:r>
            <a:r>
              <a:rPr lang="pl"/>
              <a:t>nazwa-tego-modyfikatora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Nazwy w konwencji camelCase</a:t>
            </a:r>
            <a:endParaRPr/>
          </a:p>
        </p:txBody>
      </p:sp>
      <p:sp>
        <p:nvSpPr>
          <p:cNvPr id="240" name="Google Shape;240;p38"/>
          <p:cNvSpPr txBox="1"/>
          <p:nvPr>
            <p:ph idx="1" type="subTitle"/>
          </p:nvPr>
        </p:nvSpPr>
        <p:spPr>
          <a:xfrm>
            <a:off x="673050" y="1520925"/>
            <a:ext cx="7730700" cy="30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Mniej popularna, ale dozwolona i spotykana jest składnia wielbłądzia. Każdy kolejny człon nazwy piszemy wielkimi literami. </a:t>
            </a:r>
            <a:endParaRPr/>
          </a:p>
          <a:p>
            <a:pPr indent="0" lvl="0" marL="0" rtl="0" algn="l">
              <a:spcBef>
                <a:spcPts val="0"/>
              </a:spcBef>
              <a:spcAft>
                <a:spcPts val="0"/>
              </a:spcAft>
              <a:buNone/>
            </a:pPr>
            <a:r>
              <a:t/>
            </a:r>
            <a:endParaRPr/>
          </a:p>
          <a:p>
            <a:pPr indent="0" lvl="0" marL="0" rtl="0" algn="l">
              <a:spcBef>
                <a:spcPts val="0"/>
              </a:spcBef>
              <a:spcAft>
                <a:spcPts val="0"/>
              </a:spcAft>
              <a:buNone/>
            </a:pPr>
            <a:r>
              <a:rPr lang="pl"/>
              <a:t>	nazwaBloku</a:t>
            </a:r>
            <a:endParaRPr/>
          </a:p>
          <a:p>
            <a:pPr indent="457200" lvl="0" marL="0" rtl="0" algn="l">
              <a:spcBef>
                <a:spcPts val="0"/>
              </a:spcBef>
              <a:spcAft>
                <a:spcPts val="0"/>
              </a:spcAft>
              <a:buNone/>
            </a:pPr>
            <a:r>
              <a:rPr lang="pl"/>
              <a:t>nazwaBloku--nazwaModyfikatora</a:t>
            </a:r>
            <a:endParaRPr/>
          </a:p>
          <a:p>
            <a:pPr indent="0" lvl="0" marL="0" rtl="0" algn="l">
              <a:spcBef>
                <a:spcPts val="0"/>
              </a:spcBef>
              <a:spcAft>
                <a:spcPts val="0"/>
              </a:spcAft>
              <a:buNone/>
            </a:pPr>
            <a:r>
              <a:rPr lang="pl"/>
              <a:t>	nazwaBloku__nazwaJakiegosElementu</a:t>
            </a:r>
            <a:endParaRPr/>
          </a:p>
          <a:p>
            <a:pPr indent="457200" lvl="0" marL="0" rtl="0" algn="l">
              <a:spcBef>
                <a:spcPts val="0"/>
              </a:spcBef>
              <a:spcAft>
                <a:spcPts val="0"/>
              </a:spcAft>
              <a:buNone/>
            </a:pPr>
            <a:r>
              <a:rPr lang="pl"/>
              <a:t>nazwaBloku__nazwaElementu--nazwaTegoModyfikatora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Nazwy w konwencji snake_case</a:t>
            </a:r>
            <a:endParaRPr/>
          </a:p>
        </p:txBody>
      </p:sp>
      <p:sp>
        <p:nvSpPr>
          <p:cNvPr id="246" name="Google Shape;246;p39"/>
          <p:cNvSpPr txBox="1"/>
          <p:nvPr>
            <p:ph idx="1" type="subTitle"/>
          </p:nvPr>
        </p:nvSpPr>
        <p:spPr>
          <a:xfrm>
            <a:off x="673050" y="1520925"/>
            <a:ext cx="7730700" cy="30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Możemy </a:t>
            </a:r>
            <a:r>
              <a:rPr lang="pl"/>
              <a:t>również</a:t>
            </a:r>
            <a:r>
              <a:rPr lang="pl"/>
              <a:t> pisać nasze nazwy z użyciem podkreślników. </a:t>
            </a:r>
            <a:r>
              <a:rPr lang="pl"/>
              <a:t>Każdy kolejny człon nazwy oddzielamy </a:t>
            </a:r>
            <a:r>
              <a:rPr lang="pl"/>
              <a:t>podkreśleniem. P</a:t>
            </a:r>
            <a:r>
              <a:rPr lang="pl"/>
              <a:t>amiętajmy, że podwójne podkreślenie jest jednak zarezerwowane dla oddzielenie elementu od bloku.</a:t>
            </a:r>
            <a:endParaRPr/>
          </a:p>
          <a:p>
            <a:pPr indent="0" lvl="0" marL="0" rtl="0" algn="l">
              <a:spcBef>
                <a:spcPts val="0"/>
              </a:spcBef>
              <a:spcAft>
                <a:spcPts val="0"/>
              </a:spcAft>
              <a:buNone/>
            </a:pPr>
            <a:r>
              <a:t/>
            </a:r>
            <a:endParaRPr/>
          </a:p>
          <a:p>
            <a:pPr indent="0" lvl="0" marL="0" rtl="0" algn="l">
              <a:spcBef>
                <a:spcPts val="0"/>
              </a:spcBef>
              <a:spcAft>
                <a:spcPts val="0"/>
              </a:spcAft>
              <a:buNone/>
            </a:pPr>
            <a:r>
              <a:rPr lang="pl"/>
              <a:t>	</a:t>
            </a:r>
            <a:r>
              <a:rPr lang="pl"/>
              <a:t>nazwa_bloku</a:t>
            </a:r>
            <a:endParaRPr/>
          </a:p>
          <a:p>
            <a:pPr indent="457200" lvl="0" marL="0" rtl="0" algn="l">
              <a:spcBef>
                <a:spcPts val="0"/>
              </a:spcBef>
              <a:spcAft>
                <a:spcPts val="0"/>
              </a:spcAft>
              <a:buNone/>
            </a:pPr>
            <a:r>
              <a:rPr lang="pl"/>
              <a:t>nazwa_bloku--nazwa_modyfikatora</a:t>
            </a:r>
            <a:endParaRPr/>
          </a:p>
          <a:p>
            <a:pPr indent="0" lvl="0" marL="0" rtl="0" algn="l">
              <a:spcBef>
                <a:spcPts val="0"/>
              </a:spcBef>
              <a:spcAft>
                <a:spcPts val="0"/>
              </a:spcAft>
              <a:buNone/>
            </a:pPr>
            <a:r>
              <a:rPr lang="pl"/>
              <a:t>	nazwa_bloku__nazwa_jakiegos_elementu</a:t>
            </a:r>
            <a:endParaRPr/>
          </a:p>
          <a:p>
            <a:pPr indent="457200" lvl="0" marL="0" rtl="0" algn="l">
              <a:spcBef>
                <a:spcPts val="0"/>
              </a:spcBef>
              <a:spcAft>
                <a:spcPts val="0"/>
              </a:spcAft>
              <a:buNone/>
            </a:pPr>
            <a:r>
              <a:rPr lang="pl"/>
              <a:t>nazwa_bloku__nazwa_elementu--nazwa_tego_modyfikatora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ctrTitle"/>
          </p:nvPr>
        </p:nvSpPr>
        <p:spPr>
          <a:xfrm>
            <a:off x="444450" y="596750"/>
            <a:ext cx="85146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Element w elemencie - struktura HTML a BEM</a:t>
            </a:r>
            <a:endParaRPr/>
          </a:p>
        </p:txBody>
      </p:sp>
      <p:sp>
        <p:nvSpPr>
          <p:cNvPr id="252" name="Google Shape;252;p40"/>
          <p:cNvSpPr txBox="1"/>
          <p:nvPr>
            <p:ph idx="1" type="subTitle"/>
          </p:nvPr>
        </p:nvSpPr>
        <p:spPr>
          <a:xfrm>
            <a:off x="673050" y="1288175"/>
            <a:ext cx="7730700" cy="323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Czy BEM odwzorowuje strukturę HTML?.</a:t>
            </a:r>
            <a:endParaRPr/>
          </a:p>
          <a:p>
            <a:pPr indent="0" lvl="0" marL="0" rtl="0" algn="l">
              <a:spcBef>
                <a:spcPts val="0"/>
              </a:spcBef>
              <a:spcAft>
                <a:spcPts val="0"/>
              </a:spcAft>
              <a:buNone/>
            </a:pPr>
            <a:r>
              <a:t/>
            </a:r>
            <a:endParaRPr/>
          </a:p>
          <a:p>
            <a:pPr indent="0" lvl="0" marL="0" rtl="0" algn="l">
              <a:spcBef>
                <a:spcPts val="0"/>
              </a:spcBef>
              <a:spcAft>
                <a:spcPts val="0"/>
              </a:spcAft>
              <a:buNone/>
            </a:pPr>
            <a:r>
              <a:rPr lang="pl" sz="1200">
                <a:solidFill>
                  <a:srgbClr val="FFFFFF"/>
                </a:solidFill>
              </a:rPr>
              <a:t>Block__Element__Element–Modifier</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pl" sz="1200">
                <a:solidFill>
                  <a:srgbClr val="FFFFFF"/>
                </a:solidFill>
              </a:rPr>
              <a:t>np.</a:t>
            </a:r>
            <a:endParaRPr sz="1200">
              <a:solidFill>
                <a:srgbClr val="FFFFFF"/>
              </a:solidFill>
            </a:endParaRPr>
          </a:p>
          <a:p>
            <a:pPr indent="0" lvl="0" marL="0" rtl="0" algn="l">
              <a:spcBef>
                <a:spcPts val="0"/>
              </a:spcBef>
              <a:spcAft>
                <a:spcPts val="0"/>
              </a:spcAft>
              <a:buNone/>
            </a:pPr>
            <a:r>
              <a:rPr lang="pl" sz="1200">
                <a:solidFill>
                  <a:srgbClr val="FFFFFF"/>
                </a:solidFill>
              </a:rPr>
              <a:t>.menu__list__li--active </a:t>
            </a:r>
            <a:endParaRPr sz="1200">
              <a:solidFill>
                <a:srgbClr val="FFFFFF"/>
              </a:solidFill>
            </a:endParaRPr>
          </a:p>
          <a:p>
            <a:pPr indent="0" lvl="0" marL="0" rtl="0" algn="l">
              <a:spcBef>
                <a:spcPts val="0"/>
              </a:spcBef>
              <a:spcAft>
                <a:spcPts val="0"/>
              </a:spcAft>
              <a:buNone/>
            </a:pPr>
            <a:r>
              <a:rPr lang="pl" sz="1200">
                <a:solidFill>
                  <a:srgbClr val="FFFFFF"/>
                </a:solidFill>
              </a:rPr>
              <a:t>.menu__list__item__link--active</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b="1" lang="pl" sz="1200">
                <a:solidFill>
                  <a:srgbClr val="FFFFFF"/>
                </a:solidFill>
              </a:rPr>
              <a:t>Czy to jest dobre?</a:t>
            </a:r>
            <a:endParaRPr b="1" sz="1200">
              <a:solidFill>
                <a:srgbClr val="FFFFFF"/>
              </a:solidFill>
            </a:endParaRPr>
          </a:p>
          <a:p>
            <a:pPr indent="0" lvl="0" marL="0" rtl="0" algn="l">
              <a:spcBef>
                <a:spcPts val="0"/>
              </a:spcBef>
              <a:spcAft>
                <a:spcPts val="0"/>
              </a:spcAft>
              <a:buNone/>
            </a:pPr>
            <a:r>
              <a:t/>
            </a:r>
            <a:endParaRPr sz="1200">
              <a:solidFill>
                <a:srgbClr val="999999"/>
              </a:solidFill>
            </a:endParaRPr>
          </a:p>
        </p:txBody>
      </p:sp>
      <p:sp>
        <p:nvSpPr>
          <p:cNvPr id="253" name="Google Shape;253;p40"/>
          <p:cNvSpPr txBox="1"/>
          <p:nvPr/>
        </p:nvSpPr>
        <p:spPr>
          <a:xfrm>
            <a:off x="4105050" y="1958400"/>
            <a:ext cx="4636500" cy="5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FFFFFF"/>
                </a:solidFill>
                <a:latin typeface="Montserrat"/>
                <a:ea typeface="Montserrat"/>
                <a:cs typeface="Montserrat"/>
                <a:sym typeface="Montserrat"/>
              </a:rPr>
              <a:t>Struktura w HTML</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b="1" lang="pl">
                <a:solidFill>
                  <a:srgbClr val="FFFFFF"/>
                </a:solidFill>
                <a:latin typeface="Montserrat"/>
                <a:ea typeface="Montserrat"/>
                <a:cs typeface="Montserrat"/>
                <a:sym typeface="Montserrat"/>
              </a:rPr>
              <a:t>nav</a:t>
            </a:r>
            <a:endParaRPr b="1">
              <a:solidFill>
                <a:srgbClr val="FFFFFF"/>
              </a:solidFill>
              <a:latin typeface="Montserrat"/>
              <a:ea typeface="Montserrat"/>
              <a:cs typeface="Montserrat"/>
              <a:sym typeface="Montserrat"/>
            </a:endParaRPr>
          </a:p>
          <a:p>
            <a:pPr indent="0" lvl="0" marL="0" rtl="0" algn="l">
              <a:spcBef>
                <a:spcPts val="0"/>
              </a:spcBef>
              <a:spcAft>
                <a:spcPts val="0"/>
              </a:spcAft>
              <a:buNone/>
            </a:pPr>
            <a:r>
              <a:rPr b="1" lang="pl">
                <a:solidFill>
                  <a:srgbClr val="FFFFFF"/>
                </a:solidFill>
                <a:latin typeface="Montserrat"/>
                <a:ea typeface="Montserrat"/>
                <a:cs typeface="Montserrat"/>
                <a:sym typeface="Montserrat"/>
              </a:rPr>
              <a:t>   ul</a:t>
            </a:r>
            <a:endParaRPr b="1">
              <a:solidFill>
                <a:srgbClr val="FFFFFF"/>
              </a:solidFill>
              <a:latin typeface="Montserrat"/>
              <a:ea typeface="Montserrat"/>
              <a:cs typeface="Montserrat"/>
              <a:sym typeface="Montserrat"/>
            </a:endParaRPr>
          </a:p>
          <a:p>
            <a:pPr indent="0" lvl="0" marL="0" rtl="0" algn="l">
              <a:spcBef>
                <a:spcPts val="0"/>
              </a:spcBef>
              <a:spcAft>
                <a:spcPts val="0"/>
              </a:spcAft>
              <a:buNone/>
            </a:pPr>
            <a:r>
              <a:rPr b="1" lang="pl">
                <a:solidFill>
                  <a:srgbClr val="FFFFFF"/>
                </a:solidFill>
                <a:latin typeface="Montserrat"/>
                <a:ea typeface="Montserrat"/>
                <a:cs typeface="Montserrat"/>
                <a:sym typeface="Montserrat"/>
              </a:rPr>
              <a:t>      li</a:t>
            </a:r>
            <a:endParaRPr b="1">
              <a:solidFill>
                <a:srgbClr val="FFFFFF"/>
              </a:solidFill>
              <a:latin typeface="Montserrat"/>
              <a:ea typeface="Montserrat"/>
              <a:cs typeface="Montserrat"/>
              <a:sym typeface="Montserrat"/>
            </a:endParaRPr>
          </a:p>
          <a:p>
            <a:pPr indent="0" lvl="0" marL="0" rtl="0" algn="l">
              <a:spcBef>
                <a:spcPts val="0"/>
              </a:spcBef>
              <a:spcAft>
                <a:spcPts val="0"/>
              </a:spcAft>
              <a:buNone/>
            </a:pPr>
            <a:r>
              <a:rPr b="1" lang="pl">
                <a:solidFill>
                  <a:srgbClr val="FFFFFF"/>
                </a:solidFill>
                <a:latin typeface="Montserrat"/>
                <a:ea typeface="Montserrat"/>
                <a:cs typeface="Montserrat"/>
                <a:sym typeface="Montserrat"/>
              </a:rPr>
              <a:t>         a</a:t>
            </a:r>
            <a:endParaRPr b="1">
              <a:solidFill>
                <a:srgbClr val="FFFFFF"/>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ctrTitle"/>
          </p:nvPr>
        </p:nvSpPr>
        <p:spPr>
          <a:xfrm>
            <a:off x="444450" y="596750"/>
            <a:ext cx="85146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Element w elemencie - struktura HTML a BEM</a:t>
            </a:r>
            <a:endParaRPr/>
          </a:p>
        </p:txBody>
      </p:sp>
      <p:sp>
        <p:nvSpPr>
          <p:cNvPr id="259" name="Google Shape;259;p41"/>
          <p:cNvSpPr txBox="1"/>
          <p:nvPr>
            <p:ph idx="1" type="subTitle"/>
          </p:nvPr>
        </p:nvSpPr>
        <p:spPr>
          <a:xfrm>
            <a:off x="673050" y="1288175"/>
            <a:ext cx="7730700" cy="323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000"/>
              <a:t>Czy BEM odwzorowuje strukturę HTML?.</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pl" sz="1000">
                <a:solidFill>
                  <a:srgbClr val="FFFFFF"/>
                </a:solidFill>
              </a:rPr>
              <a:t>Block__Element__Element–Modifier </a:t>
            </a:r>
            <a:r>
              <a:rPr lang="pl" sz="1000">
                <a:solidFill>
                  <a:srgbClr val="FF0000"/>
                </a:solidFill>
              </a:rPr>
              <a:t>/* źle */</a:t>
            </a:r>
            <a:endParaRPr sz="1000">
              <a:solidFill>
                <a:srgbClr val="FF0000"/>
              </a:solidFill>
            </a:endParaRPr>
          </a:p>
          <a:p>
            <a:pPr indent="0" lvl="0" marL="0" rtl="0" algn="l">
              <a:spcBef>
                <a:spcPts val="0"/>
              </a:spcBef>
              <a:spcAft>
                <a:spcPts val="0"/>
              </a:spcAft>
              <a:buNone/>
            </a:pPr>
            <a:r>
              <a:t/>
            </a:r>
            <a:endParaRPr sz="1000">
              <a:solidFill>
                <a:srgbClr val="FFFFFF"/>
              </a:solidFill>
            </a:endParaRPr>
          </a:p>
          <a:p>
            <a:pPr indent="0" lvl="0" marL="0" rtl="0" algn="l">
              <a:spcBef>
                <a:spcPts val="0"/>
              </a:spcBef>
              <a:spcAft>
                <a:spcPts val="0"/>
              </a:spcAft>
              <a:buNone/>
            </a:pPr>
            <a:r>
              <a:rPr lang="pl" sz="1000">
                <a:solidFill>
                  <a:srgbClr val="FFFFFF"/>
                </a:solidFill>
              </a:rPr>
              <a:t>np.</a:t>
            </a:r>
            <a:endParaRPr sz="1000">
              <a:solidFill>
                <a:srgbClr val="FFFFFF"/>
              </a:solidFill>
            </a:endParaRPr>
          </a:p>
          <a:p>
            <a:pPr indent="0" lvl="0" marL="0" rtl="0" algn="l">
              <a:spcBef>
                <a:spcPts val="0"/>
              </a:spcBef>
              <a:spcAft>
                <a:spcPts val="0"/>
              </a:spcAft>
              <a:buNone/>
            </a:pPr>
            <a:r>
              <a:rPr lang="pl" sz="1000">
                <a:solidFill>
                  <a:srgbClr val="FFFFFF"/>
                </a:solidFill>
              </a:rPr>
              <a:t>.menu__list__li--active  </a:t>
            </a:r>
            <a:r>
              <a:rPr lang="pl" sz="1000">
                <a:solidFill>
                  <a:srgbClr val="FF0000"/>
                </a:solidFill>
              </a:rPr>
              <a:t>/* źle */</a:t>
            </a:r>
            <a:endParaRPr sz="1000">
              <a:solidFill>
                <a:srgbClr val="FF0000"/>
              </a:solidFill>
            </a:endParaRPr>
          </a:p>
          <a:p>
            <a:pPr indent="0" lvl="0" marL="0" rtl="0" algn="l">
              <a:spcBef>
                <a:spcPts val="0"/>
              </a:spcBef>
              <a:spcAft>
                <a:spcPts val="0"/>
              </a:spcAft>
              <a:buNone/>
            </a:pPr>
            <a:r>
              <a:rPr lang="pl" sz="1000">
                <a:solidFill>
                  <a:srgbClr val="FFFFFF"/>
                </a:solidFill>
              </a:rPr>
              <a:t>.menu__list__item__link--active </a:t>
            </a:r>
            <a:r>
              <a:rPr lang="pl" sz="1000">
                <a:solidFill>
                  <a:srgbClr val="FF0000"/>
                </a:solidFill>
              </a:rPr>
              <a:t>/* źle */</a:t>
            </a:r>
            <a:endParaRPr sz="1000">
              <a:solidFill>
                <a:srgbClr val="FF0000"/>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pl" sz="1200">
                <a:solidFill>
                  <a:srgbClr val="FFFFFF"/>
                </a:solidFill>
              </a:rPr>
              <a:t>Czy to jest dobre?</a:t>
            </a:r>
            <a:endParaRPr sz="1200">
              <a:solidFill>
                <a:srgbClr val="FFFFFF"/>
              </a:solidFill>
            </a:endParaRPr>
          </a:p>
          <a:p>
            <a:pPr indent="0" lvl="0" marL="0" rtl="0" algn="l">
              <a:spcBef>
                <a:spcPts val="0"/>
              </a:spcBef>
              <a:spcAft>
                <a:spcPts val="0"/>
              </a:spcAft>
              <a:buNone/>
            </a:pPr>
            <a:r>
              <a:rPr lang="pl" sz="1200">
                <a:solidFill>
                  <a:srgbClr val="569CD6"/>
                </a:solidFill>
              </a:rPr>
              <a:t>NIE, to nie jest poprawna praktyka! BEM to BEM, a nie BEEM czy BEEEM :)</a:t>
            </a:r>
            <a:endParaRPr sz="1200">
              <a:solidFill>
                <a:srgbClr val="569CD6"/>
              </a:solidFill>
            </a:endParaRPr>
          </a:p>
          <a:p>
            <a:pPr indent="0" lvl="0" marL="0" rtl="0" algn="l">
              <a:spcBef>
                <a:spcPts val="0"/>
              </a:spcBef>
              <a:spcAft>
                <a:spcPts val="0"/>
              </a:spcAft>
              <a:buNone/>
            </a:pPr>
            <a:r>
              <a:rPr lang="pl" sz="1200">
                <a:solidFill>
                  <a:srgbClr val="569CD6"/>
                </a:solidFill>
              </a:rPr>
              <a:t>BEM nie komunikuje struktury zagnieżdżeń, która występuje w elemencie.</a:t>
            </a:r>
            <a:endParaRPr sz="1200">
              <a:solidFill>
                <a:srgbClr val="569CD6"/>
              </a:solidFill>
            </a:endParaRPr>
          </a:p>
          <a:p>
            <a:pPr indent="0" lvl="0" marL="0" rtl="0" algn="l">
              <a:spcBef>
                <a:spcPts val="0"/>
              </a:spcBef>
              <a:spcAft>
                <a:spcPts val="0"/>
              </a:spcAft>
              <a:buNone/>
            </a:pPr>
            <a:r>
              <a:rPr lang="pl" sz="1200">
                <a:solidFill>
                  <a:srgbClr val="569CD6"/>
                </a:solidFill>
              </a:rPr>
              <a:t>Używaj w nazwie tylko raz podwójnego podkreślenia (__).</a:t>
            </a:r>
            <a:endParaRPr sz="1200">
              <a:solidFill>
                <a:srgbClr val="569CD6"/>
              </a:solidFill>
            </a:endParaRPr>
          </a:p>
          <a:p>
            <a:pPr indent="0" lvl="0" marL="0" rtl="0" algn="l">
              <a:spcBef>
                <a:spcPts val="0"/>
              </a:spcBef>
              <a:spcAft>
                <a:spcPts val="0"/>
              </a:spcAft>
              <a:buNone/>
            </a:pPr>
            <a:r>
              <a:rPr lang="pl" sz="1200">
                <a:solidFill>
                  <a:srgbClr val="569CD6"/>
                </a:solidFill>
              </a:rPr>
              <a:t>BEM komunikuje tylko że dany element jest częścią komponentu.</a:t>
            </a:r>
            <a:endParaRPr sz="1200">
              <a:solidFill>
                <a:srgbClr val="569CD6"/>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t/>
            </a:r>
            <a:endParaRPr sz="1200">
              <a:solidFill>
                <a:srgbClr val="999999"/>
              </a:solidFill>
            </a:endParaRPr>
          </a:p>
        </p:txBody>
      </p:sp>
      <p:sp>
        <p:nvSpPr>
          <p:cNvPr id="260" name="Google Shape;260;p41"/>
          <p:cNvSpPr txBox="1"/>
          <p:nvPr/>
        </p:nvSpPr>
        <p:spPr>
          <a:xfrm>
            <a:off x="4105050" y="1378850"/>
            <a:ext cx="4636500" cy="5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FFFFFF"/>
                </a:solidFill>
                <a:latin typeface="Montserrat"/>
                <a:ea typeface="Montserrat"/>
                <a:cs typeface="Montserrat"/>
                <a:sym typeface="Montserrat"/>
              </a:rPr>
              <a:t>Struktura w HTML</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b="1" lang="pl">
                <a:solidFill>
                  <a:srgbClr val="FFFFFF"/>
                </a:solidFill>
                <a:latin typeface="Montserrat"/>
                <a:ea typeface="Montserrat"/>
                <a:cs typeface="Montserrat"/>
                <a:sym typeface="Montserrat"/>
              </a:rPr>
              <a:t>nav</a:t>
            </a:r>
            <a:endParaRPr b="1">
              <a:solidFill>
                <a:srgbClr val="FFFFFF"/>
              </a:solidFill>
              <a:latin typeface="Montserrat"/>
              <a:ea typeface="Montserrat"/>
              <a:cs typeface="Montserrat"/>
              <a:sym typeface="Montserrat"/>
            </a:endParaRPr>
          </a:p>
          <a:p>
            <a:pPr indent="0" lvl="0" marL="0" rtl="0" algn="l">
              <a:spcBef>
                <a:spcPts val="0"/>
              </a:spcBef>
              <a:spcAft>
                <a:spcPts val="0"/>
              </a:spcAft>
              <a:buNone/>
            </a:pPr>
            <a:r>
              <a:rPr b="1" lang="pl">
                <a:solidFill>
                  <a:srgbClr val="FFFFFF"/>
                </a:solidFill>
                <a:latin typeface="Montserrat"/>
                <a:ea typeface="Montserrat"/>
                <a:cs typeface="Montserrat"/>
                <a:sym typeface="Montserrat"/>
              </a:rPr>
              <a:t>   ul</a:t>
            </a:r>
            <a:endParaRPr b="1">
              <a:solidFill>
                <a:srgbClr val="FFFFFF"/>
              </a:solidFill>
              <a:latin typeface="Montserrat"/>
              <a:ea typeface="Montserrat"/>
              <a:cs typeface="Montserrat"/>
              <a:sym typeface="Montserrat"/>
            </a:endParaRPr>
          </a:p>
          <a:p>
            <a:pPr indent="0" lvl="0" marL="0" rtl="0" algn="l">
              <a:spcBef>
                <a:spcPts val="0"/>
              </a:spcBef>
              <a:spcAft>
                <a:spcPts val="0"/>
              </a:spcAft>
              <a:buNone/>
            </a:pPr>
            <a:r>
              <a:rPr b="1" lang="pl">
                <a:solidFill>
                  <a:srgbClr val="FFFFFF"/>
                </a:solidFill>
                <a:latin typeface="Montserrat"/>
                <a:ea typeface="Montserrat"/>
                <a:cs typeface="Montserrat"/>
                <a:sym typeface="Montserrat"/>
              </a:rPr>
              <a:t>      li</a:t>
            </a:r>
            <a:endParaRPr b="1">
              <a:solidFill>
                <a:srgbClr val="FFFFFF"/>
              </a:solidFill>
              <a:latin typeface="Montserrat"/>
              <a:ea typeface="Montserrat"/>
              <a:cs typeface="Montserrat"/>
              <a:sym typeface="Montserrat"/>
            </a:endParaRPr>
          </a:p>
          <a:p>
            <a:pPr indent="0" lvl="0" marL="0" rtl="0" algn="l">
              <a:spcBef>
                <a:spcPts val="0"/>
              </a:spcBef>
              <a:spcAft>
                <a:spcPts val="0"/>
              </a:spcAft>
              <a:buNone/>
            </a:pPr>
            <a:r>
              <a:rPr b="1" lang="pl">
                <a:solidFill>
                  <a:srgbClr val="FFFFFF"/>
                </a:solidFill>
                <a:latin typeface="Montserrat"/>
                <a:ea typeface="Montserrat"/>
                <a:cs typeface="Montserrat"/>
                <a:sym typeface="Montserrat"/>
              </a:rPr>
              <a:t>         a</a:t>
            </a:r>
            <a:endParaRPr b="1">
              <a:solidFill>
                <a:srgbClr val="FFFFFF"/>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BEM - cechy</a:t>
            </a:r>
            <a:endParaRPr/>
          </a:p>
        </p:txBody>
      </p:sp>
      <p:sp>
        <p:nvSpPr>
          <p:cNvPr id="101" name="Google Shape;101;p15"/>
          <p:cNvSpPr txBox="1"/>
          <p:nvPr>
            <p:ph idx="1" type="subTitle"/>
          </p:nvPr>
        </p:nvSpPr>
        <p:spPr>
          <a:xfrm>
            <a:off x="673050" y="1520925"/>
            <a:ext cx="7107000" cy="30018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pl" sz="1300">
                <a:solidFill>
                  <a:srgbClr val="569CD6"/>
                </a:solidFill>
              </a:rPr>
              <a:t>Modułowość </a:t>
            </a:r>
            <a:r>
              <a:rPr lang="pl" sz="1300"/>
              <a:t>w zakresie struktury HTML (niezależne komponenty) i CSS. Struktura strony (interfejs) zbudowana z klocków (komponentów).</a:t>
            </a:r>
            <a:endParaRPr sz="1300"/>
          </a:p>
          <a:p>
            <a:pPr indent="-311150" lvl="0" marL="457200" rtl="0" algn="l">
              <a:lnSpc>
                <a:spcPct val="150000"/>
              </a:lnSpc>
              <a:spcBef>
                <a:spcPts val="0"/>
              </a:spcBef>
              <a:spcAft>
                <a:spcPts val="0"/>
              </a:spcAft>
              <a:buSzPts val="1300"/>
              <a:buChar char="-"/>
            </a:pPr>
            <a:r>
              <a:rPr lang="pl" sz="1300">
                <a:solidFill>
                  <a:srgbClr val="569CD6"/>
                </a:solidFill>
              </a:rPr>
              <a:t>Architektura CSS</a:t>
            </a:r>
            <a:r>
              <a:rPr lang="pl" sz="1300"/>
              <a:t> oparta o klasy, z minimalną rolą </a:t>
            </a:r>
            <a:r>
              <a:rPr lang="pl" sz="1300"/>
              <a:t>zagnieżdżeń</a:t>
            </a:r>
            <a:r>
              <a:rPr lang="pl" sz="1300"/>
              <a:t> oraz marginalnym wykorzystania reguł kaskadowości.</a:t>
            </a:r>
            <a:endParaRPr sz="1300"/>
          </a:p>
          <a:p>
            <a:pPr indent="-311150" lvl="0" marL="457200" rtl="0" algn="l">
              <a:lnSpc>
                <a:spcPct val="150000"/>
              </a:lnSpc>
              <a:spcBef>
                <a:spcPts val="0"/>
              </a:spcBef>
              <a:spcAft>
                <a:spcPts val="0"/>
              </a:spcAft>
              <a:buSzPts val="1300"/>
              <a:buChar char="-"/>
            </a:pPr>
            <a:r>
              <a:rPr lang="pl" sz="1300"/>
              <a:t>Oparty o </a:t>
            </a:r>
            <a:r>
              <a:rPr lang="pl" sz="1300">
                <a:solidFill>
                  <a:srgbClr val="569CD6"/>
                </a:solidFill>
              </a:rPr>
              <a:t>trzy typy obiektów</a:t>
            </a:r>
            <a:r>
              <a:rPr lang="pl" sz="1300"/>
              <a:t>. Blok (komponent), element oraz </a:t>
            </a:r>
            <a:r>
              <a:rPr lang="pl" sz="1300"/>
              <a:t>modyfikując</a:t>
            </a:r>
            <a:r>
              <a:rPr lang="pl" sz="1300"/>
              <a:t> je, ale nie występujący jako samodzielny obiekt, </a:t>
            </a:r>
            <a:r>
              <a:rPr lang="pl" sz="1300"/>
              <a:t>modyfikator</a:t>
            </a:r>
            <a:r>
              <a:rPr lang="pl" sz="1300"/>
              <a:t>.</a:t>
            </a:r>
            <a:endParaRPr sz="1300"/>
          </a:p>
          <a:p>
            <a:pPr indent="-311150" lvl="0" marL="457200" rtl="0" algn="l">
              <a:lnSpc>
                <a:spcPct val="150000"/>
              </a:lnSpc>
              <a:spcBef>
                <a:spcPts val="0"/>
              </a:spcBef>
              <a:spcAft>
                <a:spcPts val="0"/>
              </a:spcAft>
              <a:buSzPts val="1300"/>
              <a:buChar char="-"/>
            </a:pPr>
            <a:r>
              <a:rPr lang="pl" sz="1300"/>
              <a:t>Konwencja BEM nie rozwiązuje </a:t>
            </a:r>
            <a:r>
              <a:rPr lang="pl" sz="1300"/>
              <a:t>jednoznacznie</a:t>
            </a:r>
            <a:r>
              <a:rPr lang="pl" sz="1300"/>
              <a:t> wszystkich </a:t>
            </a:r>
            <a:r>
              <a:rPr lang="pl" sz="1300"/>
              <a:t>możliwych</a:t>
            </a:r>
            <a:r>
              <a:rPr lang="pl" sz="1300"/>
              <a:t> sytuacji, pozostawiając </a:t>
            </a:r>
            <a:r>
              <a:rPr lang="pl" sz="1300">
                <a:solidFill>
                  <a:srgbClr val="569CD6"/>
                </a:solidFill>
              </a:rPr>
              <a:t>pewną </a:t>
            </a:r>
            <a:r>
              <a:rPr lang="pl" sz="1300">
                <a:solidFill>
                  <a:srgbClr val="569CD6"/>
                </a:solidFill>
              </a:rPr>
              <a:t>dowolność</a:t>
            </a:r>
            <a:r>
              <a:rPr lang="pl" sz="1300"/>
              <a:t> (wybór) deweloperom.</a:t>
            </a:r>
            <a:endParaRPr sz="1300"/>
          </a:p>
          <a:p>
            <a:pPr indent="0" lvl="0" marL="457200" rtl="0" algn="l">
              <a:lnSpc>
                <a:spcPct val="150000"/>
              </a:lnSpc>
              <a:spcBef>
                <a:spcPts val="0"/>
              </a:spcBef>
              <a:spcAft>
                <a:spcPts val="0"/>
              </a:spcAft>
              <a:buNone/>
            </a:pPr>
            <a:r>
              <a:t/>
            </a:r>
            <a:endParaRPr sz="1300"/>
          </a:p>
          <a:p>
            <a:pPr indent="0" lvl="0" marL="457200" rtl="0" algn="l">
              <a:lnSpc>
                <a:spcPct val="150000"/>
              </a:lnSpc>
              <a:spcBef>
                <a:spcPts val="0"/>
              </a:spcBef>
              <a:spcAft>
                <a:spcPts val="0"/>
              </a:spcAft>
              <a:buNone/>
            </a:pPr>
            <a:r>
              <a:t/>
            </a:r>
            <a:endParaRPr sz="1300"/>
          </a:p>
          <a:p>
            <a:pPr indent="0" lvl="0" marL="0" rtl="0" algn="l">
              <a:lnSpc>
                <a:spcPct val="150000"/>
              </a:lnSpc>
              <a:spcBef>
                <a:spcPts val="0"/>
              </a:spcBef>
              <a:spcAft>
                <a:spcPts val="0"/>
              </a:spcAft>
              <a:buNone/>
            </a:pPr>
            <a:r>
              <a:t/>
            </a:r>
            <a:endParaRPr sz="1300"/>
          </a:p>
          <a:p>
            <a:pPr indent="0" lvl="0" marL="0" rtl="0" algn="l">
              <a:lnSpc>
                <a:spcPct val="150000"/>
              </a:lnSpc>
              <a:spcBef>
                <a:spcPts val="0"/>
              </a:spcBef>
              <a:spcAft>
                <a:spcPts val="0"/>
              </a:spcAft>
              <a:buNone/>
            </a:pPr>
            <a:r>
              <a:t/>
            </a:r>
            <a:endParaRPr sz="1300"/>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pl"/>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2"/>
          <p:cNvSpPr txBox="1"/>
          <p:nvPr>
            <p:ph type="ctrTitle"/>
          </p:nvPr>
        </p:nvSpPr>
        <p:spPr>
          <a:xfrm>
            <a:off x="444450" y="596750"/>
            <a:ext cx="85146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Element w elemencie - struktura HTML a BEM</a:t>
            </a:r>
            <a:endParaRPr/>
          </a:p>
        </p:txBody>
      </p:sp>
      <p:sp>
        <p:nvSpPr>
          <p:cNvPr id="266" name="Google Shape;266;p42"/>
          <p:cNvSpPr txBox="1"/>
          <p:nvPr>
            <p:ph idx="1" type="subTitle"/>
          </p:nvPr>
        </p:nvSpPr>
        <p:spPr>
          <a:xfrm>
            <a:off x="673050" y="1288175"/>
            <a:ext cx="7730700" cy="323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pl" sz="1200">
                <a:solidFill>
                  <a:srgbClr val="999999"/>
                </a:solidFill>
              </a:rPr>
              <a:t>/* HTML - źle, klasa nie powinna odwzorowywać zagnieżdżeń w HTML */</a:t>
            </a:r>
            <a:endParaRPr sz="1200"/>
          </a:p>
          <a:p>
            <a:pPr indent="0" lvl="0" marL="0" rtl="0" algn="l">
              <a:spcBef>
                <a:spcPts val="0"/>
              </a:spcBef>
              <a:spcAft>
                <a:spcPts val="0"/>
              </a:spcAft>
              <a:buNone/>
            </a:pPr>
            <a:r>
              <a:rPr lang="pl" sz="1200"/>
              <a:t>&lt;a class=”menu__list__item__link”&gt;...&lt;/a&gt; </a:t>
            </a:r>
            <a:endParaRPr sz="1200">
              <a:solidFill>
                <a:srgbClr val="FF0000"/>
              </a:solidFill>
            </a:endParaRPr>
          </a:p>
          <a:p>
            <a:pPr indent="0" lvl="0" marL="0" rtl="0" algn="l">
              <a:spcBef>
                <a:spcPts val="0"/>
              </a:spcBef>
              <a:spcAft>
                <a:spcPts val="0"/>
              </a:spcAft>
              <a:buNone/>
            </a:pPr>
            <a:r>
              <a:rPr lang="pl" sz="1200">
                <a:solidFill>
                  <a:srgbClr val="999999"/>
                </a:solidFill>
              </a:rPr>
              <a:t>/* CSS - choć zdarzy Ci się </a:t>
            </a:r>
            <a:r>
              <a:rPr lang="pl" sz="1200">
                <a:solidFill>
                  <a:srgbClr val="999999"/>
                </a:solidFill>
              </a:rPr>
              <a:t>zobaczyć</a:t>
            </a:r>
            <a:r>
              <a:rPr lang="pl" sz="1200">
                <a:solidFill>
                  <a:srgbClr val="999999"/>
                </a:solidFill>
              </a:rPr>
              <a:t> takie rozwiązania to są one odradzane*/</a:t>
            </a:r>
            <a:endParaRPr sz="1200"/>
          </a:p>
          <a:p>
            <a:pPr indent="0" lvl="0" marL="0" rtl="0" algn="l">
              <a:spcBef>
                <a:spcPts val="0"/>
              </a:spcBef>
              <a:spcAft>
                <a:spcPts val="0"/>
              </a:spcAft>
              <a:buNone/>
            </a:pPr>
            <a:r>
              <a:rPr lang="pl" sz="1200"/>
              <a:t>.menu__list__item__link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pl" sz="1200">
                <a:solidFill>
                  <a:srgbClr val="999999"/>
                </a:solidFill>
              </a:rPr>
              <a:t>/* HTML - element BEM odwołuje się bezpośrednio do bloku a nie innego elementu*/</a:t>
            </a:r>
            <a:endParaRPr sz="1200">
              <a:solidFill>
                <a:srgbClr val="999999"/>
              </a:solidFill>
            </a:endParaRPr>
          </a:p>
          <a:p>
            <a:pPr indent="0" lvl="0" marL="0" rtl="0" algn="l">
              <a:spcBef>
                <a:spcPts val="0"/>
              </a:spcBef>
              <a:spcAft>
                <a:spcPts val="0"/>
              </a:spcAft>
              <a:buNone/>
            </a:pPr>
            <a:r>
              <a:rPr lang="pl" sz="1200"/>
              <a:t>&lt;a class=”menu__link”&gt;...&lt;/a&gt; </a:t>
            </a:r>
            <a:endParaRPr sz="1200">
              <a:solidFill>
                <a:srgbClr val="00FF00"/>
              </a:solidFill>
            </a:endParaRPr>
          </a:p>
          <a:p>
            <a:pPr indent="0" lvl="0" marL="0" rtl="0" algn="l">
              <a:spcBef>
                <a:spcPts val="0"/>
              </a:spcBef>
              <a:spcAft>
                <a:spcPts val="0"/>
              </a:spcAft>
              <a:buNone/>
            </a:pPr>
            <a:r>
              <a:rPr lang="pl" sz="1200">
                <a:solidFill>
                  <a:srgbClr val="999999"/>
                </a:solidFill>
              </a:rPr>
              <a:t>/* CSS - block__element - zgodnie z konwencją */</a:t>
            </a:r>
            <a:endParaRPr sz="1200"/>
          </a:p>
          <a:p>
            <a:pPr indent="0" lvl="0" marL="0" rtl="0" algn="l">
              <a:spcBef>
                <a:spcPts val="0"/>
              </a:spcBef>
              <a:spcAft>
                <a:spcPts val="0"/>
              </a:spcAft>
              <a:buNone/>
            </a:pPr>
            <a:r>
              <a:rPr lang="pl" sz="1200"/>
              <a:t>.menu__link {}</a:t>
            </a:r>
            <a:r>
              <a:rPr lang="pl"/>
              <a:t> </a:t>
            </a:r>
            <a:endParaRPr/>
          </a:p>
        </p:txBody>
      </p:sp>
      <p:sp>
        <p:nvSpPr>
          <p:cNvPr id="267" name="Google Shape;267;p42"/>
          <p:cNvSpPr txBox="1"/>
          <p:nvPr/>
        </p:nvSpPr>
        <p:spPr>
          <a:xfrm>
            <a:off x="7067350" y="1761725"/>
            <a:ext cx="4636500" cy="5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FFFFFF"/>
                </a:solidFill>
                <a:latin typeface="Montserrat"/>
                <a:ea typeface="Montserrat"/>
                <a:cs typeface="Montserrat"/>
                <a:sym typeface="Montserrat"/>
              </a:rPr>
              <a:t>Struktura w HTML</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b="1" lang="pl">
                <a:solidFill>
                  <a:srgbClr val="FFFFFF"/>
                </a:solidFill>
                <a:latin typeface="Montserrat"/>
                <a:ea typeface="Montserrat"/>
                <a:cs typeface="Montserrat"/>
                <a:sym typeface="Montserrat"/>
              </a:rPr>
              <a:t>nav</a:t>
            </a:r>
            <a:endParaRPr b="1">
              <a:solidFill>
                <a:srgbClr val="FFFFFF"/>
              </a:solidFill>
              <a:latin typeface="Montserrat"/>
              <a:ea typeface="Montserrat"/>
              <a:cs typeface="Montserrat"/>
              <a:sym typeface="Montserrat"/>
            </a:endParaRPr>
          </a:p>
          <a:p>
            <a:pPr indent="0" lvl="0" marL="0" rtl="0" algn="l">
              <a:spcBef>
                <a:spcPts val="0"/>
              </a:spcBef>
              <a:spcAft>
                <a:spcPts val="0"/>
              </a:spcAft>
              <a:buNone/>
            </a:pPr>
            <a:r>
              <a:rPr b="1" lang="pl">
                <a:solidFill>
                  <a:srgbClr val="FFFFFF"/>
                </a:solidFill>
                <a:latin typeface="Montserrat"/>
                <a:ea typeface="Montserrat"/>
                <a:cs typeface="Montserrat"/>
                <a:sym typeface="Montserrat"/>
              </a:rPr>
              <a:t>   ul</a:t>
            </a:r>
            <a:endParaRPr b="1">
              <a:solidFill>
                <a:srgbClr val="FFFFFF"/>
              </a:solidFill>
              <a:latin typeface="Montserrat"/>
              <a:ea typeface="Montserrat"/>
              <a:cs typeface="Montserrat"/>
              <a:sym typeface="Montserrat"/>
            </a:endParaRPr>
          </a:p>
          <a:p>
            <a:pPr indent="0" lvl="0" marL="0" rtl="0" algn="l">
              <a:spcBef>
                <a:spcPts val="0"/>
              </a:spcBef>
              <a:spcAft>
                <a:spcPts val="0"/>
              </a:spcAft>
              <a:buNone/>
            </a:pPr>
            <a:r>
              <a:rPr b="1" lang="pl">
                <a:solidFill>
                  <a:srgbClr val="FFFFFF"/>
                </a:solidFill>
                <a:latin typeface="Montserrat"/>
                <a:ea typeface="Montserrat"/>
                <a:cs typeface="Montserrat"/>
                <a:sym typeface="Montserrat"/>
              </a:rPr>
              <a:t>      li</a:t>
            </a:r>
            <a:endParaRPr b="1">
              <a:solidFill>
                <a:srgbClr val="FFFFFF"/>
              </a:solidFill>
              <a:latin typeface="Montserrat"/>
              <a:ea typeface="Montserrat"/>
              <a:cs typeface="Montserrat"/>
              <a:sym typeface="Montserrat"/>
            </a:endParaRPr>
          </a:p>
          <a:p>
            <a:pPr indent="0" lvl="0" marL="0" rtl="0" algn="l">
              <a:spcBef>
                <a:spcPts val="0"/>
              </a:spcBef>
              <a:spcAft>
                <a:spcPts val="0"/>
              </a:spcAft>
              <a:buNone/>
            </a:pPr>
            <a:r>
              <a:rPr b="1" lang="pl">
                <a:solidFill>
                  <a:srgbClr val="FFFFFF"/>
                </a:solidFill>
                <a:latin typeface="Montserrat"/>
                <a:ea typeface="Montserrat"/>
                <a:cs typeface="Montserrat"/>
                <a:sym typeface="Montserrat"/>
              </a:rPr>
              <a:t>         a</a:t>
            </a:r>
            <a:endParaRPr b="1">
              <a:solidFill>
                <a:srgbClr val="FFFFFF"/>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3"/>
          <p:cNvSpPr txBox="1"/>
          <p:nvPr>
            <p:ph type="ctrTitle"/>
          </p:nvPr>
        </p:nvSpPr>
        <p:spPr>
          <a:xfrm>
            <a:off x="444450" y="596750"/>
            <a:ext cx="8619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000"/>
              <a:t>Zagnieżdżenie elementu BEM w elemencie BEM (odradzane)</a:t>
            </a:r>
            <a:endParaRPr sz="2000"/>
          </a:p>
        </p:txBody>
      </p:sp>
      <p:sp>
        <p:nvSpPr>
          <p:cNvPr id="273" name="Google Shape;273;p43"/>
          <p:cNvSpPr txBox="1"/>
          <p:nvPr>
            <p:ph idx="1" type="subTitle"/>
          </p:nvPr>
        </p:nvSpPr>
        <p:spPr>
          <a:xfrm>
            <a:off x="638275" y="1199400"/>
            <a:ext cx="7468500" cy="33234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rPr lang="pl" sz="1300">
                <a:solidFill>
                  <a:srgbClr val="FFFFFF"/>
                </a:solidFill>
              </a:rPr>
              <a:t>Zapamiętaj</a:t>
            </a:r>
            <a:r>
              <a:rPr lang="pl" sz="1300">
                <a:solidFill>
                  <a:srgbClr val="FFFFFF"/>
                </a:solidFill>
              </a:rPr>
              <a:t>: </a:t>
            </a:r>
            <a:r>
              <a:rPr lang="pl" sz="1300">
                <a:solidFill>
                  <a:srgbClr val="FFFFFF"/>
                </a:solidFill>
              </a:rPr>
              <a:t>odwzorowania struktury HTML w strukturze BEM, jak poniżej nie jest dobrą praktyką.</a:t>
            </a:r>
            <a:endParaRPr sz="1300">
              <a:solidFill>
                <a:srgbClr val="FFFFFF"/>
              </a:solidFill>
            </a:endParaRPr>
          </a:p>
          <a:p>
            <a:pPr indent="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nav</a:t>
            </a:r>
            <a:r>
              <a:rPr lang="pl" sz="1200">
                <a:solidFill>
                  <a:srgbClr val="D4D4D4"/>
                </a:solidFill>
                <a:latin typeface="Consolas"/>
                <a:ea typeface="Consolas"/>
                <a:cs typeface="Consolas"/>
                <a:sym typeface="Consolas"/>
              </a:rPr>
              <a:t> </a:t>
            </a:r>
            <a:r>
              <a:rPr lang="pl" sz="1200">
                <a:solidFill>
                  <a:srgbClr val="9CDCFE"/>
                </a:solidFill>
                <a:latin typeface="Consolas"/>
                <a:ea typeface="Consolas"/>
                <a:cs typeface="Consolas"/>
                <a:sym typeface="Consolas"/>
              </a:rPr>
              <a:t>class</a:t>
            </a:r>
            <a:r>
              <a:rPr lang="pl" sz="1200">
                <a:solidFill>
                  <a:srgbClr val="D4D4D4"/>
                </a:solidFill>
                <a:latin typeface="Consolas"/>
                <a:ea typeface="Consolas"/>
                <a:cs typeface="Consolas"/>
                <a:sym typeface="Consolas"/>
              </a:rPr>
              <a:t>=</a:t>
            </a:r>
            <a:r>
              <a:rPr lang="pl" sz="1200">
                <a:solidFill>
                  <a:srgbClr val="CE9178"/>
                </a:solidFill>
                <a:latin typeface="Consolas"/>
                <a:ea typeface="Consolas"/>
                <a:cs typeface="Consolas"/>
                <a:sym typeface="Consolas"/>
              </a:rPr>
              <a:t>"top-menu"</a:t>
            </a:r>
            <a:r>
              <a:rPr lang="pl" sz="1200">
                <a:solidFill>
                  <a:srgbClr val="808080"/>
                </a:solidFill>
                <a:latin typeface="Consolas"/>
                <a:ea typeface="Consolas"/>
                <a:cs typeface="Consolas"/>
                <a:sym typeface="Consolas"/>
              </a:rPr>
              <a:t>&gt;</a:t>
            </a:r>
            <a:endParaRPr sz="1300">
              <a:solidFill>
                <a:srgbClr val="FFFFFF"/>
              </a:solidFill>
            </a:endParaRPr>
          </a:p>
          <a:p>
            <a:pPr indent="45720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ul</a:t>
            </a:r>
            <a:r>
              <a:rPr lang="pl" sz="1200">
                <a:solidFill>
                  <a:srgbClr val="D4D4D4"/>
                </a:solidFill>
                <a:latin typeface="Consolas"/>
                <a:ea typeface="Consolas"/>
                <a:cs typeface="Consolas"/>
                <a:sym typeface="Consolas"/>
              </a:rPr>
              <a:t> </a:t>
            </a:r>
            <a:r>
              <a:rPr lang="pl" sz="1200">
                <a:solidFill>
                  <a:srgbClr val="9CDCFE"/>
                </a:solidFill>
                <a:latin typeface="Consolas"/>
                <a:ea typeface="Consolas"/>
                <a:cs typeface="Consolas"/>
                <a:sym typeface="Consolas"/>
              </a:rPr>
              <a:t>class</a:t>
            </a:r>
            <a:r>
              <a:rPr lang="pl" sz="1200">
                <a:solidFill>
                  <a:srgbClr val="D4D4D4"/>
                </a:solidFill>
                <a:latin typeface="Consolas"/>
                <a:ea typeface="Consolas"/>
                <a:cs typeface="Consolas"/>
                <a:sym typeface="Consolas"/>
              </a:rPr>
              <a:t>=</a:t>
            </a:r>
            <a:r>
              <a:rPr lang="pl" sz="1200">
                <a:solidFill>
                  <a:srgbClr val="CE9178"/>
                </a:solidFill>
                <a:latin typeface="Consolas"/>
                <a:ea typeface="Consolas"/>
                <a:cs typeface="Consolas"/>
                <a:sym typeface="Consolas"/>
              </a:rPr>
              <a:t>"top-menu__vertical-list"</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D4D4D4"/>
                </a:solidFill>
                <a:latin typeface="Consolas"/>
                <a:ea typeface="Consolas"/>
                <a:cs typeface="Consolas"/>
                <a:sym typeface="Consolas"/>
              </a:rPr>
              <a:t>    	 	</a:t>
            </a: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li</a:t>
            </a:r>
            <a:r>
              <a:rPr lang="pl" sz="1200">
                <a:solidFill>
                  <a:srgbClr val="D4D4D4"/>
                </a:solidFill>
                <a:latin typeface="Consolas"/>
                <a:ea typeface="Consolas"/>
                <a:cs typeface="Consolas"/>
                <a:sym typeface="Consolas"/>
              </a:rPr>
              <a:t> </a:t>
            </a:r>
            <a:r>
              <a:rPr lang="pl" sz="1200">
                <a:solidFill>
                  <a:srgbClr val="9CDCFE"/>
                </a:solidFill>
                <a:latin typeface="Consolas"/>
                <a:ea typeface="Consolas"/>
                <a:cs typeface="Consolas"/>
                <a:sym typeface="Consolas"/>
              </a:rPr>
              <a:t>class</a:t>
            </a:r>
            <a:r>
              <a:rPr lang="pl" sz="1200">
                <a:solidFill>
                  <a:srgbClr val="D4D4D4"/>
                </a:solidFill>
                <a:latin typeface="Consolas"/>
                <a:ea typeface="Consolas"/>
                <a:cs typeface="Consolas"/>
                <a:sym typeface="Consolas"/>
              </a:rPr>
              <a:t>=</a:t>
            </a:r>
            <a:r>
              <a:rPr lang="pl" sz="1200">
                <a:solidFill>
                  <a:srgbClr val="CE9178"/>
                </a:solidFill>
                <a:latin typeface="Consolas"/>
                <a:ea typeface="Consolas"/>
                <a:cs typeface="Consolas"/>
                <a:sym typeface="Consolas"/>
              </a:rPr>
              <a:t>"top-menu__vertical-list__item"</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D4D4D4"/>
                </a:solidFill>
                <a:latin typeface="Consolas"/>
                <a:ea typeface="Consolas"/>
                <a:cs typeface="Consolas"/>
                <a:sym typeface="Consolas"/>
              </a:rPr>
              <a:t>       		</a:t>
            </a: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a</a:t>
            </a:r>
            <a:r>
              <a:rPr lang="pl" sz="1200">
                <a:solidFill>
                  <a:srgbClr val="D4D4D4"/>
                </a:solidFill>
                <a:latin typeface="Consolas"/>
                <a:ea typeface="Consolas"/>
                <a:cs typeface="Consolas"/>
                <a:sym typeface="Consolas"/>
              </a:rPr>
              <a:t> </a:t>
            </a:r>
            <a:r>
              <a:rPr lang="pl" sz="1200">
                <a:solidFill>
                  <a:srgbClr val="9CDCFE"/>
                </a:solidFill>
                <a:latin typeface="Consolas"/>
                <a:ea typeface="Consolas"/>
                <a:cs typeface="Consolas"/>
                <a:sym typeface="Consolas"/>
              </a:rPr>
              <a:t>href</a:t>
            </a:r>
            <a:r>
              <a:rPr lang="pl" sz="1200">
                <a:solidFill>
                  <a:srgbClr val="D4D4D4"/>
                </a:solidFill>
                <a:latin typeface="Consolas"/>
                <a:ea typeface="Consolas"/>
                <a:cs typeface="Consolas"/>
                <a:sym typeface="Consolas"/>
              </a:rPr>
              <a:t>=</a:t>
            </a:r>
            <a:r>
              <a:rPr lang="pl" sz="1200">
                <a:solidFill>
                  <a:srgbClr val="CE9178"/>
                </a:solidFill>
                <a:latin typeface="Consolas"/>
                <a:ea typeface="Consolas"/>
                <a:cs typeface="Consolas"/>
                <a:sym typeface="Consolas"/>
              </a:rPr>
              <a:t>""</a:t>
            </a:r>
            <a:r>
              <a:rPr lang="pl" sz="1200">
                <a:solidFill>
                  <a:srgbClr val="D4D4D4"/>
                </a:solidFill>
                <a:latin typeface="Consolas"/>
                <a:ea typeface="Consolas"/>
                <a:cs typeface="Consolas"/>
                <a:sym typeface="Consolas"/>
              </a:rPr>
              <a:t> </a:t>
            </a:r>
            <a:r>
              <a:rPr lang="pl" sz="1200">
                <a:solidFill>
                  <a:srgbClr val="9CDCFE"/>
                </a:solidFill>
                <a:latin typeface="Consolas"/>
                <a:ea typeface="Consolas"/>
                <a:cs typeface="Consolas"/>
                <a:sym typeface="Consolas"/>
              </a:rPr>
              <a:t>class</a:t>
            </a:r>
            <a:r>
              <a:rPr lang="pl" sz="1200">
                <a:solidFill>
                  <a:srgbClr val="D4D4D4"/>
                </a:solidFill>
                <a:latin typeface="Consolas"/>
                <a:ea typeface="Consolas"/>
                <a:cs typeface="Consolas"/>
                <a:sym typeface="Consolas"/>
              </a:rPr>
              <a:t>=</a:t>
            </a:r>
            <a:r>
              <a:rPr lang="pl" sz="1200">
                <a:solidFill>
                  <a:srgbClr val="CE9178"/>
                </a:solidFill>
                <a:latin typeface="Consolas"/>
                <a:ea typeface="Consolas"/>
                <a:cs typeface="Consolas"/>
                <a:sym typeface="Consolas"/>
              </a:rPr>
              <a:t>"</a:t>
            </a:r>
            <a:r>
              <a:rPr lang="pl" sz="1200">
                <a:solidFill>
                  <a:srgbClr val="CE9178"/>
                </a:solidFill>
                <a:latin typeface="Consolas"/>
                <a:ea typeface="Consolas"/>
                <a:cs typeface="Consolas"/>
                <a:sym typeface="Consolas"/>
              </a:rPr>
              <a:t>top-menu__vertical-list__item</a:t>
            </a:r>
            <a:r>
              <a:rPr lang="pl" sz="1200">
                <a:solidFill>
                  <a:srgbClr val="CE9178"/>
                </a:solidFill>
                <a:latin typeface="Consolas"/>
                <a:ea typeface="Consolas"/>
                <a:cs typeface="Consolas"/>
                <a:sym typeface="Consolas"/>
              </a:rPr>
              <a:t>__link"</a:t>
            </a:r>
            <a:r>
              <a:rPr lang="pl" sz="1200">
                <a:solidFill>
                  <a:srgbClr val="808080"/>
                </a:solidFill>
                <a:latin typeface="Consolas"/>
                <a:ea typeface="Consolas"/>
                <a:cs typeface="Consolas"/>
                <a:sym typeface="Consolas"/>
              </a:rPr>
              <a:t>&gt;</a:t>
            </a:r>
            <a:r>
              <a:rPr lang="pl" sz="1200">
                <a:solidFill>
                  <a:srgbClr val="D4D4D4"/>
                </a:solidFill>
                <a:latin typeface="Consolas"/>
                <a:ea typeface="Consolas"/>
                <a:cs typeface="Consolas"/>
                <a:sym typeface="Consolas"/>
              </a:rPr>
              <a:t>Home</a:t>
            </a: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a</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457200" lvl="0" marL="457200" rtl="0" algn="l">
              <a:lnSpc>
                <a:spcPct val="135000"/>
              </a:lnSpc>
              <a:spcBef>
                <a:spcPts val="0"/>
              </a:spcBef>
              <a:spcAft>
                <a:spcPts val="0"/>
              </a:spcAft>
              <a:buNone/>
            </a:pP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li</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45720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ul</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nav</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a:solidFill>
                  <a:schemeClr val="accent3"/>
                </a:solidFill>
              </a:rPr>
              <a:t>BEM tworzy własną strukturę typu “drzew” nałożoną na drzewo DOM.</a:t>
            </a:r>
            <a:endParaRPr>
              <a:solidFill>
                <a:schemeClr val="accent3"/>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4"/>
          <p:cNvSpPr txBox="1"/>
          <p:nvPr>
            <p:ph type="ctrTitle"/>
          </p:nvPr>
        </p:nvSpPr>
        <p:spPr>
          <a:xfrm>
            <a:off x="444450" y="596750"/>
            <a:ext cx="8619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2000">
                <a:solidFill>
                  <a:schemeClr val="lt1"/>
                </a:solidFill>
              </a:rPr>
              <a:t>Zagnieżdżenie elementu BEM w elemencie BEM (odradzane)</a:t>
            </a:r>
            <a:endParaRPr sz="2000">
              <a:solidFill>
                <a:schemeClr val="lt1"/>
              </a:solidFill>
            </a:endParaRPr>
          </a:p>
          <a:p>
            <a:pPr indent="0" lvl="0" marL="0" rtl="0" algn="l">
              <a:spcBef>
                <a:spcPts val="0"/>
              </a:spcBef>
              <a:spcAft>
                <a:spcPts val="0"/>
              </a:spcAft>
              <a:buNone/>
            </a:pPr>
            <a:r>
              <a:t/>
            </a:r>
            <a:endParaRPr sz="2000"/>
          </a:p>
        </p:txBody>
      </p:sp>
      <p:sp>
        <p:nvSpPr>
          <p:cNvPr id="279" name="Google Shape;279;p44"/>
          <p:cNvSpPr txBox="1"/>
          <p:nvPr>
            <p:ph idx="1" type="subTitle"/>
          </p:nvPr>
        </p:nvSpPr>
        <p:spPr>
          <a:xfrm>
            <a:off x="623075" y="1199400"/>
            <a:ext cx="8391600" cy="33234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rPr lang="pl" sz="1200">
                <a:solidFill>
                  <a:srgbClr val="F3F3F3"/>
                </a:solidFill>
              </a:rPr>
              <a:t>Element częścią bloku, a nie innego elementu.</a:t>
            </a:r>
            <a:endParaRPr sz="1200">
              <a:solidFill>
                <a:srgbClr val="F3F3F3"/>
              </a:solidFill>
            </a:endParaRPr>
          </a:p>
          <a:p>
            <a:pPr indent="0" lvl="0" marL="0" rtl="0" algn="l">
              <a:lnSpc>
                <a:spcPct val="135000"/>
              </a:lnSpc>
              <a:spcBef>
                <a:spcPts val="0"/>
              </a:spcBef>
              <a:spcAft>
                <a:spcPts val="0"/>
              </a:spcAft>
              <a:buNone/>
            </a:pPr>
            <a:r>
              <a:t/>
            </a:r>
            <a:endParaRPr sz="1200">
              <a:solidFill>
                <a:srgbClr val="F3F3F3"/>
              </a:solidFill>
            </a:endParaRPr>
          </a:p>
          <a:p>
            <a:pPr indent="0" lvl="0" marL="0" rtl="0" algn="l">
              <a:lnSpc>
                <a:spcPct val="135000"/>
              </a:lnSpc>
              <a:spcBef>
                <a:spcPts val="0"/>
              </a:spcBef>
              <a:spcAft>
                <a:spcPts val="0"/>
              </a:spcAft>
              <a:buNone/>
            </a:pPr>
            <a:r>
              <a:rPr lang="pl" sz="1100">
                <a:solidFill>
                  <a:srgbClr val="808080"/>
                </a:solidFill>
              </a:rPr>
              <a:t>/* Dobrze */</a:t>
            </a:r>
            <a:endParaRPr sz="1100">
              <a:solidFill>
                <a:srgbClr val="808080"/>
              </a:solidFill>
            </a:endParaRPr>
          </a:p>
          <a:p>
            <a:pPr indent="0" lvl="0" marL="0" rtl="0" algn="l">
              <a:lnSpc>
                <a:spcPct val="135000"/>
              </a:lnSpc>
              <a:spcBef>
                <a:spcPts val="0"/>
              </a:spcBef>
              <a:spcAft>
                <a:spcPts val="0"/>
              </a:spcAft>
              <a:buNone/>
            </a:pPr>
            <a:r>
              <a:rPr lang="pl" sz="1100">
                <a:solidFill>
                  <a:srgbClr val="808080"/>
                </a:solidFill>
              </a:rPr>
              <a:t>&lt;</a:t>
            </a:r>
            <a:r>
              <a:rPr lang="pl" sz="1100">
                <a:solidFill>
                  <a:srgbClr val="569CD6"/>
                </a:solidFill>
              </a:rPr>
              <a:t>ul</a:t>
            </a:r>
            <a:r>
              <a:rPr lang="pl" sz="1100">
                <a:solidFill>
                  <a:srgbClr val="D4D4D4"/>
                </a:solidFill>
              </a:rPr>
              <a:t> </a:t>
            </a:r>
            <a:r>
              <a:rPr lang="pl" sz="1100">
                <a:solidFill>
                  <a:srgbClr val="9CDCFE"/>
                </a:solidFill>
              </a:rPr>
              <a:t>class</a:t>
            </a:r>
            <a:r>
              <a:rPr lang="pl" sz="1100">
                <a:solidFill>
                  <a:srgbClr val="D4D4D4"/>
                </a:solidFill>
              </a:rPr>
              <a:t>=</a:t>
            </a:r>
            <a:r>
              <a:rPr lang="pl" sz="1100">
                <a:solidFill>
                  <a:srgbClr val="CE9178"/>
                </a:solidFill>
              </a:rPr>
              <a:t>"menu__item-list"</a:t>
            </a:r>
            <a:r>
              <a:rPr lang="pl" sz="1100">
                <a:solidFill>
                  <a:srgbClr val="808080"/>
                </a:solidFill>
              </a:rPr>
              <a:t>&gt;</a:t>
            </a:r>
            <a:endParaRPr sz="1100">
              <a:solidFill>
                <a:srgbClr val="808080"/>
              </a:solidFill>
            </a:endParaRPr>
          </a:p>
          <a:p>
            <a:pPr indent="0" lvl="0" marL="0" rtl="0" algn="l">
              <a:lnSpc>
                <a:spcPct val="135000"/>
              </a:lnSpc>
              <a:spcBef>
                <a:spcPts val="0"/>
              </a:spcBef>
              <a:spcAft>
                <a:spcPts val="0"/>
              </a:spcAft>
              <a:buNone/>
            </a:pPr>
            <a:r>
              <a:rPr lang="pl" sz="1100">
                <a:solidFill>
                  <a:srgbClr val="D4D4D4"/>
                </a:solidFill>
              </a:rPr>
              <a:t>     </a:t>
            </a:r>
            <a:r>
              <a:rPr lang="pl" sz="1100">
                <a:solidFill>
                  <a:srgbClr val="808080"/>
                </a:solidFill>
              </a:rPr>
              <a:t>&lt;</a:t>
            </a:r>
            <a:r>
              <a:rPr lang="pl" sz="1100">
                <a:solidFill>
                  <a:srgbClr val="569CD6"/>
                </a:solidFill>
              </a:rPr>
              <a:t>li</a:t>
            </a:r>
            <a:r>
              <a:rPr lang="pl" sz="1100">
                <a:solidFill>
                  <a:srgbClr val="D4D4D4"/>
                </a:solidFill>
              </a:rPr>
              <a:t> </a:t>
            </a:r>
            <a:r>
              <a:rPr lang="pl" sz="1100">
                <a:solidFill>
                  <a:srgbClr val="9CDCFE"/>
                </a:solidFill>
              </a:rPr>
              <a:t>class</a:t>
            </a:r>
            <a:r>
              <a:rPr lang="pl" sz="1100">
                <a:solidFill>
                  <a:srgbClr val="D4D4D4"/>
                </a:solidFill>
              </a:rPr>
              <a:t>=</a:t>
            </a:r>
            <a:r>
              <a:rPr lang="pl" sz="1100">
                <a:solidFill>
                  <a:srgbClr val="CE9178"/>
                </a:solidFill>
              </a:rPr>
              <a:t>"menu__item"</a:t>
            </a:r>
            <a:r>
              <a:rPr lang="pl" sz="1100">
                <a:solidFill>
                  <a:srgbClr val="808080"/>
                </a:solidFill>
              </a:rPr>
              <a:t>&gt;</a:t>
            </a:r>
            <a:endParaRPr sz="1100">
              <a:solidFill>
                <a:srgbClr val="808080"/>
              </a:solidFill>
            </a:endParaRPr>
          </a:p>
          <a:p>
            <a:pPr indent="0" lvl="0" marL="0" rtl="0" algn="l">
              <a:lnSpc>
                <a:spcPct val="135000"/>
              </a:lnSpc>
              <a:spcBef>
                <a:spcPts val="0"/>
              </a:spcBef>
              <a:spcAft>
                <a:spcPts val="0"/>
              </a:spcAft>
              <a:buNone/>
            </a:pPr>
            <a:r>
              <a:rPr lang="pl" sz="1100">
                <a:solidFill>
                  <a:srgbClr val="D4D4D4"/>
                </a:solidFill>
              </a:rPr>
              <a:t>       </a:t>
            </a:r>
            <a:r>
              <a:rPr lang="pl" sz="1100">
                <a:solidFill>
                  <a:srgbClr val="808080"/>
                </a:solidFill>
              </a:rPr>
              <a:t>&lt;</a:t>
            </a:r>
            <a:r>
              <a:rPr lang="pl" sz="1100">
                <a:solidFill>
                  <a:srgbClr val="569CD6"/>
                </a:solidFill>
              </a:rPr>
              <a:t>a</a:t>
            </a:r>
            <a:r>
              <a:rPr lang="pl" sz="1100">
                <a:solidFill>
                  <a:srgbClr val="D4D4D4"/>
                </a:solidFill>
              </a:rPr>
              <a:t> </a:t>
            </a:r>
            <a:r>
              <a:rPr lang="pl" sz="1100">
                <a:solidFill>
                  <a:srgbClr val="9CDCFE"/>
                </a:solidFill>
              </a:rPr>
              <a:t>href</a:t>
            </a:r>
            <a:r>
              <a:rPr lang="pl" sz="1100">
                <a:solidFill>
                  <a:srgbClr val="D4D4D4"/>
                </a:solidFill>
              </a:rPr>
              <a:t>=</a:t>
            </a:r>
            <a:r>
              <a:rPr lang="pl" sz="1100">
                <a:solidFill>
                  <a:srgbClr val="CE9178"/>
                </a:solidFill>
              </a:rPr>
              <a:t>""</a:t>
            </a:r>
            <a:r>
              <a:rPr lang="pl" sz="1100">
                <a:solidFill>
                  <a:srgbClr val="D4D4D4"/>
                </a:solidFill>
              </a:rPr>
              <a:t> </a:t>
            </a:r>
            <a:r>
              <a:rPr lang="pl" sz="1100">
                <a:solidFill>
                  <a:srgbClr val="9CDCFE"/>
                </a:solidFill>
              </a:rPr>
              <a:t>class</a:t>
            </a:r>
            <a:r>
              <a:rPr lang="pl" sz="1100">
                <a:solidFill>
                  <a:srgbClr val="D4D4D4"/>
                </a:solidFill>
              </a:rPr>
              <a:t>=</a:t>
            </a:r>
            <a:r>
              <a:rPr lang="pl" sz="1100">
                <a:solidFill>
                  <a:srgbClr val="CE9178"/>
                </a:solidFill>
              </a:rPr>
              <a:t>"menu__link"</a:t>
            </a:r>
            <a:r>
              <a:rPr lang="pl" sz="1100">
                <a:solidFill>
                  <a:srgbClr val="808080"/>
                </a:solidFill>
              </a:rPr>
              <a:t>&gt;</a:t>
            </a:r>
            <a:r>
              <a:rPr lang="pl" sz="1100">
                <a:solidFill>
                  <a:srgbClr val="D4D4D4"/>
                </a:solidFill>
              </a:rPr>
              <a:t>Home</a:t>
            </a:r>
            <a:r>
              <a:rPr lang="pl" sz="1100">
                <a:solidFill>
                  <a:srgbClr val="808080"/>
                </a:solidFill>
              </a:rPr>
              <a:t>&lt;/</a:t>
            </a:r>
            <a:r>
              <a:rPr lang="pl" sz="1100">
                <a:solidFill>
                  <a:srgbClr val="569CD6"/>
                </a:solidFill>
              </a:rPr>
              <a:t>a</a:t>
            </a:r>
            <a:r>
              <a:rPr lang="pl" sz="1100">
                <a:solidFill>
                  <a:srgbClr val="808080"/>
                </a:solidFill>
              </a:rPr>
              <a:t>&gt; </a:t>
            </a:r>
            <a:endParaRPr sz="1100">
              <a:solidFill>
                <a:srgbClr val="808080"/>
              </a:solidFill>
            </a:endParaRPr>
          </a:p>
          <a:p>
            <a:pPr indent="0" lvl="0" marL="0" rtl="0" algn="l">
              <a:lnSpc>
                <a:spcPct val="135000"/>
              </a:lnSpc>
              <a:spcBef>
                <a:spcPts val="0"/>
              </a:spcBef>
              <a:spcAft>
                <a:spcPts val="0"/>
              </a:spcAft>
              <a:buNone/>
            </a:pPr>
            <a:r>
              <a:rPr lang="pl" sz="1100">
                <a:solidFill>
                  <a:srgbClr val="D4D4D4"/>
                </a:solidFill>
              </a:rPr>
              <a:t>     </a:t>
            </a:r>
            <a:r>
              <a:rPr lang="pl" sz="1100">
                <a:solidFill>
                  <a:srgbClr val="808080"/>
                </a:solidFill>
              </a:rPr>
              <a:t>&lt;/</a:t>
            </a:r>
            <a:r>
              <a:rPr lang="pl" sz="1100">
                <a:solidFill>
                  <a:srgbClr val="569CD6"/>
                </a:solidFill>
              </a:rPr>
              <a:t>li</a:t>
            </a:r>
            <a:r>
              <a:rPr lang="pl" sz="1100">
                <a:solidFill>
                  <a:srgbClr val="808080"/>
                </a:solidFill>
              </a:rPr>
              <a:t>&gt;</a:t>
            </a:r>
            <a:endParaRPr sz="1100">
              <a:solidFill>
                <a:srgbClr val="808080"/>
              </a:solidFill>
            </a:endParaRPr>
          </a:p>
          <a:p>
            <a:pPr indent="0" lvl="0" marL="0" rtl="0" algn="l">
              <a:lnSpc>
                <a:spcPct val="135000"/>
              </a:lnSpc>
              <a:spcBef>
                <a:spcPts val="0"/>
              </a:spcBef>
              <a:spcAft>
                <a:spcPts val="0"/>
              </a:spcAft>
              <a:buNone/>
            </a:pPr>
            <a:r>
              <a:rPr lang="pl" sz="1100">
                <a:solidFill>
                  <a:srgbClr val="808080"/>
                </a:solidFill>
              </a:rPr>
              <a:t>&lt;/</a:t>
            </a:r>
            <a:r>
              <a:rPr lang="pl" sz="1100">
                <a:solidFill>
                  <a:srgbClr val="569CD6"/>
                </a:solidFill>
              </a:rPr>
              <a:t>ul</a:t>
            </a:r>
            <a:r>
              <a:rPr lang="pl" sz="1100">
                <a:solidFill>
                  <a:srgbClr val="808080"/>
                </a:solidFill>
              </a:rPr>
              <a:t>&gt;</a:t>
            </a:r>
            <a:endParaRPr sz="1100">
              <a:solidFill>
                <a:srgbClr val="808080"/>
              </a:solidFill>
            </a:endParaRPr>
          </a:p>
          <a:p>
            <a:pPr indent="0" lvl="0" marL="0" rtl="0" algn="l">
              <a:lnSpc>
                <a:spcPct val="135000"/>
              </a:lnSpc>
              <a:spcBef>
                <a:spcPts val="0"/>
              </a:spcBef>
              <a:spcAft>
                <a:spcPts val="0"/>
              </a:spcAft>
              <a:buNone/>
            </a:pPr>
            <a:r>
              <a:t/>
            </a:r>
            <a:endParaRPr sz="1100">
              <a:solidFill>
                <a:srgbClr val="808080"/>
              </a:solidFill>
            </a:endParaRPr>
          </a:p>
          <a:p>
            <a:pPr indent="0" lvl="0" marL="0" rtl="0" algn="l">
              <a:lnSpc>
                <a:spcPct val="135000"/>
              </a:lnSpc>
              <a:spcBef>
                <a:spcPts val="0"/>
              </a:spcBef>
              <a:spcAft>
                <a:spcPts val="0"/>
              </a:spcAft>
              <a:buNone/>
            </a:pPr>
            <a:r>
              <a:rPr lang="pl" sz="1100">
                <a:solidFill>
                  <a:srgbClr val="808080"/>
                </a:solidFill>
              </a:rPr>
              <a:t>/* Spotykane, może być, pokazanie zagnieżdżenia przez konwencje nazywania elementu */</a:t>
            </a:r>
            <a:endParaRPr sz="1100">
              <a:solidFill>
                <a:srgbClr val="808080"/>
              </a:solidFill>
            </a:endParaRPr>
          </a:p>
          <a:p>
            <a:pPr indent="0" lvl="0" marL="0" rtl="0" algn="l">
              <a:lnSpc>
                <a:spcPct val="135000"/>
              </a:lnSpc>
              <a:spcBef>
                <a:spcPts val="0"/>
              </a:spcBef>
              <a:spcAft>
                <a:spcPts val="0"/>
              </a:spcAft>
              <a:buNone/>
            </a:pPr>
            <a:r>
              <a:rPr lang="pl" sz="1100">
                <a:solidFill>
                  <a:srgbClr val="808080"/>
                </a:solidFill>
              </a:rPr>
              <a:t>&lt;</a:t>
            </a:r>
            <a:r>
              <a:rPr lang="pl" sz="1100">
                <a:solidFill>
                  <a:srgbClr val="569CD6"/>
                </a:solidFill>
              </a:rPr>
              <a:t>ul</a:t>
            </a:r>
            <a:r>
              <a:rPr lang="pl" sz="1100">
                <a:solidFill>
                  <a:srgbClr val="D4D4D4"/>
                </a:solidFill>
              </a:rPr>
              <a:t> </a:t>
            </a:r>
            <a:r>
              <a:rPr lang="pl" sz="1100">
                <a:solidFill>
                  <a:srgbClr val="9CDCFE"/>
                </a:solidFill>
              </a:rPr>
              <a:t>class</a:t>
            </a:r>
            <a:r>
              <a:rPr lang="pl" sz="1100">
                <a:solidFill>
                  <a:srgbClr val="D4D4D4"/>
                </a:solidFill>
              </a:rPr>
              <a:t>=</a:t>
            </a:r>
            <a:r>
              <a:rPr lang="pl" sz="1100">
                <a:solidFill>
                  <a:srgbClr val="CE9178"/>
                </a:solidFill>
              </a:rPr>
              <a:t>"menu__list"</a:t>
            </a:r>
            <a:r>
              <a:rPr lang="pl" sz="1100">
                <a:solidFill>
                  <a:srgbClr val="808080"/>
                </a:solidFill>
              </a:rPr>
              <a:t>&gt;</a:t>
            </a:r>
            <a:endParaRPr sz="1100">
              <a:solidFill>
                <a:srgbClr val="808080"/>
              </a:solidFill>
            </a:endParaRPr>
          </a:p>
          <a:p>
            <a:pPr indent="0" lvl="0" marL="0" rtl="0" algn="l">
              <a:lnSpc>
                <a:spcPct val="135000"/>
              </a:lnSpc>
              <a:spcBef>
                <a:spcPts val="0"/>
              </a:spcBef>
              <a:spcAft>
                <a:spcPts val="0"/>
              </a:spcAft>
              <a:buNone/>
            </a:pPr>
            <a:r>
              <a:rPr lang="pl" sz="1100">
                <a:solidFill>
                  <a:srgbClr val="D4D4D4"/>
                </a:solidFill>
              </a:rPr>
              <a:t>     </a:t>
            </a:r>
            <a:r>
              <a:rPr lang="pl" sz="1100">
                <a:solidFill>
                  <a:srgbClr val="808080"/>
                </a:solidFill>
              </a:rPr>
              <a:t>&lt;</a:t>
            </a:r>
            <a:r>
              <a:rPr lang="pl" sz="1100">
                <a:solidFill>
                  <a:srgbClr val="569CD6"/>
                </a:solidFill>
              </a:rPr>
              <a:t>li</a:t>
            </a:r>
            <a:r>
              <a:rPr lang="pl" sz="1100">
                <a:solidFill>
                  <a:srgbClr val="D4D4D4"/>
                </a:solidFill>
              </a:rPr>
              <a:t> </a:t>
            </a:r>
            <a:r>
              <a:rPr lang="pl" sz="1100">
                <a:solidFill>
                  <a:srgbClr val="9CDCFE"/>
                </a:solidFill>
              </a:rPr>
              <a:t>class</a:t>
            </a:r>
            <a:r>
              <a:rPr lang="pl" sz="1100">
                <a:solidFill>
                  <a:srgbClr val="D4D4D4"/>
                </a:solidFill>
              </a:rPr>
              <a:t>=</a:t>
            </a:r>
            <a:r>
              <a:rPr lang="pl" sz="1100">
                <a:solidFill>
                  <a:srgbClr val="CE9178"/>
                </a:solidFill>
              </a:rPr>
              <a:t>"menu__list-item"</a:t>
            </a:r>
            <a:r>
              <a:rPr lang="pl" sz="1100">
                <a:solidFill>
                  <a:srgbClr val="808080"/>
                </a:solidFill>
              </a:rPr>
              <a:t>&gt;</a:t>
            </a:r>
            <a:endParaRPr sz="1100">
              <a:solidFill>
                <a:srgbClr val="808080"/>
              </a:solidFill>
            </a:endParaRPr>
          </a:p>
          <a:p>
            <a:pPr indent="0" lvl="0" marL="0" rtl="0" algn="l">
              <a:lnSpc>
                <a:spcPct val="135000"/>
              </a:lnSpc>
              <a:spcBef>
                <a:spcPts val="0"/>
              </a:spcBef>
              <a:spcAft>
                <a:spcPts val="0"/>
              </a:spcAft>
              <a:buNone/>
            </a:pPr>
            <a:r>
              <a:rPr lang="pl" sz="1100">
                <a:solidFill>
                  <a:srgbClr val="D4D4D4"/>
                </a:solidFill>
              </a:rPr>
              <a:t>       </a:t>
            </a:r>
            <a:r>
              <a:rPr lang="pl" sz="1100">
                <a:solidFill>
                  <a:srgbClr val="808080"/>
                </a:solidFill>
              </a:rPr>
              <a:t>&lt;</a:t>
            </a:r>
            <a:r>
              <a:rPr lang="pl" sz="1100">
                <a:solidFill>
                  <a:srgbClr val="569CD6"/>
                </a:solidFill>
              </a:rPr>
              <a:t>a</a:t>
            </a:r>
            <a:r>
              <a:rPr lang="pl" sz="1100">
                <a:solidFill>
                  <a:srgbClr val="D4D4D4"/>
                </a:solidFill>
              </a:rPr>
              <a:t> </a:t>
            </a:r>
            <a:r>
              <a:rPr lang="pl" sz="1100">
                <a:solidFill>
                  <a:srgbClr val="9CDCFE"/>
                </a:solidFill>
              </a:rPr>
              <a:t>href</a:t>
            </a:r>
            <a:r>
              <a:rPr lang="pl" sz="1100">
                <a:solidFill>
                  <a:srgbClr val="D4D4D4"/>
                </a:solidFill>
              </a:rPr>
              <a:t>=</a:t>
            </a:r>
            <a:r>
              <a:rPr lang="pl" sz="1100">
                <a:solidFill>
                  <a:srgbClr val="CE9178"/>
                </a:solidFill>
              </a:rPr>
              <a:t>""</a:t>
            </a:r>
            <a:r>
              <a:rPr lang="pl" sz="1100">
                <a:solidFill>
                  <a:srgbClr val="D4D4D4"/>
                </a:solidFill>
              </a:rPr>
              <a:t> </a:t>
            </a:r>
            <a:r>
              <a:rPr lang="pl" sz="1100">
                <a:solidFill>
                  <a:srgbClr val="9CDCFE"/>
                </a:solidFill>
              </a:rPr>
              <a:t>class</a:t>
            </a:r>
            <a:r>
              <a:rPr lang="pl" sz="1100">
                <a:solidFill>
                  <a:srgbClr val="D4D4D4"/>
                </a:solidFill>
              </a:rPr>
              <a:t>=</a:t>
            </a:r>
            <a:r>
              <a:rPr lang="pl" sz="1100">
                <a:solidFill>
                  <a:srgbClr val="CE9178"/>
                </a:solidFill>
              </a:rPr>
              <a:t>"menu__list-item-link"</a:t>
            </a:r>
            <a:r>
              <a:rPr lang="pl" sz="1100">
                <a:solidFill>
                  <a:srgbClr val="808080"/>
                </a:solidFill>
              </a:rPr>
              <a:t>&gt;</a:t>
            </a:r>
            <a:r>
              <a:rPr lang="pl" sz="1100">
                <a:solidFill>
                  <a:srgbClr val="D4D4D4"/>
                </a:solidFill>
              </a:rPr>
              <a:t>Home</a:t>
            </a:r>
            <a:r>
              <a:rPr lang="pl" sz="1100">
                <a:solidFill>
                  <a:srgbClr val="808080"/>
                </a:solidFill>
              </a:rPr>
              <a:t>&lt;/</a:t>
            </a:r>
            <a:r>
              <a:rPr lang="pl" sz="1100">
                <a:solidFill>
                  <a:srgbClr val="569CD6"/>
                </a:solidFill>
              </a:rPr>
              <a:t>a</a:t>
            </a:r>
            <a:r>
              <a:rPr lang="pl" sz="1100">
                <a:solidFill>
                  <a:srgbClr val="808080"/>
                </a:solidFill>
              </a:rPr>
              <a:t>&gt; </a:t>
            </a:r>
            <a:endParaRPr sz="1100">
              <a:solidFill>
                <a:srgbClr val="808080"/>
              </a:solidFill>
            </a:endParaRPr>
          </a:p>
          <a:p>
            <a:pPr indent="0" lvl="0" marL="0" rtl="0" algn="l">
              <a:lnSpc>
                <a:spcPct val="135000"/>
              </a:lnSpc>
              <a:spcBef>
                <a:spcPts val="0"/>
              </a:spcBef>
              <a:spcAft>
                <a:spcPts val="0"/>
              </a:spcAft>
              <a:buNone/>
            </a:pPr>
            <a:r>
              <a:rPr lang="pl" sz="1100">
                <a:solidFill>
                  <a:srgbClr val="D4D4D4"/>
                </a:solidFill>
              </a:rPr>
              <a:t>     </a:t>
            </a:r>
            <a:r>
              <a:rPr lang="pl" sz="1100">
                <a:solidFill>
                  <a:srgbClr val="808080"/>
                </a:solidFill>
              </a:rPr>
              <a:t>&lt;/</a:t>
            </a:r>
            <a:r>
              <a:rPr lang="pl" sz="1100">
                <a:solidFill>
                  <a:srgbClr val="569CD6"/>
                </a:solidFill>
              </a:rPr>
              <a:t>li</a:t>
            </a:r>
            <a:r>
              <a:rPr lang="pl" sz="1100">
                <a:solidFill>
                  <a:srgbClr val="808080"/>
                </a:solidFill>
              </a:rPr>
              <a:t>&gt;</a:t>
            </a:r>
            <a:endParaRPr sz="1100">
              <a:solidFill>
                <a:srgbClr val="808080"/>
              </a:solidFill>
            </a:endParaRPr>
          </a:p>
          <a:p>
            <a:pPr indent="0" lvl="0" marL="0" rtl="0" algn="l">
              <a:lnSpc>
                <a:spcPct val="135000"/>
              </a:lnSpc>
              <a:spcBef>
                <a:spcPts val="0"/>
              </a:spcBef>
              <a:spcAft>
                <a:spcPts val="0"/>
              </a:spcAft>
              <a:buNone/>
            </a:pPr>
            <a:r>
              <a:rPr lang="pl" sz="1100">
                <a:solidFill>
                  <a:srgbClr val="808080"/>
                </a:solidFill>
              </a:rPr>
              <a:t>&lt;/</a:t>
            </a:r>
            <a:r>
              <a:rPr lang="pl" sz="1100">
                <a:solidFill>
                  <a:srgbClr val="569CD6"/>
                </a:solidFill>
              </a:rPr>
              <a:t>ul</a:t>
            </a:r>
            <a:r>
              <a:rPr lang="pl" sz="1100">
                <a:solidFill>
                  <a:srgbClr val="808080"/>
                </a:solidFill>
              </a:rPr>
              <a:t>&gt;</a:t>
            </a:r>
            <a:endParaRPr sz="1100">
              <a:solidFill>
                <a:srgbClr val="80808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5"/>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chemeClr val="lt1"/>
                </a:solidFill>
              </a:rPr>
              <a:t>Selektory w BEM</a:t>
            </a:r>
            <a:r>
              <a:rPr lang="pl"/>
              <a:t> - id?</a:t>
            </a:r>
            <a:endParaRPr/>
          </a:p>
        </p:txBody>
      </p:sp>
      <p:sp>
        <p:nvSpPr>
          <p:cNvPr id="285" name="Google Shape;285;p45"/>
          <p:cNvSpPr txBox="1"/>
          <p:nvPr>
            <p:ph idx="1" type="subTitle"/>
          </p:nvPr>
        </p:nvSpPr>
        <p:spPr>
          <a:xfrm>
            <a:off x="673050" y="1520925"/>
            <a:ext cx="7730700" cy="30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999999"/>
                </a:solidFill>
              </a:rPr>
              <a:t>/* HTML */</a:t>
            </a:r>
            <a:endParaRPr>
              <a:solidFill>
                <a:srgbClr val="999999"/>
              </a:solidFill>
            </a:endParaRPr>
          </a:p>
          <a:p>
            <a:pPr indent="0" lvl="0" marL="0" rtl="0" algn="l">
              <a:spcBef>
                <a:spcPts val="0"/>
              </a:spcBef>
              <a:spcAft>
                <a:spcPts val="0"/>
              </a:spcAft>
              <a:buNone/>
            </a:pPr>
            <a:r>
              <a:rPr lang="pl"/>
              <a:t>&lt;h1 </a:t>
            </a:r>
            <a:r>
              <a:rPr lang="pl">
                <a:solidFill>
                  <a:srgbClr val="569CD6"/>
                </a:solidFill>
              </a:rPr>
              <a:t>id=”page-title”</a:t>
            </a:r>
            <a:r>
              <a:rPr lang="pl"/>
              <a:t>&gt;Nazwa strony&lt;/h1&gt;</a:t>
            </a:r>
            <a:endParaRPr/>
          </a:p>
          <a:p>
            <a:pPr indent="0" lvl="0" marL="0" rtl="0" algn="l">
              <a:spcBef>
                <a:spcPts val="0"/>
              </a:spcBef>
              <a:spcAft>
                <a:spcPts val="0"/>
              </a:spcAft>
              <a:buNone/>
            </a:pPr>
            <a:r>
              <a:rPr lang="pl">
                <a:solidFill>
                  <a:srgbClr val="999999"/>
                </a:solidFill>
              </a:rPr>
              <a:t>/* CSS */</a:t>
            </a:r>
            <a:endParaRPr>
              <a:solidFill>
                <a:srgbClr val="999999"/>
              </a:solidFill>
            </a:endParaRPr>
          </a:p>
          <a:p>
            <a:pPr indent="0" lvl="0" marL="0" rtl="0" algn="l">
              <a:spcBef>
                <a:spcPts val="0"/>
              </a:spcBef>
              <a:spcAft>
                <a:spcPts val="0"/>
              </a:spcAft>
              <a:buNone/>
            </a:pPr>
            <a:r>
              <a:rPr lang="pl">
                <a:solidFill>
                  <a:srgbClr val="569CD6"/>
                </a:solidFill>
              </a:rPr>
              <a:t>#page-title {}</a:t>
            </a:r>
            <a:r>
              <a:rPr lang="pl"/>
              <a:t> - nie</a:t>
            </a:r>
            <a:endParaRPr/>
          </a:p>
          <a:p>
            <a:pPr indent="0" lvl="0" marL="0" rtl="0" algn="l">
              <a:spcBef>
                <a:spcPts val="0"/>
              </a:spcBef>
              <a:spcAft>
                <a:spcPts val="0"/>
              </a:spcAft>
              <a:buNone/>
            </a:pPr>
            <a:r>
              <a:t/>
            </a:r>
            <a:endParaRPr>
              <a:latin typeface="Consolas"/>
              <a:ea typeface="Consolas"/>
              <a:cs typeface="Consolas"/>
              <a:sym typeface="Consolas"/>
            </a:endParaRPr>
          </a:p>
          <a:p>
            <a:pPr indent="-304800" lvl="0" marL="457200" rtl="0" algn="l">
              <a:spcBef>
                <a:spcPts val="0"/>
              </a:spcBef>
              <a:spcAft>
                <a:spcPts val="0"/>
              </a:spcAft>
              <a:buSzPts val="1200"/>
              <a:buChar char="-"/>
            </a:pPr>
            <a:r>
              <a:rPr lang="pl" sz="1200"/>
              <a:t>id tylko raz na stronie, a BEM jest (co do zasady) modułowy, czyli każdy komponent powinien </a:t>
            </a:r>
            <a:r>
              <a:rPr lang="pl" sz="1200"/>
              <a:t>być</a:t>
            </a:r>
            <a:r>
              <a:rPr lang="pl" sz="1200"/>
              <a:t> wielokrotnego użytku</a:t>
            </a:r>
            <a:endParaRPr sz="1200"/>
          </a:p>
          <a:p>
            <a:pPr indent="-304800" lvl="0" marL="457200" rtl="0" algn="l">
              <a:spcBef>
                <a:spcPts val="0"/>
              </a:spcBef>
              <a:spcAft>
                <a:spcPts val="0"/>
              </a:spcAft>
              <a:buSzPts val="1200"/>
              <a:buChar char="-"/>
            </a:pPr>
            <a:r>
              <a:rPr lang="pl" sz="1200"/>
              <a:t>część osób korzysta z id w połączeniu z JS, ale też niekoniecznie. Korzystając z BEM raczej powinieneś całkowicie wyeliminować identyfikatory.</a:t>
            </a:r>
            <a:endParaRPr sz="12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chemeClr val="lt1"/>
                </a:solidFill>
              </a:rPr>
              <a:t>Selektory w BEM</a:t>
            </a:r>
            <a:r>
              <a:rPr lang="pl"/>
              <a:t> - tagi/znaczniki?</a:t>
            </a:r>
            <a:endParaRPr/>
          </a:p>
        </p:txBody>
      </p:sp>
      <p:sp>
        <p:nvSpPr>
          <p:cNvPr id="291" name="Google Shape;291;p46"/>
          <p:cNvSpPr txBox="1"/>
          <p:nvPr>
            <p:ph idx="1" type="subTitle"/>
          </p:nvPr>
        </p:nvSpPr>
        <p:spPr>
          <a:xfrm>
            <a:off x="673050" y="1520925"/>
            <a:ext cx="8004300" cy="30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100">
                <a:solidFill>
                  <a:srgbClr val="B7B7B7"/>
                </a:solidFill>
              </a:rPr>
              <a:t>/* HTML */</a:t>
            </a:r>
            <a:endParaRPr sz="1100">
              <a:solidFill>
                <a:srgbClr val="B7B7B7"/>
              </a:solidFill>
            </a:endParaRPr>
          </a:p>
          <a:p>
            <a:pPr indent="0" lvl="0" marL="0" rtl="0" algn="l">
              <a:spcBef>
                <a:spcPts val="0"/>
              </a:spcBef>
              <a:spcAft>
                <a:spcPts val="0"/>
              </a:spcAft>
              <a:buNone/>
            </a:pPr>
            <a:r>
              <a:rPr lang="pl" sz="1300">
                <a:solidFill>
                  <a:srgbClr val="569CD6"/>
                </a:solidFill>
              </a:rPr>
              <a:t>&lt;h1&gt;</a:t>
            </a:r>
            <a:r>
              <a:rPr lang="pl" sz="1300"/>
              <a:t>Nazwa strony</a:t>
            </a:r>
            <a:r>
              <a:rPr lang="pl" sz="1300">
                <a:solidFill>
                  <a:srgbClr val="569CD6"/>
                </a:solidFill>
              </a:rPr>
              <a:t>&lt;/h1&gt;</a:t>
            </a:r>
            <a:endParaRPr sz="1300">
              <a:solidFill>
                <a:srgbClr val="569CD6"/>
              </a:solidFill>
            </a:endParaRPr>
          </a:p>
          <a:p>
            <a:pPr indent="0" lvl="0" marL="0" rtl="0" algn="l">
              <a:spcBef>
                <a:spcPts val="0"/>
              </a:spcBef>
              <a:spcAft>
                <a:spcPts val="0"/>
              </a:spcAft>
              <a:buNone/>
            </a:pPr>
            <a:r>
              <a:rPr lang="pl" sz="1100">
                <a:solidFill>
                  <a:srgbClr val="B7B7B7"/>
                </a:solidFill>
              </a:rPr>
              <a:t>/* CSS */</a:t>
            </a:r>
            <a:endParaRPr sz="1100">
              <a:solidFill>
                <a:srgbClr val="B7B7B7"/>
              </a:solidFill>
            </a:endParaRPr>
          </a:p>
          <a:p>
            <a:pPr indent="0" lvl="0" marL="0" rtl="0" algn="l">
              <a:spcBef>
                <a:spcPts val="0"/>
              </a:spcBef>
              <a:spcAft>
                <a:spcPts val="0"/>
              </a:spcAft>
              <a:buNone/>
            </a:pPr>
            <a:r>
              <a:rPr lang="pl" sz="1300">
                <a:solidFill>
                  <a:srgbClr val="569CD6"/>
                </a:solidFill>
              </a:rPr>
              <a:t>h1 {} </a:t>
            </a:r>
            <a:r>
              <a:rPr lang="pl" sz="1300"/>
              <a:t>- nie (poza plikiem/stylami konfiguracyjnym/bazowymi)</a:t>
            </a:r>
            <a:endParaRPr sz="1300"/>
          </a:p>
          <a:p>
            <a:pPr indent="0" lvl="0" marL="0" rtl="0" algn="l">
              <a:spcBef>
                <a:spcPts val="0"/>
              </a:spcBef>
              <a:spcAft>
                <a:spcPts val="0"/>
              </a:spcAft>
              <a:buNone/>
            </a:pPr>
            <a:r>
              <a:rPr lang="pl" sz="1300">
                <a:solidFill>
                  <a:srgbClr val="569CD6"/>
                </a:solidFill>
              </a:rPr>
              <a:t>main article h1 {} </a:t>
            </a:r>
            <a:r>
              <a:rPr lang="pl" sz="1300"/>
              <a:t>- nie, zagnieżdżenia, tym bardziej połączone ze znacznikami.</a:t>
            </a:r>
            <a:endParaRPr sz="1300"/>
          </a:p>
          <a:p>
            <a:pPr indent="0" lvl="0" marL="0" rtl="0" algn="l">
              <a:spcBef>
                <a:spcPts val="0"/>
              </a:spcBef>
              <a:spcAft>
                <a:spcPts val="0"/>
              </a:spcAft>
              <a:buNone/>
            </a:pPr>
            <a:r>
              <a:t/>
            </a:r>
            <a:endParaRPr sz="1300">
              <a:latin typeface="Consolas"/>
              <a:ea typeface="Consolas"/>
              <a:cs typeface="Consolas"/>
              <a:sym typeface="Consolas"/>
            </a:endParaRPr>
          </a:p>
          <a:p>
            <a:pPr indent="-304800" lvl="0" marL="457200" rtl="0" algn="l">
              <a:spcBef>
                <a:spcPts val="0"/>
              </a:spcBef>
              <a:spcAft>
                <a:spcPts val="0"/>
              </a:spcAft>
              <a:buSzPts val="1200"/>
              <a:buChar char="-"/>
            </a:pPr>
            <a:r>
              <a:rPr lang="pl" sz="1200"/>
              <a:t>Nie, bo zmienia się struktura (interfejs) z h1 na h2. Zmienia tagu wymusza zmiany w CSS</a:t>
            </a:r>
            <a:endParaRPr sz="1200"/>
          </a:p>
          <a:p>
            <a:pPr indent="-304800" lvl="0" marL="457200" rtl="0" algn="l">
              <a:spcBef>
                <a:spcPts val="0"/>
              </a:spcBef>
              <a:spcAft>
                <a:spcPts val="0"/>
              </a:spcAft>
              <a:buSzPts val="1200"/>
              <a:buChar char="-"/>
            </a:pPr>
            <a:r>
              <a:rPr lang="pl" sz="1200"/>
              <a:t>Precyzyjne wskazywanie o których tag nam chodzi wymaga budowania </a:t>
            </a:r>
            <a:r>
              <a:rPr lang="pl" sz="1200"/>
              <a:t>zagnieżdżonych</a:t>
            </a:r>
            <a:r>
              <a:rPr lang="pl" sz="1200"/>
              <a:t> selektorów co czyni nasz CSS mniej czytelnym i mniej elastycznym</a:t>
            </a:r>
            <a:endParaRPr sz="1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7"/>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chemeClr val="lt1"/>
                </a:solidFill>
              </a:rPr>
              <a:t>Selektory w BEM - </a:t>
            </a:r>
            <a:r>
              <a:rPr lang="pl"/>
              <a:t>kombinowane (złożone)?</a:t>
            </a:r>
            <a:endParaRPr/>
          </a:p>
        </p:txBody>
      </p:sp>
      <p:sp>
        <p:nvSpPr>
          <p:cNvPr id="297" name="Google Shape;297;p47"/>
          <p:cNvSpPr txBox="1"/>
          <p:nvPr>
            <p:ph idx="1" type="subTitle"/>
          </p:nvPr>
        </p:nvSpPr>
        <p:spPr>
          <a:xfrm>
            <a:off x="673050" y="1520925"/>
            <a:ext cx="7730700" cy="30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200">
                <a:solidFill>
                  <a:srgbClr val="999999"/>
                </a:solidFill>
              </a:rPr>
              <a:t>/* HTML */</a:t>
            </a:r>
            <a:endParaRPr sz="1200">
              <a:solidFill>
                <a:srgbClr val="999999"/>
              </a:solidFill>
            </a:endParaRPr>
          </a:p>
          <a:p>
            <a:pPr indent="0" lvl="0" marL="0" rtl="0" algn="l">
              <a:spcBef>
                <a:spcPts val="0"/>
              </a:spcBef>
              <a:spcAft>
                <a:spcPts val="0"/>
              </a:spcAft>
              <a:buNone/>
            </a:pPr>
            <a:r>
              <a:rPr lang="pl" sz="1200"/>
              <a:t>&lt;h1 class=”</a:t>
            </a:r>
            <a:r>
              <a:rPr lang="pl" sz="1200">
                <a:solidFill>
                  <a:srgbClr val="569CD6"/>
                </a:solidFill>
              </a:rPr>
              <a:t>title large</a:t>
            </a:r>
            <a:r>
              <a:rPr lang="pl" sz="1200"/>
              <a:t>”&gt;Nazwa strony&lt;/h1&gt;</a:t>
            </a:r>
            <a:endParaRPr sz="1200"/>
          </a:p>
          <a:p>
            <a:pPr indent="0" lvl="0" marL="0" rtl="0" algn="l">
              <a:spcBef>
                <a:spcPts val="0"/>
              </a:spcBef>
              <a:spcAft>
                <a:spcPts val="0"/>
              </a:spcAft>
              <a:buNone/>
            </a:pPr>
            <a:r>
              <a:rPr lang="pl" sz="1200"/>
              <a:t>&lt;article class=”</a:t>
            </a:r>
            <a:r>
              <a:rPr lang="pl" sz="1200">
                <a:solidFill>
                  <a:srgbClr val="569CD6"/>
                </a:solidFill>
              </a:rPr>
              <a:t>article article--main</a:t>
            </a:r>
            <a:r>
              <a:rPr lang="pl" sz="1200"/>
              <a:t>”&gt;Nazwa strony&lt;/article&gt;</a:t>
            </a:r>
            <a:endParaRPr sz="1200"/>
          </a:p>
          <a:p>
            <a:pPr indent="0" lvl="0" marL="0" rtl="0" algn="l">
              <a:spcBef>
                <a:spcPts val="0"/>
              </a:spcBef>
              <a:spcAft>
                <a:spcPts val="0"/>
              </a:spcAft>
              <a:buNone/>
            </a:pPr>
            <a:r>
              <a:rPr lang="pl" sz="1200">
                <a:solidFill>
                  <a:srgbClr val="999999"/>
                </a:solidFill>
              </a:rPr>
              <a:t>/* CSS */</a:t>
            </a:r>
            <a:endParaRPr sz="1200">
              <a:solidFill>
                <a:srgbClr val="999999"/>
              </a:solidFill>
            </a:endParaRPr>
          </a:p>
          <a:p>
            <a:pPr indent="0" lvl="0" marL="0" rtl="0" algn="l">
              <a:spcBef>
                <a:spcPts val="0"/>
              </a:spcBef>
              <a:spcAft>
                <a:spcPts val="0"/>
              </a:spcAft>
              <a:buNone/>
            </a:pPr>
            <a:r>
              <a:rPr lang="pl" sz="1200">
                <a:solidFill>
                  <a:srgbClr val="569CD6"/>
                </a:solidFill>
              </a:rPr>
              <a:t>.title.large {}</a:t>
            </a:r>
            <a:r>
              <a:rPr lang="pl" sz="1200"/>
              <a:t> </a:t>
            </a:r>
            <a:r>
              <a:rPr lang="pl" sz="1200">
                <a:solidFill>
                  <a:srgbClr val="FFFFFF"/>
                </a:solidFill>
              </a:rPr>
              <a:t>- nie </a:t>
            </a:r>
            <a:endParaRPr sz="1200">
              <a:solidFill>
                <a:srgbClr val="FFFFFF"/>
              </a:solidFill>
            </a:endParaRPr>
          </a:p>
          <a:p>
            <a:pPr indent="0" lvl="0" marL="0" rtl="0" algn="l">
              <a:spcBef>
                <a:spcPts val="0"/>
              </a:spcBef>
              <a:spcAft>
                <a:spcPts val="0"/>
              </a:spcAft>
              <a:buNone/>
            </a:pPr>
            <a:r>
              <a:rPr lang="pl" sz="1200">
                <a:solidFill>
                  <a:srgbClr val="569CD6"/>
                </a:solidFill>
              </a:rPr>
              <a:t>.article.article--main {}</a:t>
            </a:r>
            <a:r>
              <a:rPr lang="pl" sz="1200">
                <a:solidFill>
                  <a:srgbClr val="FFFFFF"/>
                </a:solidFill>
              </a:rPr>
              <a:t> - nie</a:t>
            </a:r>
            <a:endParaRPr sz="1200">
              <a:solidFill>
                <a:srgbClr val="FFFFFF"/>
              </a:solidFill>
            </a:endParaRPr>
          </a:p>
          <a:p>
            <a:pPr indent="0" lvl="0" marL="0" rtl="0" algn="l">
              <a:spcBef>
                <a:spcPts val="0"/>
              </a:spcBef>
              <a:spcAft>
                <a:spcPts val="0"/>
              </a:spcAft>
              <a:buNone/>
            </a:pPr>
            <a:r>
              <a:rPr lang="pl" sz="1200">
                <a:solidFill>
                  <a:srgbClr val="569CD6"/>
                </a:solidFill>
              </a:rPr>
              <a:t>article--main {} </a:t>
            </a:r>
            <a:r>
              <a:rPr lang="pl" sz="1200">
                <a:solidFill>
                  <a:srgbClr val="F3F3F3"/>
                </a:solidFill>
              </a:rPr>
              <a:t>- tak</a:t>
            </a:r>
            <a:endParaRPr sz="1200">
              <a:solidFill>
                <a:srgbClr val="F3F3F3"/>
              </a:solidFill>
            </a:endParaRPr>
          </a:p>
          <a:p>
            <a:pPr indent="0" lvl="0" marL="0" rtl="0" algn="l">
              <a:spcBef>
                <a:spcPts val="0"/>
              </a:spcBef>
              <a:spcAft>
                <a:spcPts val="0"/>
              </a:spcAft>
              <a:buNone/>
            </a:pPr>
            <a:r>
              <a:rPr lang="pl" sz="1200">
                <a:solidFill>
                  <a:srgbClr val="569CD6"/>
                </a:solidFill>
              </a:rPr>
              <a:t>article {} </a:t>
            </a:r>
            <a:r>
              <a:rPr lang="pl" sz="1200">
                <a:solidFill>
                  <a:srgbClr val="F3F3F3"/>
                </a:solidFill>
              </a:rPr>
              <a:t>- tak</a:t>
            </a:r>
            <a:endParaRPr sz="1200">
              <a:solidFill>
                <a:srgbClr val="F3F3F3"/>
              </a:solidFill>
            </a:endParaRPr>
          </a:p>
          <a:p>
            <a:pPr indent="0" lvl="0" marL="0" rtl="0" algn="l">
              <a:spcBef>
                <a:spcPts val="0"/>
              </a:spcBef>
              <a:spcAft>
                <a:spcPts val="0"/>
              </a:spcAft>
              <a:buNone/>
            </a:pPr>
            <a:r>
              <a:t/>
            </a:r>
            <a:endParaRPr sz="1200">
              <a:latin typeface="Consolas"/>
              <a:ea typeface="Consolas"/>
              <a:cs typeface="Consolas"/>
              <a:sym typeface="Consolas"/>
            </a:endParaRPr>
          </a:p>
          <a:p>
            <a:pPr indent="-304800" lvl="0" marL="457200" rtl="0" algn="l">
              <a:spcBef>
                <a:spcPts val="0"/>
              </a:spcBef>
              <a:spcAft>
                <a:spcPts val="0"/>
              </a:spcAft>
              <a:buSzPts val="1200"/>
              <a:buChar char="-"/>
            </a:pPr>
            <a:r>
              <a:rPr lang="pl" sz="1200"/>
              <a:t>nie, bo kaskadowość może nam tu namieszać (dwie klasy nadpisują jedną)</a:t>
            </a:r>
            <a:endParaRPr sz="1200"/>
          </a:p>
          <a:p>
            <a:pPr indent="-304800" lvl="0" marL="457200" rtl="0" algn="l">
              <a:spcBef>
                <a:spcPts val="0"/>
              </a:spcBef>
              <a:spcAft>
                <a:spcPts val="0"/>
              </a:spcAft>
              <a:buSzPts val="1200"/>
              <a:buChar char="-"/>
            </a:pPr>
            <a:r>
              <a:rPr lang="pl" sz="1200"/>
              <a:t>kod jest mniej czytelni i mniej elastyczny</a:t>
            </a:r>
            <a:endParaRPr sz="12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8"/>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chemeClr val="lt1"/>
                </a:solidFill>
              </a:rPr>
              <a:t>Selektory w BEM</a:t>
            </a:r>
            <a:r>
              <a:rPr lang="pl"/>
              <a:t> - znaczniki i klasy razem?</a:t>
            </a:r>
            <a:endParaRPr/>
          </a:p>
        </p:txBody>
      </p:sp>
      <p:sp>
        <p:nvSpPr>
          <p:cNvPr id="303" name="Google Shape;303;p48"/>
          <p:cNvSpPr txBox="1"/>
          <p:nvPr>
            <p:ph idx="1" type="subTitle"/>
          </p:nvPr>
        </p:nvSpPr>
        <p:spPr>
          <a:xfrm>
            <a:off x="673050" y="1520925"/>
            <a:ext cx="7730700" cy="30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100">
                <a:solidFill>
                  <a:srgbClr val="999999"/>
                </a:solidFill>
              </a:rPr>
              <a:t>/* HTML */</a:t>
            </a:r>
            <a:endParaRPr sz="1100">
              <a:solidFill>
                <a:srgbClr val="999999"/>
              </a:solidFill>
            </a:endParaRPr>
          </a:p>
          <a:p>
            <a:pPr indent="0" lvl="0" marL="0" rtl="0" algn="l">
              <a:spcBef>
                <a:spcPts val="0"/>
              </a:spcBef>
              <a:spcAft>
                <a:spcPts val="0"/>
              </a:spcAft>
              <a:buNone/>
            </a:pPr>
            <a:r>
              <a:rPr lang="pl" sz="1300">
                <a:solidFill>
                  <a:srgbClr val="569CD6"/>
                </a:solidFill>
              </a:rPr>
              <a:t>&lt;h1 class=”article__title”&gt;</a:t>
            </a:r>
            <a:r>
              <a:rPr lang="pl" sz="1300"/>
              <a:t>Nazwa strony</a:t>
            </a:r>
            <a:r>
              <a:rPr lang="pl" sz="1300">
                <a:solidFill>
                  <a:srgbClr val="569CD6"/>
                </a:solidFill>
              </a:rPr>
              <a:t>&lt;/h1&gt;</a:t>
            </a:r>
            <a:endParaRPr sz="1300">
              <a:solidFill>
                <a:srgbClr val="569CD6"/>
              </a:solidFill>
            </a:endParaRPr>
          </a:p>
          <a:p>
            <a:pPr indent="0" lvl="0" marL="0" rtl="0" algn="l">
              <a:spcBef>
                <a:spcPts val="0"/>
              </a:spcBef>
              <a:spcAft>
                <a:spcPts val="0"/>
              </a:spcAft>
              <a:buNone/>
            </a:pPr>
            <a:r>
              <a:rPr lang="pl" sz="1100">
                <a:solidFill>
                  <a:srgbClr val="999999"/>
                </a:solidFill>
              </a:rPr>
              <a:t>/* CSS */</a:t>
            </a:r>
            <a:endParaRPr sz="1100">
              <a:solidFill>
                <a:srgbClr val="999999"/>
              </a:solidFill>
            </a:endParaRPr>
          </a:p>
          <a:p>
            <a:pPr indent="0" lvl="0" marL="0" rtl="0" algn="l">
              <a:spcBef>
                <a:spcPts val="0"/>
              </a:spcBef>
              <a:spcAft>
                <a:spcPts val="0"/>
              </a:spcAft>
              <a:buNone/>
            </a:pPr>
            <a:r>
              <a:rPr lang="pl" sz="1300">
                <a:solidFill>
                  <a:srgbClr val="569CD6"/>
                </a:solidFill>
              </a:rPr>
              <a:t>h1.article__title {} </a:t>
            </a:r>
            <a:r>
              <a:rPr lang="pl" sz="1300"/>
              <a:t>- nie</a:t>
            </a:r>
            <a:endParaRPr sz="1300"/>
          </a:p>
          <a:p>
            <a:pPr indent="0" lvl="0" marL="0" rtl="0" algn="l">
              <a:spcBef>
                <a:spcPts val="0"/>
              </a:spcBef>
              <a:spcAft>
                <a:spcPts val="0"/>
              </a:spcAft>
              <a:buNone/>
            </a:pPr>
            <a:r>
              <a:rPr lang="pl" sz="1300">
                <a:solidFill>
                  <a:srgbClr val="569CD6"/>
                </a:solidFill>
              </a:rPr>
              <a:t>.article__title {}</a:t>
            </a:r>
            <a:r>
              <a:rPr lang="pl" sz="1300"/>
              <a:t> - tak</a:t>
            </a:r>
            <a:endParaRPr sz="1300"/>
          </a:p>
          <a:p>
            <a:pPr indent="0" lvl="0" marL="0" rtl="0" algn="l">
              <a:spcBef>
                <a:spcPts val="0"/>
              </a:spcBef>
              <a:spcAft>
                <a:spcPts val="0"/>
              </a:spcAft>
              <a:buNone/>
            </a:pPr>
            <a:r>
              <a:t/>
            </a:r>
            <a:endParaRPr sz="1300">
              <a:latin typeface="Consolas"/>
              <a:ea typeface="Consolas"/>
              <a:cs typeface="Consolas"/>
              <a:sym typeface="Consolas"/>
            </a:endParaRPr>
          </a:p>
          <a:p>
            <a:pPr indent="-304800" lvl="0" marL="457200" rtl="0" algn="l">
              <a:spcBef>
                <a:spcPts val="0"/>
              </a:spcBef>
              <a:spcAft>
                <a:spcPts val="0"/>
              </a:spcAft>
              <a:buSzPts val="1200"/>
              <a:buChar char="-"/>
            </a:pPr>
            <a:r>
              <a:rPr lang="pl" sz="1200"/>
              <a:t>nie, bo kaskadowość może nam tu namieszać (klasa i tag nadpisują klasę)</a:t>
            </a:r>
            <a:endParaRPr sz="1200"/>
          </a:p>
          <a:p>
            <a:pPr indent="-304800" lvl="0" marL="457200" rtl="0" algn="l">
              <a:spcBef>
                <a:spcPts val="0"/>
              </a:spcBef>
              <a:spcAft>
                <a:spcPts val="0"/>
              </a:spcAft>
              <a:buSzPts val="1200"/>
              <a:buChar char="-"/>
            </a:pPr>
            <a:r>
              <a:rPr lang="pl" sz="1200"/>
              <a:t>precyzyjne wskazywanie tagu i klasy czyni kod mniej uniwersalnym</a:t>
            </a:r>
            <a:endParaRPr sz="1200"/>
          </a:p>
          <a:p>
            <a:pPr indent="-304800" lvl="0" marL="457200" rtl="0" algn="l">
              <a:spcBef>
                <a:spcPts val="0"/>
              </a:spcBef>
              <a:spcAft>
                <a:spcPts val="0"/>
              </a:spcAft>
              <a:buSzPts val="1200"/>
              <a:buChar char="-"/>
            </a:pPr>
            <a:r>
              <a:rPr lang="pl" sz="1200"/>
              <a:t>zamiast BEM misz masz. Zasad nie może być zbyt wiele (BEM jasno mówi o selektorach opartych na klasach), bo jak jest zbyt wiele to trudniej ich przestrzegać. BEM mówi: “Cchesz być fajny? To, nie używaj tagów w połączeniu z klasami, używaj klas”.</a:t>
            </a:r>
            <a:endParaRPr sz="12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9"/>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chemeClr val="lt1"/>
                </a:solidFill>
              </a:rPr>
              <a:t>Selektory w BEM - </a:t>
            </a:r>
            <a:r>
              <a:rPr lang="pl"/>
              <a:t>klasy i zagnieżdżone klasy</a:t>
            </a:r>
            <a:endParaRPr/>
          </a:p>
        </p:txBody>
      </p:sp>
      <p:sp>
        <p:nvSpPr>
          <p:cNvPr id="309" name="Google Shape;309;p49"/>
          <p:cNvSpPr txBox="1"/>
          <p:nvPr>
            <p:ph idx="1" type="subTitle"/>
          </p:nvPr>
        </p:nvSpPr>
        <p:spPr>
          <a:xfrm>
            <a:off x="673050" y="1520925"/>
            <a:ext cx="7730700" cy="30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100">
                <a:solidFill>
                  <a:srgbClr val="999999"/>
                </a:solidFill>
              </a:rPr>
              <a:t>/* HTML */</a:t>
            </a:r>
            <a:endParaRPr sz="1100">
              <a:solidFill>
                <a:srgbClr val="999999"/>
              </a:solidFill>
            </a:endParaRPr>
          </a:p>
          <a:p>
            <a:pPr indent="0" lvl="0" marL="0" rtl="0" algn="l">
              <a:spcBef>
                <a:spcPts val="0"/>
              </a:spcBef>
              <a:spcAft>
                <a:spcPts val="0"/>
              </a:spcAft>
              <a:buNone/>
            </a:pPr>
            <a:r>
              <a:rPr lang="pl" sz="1200"/>
              <a:t>&lt;article class=”article article--main”&gt;</a:t>
            </a:r>
            <a:endParaRPr sz="1200"/>
          </a:p>
          <a:p>
            <a:pPr indent="0" lvl="0" marL="0" rtl="0" algn="l">
              <a:spcBef>
                <a:spcPts val="0"/>
              </a:spcBef>
              <a:spcAft>
                <a:spcPts val="0"/>
              </a:spcAft>
              <a:buNone/>
            </a:pPr>
            <a:r>
              <a:rPr lang="pl" sz="1200"/>
              <a:t>   </a:t>
            </a:r>
            <a:r>
              <a:rPr lang="pl" sz="1200"/>
              <a:t>&lt;h1 class=”article__title”&gt;Nazwa strony&lt;/h1&gt;</a:t>
            </a:r>
            <a:endParaRPr sz="1200"/>
          </a:p>
          <a:p>
            <a:pPr indent="0" lvl="0" marL="0" rtl="0" algn="l">
              <a:spcBef>
                <a:spcPts val="0"/>
              </a:spcBef>
              <a:spcAft>
                <a:spcPts val="0"/>
              </a:spcAft>
              <a:buNone/>
            </a:pPr>
            <a:r>
              <a:rPr lang="pl" sz="1200"/>
              <a:t>&lt;/article&gt;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pl" sz="1100">
                <a:solidFill>
                  <a:srgbClr val="999999"/>
                </a:solidFill>
              </a:rPr>
              <a:t>/* CSS */</a:t>
            </a:r>
            <a:endParaRPr sz="1100">
              <a:solidFill>
                <a:srgbClr val="999999"/>
              </a:solidFill>
            </a:endParaRPr>
          </a:p>
          <a:p>
            <a:pPr indent="0" lvl="0" marL="0" rtl="0" algn="l">
              <a:spcBef>
                <a:spcPts val="0"/>
              </a:spcBef>
              <a:spcAft>
                <a:spcPts val="0"/>
              </a:spcAft>
              <a:buNone/>
            </a:pPr>
            <a:r>
              <a:rPr lang="pl" sz="1200">
                <a:solidFill>
                  <a:srgbClr val="569CD6"/>
                </a:solidFill>
              </a:rPr>
              <a:t>.article {}</a:t>
            </a:r>
            <a:r>
              <a:rPr lang="pl" sz="1200">
                <a:solidFill>
                  <a:schemeClr val="accent3"/>
                </a:solidFill>
              </a:rPr>
              <a:t> </a:t>
            </a:r>
            <a:r>
              <a:rPr lang="pl" sz="1200">
                <a:solidFill>
                  <a:srgbClr val="FFFFFF"/>
                </a:solidFill>
              </a:rPr>
              <a:t>/* wyizolowanie stylu każdej </a:t>
            </a:r>
            <a:r>
              <a:rPr lang="pl" sz="1200">
                <a:solidFill>
                  <a:srgbClr val="FFFFFF"/>
                </a:solidFill>
              </a:rPr>
              <a:t>części</a:t>
            </a:r>
            <a:r>
              <a:rPr lang="pl" sz="1200">
                <a:solidFill>
                  <a:srgbClr val="FFFFFF"/>
                </a:solidFill>
              </a:rPr>
              <a:t> interfejsu - blok */</a:t>
            </a:r>
            <a:endParaRPr sz="1200">
              <a:solidFill>
                <a:srgbClr val="FFFFFF"/>
              </a:solidFill>
            </a:endParaRPr>
          </a:p>
          <a:p>
            <a:pPr indent="0" lvl="0" marL="0" rtl="0" algn="l">
              <a:spcBef>
                <a:spcPts val="0"/>
              </a:spcBef>
              <a:spcAft>
                <a:spcPts val="0"/>
              </a:spcAft>
              <a:buNone/>
            </a:pPr>
            <a:r>
              <a:rPr lang="pl" sz="1200">
                <a:solidFill>
                  <a:srgbClr val="569CD6"/>
                </a:solidFill>
              </a:rPr>
              <a:t>.article--main {}</a:t>
            </a:r>
            <a:r>
              <a:rPr lang="pl" sz="1200">
                <a:solidFill>
                  <a:srgbClr val="FFFFFF"/>
                </a:solidFill>
              </a:rPr>
              <a:t> /* jw - blok w zmodyfikowanym stanie*/</a:t>
            </a:r>
            <a:endParaRPr sz="1200">
              <a:solidFill>
                <a:schemeClr val="accent3"/>
              </a:solidFill>
            </a:endParaRPr>
          </a:p>
          <a:p>
            <a:pPr indent="0" lvl="0" marL="0" rtl="0" algn="l">
              <a:spcBef>
                <a:spcPts val="0"/>
              </a:spcBef>
              <a:spcAft>
                <a:spcPts val="0"/>
              </a:spcAft>
              <a:buNone/>
            </a:pPr>
            <a:r>
              <a:rPr lang="pl" sz="1200">
                <a:solidFill>
                  <a:srgbClr val="569CD6"/>
                </a:solidFill>
              </a:rPr>
              <a:t>.article__title {}</a:t>
            </a:r>
            <a:r>
              <a:rPr lang="pl" sz="1200">
                <a:solidFill>
                  <a:srgbClr val="FFFFFF"/>
                </a:solidFill>
              </a:rPr>
              <a:t> </a:t>
            </a:r>
            <a:r>
              <a:rPr lang="pl" sz="1200">
                <a:solidFill>
                  <a:srgbClr val="FFFFFF"/>
                </a:solidFill>
              </a:rPr>
              <a:t>/* jw - element w bloku - przy okazji czytelność*/</a:t>
            </a:r>
            <a:endParaRPr sz="1200">
              <a:solidFill>
                <a:srgbClr val="FFFFFF"/>
              </a:solidFill>
            </a:endParaRPr>
          </a:p>
          <a:p>
            <a:pPr indent="0" lvl="0" marL="0" rtl="0" algn="l">
              <a:spcBef>
                <a:spcPts val="0"/>
              </a:spcBef>
              <a:spcAft>
                <a:spcPts val="0"/>
              </a:spcAft>
              <a:buNone/>
            </a:pPr>
            <a:r>
              <a:rPr lang="pl" sz="1200">
                <a:solidFill>
                  <a:srgbClr val="569CD6"/>
                </a:solidFill>
              </a:rPr>
              <a:t>.article--main .article__title {}</a:t>
            </a:r>
            <a:r>
              <a:rPr lang="pl" sz="1200">
                <a:solidFill>
                  <a:srgbClr val="FFFFFF"/>
                </a:solidFill>
              </a:rPr>
              <a:t> /* przykład zagnieżdżenia - element w zmodyfikowanym bloku */</a:t>
            </a:r>
            <a:endParaRPr sz="1200">
              <a:solidFill>
                <a:srgbClr val="FFFFFF"/>
              </a:solidFill>
            </a:endParaRPr>
          </a:p>
          <a:p>
            <a:pPr indent="0" lvl="0" marL="457200" rtl="0" algn="l">
              <a:spcBef>
                <a:spcPts val="0"/>
              </a:spcBef>
              <a:spcAft>
                <a:spcPts val="0"/>
              </a:spcAft>
              <a:buNone/>
            </a:pPr>
            <a:r>
              <a:t/>
            </a:r>
            <a:endParaRPr sz="13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0"/>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Selektory CSS zgodne z BEM - </a:t>
            </a:r>
            <a:r>
              <a:rPr lang="pl"/>
              <a:t>zagnieżdżenia</a:t>
            </a:r>
            <a:endParaRPr/>
          </a:p>
        </p:txBody>
      </p:sp>
      <p:sp>
        <p:nvSpPr>
          <p:cNvPr id="315" name="Google Shape;315;p50"/>
          <p:cNvSpPr txBox="1"/>
          <p:nvPr>
            <p:ph idx="1" type="subTitle"/>
          </p:nvPr>
        </p:nvSpPr>
        <p:spPr>
          <a:xfrm>
            <a:off x="673050" y="1520925"/>
            <a:ext cx="8223600" cy="30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200"/>
              <a:t>REASUMUJĄC - </a:t>
            </a:r>
            <a:r>
              <a:rPr lang="pl" sz="1200"/>
              <a:t>Nie </a:t>
            </a:r>
            <a:r>
              <a:rPr lang="pl" sz="1200"/>
              <a:t>korzystamy</a:t>
            </a:r>
            <a:r>
              <a:rPr lang="pl" sz="1200"/>
              <a:t> z </a:t>
            </a:r>
            <a:r>
              <a:rPr lang="pl" sz="1200"/>
              <a:t>zagnieżdżeń, chyba, że są one nam potrzebne (a nie są często)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pl" sz="1200"/>
              <a:t>&lt;nav class=”vertical-menu”&gt;&lt;ul class=”items”&gt;...&lt;/ul&gt;&lt;/nav&gt; /* źle, bo lista nie będzie tu raczej blokiem */</a:t>
            </a:r>
            <a:endParaRPr sz="1200"/>
          </a:p>
          <a:p>
            <a:pPr indent="0" lvl="0" marL="0" rtl="0" algn="l">
              <a:spcBef>
                <a:spcPts val="0"/>
              </a:spcBef>
              <a:spcAft>
                <a:spcPts val="0"/>
              </a:spcAft>
              <a:buNone/>
            </a:pPr>
            <a:r>
              <a:rPr lang="pl" sz="1200">
                <a:latin typeface="Consolas"/>
                <a:ea typeface="Consolas"/>
                <a:cs typeface="Consolas"/>
                <a:sym typeface="Consolas"/>
              </a:rPr>
              <a:t>nav ul.items {} - </a:t>
            </a:r>
            <a:r>
              <a:rPr lang="pl" sz="1200">
                <a:solidFill>
                  <a:srgbClr val="FF0000"/>
                </a:solidFill>
                <a:latin typeface="Consolas"/>
                <a:ea typeface="Consolas"/>
                <a:cs typeface="Consolas"/>
                <a:sym typeface="Consolas"/>
              </a:rPr>
              <a:t>źle (bo selektory elementów/znaczników html)</a:t>
            </a:r>
            <a:endParaRPr sz="1200">
              <a:solidFill>
                <a:srgbClr val="FF0000"/>
              </a:solidFill>
              <a:latin typeface="Consolas"/>
              <a:ea typeface="Consolas"/>
              <a:cs typeface="Consolas"/>
              <a:sym typeface="Consolas"/>
            </a:endParaRPr>
          </a:p>
          <a:p>
            <a:pPr indent="0" lvl="0" marL="0" rtl="0" algn="l">
              <a:spcBef>
                <a:spcPts val="0"/>
              </a:spcBef>
              <a:spcAft>
                <a:spcPts val="0"/>
              </a:spcAft>
              <a:buNone/>
            </a:pPr>
            <a:r>
              <a:rPr lang="pl" sz="1200">
                <a:latin typeface="Consolas"/>
                <a:ea typeface="Consolas"/>
                <a:cs typeface="Consolas"/>
                <a:sym typeface="Consolas"/>
              </a:rPr>
              <a:t>.vertical-menu .items {} - </a:t>
            </a:r>
            <a:r>
              <a:rPr lang="pl" sz="1200">
                <a:solidFill>
                  <a:srgbClr val="FF0000"/>
                </a:solidFill>
                <a:latin typeface="Consolas"/>
                <a:ea typeface="Consolas"/>
                <a:cs typeface="Consolas"/>
                <a:sym typeface="Consolas"/>
              </a:rPr>
              <a:t>źle (bo niepotrzebne zagnieżdżenie)</a:t>
            </a:r>
            <a:endParaRPr sz="1200">
              <a:solidFill>
                <a:srgbClr val="FF0000"/>
              </a:solidFill>
              <a:latin typeface="Consolas"/>
              <a:ea typeface="Consolas"/>
              <a:cs typeface="Consolas"/>
              <a:sym typeface="Consolas"/>
            </a:endParaRPr>
          </a:p>
          <a:p>
            <a:pPr indent="0" lvl="0" marL="0" rtl="0" algn="l">
              <a:spcBef>
                <a:spcPts val="0"/>
              </a:spcBef>
              <a:spcAft>
                <a:spcPts val="0"/>
              </a:spcAft>
              <a:buNone/>
            </a:pPr>
            <a:r>
              <a:t/>
            </a:r>
            <a:endParaRPr sz="1200">
              <a:solidFill>
                <a:srgbClr val="FF0000"/>
              </a:solidFill>
              <a:latin typeface="Consolas"/>
              <a:ea typeface="Consolas"/>
              <a:cs typeface="Consolas"/>
              <a:sym typeface="Consolas"/>
            </a:endParaRPr>
          </a:p>
          <a:p>
            <a:pPr indent="0" lvl="0" marL="0" rtl="0" algn="l">
              <a:spcBef>
                <a:spcPts val="0"/>
              </a:spcBef>
              <a:spcAft>
                <a:spcPts val="0"/>
              </a:spcAft>
              <a:buNone/>
            </a:pPr>
            <a:r>
              <a:rPr lang="pl" sz="1200"/>
              <a:t>&lt;nav class=”vertical-menu”&gt;&lt;ul class=”vertical-menu__items”&gt;...&lt;/ul&gt;&lt;/nav&gt; /* dobrze */</a:t>
            </a:r>
            <a:endParaRPr sz="1200">
              <a:solidFill>
                <a:srgbClr val="FF0000"/>
              </a:solidFill>
              <a:latin typeface="Consolas"/>
              <a:ea typeface="Consolas"/>
              <a:cs typeface="Consolas"/>
              <a:sym typeface="Consolas"/>
            </a:endParaRPr>
          </a:p>
          <a:p>
            <a:pPr indent="0" lvl="0" marL="0" rtl="0" algn="l">
              <a:spcBef>
                <a:spcPts val="0"/>
              </a:spcBef>
              <a:spcAft>
                <a:spcPts val="0"/>
              </a:spcAft>
              <a:buNone/>
            </a:pPr>
            <a:r>
              <a:rPr lang="pl" sz="1200">
                <a:latin typeface="Consolas"/>
                <a:ea typeface="Consolas"/>
                <a:cs typeface="Consolas"/>
                <a:sym typeface="Consolas"/>
              </a:rPr>
              <a:t>.vertical-menu .vertical-menu__items {} - </a:t>
            </a:r>
            <a:r>
              <a:rPr lang="pl" sz="1200">
                <a:solidFill>
                  <a:srgbClr val="FF0000"/>
                </a:solidFill>
                <a:latin typeface="Consolas"/>
                <a:ea typeface="Consolas"/>
                <a:cs typeface="Consolas"/>
                <a:sym typeface="Consolas"/>
              </a:rPr>
              <a:t>źle (bo niepotrzebne zagnieżdżenie)</a:t>
            </a:r>
            <a:endParaRPr sz="1200">
              <a:solidFill>
                <a:srgbClr val="00FF00"/>
              </a:solidFill>
              <a:latin typeface="Consolas"/>
              <a:ea typeface="Consolas"/>
              <a:cs typeface="Consolas"/>
              <a:sym typeface="Consolas"/>
            </a:endParaRPr>
          </a:p>
          <a:p>
            <a:pPr indent="0" lvl="0" marL="0" rtl="0" algn="l">
              <a:spcBef>
                <a:spcPts val="0"/>
              </a:spcBef>
              <a:spcAft>
                <a:spcPts val="0"/>
              </a:spcAft>
              <a:buNone/>
            </a:pPr>
            <a:r>
              <a:rPr lang="pl" sz="1200">
                <a:latin typeface="Consolas"/>
                <a:ea typeface="Consolas"/>
                <a:cs typeface="Consolas"/>
                <a:sym typeface="Consolas"/>
              </a:rPr>
              <a:t>.vertical-menu__items {} - </a:t>
            </a:r>
            <a:r>
              <a:rPr lang="pl" sz="1200">
                <a:solidFill>
                  <a:srgbClr val="00FF00"/>
                </a:solidFill>
                <a:latin typeface="Consolas"/>
                <a:ea typeface="Consolas"/>
                <a:cs typeface="Consolas"/>
                <a:sym typeface="Consolas"/>
              </a:rPr>
              <a:t>dobrze</a:t>
            </a:r>
            <a:endParaRPr sz="1200">
              <a:solidFill>
                <a:srgbClr val="00FF00"/>
              </a:solidFill>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1"/>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Selektory CSS zgodne z BEM - zagnieżdżenia</a:t>
            </a:r>
            <a:endParaRPr/>
          </a:p>
        </p:txBody>
      </p:sp>
      <p:sp>
        <p:nvSpPr>
          <p:cNvPr id="321" name="Google Shape;321;p51"/>
          <p:cNvSpPr txBox="1"/>
          <p:nvPr>
            <p:ph idx="1" type="subTitle"/>
          </p:nvPr>
        </p:nvSpPr>
        <p:spPr>
          <a:xfrm>
            <a:off x="673050" y="1358925"/>
            <a:ext cx="8223600" cy="316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200"/>
              <a:t>&lt;nav class=”vertical-menu </a:t>
            </a:r>
            <a:r>
              <a:rPr lang="pl" sz="1200"/>
              <a:t>vertical-menu--theme-gray</a:t>
            </a:r>
            <a:r>
              <a:rPr lang="pl" sz="1200"/>
              <a:t>”&gt;</a:t>
            </a:r>
            <a:endParaRPr sz="1200"/>
          </a:p>
          <a:p>
            <a:pPr indent="457200" lvl="0" marL="0" rtl="0" algn="l">
              <a:spcBef>
                <a:spcPts val="0"/>
              </a:spcBef>
              <a:spcAft>
                <a:spcPts val="0"/>
              </a:spcAft>
              <a:buNone/>
            </a:pPr>
            <a:r>
              <a:rPr lang="pl" sz="1200"/>
              <a:t>&lt;ul class=”verticla-menu__items”&gt;...&lt;/ul&gt;</a:t>
            </a:r>
            <a:endParaRPr sz="1200"/>
          </a:p>
          <a:p>
            <a:pPr indent="0" lvl="0" marL="0" rtl="0" algn="l">
              <a:spcBef>
                <a:spcPts val="0"/>
              </a:spcBef>
              <a:spcAft>
                <a:spcPts val="0"/>
              </a:spcAft>
              <a:buNone/>
            </a:pPr>
            <a:r>
              <a:rPr lang="pl" sz="1200"/>
              <a:t>&lt;/nav&gt;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pl" sz="1200"/>
              <a:t>By nadać właściwości liście, odwołujemy się w stylach do obu sytuacji.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pl" sz="1100"/>
              <a:t>Gdy blok bez modyfikatora, by stworzyć regułę dla elementu wystarczy użyć selektora klasy:</a:t>
            </a:r>
            <a:endParaRPr sz="1100"/>
          </a:p>
          <a:p>
            <a:pPr indent="0" lvl="0" marL="0" rtl="0" algn="l">
              <a:spcBef>
                <a:spcPts val="0"/>
              </a:spcBef>
              <a:spcAft>
                <a:spcPts val="0"/>
              </a:spcAft>
              <a:buNone/>
            </a:pPr>
            <a:r>
              <a:rPr lang="pl" sz="1200">
                <a:solidFill>
                  <a:srgbClr val="569CD6"/>
                </a:solidFill>
              </a:rPr>
              <a:t>.verticla-menu__items {} </a:t>
            </a:r>
            <a:endParaRPr sz="1200">
              <a:solidFill>
                <a:srgbClr val="569CD6"/>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rPr lang="pl" sz="1100"/>
              <a:t>Gdy blok posiada modyfikator, określając właściwości elementu możemy użyć zagnieżdżenia w selektorze:</a:t>
            </a:r>
            <a:endParaRPr sz="1100"/>
          </a:p>
          <a:p>
            <a:pPr indent="0" lvl="0" marL="0" rtl="0" algn="l">
              <a:spcBef>
                <a:spcPts val="0"/>
              </a:spcBef>
              <a:spcAft>
                <a:spcPts val="0"/>
              </a:spcAft>
              <a:buNone/>
            </a:pPr>
            <a:r>
              <a:rPr lang="pl" sz="1200">
                <a:solidFill>
                  <a:srgbClr val="569CD6"/>
                </a:solidFill>
              </a:rPr>
              <a:t>.vertical-menu--theme-gray .vertical-menu__items {} </a:t>
            </a:r>
            <a:endParaRPr sz="1200">
              <a:solidFill>
                <a:srgbClr val="569CD6"/>
              </a:solidFill>
            </a:endParaRPr>
          </a:p>
          <a:p>
            <a:pPr indent="0" lvl="0" marL="0" rtl="0" algn="l">
              <a:spcBef>
                <a:spcPts val="0"/>
              </a:spcBef>
              <a:spcAft>
                <a:spcPts val="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Po co BEM (czy inna metodologia)?</a:t>
            </a:r>
            <a:endParaRPr/>
          </a:p>
        </p:txBody>
      </p:sp>
      <p:sp>
        <p:nvSpPr>
          <p:cNvPr id="107" name="Google Shape;107;p16"/>
          <p:cNvSpPr txBox="1"/>
          <p:nvPr>
            <p:ph idx="1" type="subTitle"/>
          </p:nvPr>
        </p:nvSpPr>
        <p:spPr>
          <a:xfrm>
            <a:off x="673050" y="1520925"/>
            <a:ext cx="7730700" cy="30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Organizacja kodu jest kluczowa w każdym większym projekcie.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pl"/>
              <a:t>wspólne reguły pozwalają pracować w grupie i w dłuższym okresie czasu</a:t>
            </a:r>
            <a:endParaRPr/>
          </a:p>
          <a:p>
            <a:pPr indent="-317500" lvl="0" marL="457200" rtl="0" algn="l">
              <a:spcBef>
                <a:spcPts val="0"/>
              </a:spcBef>
              <a:spcAft>
                <a:spcPts val="0"/>
              </a:spcAft>
              <a:buSzPts val="1400"/>
              <a:buChar char="-"/>
            </a:pPr>
            <a:r>
              <a:rPr lang="pl"/>
              <a:t>unikamy chaosu w kodzie</a:t>
            </a:r>
            <a:endParaRPr/>
          </a:p>
          <a:p>
            <a:pPr indent="-317500" lvl="0" marL="457200" rtl="0" algn="l">
              <a:spcBef>
                <a:spcPts val="0"/>
              </a:spcBef>
              <a:spcAft>
                <a:spcPts val="0"/>
              </a:spcAft>
              <a:buSzPts val="1400"/>
              <a:buChar char="-"/>
            </a:pPr>
            <a:r>
              <a:rPr lang="pl"/>
              <a:t>kod skalowalny i wielokrotnego użytku</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2"/>
          <p:cNvSpPr txBox="1"/>
          <p:nvPr>
            <p:ph type="ctrTitle"/>
          </p:nvPr>
        </p:nvSpPr>
        <p:spPr>
          <a:xfrm>
            <a:off x="322050" y="368150"/>
            <a:ext cx="87414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Kiedy blok?</a:t>
            </a:r>
            <a:endParaRPr/>
          </a:p>
        </p:txBody>
      </p:sp>
      <p:sp>
        <p:nvSpPr>
          <p:cNvPr id="327" name="Google Shape;327;p52"/>
          <p:cNvSpPr txBox="1"/>
          <p:nvPr>
            <p:ph idx="1" type="subTitle"/>
          </p:nvPr>
        </p:nvSpPr>
        <p:spPr>
          <a:xfrm>
            <a:off x="387550" y="1337450"/>
            <a:ext cx="8016300" cy="29568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rPr lang="pl" sz="1100">
                <a:solidFill>
                  <a:srgbClr val="FFFFFF"/>
                </a:solidFill>
              </a:rPr>
              <a:t>Blok</a:t>
            </a:r>
            <a:r>
              <a:rPr lang="pl" sz="1100"/>
              <a:t> (komponent) - gdy dana część interfejsu jest niezależna od innych komponentów i może być wielokrotnie użyta w różnych konfiguracjach.</a:t>
            </a:r>
            <a:endParaRPr sz="1100"/>
          </a:p>
          <a:p>
            <a:pPr indent="0" lvl="0" marL="0" rtl="0" algn="l">
              <a:lnSpc>
                <a:spcPct val="135000"/>
              </a:lnSpc>
              <a:spcBef>
                <a:spcPts val="0"/>
              </a:spcBef>
              <a:spcAft>
                <a:spcPts val="0"/>
              </a:spcAft>
              <a:buNone/>
            </a:pPr>
            <a:r>
              <a:t/>
            </a:r>
            <a:endParaRPr sz="1100"/>
          </a:p>
          <a:p>
            <a:pPr indent="0" lvl="0" marL="0" rtl="0" algn="l">
              <a:lnSpc>
                <a:spcPct val="135000"/>
              </a:lnSpc>
              <a:spcBef>
                <a:spcPts val="0"/>
              </a:spcBef>
              <a:spcAft>
                <a:spcPts val="0"/>
              </a:spcAft>
              <a:buNone/>
            </a:pPr>
            <a:r>
              <a:rPr lang="pl" sz="1100"/>
              <a:t>Blok - gdy  z punktu widzenia przejrzystości kodu (a więc subiektywnie) czy tworzenia struktury wyodrębnienie danego komponentu ma sens. Np.</a:t>
            </a:r>
            <a:endParaRPr sz="1100"/>
          </a:p>
          <a:p>
            <a:pPr indent="0" lvl="0" marL="0" rtl="0" algn="l">
              <a:lnSpc>
                <a:spcPct val="135000"/>
              </a:lnSpc>
              <a:spcBef>
                <a:spcPts val="0"/>
              </a:spcBef>
              <a:spcAft>
                <a:spcPts val="0"/>
              </a:spcAft>
              <a:buNone/>
            </a:pPr>
            <a:r>
              <a:rPr lang="pl" sz="1100"/>
              <a:t>&lt;article class=”article”&gt;</a:t>
            </a:r>
            <a:endParaRPr sz="1100"/>
          </a:p>
          <a:p>
            <a:pPr indent="0" lvl="0" marL="0" rtl="0" algn="l">
              <a:lnSpc>
                <a:spcPct val="135000"/>
              </a:lnSpc>
              <a:spcBef>
                <a:spcPts val="0"/>
              </a:spcBef>
              <a:spcAft>
                <a:spcPts val="0"/>
              </a:spcAft>
              <a:buNone/>
            </a:pPr>
            <a:r>
              <a:rPr lang="pl" sz="1100"/>
              <a:t>	&lt;div class=”author-info”&gt; lub/czy &lt;div class=”article__author-info”&gt;</a:t>
            </a:r>
            <a:endParaRPr sz="1100"/>
          </a:p>
          <a:p>
            <a:pPr indent="0" lvl="0" marL="0" rtl="0" algn="l">
              <a:lnSpc>
                <a:spcPct val="135000"/>
              </a:lnSpc>
              <a:spcBef>
                <a:spcPts val="0"/>
              </a:spcBef>
              <a:spcAft>
                <a:spcPts val="0"/>
              </a:spcAft>
              <a:buNone/>
            </a:pPr>
            <a:r>
              <a:t/>
            </a:r>
            <a:endParaRPr sz="1100">
              <a:solidFill>
                <a:srgbClr val="F3F3F3"/>
              </a:solidFill>
            </a:endParaRPr>
          </a:p>
          <a:p>
            <a:pPr indent="0" lvl="0" marL="0" rtl="0" algn="l">
              <a:lnSpc>
                <a:spcPct val="135000"/>
              </a:lnSpc>
              <a:spcBef>
                <a:spcPts val="0"/>
              </a:spcBef>
              <a:spcAft>
                <a:spcPts val="0"/>
              </a:spcAft>
              <a:buNone/>
            </a:pPr>
            <a:r>
              <a:t/>
            </a:r>
            <a:endParaRPr sz="1200">
              <a:solidFill>
                <a:srgbClr val="F3F3F3"/>
              </a:solidFill>
            </a:endParaRPr>
          </a:p>
          <a:p>
            <a:pPr indent="0" lvl="0" marL="0" rtl="0" algn="l">
              <a:lnSpc>
                <a:spcPct val="135000"/>
              </a:lnSpc>
              <a:spcBef>
                <a:spcPts val="0"/>
              </a:spcBef>
              <a:spcAft>
                <a:spcPts val="0"/>
              </a:spcAft>
              <a:buNone/>
            </a:pPr>
            <a:r>
              <a:t/>
            </a:r>
            <a:endParaRPr sz="1200">
              <a:solidFill>
                <a:srgbClr val="F3F3F3"/>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3"/>
          <p:cNvSpPr txBox="1"/>
          <p:nvPr>
            <p:ph type="ctrTitle"/>
          </p:nvPr>
        </p:nvSpPr>
        <p:spPr>
          <a:xfrm>
            <a:off x="322050" y="368150"/>
            <a:ext cx="87414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Kiedy blok?</a:t>
            </a:r>
            <a:endParaRPr/>
          </a:p>
        </p:txBody>
      </p:sp>
      <p:sp>
        <p:nvSpPr>
          <p:cNvPr id="333" name="Google Shape;333;p53"/>
          <p:cNvSpPr txBox="1"/>
          <p:nvPr>
            <p:ph idx="1" type="subTitle"/>
          </p:nvPr>
        </p:nvSpPr>
        <p:spPr>
          <a:xfrm>
            <a:off x="387550" y="1337450"/>
            <a:ext cx="8016300" cy="29568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rPr lang="pl" sz="1100"/>
              <a:t>Blok tworzymy też często dla wrapperów np. dla potrzeb stworzenia siatki. Są to bloki, które istnieją tylko ze względu na tworzony układ.  Np.:</a:t>
            </a:r>
            <a:endParaRPr sz="1100"/>
          </a:p>
          <a:p>
            <a:pPr indent="0" lvl="0" marL="0" rtl="0" algn="l">
              <a:lnSpc>
                <a:spcPct val="135000"/>
              </a:lnSpc>
              <a:spcBef>
                <a:spcPts val="0"/>
              </a:spcBef>
              <a:spcAft>
                <a:spcPts val="0"/>
              </a:spcAft>
              <a:buNone/>
            </a:pPr>
            <a:r>
              <a:rPr lang="pl" sz="1100"/>
              <a:t>&lt;body class=”page”&gt;&lt;nav class=”menu page__menu”&gt;.</a:t>
            </a:r>
            <a:endParaRPr sz="1100"/>
          </a:p>
          <a:p>
            <a:pPr indent="0" lvl="0" marL="0" rtl="0" algn="l">
              <a:lnSpc>
                <a:spcPct val="135000"/>
              </a:lnSpc>
              <a:spcBef>
                <a:spcPts val="0"/>
              </a:spcBef>
              <a:spcAft>
                <a:spcPts val="0"/>
              </a:spcAft>
              <a:buNone/>
            </a:pPr>
            <a:r>
              <a:rPr lang="pl" sz="1100"/>
              <a:t>&lt;div class=”list-inner”&gt;</a:t>
            </a:r>
            <a:endParaRPr sz="1100"/>
          </a:p>
          <a:p>
            <a:pPr indent="0" lvl="0" marL="0" rtl="0" algn="l">
              <a:lnSpc>
                <a:spcPct val="135000"/>
              </a:lnSpc>
              <a:spcBef>
                <a:spcPts val="0"/>
              </a:spcBef>
              <a:spcAft>
                <a:spcPts val="0"/>
              </a:spcAft>
              <a:buNone/>
            </a:pPr>
            <a:r>
              <a:t/>
            </a:r>
            <a:endParaRPr sz="11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100">
                <a:solidFill>
                  <a:srgbClr val="F3F3F3"/>
                </a:solidFill>
              </a:rPr>
              <a:t>Blok jako grupowanie wspólnych właściwości - Taki blok jest używany w parze z innymi blokami czy elementami).</a:t>
            </a:r>
            <a:endParaRPr sz="1100">
              <a:solidFill>
                <a:srgbClr val="F3F3F3"/>
              </a:solidFill>
            </a:endParaRPr>
          </a:p>
          <a:p>
            <a:pPr indent="0" lvl="0" marL="0" rtl="0" algn="l">
              <a:lnSpc>
                <a:spcPct val="135000"/>
              </a:lnSpc>
              <a:spcBef>
                <a:spcPts val="0"/>
              </a:spcBef>
              <a:spcAft>
                <a:spcPts val="0"/>
              </a:spcAft>
              <a:buNone/>
            </a:pPr>
            <a:r>
              <a:rPr lang="pl" sz="1100">
                <a:solidFill>
                  <a:srgbClr val="F3F3F3"/>
                </a:solidFill>
              </a:rPr>
              <a:t>W przykładzie blok “text”, który przechowuje pewne właściwości (color, font, wielkość fonta i interlinii itd.) Np.:</a:t>
            </a:r>
            <a:endParaRPr sz="1100">
              <a:solidFill>
                <a:srgbClr val="F3F3F3"/>
              </a:solidFill>
            </a:endParaRPr>
          </a:p>
          <a:p>
            <a:pPr indent="0" lvl="0" marL="0" rtl="0" algn="l">
              <a:lnSpc>
                <a:spcPct val="135000"/>
              </a:lnSpc>
              <a:spcBef>
                <a:spcPts val="0"/>
              </a:spcBef>
              <a:spcAft>
                <a:spcPts val="0"/>
              </a:spcAft>
              <a:buNone/>
            </a:pPr>
            <a:r>
              <a:t/>
            </a:r>
            <a:endParaRPr sz="1100">
              <a:solidFill>
                <a:srgbClr val="F3F3F3"/>
              </a:solidFill>
            </a:endParaRPr>
          </a:p>
          <a:p>
            <a:pPr indent="0" lvl="0" marL="0" rtl="0" algn="l">
              <a:lnSpc>
                <a:spcPct val="135000"/>
              </a:lnSpc>
              <a:spcBef>
                <a:spcPts val="0"/>
              </a:spcBef>
              <a:spcAft>
                <a:spcPts val="0"/>
              </a:spcAft>
              <a:buNone/>
            </a:pPr>
            <a:r>
              <a:rPr lang="pl" sz="1100">
                <a:solidFill>
                  <a:srgbClr val="F3F3F3"/>
                </a:solidFill>
              </a:rPr>
              <a:t>&lt;address class=”footer__address text ”&gt;</a:t>
            </a:r>
            <a:endParaRPr sz="1100">
              <a:solidFill>
                <a:srgbClr val="F3F3F3"/>
              </a:solidFill>
            </a:endParaRPr>
          </a:p>
          <a:p>
            <a:pPr indent="0" lvl="0" marL="0" rtl="0" algn="l">
              <a:lnSpc>
                <a:spcPct val="135000"/>
              </a:lnSpc>
              <a:spcBef>
                <a:spcPts val="0"/>
              </a:spcBef>
              <a:spcAft>
                <a:spcPts val="0"/>
              </a:spcAft>
              <a:buNone/>
            </a:pPr>
            <a:r>
              <a:rPr lang="pl" sz="1100">
                <a:solidFill>
                  <a:srgbClr val="F3F3F3"/>
                </a:solidFill>
              </a:rPr>
              <a:t>&lt;article=”article text”&gt;</a:t>
            </a:r>
            <a:endParaRPr sz="1100">
              <a:solidFill>
                <a:srgbClr val="F3F3F3"/>
              </a:solidFill>
            </a:endParaRPr>
          </a:p>
          <a:p>
            <a:pPr indent="0" lvl="0" marL="0" rtl="0" algn="l">
              <a:lnSpc>
                <a:spcPct val="135000"/>
              </a:lnSpc>
              <a:spcBef>
                <a:spcPts val="0"/>
              </a:spcBef>
              <a:spcAft>
                <a:spcPts val="0"/>
              </a:spcAft>
              <a:buNone/>
            </a:pPr>
            <a:r>
              <a:t/>
            </a:r>
            <a:endParaRPr sz="1200">
              <a:solidFill>
                <a:srgbClr val="F3F3F3"/>
              </a:solidFill>
            </a:endParaRPr>
          </a:p>
          <a:p>
            <a:pPr indent="0" lvl="0" marL="0" rtl="0" algn="l">
              <a:lnSpc>
                <a:spcPct val="135000"/>
              </a:lnSpc>
              <a:spcBef>
                <a:spcPts val="0"/>
              </a:spcBef>
              <a:spcAft>
                <a:spcPts val="0"/>
              </a:spcAft>
              <a:buNone/>
            </a:pPr>
            <a:r>
              <a:t/>
            </a:r>
            <a:endParaRPr sz="1200">
              <a:solidFill>
                <a:srgbClr val="F3F3F3"/>
              </a:solidFill>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4"/>
          <p:cNvSpPr txBox="1"/>
          <p:nvPr>
            <p:ph type="ctrTitle"/>
          </p:nvPr>
        </p:nvSpPr>
        <p:spPr>
          <a:xfrm>
            <a:off x="322050" y="368150"/>
            <a:ext cx="87414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Blok czy element. A może blok i element?</a:t>
            </a:r>
            <a:endParaRPr/>
          </a:p>
        </p:txBody>
      </p:sp>
      <p:sp>
        <p:nvSpPr>
          <p:cNvPr id="339" name="Google Shape;339;p54"/>
          <p:cNvSpPr txBox="1"/>
          <p:nvPr>
            <p:ph idx="1" type="subTitle"/>
          </p:nvPr>
        </p:nvSpPr>
        <p:spPr>
          <a:xfrm>
            <a:off x="387550" y="1024550"/>
            <a:ext cx="8016300" cy="326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button - przycisk to element czy blok (komponent)?  To zależy ...</a:t>
            </a:r>
            <a:endParaRPr/>
          </a:p>
          <a:p>
            <a:pPr indent="0" lvl="0" marL="0" rtl="0" algn="l">
              <a:lnSpc>
                <a:spcPct val="135000"/>
              </a:lnSpc>
              <a:spcBef>
                <a:spcPts val="0"/>
              </a:spcBef>
              <a:spcAft>
                <a:spcPts val="0"/>
              </a:spcAft>
              <a:buNone/>
            </a:pPr>
            <a:r>
              <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 1. Przycisk jako element komponentu </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całkowicie odmienny, dedykowany headerowi */</a:t>
            </a:r>
            <a:endParaRPr sz="1200"/>
          </a:p>
          <a:p>
            <a:pPr indent="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header</a:t>
            </a:r>
            <a:r>
              <a:rPr lang="pl" sz="1200">
                <a:solidFill>
                  <a:srgbClr val="D4D4D4"/>
                </a:solidFill>
                <a:latin typeface="Consolas"/>
                <a:ea typeface="Consolas"/>
                <a:cs typeface="Consolas"/>
                <a:sym typeface="Consolas"/>
              </a:rPr>
              <a:t> </a:t>
            </a:r>
            <a:r>
              <a:rPr lang="pl" sz="1200">
                <a:solidFill>
                  <a:srgbClr val="9CDCFE"/>
                </a:solidFill>
                <a:latin typeface="Consolas"/>
                <a:ea typeface="Consolas"/>
                <a:cs typeface="Consolas"/>
                <a:sym typeface="Consolas"/>
              </a:rPr>
              <a:t>class</a:t>
            </a:r>
            <a:r>
              <a:rPr lang="pl" sz="1200">
                <a:solidFill>
                  <a:srgbClr val="D4D4D4"/>
                </a:solidFill>
                <a:latin typeface="Consolas"/>
                <a:ea typeface="Consolas"/>
                <a:cs typeface="Consolas"/>
                <a:sym typeface="Consolas"/>
              </a:rPr>
              <a:t>=</a:t>
            </a:r>
            <a:r>
              <a:rPr lang="pl" sz="1200">
                <a:solidFill>
                  <a:srgbClr val="CE9178"/>
                </a:solidFill>
                <a:latin typeface="Consolas"/>
                <a:ea typeface="Consolas"/>
                <a:cs typeface="Consolas"/>
                <a:sym typeface="Consolas"/>
              </a:rPr>
              <a:t>"header"</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D4D4D4"/>
                </a:solidFill>
                <a:latin typeface="Consolas"/>
                <a:ea typeface="Consolas"/>
                <a:cs typeface="Consolas"/>
                <a:sym typeface="Consolas"/>
              </a:rPr>
              <a:t> </a:t>
            </a: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button</a:t>
            </a:r>
            <a:r>
              <a:rPr lang="pl" sz="1200">
                <a:solidFill>
                  <a:srgbClr val="D4D4D4"/>
                </a:solidFill>
                <a:latin typeface="Consolas"/>
                <a:ea typeface="Consolas"/>
                <a:cs typeface="Consolas"/>
                <a:sym typeface="Consolas"/>
              </a:rPr>
              <a:t> </a:t>
            </a:r>
            <a:r>
              <a:rPr lang="pl" sz="1200">
                <a:solidFill>
                  <a:srgbClr val="9CDCFE"/>
                </a:solidFill>
                <a:latin typeface="Consolas"/>
                <a:ea typeface="Consolas"/>
                <a:cs typeface="Consolas"/>
                <a:sym typeface="Consolas"/>
              </a:rPr>
              <a:t>class</a:t>
            </a:r>
            <a:r>
              <a:rPr lang="pl" sz="1200">
                <a:solidFill>
                  <a:srgbClr val="D4D4D4"/>
                </a:solidFill>
                <a:latin typeface="Consolas"/>
                <a:ea typeface="Consolas"/>
                <a:cs typeface="Consolas"/>
                <a:sym typeface="Consolas"/>
              </a:rPr>
              <a:t>=</a:t>
            </a:r>
            <a:r>
              <a:rPr lang="pl" sz="1200">
                <a:solidFill>
                  <a:srgbClr val="CE9178"/>
                </a:solidFill>
                <a:latin typeface="Consolas"/>
                <a:ea typeface="Consolas"/>
                <a:cs typeface="Consolas"/>
                <a:sym typeface="Consolas"/>
              </a:rPr>
              <a:t>"header__button"</a:t>
            </a:r>
            <a:r>
              <a:rPr lang="pl" sz="1200">
                <a:solidFill>
                  <a:srgbClr val="808080"/>
                </a:solidFill>
                <a:latin typeface="Consolas"/>
                <a:ea typeface="Consolas"/>
                <a:cs typeface="Consolas"/>
                <a:sym typeface="Consolas"/>
              </a:rPr>
              <a:t>&gt;&lt;/</a:t>
            </a:r>
            <a:r>
              <a:rPr lang="pl" sz="1200">
                <a:solidFill>
                  <a:srgbClr val="569CD6"/>
                </a:solidFill>
                <a:latin typeface="Consolas"/>
                <a:ea typeface="Consolas"/>
                <a:cs typeface="Consolas"/>
                <a:sym typeface="Consolas"/>
              </a:rPr>
              <a:t>button</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header</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 2. Przycisk jako komponent + modyfikator */</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 gdy wykorzystywany wielokrotnie w różnych miejscach interfejsu, a dodatkowo właściwości bardzo podobne w każdym miejscu */</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header</a:t>
            </a:r>
            <a:r>
              <a:rPr lang="pl" sz="1200">
                <a:solidFill>
                  <a:srgbClr val="D4D4D4"/>
                </a:solidFill>
                <a:latin typeface="Consolas"/>
                <a:ea typeface="Consolas"/>
                <a:cs typeface="Consolas"/>
                <a:sym typeface="Consolas"/>
              </a:rPr>
              <a:t> </a:t>
            </a:r>
            <a:r>
              <a:rPr lang="pl" sz="1200">
                <a:solidFill>
                  <a:srgbClr val="9CDCFE"/>
                </a:solidFill>
                <a:latin typeface="Consolas"/>
                <a:ea typeface="Consolas"/>
                <a:cs typeface="Consolas"/>
                <a:sym typeface="Consolas"/>
              </a:rPr>
              <a:t>class</a:t>
            </a:r>
            <a:r>
              <a:rPr lang="pl" sz="1200">
                <a:solidFill>
                  <a:srgbClr val="D4D4D4"/>
                </a:solidFill>
                <a:latin typeface="Consolas"/>
                <a:ea typeface="Consolas"/>
                <a:cs typeface="Consolas"/>
                <a:sym typeface="Consolas"/>
              </a:rPr>
              <a:t>=</a:t>
            </a:r>
            <a:r>
              <a:rPr lang="pl" sz="1200">
                <a:solidFill>
                  <a:srgbClr val="CE9178"/>
                </a:solidFill>
                <a:latin typeface="Consolas"/>
                <a:ea typeface="Consolas"/>
                <a:cs typeface="Consolas"/>
                <a:sym typeface="Consolas"/>
              </a:rPr>
              <a:t>"header"</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D4D4D4"/>
                </a:solidFill>
                <a:latin typeface="Consolas"/>
                <a:ea typeface="Consolas"/>
                <a:cs typeface="Consolas"/>
                <a:sym typeface="Consolas"/>
              </a:rPr>
              <a:t> </a:t>
            </a: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button</a:t>
            </a:r>
            <a:r>
              <a:rPr lang="pl" sz="1200">
                <a:solidFill>
                  <a:srgbClr val="D4D4D4"/>
                </a:solidFill>
                <a:latin typeface="Consolas"/>
                <a:ea typeface="Consolas"/>
                <a:cs typeface="Consolas"/>
                <a:sym typeface="Consolas"/>
              </a:rPr>
              <a:t> </a:t>
            </a:r>
            <a:r>
              <a:rPr lang="pl" sz="1200">
                <a:solidFill>
                  <a:srgbClr val="9CDCFE"/>
                </a:solidFill>
                <a:latin typeface="Consolas"/>
                <a:ea typeface="Consolas"/>
                <a:cs typeface="Consolas"/>
                <a:sym typeface="Consolas"/>
              </a:rPr>
              <a:t>class</a:t>
            </a:r>
            <a:r>
              <a:rPr lang="pl" sz="1200">
                <a:solidFill>
                  <a:srgbClr val="D4D4D4"/>
                </a:solidFill>
                <a:latin typeface="Consolas"/>
                <a:ea typeface="Consolas"/>
                <a:cs typeface="Consolas"/>
                <a:sym typeface="Consolas"/>
              </a:rPr>
              <a:t>=</a:t>
            </a:r>
            <a:r>
              <a:rPr lang="pl" sz="1200">
                <a:solidFill>
                  <a:srgbClr val="CE9178"/>
                </a:solidFill>
                <a:latin typeface="Consolas"/>
                <a:ea typeface="Consolas"/>
                <a:cs typeface="Consolas"/>
                <a:sym typeface="Consolas"/>
              </a:rPr>
              <a:t>"button button--header"</a:t>
            </a:r>
            <a:r>
              <a:rPr lang="pl" sz="1200">
                <a:solidFill>
                  <a:srgbClr val="808080"/>
                </a:solidFill>
                <a:latin typeface="Consolas"/>
                <a:ea typeface="Consolas"/>
                <a:cs typeface="Consolas"/>
                <a:sym typeface="Consolas"/>
              </a:rPr>
              <a:t>&gt;&lt;/</a:t>
            </a:r>
            <a:r>
              <a:rPr lang="pl" sz="1200">
                <a:solidFill>
                  <a:srgbClr val="569CD6"/>
                </a:solidFill>
                <a:latin typeface="Consolas"/>
                <a:ea typeface="Consolas"/>
                <a:cs typeface="Consolas"/>
                <a:sym typeface="Consolas"/>
              </a:rPr>
              <a:t>button</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header</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t/>
            </a:r>
            <a:endParaRPr sz="1200">
              <a:solidFill>
                <a:srgbClr val="808080"/>
              </a:solidFill>
              <a:latin typeface="Consolas"/>
              <a:ea typeface="Consolas"/>
              <a:cs typeface="Consolas"/>
              <a:sym typeface="Consolas"/>
            </a:endParaRPr>
          </a:p>
        </p:txBody>
      </p:sp>
      <p:sp>
        <p:nvSpPr>
          <p:cNvPr id="340" name="Google Shape;340;p54"/>
          <p:cNvSpPr txBox="1"/>
          <p:nvPr/>
        </p:nvSpPr>
        <p:spPr>
          <a:xfrm>
            <a:off x="4572000" y="1594625"/>
            <a:ext cx="4537500" cy="3000000"/>
          </a:xfrm>
          <a:prstGeom prst="rect">
            <a:avLst/>
          </a:prstGeom>
          <a:noFill/>
          <a:ln>
            <a:noFill/>
          </a:ln>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 3. mix - część osób korzysta, inni preferują nie łączyć dwóch komponentów w jednym*/</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header</a:t>
            </a:r>
            <a:r>
              <a:rPr lang="pl" sz="1200">
                <a:solidFill>
                  <a:srgbClr val="D4D4D4"/>
                </a:solidFill>
                <a:latin typeface="Consolas"/>
                <a:ea typeface="Consolas"/>
                <a:cs typeface="Consolas"/>
                <a:sym typeface="Consolas"/>
              </a:rPr>
              <a:t> </a:t>
            </a:r>
            <a:r>
              <a:rPr lang="pl" sz="1200">
                <a:solidFill>
                  <a:srgbClr val="9CDCFE"/>
                </a:solidFill>
                <a:latin typeface="Consolas"/>
                <a:ea typeface="Consolas"/>
                <a:cs typeface="Consolas"/>
                <a:sym typeface="Consolas"/>
              </a:rPr>
              <a:t>class</a:t>
            </a:r>
            <a:r>
              <a:rPr lang="pl" sz="1200">
                <a:solidFill>
                  <a:srgbClr val="D4D4D4"/>
                </a:solidFill>
                <a:latin typeface="Consolas"/>
                <a:ea typeface="Consolas"/>
                <a:cs typeface="Consolas"/>
                <a:sym typeface="Consolas"/>
              </a:rPr>
              <a:t>=</a:t>
            </a:r>
            <a:r>
              <a:rPr lang="pl" sz="1200">
                <a:solidFill>
                  <a:srgbClr val="CE9178"/>
                </a:solidFill>
                <a:latin typeface="Consolas"/>
                <a:ea typeface="Consolas"/>
                <a:cs typeface="Consolas"/>
                <a:sym typeface="Consolas"/>
              </a:rPr>
              <a:t>"header"</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D4D4D4"/>
                </a:solidFill>
                <a:latin typeface="Consolas"/>
                <a:ea typeface="Consolas"/>
                <a:cs typeface="Consolas"/>
                <a:sym typeface="Consolas"/>
              </a:rPr>
              <a:t> </a:t>
            </a: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button</a:t>
            </a:r>
            <a:r>
              <a:rPr lang="pl" sz="1200">
                <a:solidFill>
                  <a:srgbClr val="D4D4D4"/>
                </a:solidFill>
                <a:latin typeface="Consolas"/>
                <a:ea typeface="Consolas"/>
                <a:cs typeface="Consolas"/>
                <a:sym typeface="Consolas"/>
              </a:rPr>
              <a:t> </a:t>
            </a:r>
            <a:r>
              <a:rPr lang="pl" sz="1200">
                <a:solidFill>
                  <a:srgbClr val="9CDCFE"/>
                </a:solidFill>
                <a:latin typeface="Consolas"/>
                <a:ea typeface="Consolas"/>
                <a:cs typeface="Consolas"/>
                <a:sym typeface="Consolas"/>
              </a:rPr>
              <a:t>class</a:t>
            </a:r>
            <a:r>
              <a:rPr lang="pl" sz="1200">
                <a:solidFill>
                  <a:srgbClr val="D4D4D4"/>
                </a:solidFill>
                <a:latin typeface="Consolas"/>
                <a:ea typeface="Consolas"/>
                <a:cs typeface="Consolas"/>
                <a:sym typeface="Consolas"/>
              </a:rPr>
              <a:t>=</a:t>
            </a:r>
            <a:r>
              <a:rPr lang="pl" sz="1200">
                <a:solidFill>
                  <a:srgbClr val="CE9178"/>
                </a:solidFill>
                <a:latin typeface="Consolas"/>
                <a:ea typeface="Consolas"/>
                <a:cs typeface="Consolas"/>
                <a:sym typeface="Consolas"/>
              </a:rPr>
              <a:t>"button header__btn"</a:t>
            </a:r>
            <a:r>
              <a:rPr lang="pl" sz="1200">
                <a:solidFill>
                  <a:srgbClr val="808080"/>
                </a:solidFill>
                <a:latin typeface="Consolas"/>
                <a:ea typeface="Consolas"/>
                <a:cs typeface="Consolas"/>
                <a:sym typeface="Consolas"/>
              </a:rPr>
              <a:t>&gt;Klik&lt;/</a:t>
            </a:r>
            <a:r>
              <a:rPr lang="pl" sz="1200">
                <a:solidFill>
                  <a:srgbClr val="569CD6"/>
                </a:solidFill>
                <a:latin typeface="Consolas"/>
                <a:ea typeface="Consolas"/>
                <a:cs typeface="Consolas"/>
                <a:sym typeface="Consolas"/>
              </a:rPr>
              <a:t>button</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header</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t/>
            </a:r>
            <a:endParaRPr sz="1200">
              <a:solidFill>
                <a:srgbClr val="808080"/>
              </a:solidFill>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5"/>
          <p:cNvSpPr txBox="1"/>
          <p:nvPr>
            <p:ph type="ctrTitle"/>
          </p:nvPr>
        </p:nvSpPr>
        <p:spPr>
          <a:xfrm>
            <a:off x="322050" y="368150"/>
            <a:ext cx="87414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Mix</a:t>
            </a:r>
            <a:endParaRPr/>
          </a:p>
        </p:txBody>
      </p:sp>
      <p:sp>
        <p:nvSpPr>
          <p:cNvPr id="346" name="Google Shape;346;p55"/>
          <p:cNvSpPr txBox="1"/>
          <p:nvPr>
            <p:ph idx="1" type="subTitle"/>
          </p:nvPr>
        </p:nvSpPr>
        <p:spPr>
          <a:xfrm>
            <a:off x="387550" y="1024550"/>
            <a:ext cx="8016300" cy="326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Blok (komponent) jest najczęściej reprezentowany przez jakiś  element (węzeł) HTML, Jeden element HTML stanowi strukturę obejmującą cały komponent </a:t>
            </a:r>
            <a:endParaRPr sz="1200">
              <a:solidFill>
                <a:srgbClr val="808080"/>
              </a:solidFill>
            </a:endParaRPr>
          </a:p>
          <a:p>
            <a:pPr indent="0" lvl="0" marL="0" rtl="0" algn="l">
              <a:lnSpc>
                <a:spcPct val="135000"/>
              </a:lnSpc>
              <a:spcBef>
                <a:spcPts val="0"/>
              </a:spcBef>
              <a:spcAft>
                <a:spcPts val="0"/>
              </a:spcAft>
              <a:buNone/>
            </a:pPr>
            <a:r>
              <a:rPr lang="pl" sz="1200">
                <a:solidFill>
                  <a:srgbClr val="808080"/>
                </a:solidFill>
              </a:rPr>
              <a:t>&lt;</a:t>
            </a:r>
            <a:r>
              <a:rPr lang="pl" sz="1200">
                <a:solidFill>
                  <a:srgbClr val="569CD6"/>
                </a:solidFill>
              </a:rPr>
              <a:t>header</a:t>
            </a:r>
            <a:r>
              <a:rPr lang="pl" sz="1200">
                <a:solidFill>
                  <a:srgbClr val="D4D4D4"/>
                </a:solidFill>
              </a:rPr>
              <a:t> </a:t>
            </a:r>
            <a:r>
              <a:rPr lang="pl" sz="1200">
                <a:solidFill>
                  <a:srgbClr val="9CDCFE"/>
                </a:solidFill>
              </a:rPr>
              <a:t>class</a:t>
            </a:r>
            <a:r>
              <a:rPr lang="pl" sz="1200">
                <a:solidFill>
                  <a:srgbClr val="D4D4D4"/>
                </a:solidFill>
              </a:rPr>
              <a:t>=</a:t>
            </a:r>
            <a:r>
              <a:rPr lang="pl" sz="1200">
                <a:solidFill>
                  <a:srgbClr val="CE9178"/>
                </a:solidFill>
              </a:rPr>
              <a:t>"slider"</a:t>
            </a:r>
            <a:r>
              <a:rPr lang="pl" sz="1200">
                <a:solidFill>
                  <a:srgbClr val="808080"/>
                </a:solidFill>
              </a:rPr>
              <a:t>&gt;/* w środku elementy tego komponentu */&lt;/</a:t>
            </a:r>
            <a:r>
              <a:rPr lang="pl" sz="1200">
                <a:solidFill>
                  <a:srgbClr val="569CD6"/>
                </a:solidFill>
              </a:rPr>
              <a:t>header</a:t>
            </a:r>
            <a:r>
              <a:rPr lang="pl" sz="1200">
                <a:solidFill>
                  <a:srgbClr val="808080"/>
                </a:solidFill>
              </a:rPr>
              <a:t>&gt;</a:t>
            </a:r>
            <a:endParaRPr sz="1200">
              <a:solidFill>
                <a:srgbClr val="808080"/>
              </a:solidFill>
            </a:endParaRPr>
          </a:p>
          <a:p>
            <a:pPr indent="0" lvl="0" marL="0" rtl="0" algn="l">
              <a:lnSpc>
                <a:spcPct val="135000"/>
              </a:lnSpc>
              <a:spcBef>
                <a:spcPts val="0"/>
              </a:spcBef>
              <a:spcAft>
                <a:spcPts val="0"/>
              </a:spcAft>
              <a:buNone/>
            </a:pPr>
            <a:r>
              <a:rPr lang="pl" sz="1200">
                <a:solidFill>
                  <a:srgbClr val="808080"/>
                </a:solidFill>
              </a:rPr>
              <a:t>&lt;</a:t>
            </a:r>
            <a:r>
              <a:rPr lang="pl" sz="1200">
                <a:solidFill>
                  <a:srgbClr val="569CD6"/>
                </a:solidFill>
              </a:rPr>
              <a:t>nav</a:t>
            </a:r>
            <a:r>
              <a:rPr lang="pl" sz="1200">
                <a:solidFill>
                  <a:srgbClr val="D4D4D4"/>
                </a:solidFill>
              </a:rPr>
              <a:t> </a:t>
            </a:r>
            <a:r>
              <a:rPr lang="pl" sz="1200">
                <a:solidFill>
                  <a:srgbClr val="9CDCFE"/>
                </a:solidFill>
              </a:rPr>
              <a:t>class</a:t>
            </a:r>
            <a:r>
              <a:rPr lang="pl" sz="1200">
                <a:solidFill>
                  <a:srgbClr val="D4D4D4"/>
                </a:solidFill>
              </a:rPr>
              <a:t>=</a:t>
            </a:r>
            <a:r>
              <a:rPr lang="pl" sz="1200">
                <a:solidFill>
                  <a:srgbClr val="CE9178"/>
                </a:solidFill>
              </a:rPr>
              <a:t>"mobile-menu"</a:t>
            </a:r>
            <a:r>
              <a:rPr lang="pl" sz="1200">
                <a:solidFill>
                  <a:srgbClr val="808080"/>
                </a:solidFill>
              </a:rPr>
              <a:t>&gt;/* w środku elementy tego komponentu */&lt;/</a:t>
            </a:r>
            <a:r>
              <a:rPr lang="pl" sz="1200">
                <a:solidFill>
                  <a:srgbClr val="569CD6"/>
                </a:solidFill>
              </a:rPr>
              <a:t>nav</a:t>
            </a:r>
            <a:r>
              <a:rPr lang="pl" sz="1200">
                <a:solidFill>
                  <a:srgbClr val="808080"/>
                </a:solidFill>
              </a:rPr>
              <a:t>&gt;</a:t>
            </a:r>
            <a:endParaRPr sz="1200">
              <a:solidFill>
                <a:srgbClr val="808080"/>
              </a:solidFill>
            </a:endParaRPr>
          </a:p>
          <a:p>
            <a:pPr indent="0" lvl="0" marL="0" rtl="0" algn="l">
              <a:lnSpc>
                <a:spcPct val="135000"/>
              </a:lnSpc>
              <a:spcBef>
                <a:spcPts val="0"/>
              </a:spcBef>
              <a:spcAft>
                <a:spcPts val="0"/>
              </a:spcAft>
              <a:buNone/>
            </a:pPr>
            <a:r>
              <a:t/>
            </a:r>
            <a:endParaRPr sz="1200">
              <a:solidFill>
                <a:srgbClr val="808080"/>
              </a:solidFill>
            </a:endParaRPr>
          </a:p>
          <a:p>
            <a:pPr indent="0" lvl="0" marL="0" rtl="0" algn="l">
              <a:lnSpc>
                <a:spcPct val="135000"/>
              </a:lnSpc>
              <a:spcBef>
                <a:spcPts val="0"/>
              </a:spcBef>
              <a:spcAft>
                <a:spcPts val="0"/>
              </a:spcAft>
              <a:buNone/>
            </a:pPr>
            <a:r>
              <a:rPr lang="pl" sz="1200">
                <a:solidFill>
                  <a:srgbClr val="F3F3F3"/>
                </a:solidFill>
              </a:rPr>
              <a:t>Jednak może się zdarzyć, że jeden element HTML, reprezentuje więcej niż jeden komponent. Reprezentuje np. blok (komponent) ale też element (część) innego bloku, jak w przykładzie poniżej. Wtedy mówimy o </a:t>
            </a:r>
            <a:r>
              <a:rPr lang="pl" sz="1200">
                <a:solidFill>
                  <a:schemeClr val="accent3"/>
                </a:solidFill>
              </a:rPr>
              <a:t>mixie</a:t>
            </a:r>
            <a:r>
              <a:rPr lang="pl" sz="1200">
                <a:solidFill>
                  <a:schemeClr val="accent3"/>
                </a:solidFill>
              </a:rPr>
              <a:t>.</a:t>
            </a:r>
            <a:endParaRPr sz="1200">
              <a:solidFill>
                <a:schemeClr val="accent3"/>
              </a:solidFill>
            </a:endParaRPr>
          </a:p>
          <a:p>
            <a:pPr indent="0" lvl="0" marL="0" rtl="0" algn="l">
              <a:lnSpc>
                <a:spcPct val="135000"/>
              </a:lnSpc>
              <a:spcBef>
                <a:spcPts val="0"/>
              </a:spcBef>
              <a:spcAft>
                <a:spcPts val="0"/>
              </a:spcAft>
              <a:buNone/>
            </a:pPr>
            <a:r>
              <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808080"/>
                </a:solidFill>
              </a:rPr>
              <a:t>&lt;</a:t>
            </a:r>
            <a:r>
              <a:rPr lang="pl" sz="1200">
                <a:solidFill>
                  <a:srgbClr val="569CD6"/>
                </a:solidFill>
              </a:rPr>
              <a:t>header</a:t>
            </a:r>
            <a:r>
              <a:rPr lang="pl" sz="1200">
                <a:solidFill>
                  <a:srgbClr val="D4D4D4"/>
                </a:solidFill>
              </a:rPr>
              <a:t> </a:t>
            </a:r>
            <a:r>
              <a:rPr lang="pl" sz="1200">
                <a:solidFill>
                  <a:srgbClr val="9CDCFE"/>
                </a:solidFill>
              </a:rPr>
              <a:t>class</a:t>
            </a:r>
            <a:r>
              <a:rPr lang="pl" sz="1200">
                <a:solidFill>
                  <a:srgbClr val="D4D4D4"/>
                </a:solidFill>
              </a:rPr>
              <a:t>=</a:t>
            </a:r>
            <a:r>
              <a:rPr lang="pl" sz="1200">
                <a:solidFill>
                  <a:srgbClr val="CE9178"/>
                </a:solidFill>
              </a:rPr>
              <a:t>"header"</a:t>
            </a:r>
            <a:r>
              <a:rPr lang="pl" sz="1200">
                <a:solidFill>
                  <a:srgbClr val="808080"/>
                </a:solidFill>
              </a:rPr>
              <a:t>&gt;</a:t>
            </a:r>
            <a:endParaRPr sz="1200">
              <a:solidFill>
                <a:srgbClr val="808080"/>
              </a:solidFill>
            </a:endParaRPr>
          </a:p>
          <a:p>
            <a:pPr indent="0" lvl="0" marL="0" rtl="0" algn="l">
              <a:lnSpc>
                <a:spcPct val="135000"/>
              </a:lnSpc>
              <a:spcBef>
                <a:spcPts val="0"/>
              </a:spcBef>
              <a:spcAft>
                <a:spcPts val="0"/>
              </a:spcAft>
              <a:buNone/>
            </a:pPr>
            <a:r>
              <a:rPr lang="pl" sz="1200">
                <a:solidFill>
                  <a:srgbClr val="D4D4D4"/>
                </a:solidFill>
              </a:rPr>
              <a:t>   </a:t>
            </a:r>
            <a:r>
              <a:rPr lang="pl" sz="1200">
                <a:solidFill>
                  <a:srgbClr val="808080"/>
                </a:solidFill>
              </a:rPr>
              <a:t>&lt;</a:t>
            </a:r>
            <a:r>
              <a:rPr lang="pl" sz="1200">
                <a:solidFill>
                  <a:srgbClr val="569CD6"/>
                </a:solidFill>
              </a:rPr>
              <a:t>div</a:t>
            </a:r>
            <a:r>
              <a:rPr lang="pl" sz="1200">
                <a:solidFill>
                  <a:srgbClr val="D4D4D4"/>
                </a:solidFill>
              </a:rPr>
              <a:t> </a:t>
            </a:r>
            <a:r>
              <a:rPr lang="pl" sz="1200">
                <a:solidFill>
                  <a:srgbClr val="9CDCFE"/>
                </a:solidFill>
              </a:rPr>
              <a:t>class</a:t>
            </a:r>
            <a:r>
              <a:rPr lang="pl" sz="1200">
                <a:solidFill>
                  <a:srgbClr val="D4D4D4"/>
                </a:solidFill>
              </a:rPr>
              <a:t>=</a:t>
            </a:r>
            <a:r>
              <a:rPr lang="pl" sz="1200">
                <a:solidFill>
                  <a:srgbClr val="CE9178"/>
                </a:solidFill>
              </a:rPr>
              <a:t>"logo header__logo"</a:t>
            </a:r>
            <a:r>
              <a:rPr lang="pl" sz="1200">
                <a:solidFill>
                  <a:srgbClr val="808080"/>
                </a:solidFill>
              </a:rPr>
              <a:t>&gt;/*inne elementy*/&lt;/</a:t>
            </a:r>
            <a:r>
              <a:rPr lang="pl" sz="1200">
                <a:solidFill>
                  <a:srgbClr val="569CD6"/>
                </a:solidFill>
              </a:rPr>
              <a:t>div</a:t>
            </a:r>
            <a:r>
              <a:rPr lang="pl" sz="1200">
                <a:solidFill>
                  <a:srgbClr val="808080"/>
                </a:solidFill>
              </a:rPr>
              <a:t>&gt;</a:t>
            </a:r>
            <a:endParaRPr sz="1200">
              <a:solidFill>
                <a:srgbClr val="808080"/>
              </a:solidFill>
            </a:endParaRPr>
          </a:p>
          <a:p>
            <a:pPr indent="0" lvl="0" marL="0" rtl="0" algn="l">
              <a:lnSpc>
                <a:spcPct val="135000"/>
              </a:lnSpc>
              <a:spcBef>
                <a:spcPts val="0"/>
              </a:spcBef>
              <a:spcAft>
                <a:spcPts val="0"/>
              </a:spcAft>
              <a:buNone/>
            </a:pPr>
            <a:r>
              <a:rPr lang="pl" sz="1200">
                <a:solidFill>
                  <a:srgbClr val="808080"/>
                </a:solidFill>
              </a:rPr>
              <a:t>&lt;/</a:t>
            </a:r>
            <a:r>
              <a:rPr lang="pl" sz="1200">
                <a:solidFill>
                  <a:srgbClr val="569CD6"/>
                </a:solidFill>
              </a:rPr>
              <a:t>header</a:t>
            </a:r>
            <a:r>
              <a:rPr lang="pl" sz="1200">
                <a:solidFill>
                  <a:srgbClr val="808080"/>
                </a:solidFill>
              </a:rPr>
              <a:t>&gt;</a:t>
            </a:r>
            <a:endParaRPr sz="1200">
              <a:solidFill>
                <a:srgbClr val="808080"/>
              </a:solidFill>
            </a:endParaRPr>
          </a:p>
          <a:p>
            <a:pPr indent="0" lvl="0" marL="0" rtl="0" algn="l">
              <a:lnSpc>
                <a:spcPct val="135000"/>
              </a:lnSpc>
              <a:spcBef>
                <a:spcPts val="0"/>
              </a:spcBef>
              <a:spcAft>
                <a:spcPts val="0"/>
              </a:spcAft>
              <a:buNone/>
            </a:pPr>
            <a:r>
              <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t/>
            </a:r>
            <a:endParaRPr sz="1200">
              <a:solidFill>
                <a:srgbClr val="F3F3F3"/>
              </a:solidFill>
            </a:endParaRPr>
          </a:p>
          <a:p>
            <a:pPr indent="0" lvl="0" marL="0" rtl="0" algn="l">
              <a:lnSpc>
                <a:spcPct val="135000"/>
              </a:lnSpc>
              <a:spcBef>
                <a:spcPts val="0"/>
              </a:spcBef>
              <a:spcAft>
                <a:spcPts val="0"/>
              </a:spcAft>
              <a:buNone/>
            </a:pPr>
            <a:r>
              <a:t/>
            </a:r>
            <a:endParaRPr sz="1200">
              <a:solidFill>
                <a:srgbClr val="F3F3F3"/>
              </a:solidFill>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6"/>
          <p:cNvSpPr txBox="1"/>
          <p:nvPr>
            <p:ph type="ctrTitle"/>
          </p:nvPr>
        </p:nvSpPr>
        <p:spPr>
          <a:xfrm>
            <a:off x="322050" y="368150"/>
            <a:ext cx="87414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Mix</a:t>
            </a:r>
            <a:endParaRPr/>
          </a:p>
        </p:txBody>
      </p:sp>
      <p:sp>
        <p:nvSpPr>
          <p:cNvPr id="352" name="Google Shape;352;p56"/>
          <p:cNvSpPr txBox="1"/>
          <p:nvPr>
            <p:ph idx="1" type="subTitle"/>
          </p:nvPr>
        </p:nvSpPr>
        <p:spPr>
          <a:xfrm>
            <a:off x="387550" y="1024550"/>
            <a:ext cx="8016300" cy="32697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rPr lang="pl" sz="1200">
                <a:solidFill>
                  <a:srgbClr val="808080"/>
                </a:solidFill>
              </a:rPr>
              <a:t>/* HTML */</a:t>
            </a:r>
            <a:endParaRPr sz="1200">
              <a:solidFill>
                <a:srgbClr val="808080"/>
              </a:solidFill>
            </a:endParaRPr>
          </a:p>
          <a:p>
            <a:pPr indent="0" lvl="0" marL="0" rtl="0" algn="l">
              <a:lnSpc>
                <a:spcPct val="135000"/>
              </a:lnSpc>
              <a:spcBef>
                <a:spcPts val="0"/>
              </a:spcBef>
              <a:spcAft>
                <a:spcPts val="0"/>
              </a:spcAft>
              <a:buNone/>
            </a:pPr>
            <a:r>
              <a:rPr lang="pl" sz="1200">
                <a:solidFill>
                  <a:srgbClr val="808080"/>
                </a:solidFill>
              </a:rPr>
              <a:t>&lt;</a:t>
            </a:r>
            <a:r>
              <a:rPr lang="pl" sz="1200">
                <a:solidFill>
                  <a:srgbClr val="569CD6"/>
                </a:solidFill>
              </a:rPr>
              <a:t>header</a:t>
            </a:r>
            <a:r>
              <a:rPr lang="pl" sz="1200">
                <a:solidFill>
                  <a:srgbClr val="D4D4D4"/>
                </a:solidFill>
              </a:rPr>
              <a:t> </a:t>
            </a:r>
            <a:r>
              <a:rPr lang="pl" sz="1200">
                <a:solidFill>
                  <a:srgbClr val="9CDCFE"/>
                </a:solidFill>
              </a:rPr>
              <a:t>class</a:t>
            </a:r>
            <a:r>
              <a:rPr lang="pl" sz="1200">
                <a:solidFill>
                  <a:srgbClr val="D4D4D4"/>
                </a:solidFill>
              </a:rPr>
              <a:t>=</a:t>
            </a:r>
            <a:r>
              <a:rPr lang="pl" sz="1200">
                <a:solidFill>
                  <a:srgbClr val="CE9178"/>
                </a:solidFill>
              </a:rPr>
              <a:t>"header"</a:t>
            </a:r>
            <a:r>
              <a:rPr lang="pl" sz="1200">
                <a:solidFill>
                  <a:srgbClr val="808080"/>
                </a:solidFill>
              </a:rPr>
              <a:t>&gt;</a:t>
            </a:r>
            <a:endParaRPr sz="1200">
              <a:solidFill>
                <a:srgbClr val="808080"/>
              </a:solidFill>
            </a:endParaRPr>
          </a:p>
          <a:p>
            <a:pPr indent="0" lvl="0" marL="0" rtl="0" algn="l">
              <a:lnSpc>
                <a:spcPct val="135000"/>
              </a:lnSpc>
              <a:spcBef>
                <a:spcPts val="0"/>
              </a:spcBef>
              <a:spcAft>
                <a:spcPts val="0"/>
              </a:spcAft>
              <a:buNone/>
            </a:pPr>
            <a:r>
              <a:rPr lang="pl" sz="1200">
                <a:solidFill>
                  <a:srgbClr val="D4D4D4"/>
                </a:solidFill>
              </a:rPr>
              <a:t>    </a:t>
            </a:r>
            <a:r>
              <a:rPr lang="pl" sz="1200">
                <a:solidFill>
                  <a:srgbClr val="808080"/>
                </a:solidFill>
              </a:rPr>
              <a:t>&lt;</a:t>
            </a:r>
            <a:r>
              <a:rPr lang="pl" sz="1200">
                <a:solidFill>
                  <a:srgbClr val="569CD6"/>
                </a:solidFill>
              </a:rPr>
              <a:t>div</a:t>
            </a:r>
            <a:r>
              <a:rPr lang="pl" sz="1200">
                <a:solidFill>
                  <a:srgbClr val="D4D4D4"/>
                </a:solidFill>
              </a:rPr>
              <a:t> </a:t>
            </a:r>
            <a:r>
              <a:rPr lang="pl" sz="1200">
                <a:solidFill>
                  <a:srgbClr val="9CDCFE"/>
                </a:solidFill>
              </a:rPr>
              <a:t>class</a:t>
            </a:r>
            <a:r>
              <a:rPr lang="pl" sz="1200">
                <a:solidFill>
                  <a:srgbClr val="D4D4D4"/>
                </a:solidFill>
              </a:rPr>
              <a:t>=</a:t>
            </a:r>
            <a:r>
              <a:rPr lang="pl" sz="1200">
                <a:solidFill>
                  <a:srgbClr val="CE9178"/>
                </a:solidFill>
              </a:rPr>
              <a:t>"logo header__logo"</a:t>
            </a:r>
            <a:r>
              <a:rPr lang="pl" sz="1200">
                <a:solidFill>
                  <a:srgbClr val="808080"/>
                </a:solidFill>
              </a:rPr>
              <a:t>&gt;/*inne elementy*/&lt;/</a:t>
            </a:r>
            <a:r>
              <a:rPr lang="pl" sz="1200">
                <a:solidFill>
                  <a:srgbClr val="569CD6"/>
                </a:solidFill>
              </a:rPr>
              <a:t>button</a:t>
            </a:r>
            <a:r>
              <a:rPr lang="pl" sz="1200">
                <a:solidFill>
                  <a:srgbClr val="808080"/>
                </a:solidFill>
              </a:rPr>
              <a:t>&gt;</a:t>
            </a:r>
            <a:endParaRPr sz="1200">
              <a:solidFill>
                <a:srgbClr val="808080"/>
              </a:solidFill>
            </a:endParaRPr>
          </a:p>
          <a:p>
            <a:pPr indent="0" lvl="0" marL="0" rtl="0" algn="l">
              <a:lnSpc>
                <a:spcPct val="135000"/>
              </a:lnSpc>
              <a:spcBef>
                <a:spcPts val="0"/>
              </a:spcBef>
              <a:spcAft>
                <a:spcPts val="0"/>
              </a:spcAft>
              <a:buNone/>
            </a:pPr>
            <a:r>
              <a:rPr lang="pl" sz="1200">
                <a:solidFill>
                  <a:srgbClr val="808080"/>
                </a:solidFill>
              </a:rPr>
              <a:t>&lt;/</a:t>
            </a:r>
            <a:r>
              <a:rPr lang="pl" sz="1200">
                <a:solidFill>
                  <a:srgbClr val="569CD6"/>
                </a:solidFill>
              </a:rPr>
              <a:t>header</a:t>
            </a:r>
            <a:r>
              <a:rPr lang="pl" sz="1200">
                <a:solidFill>
                  <a:srgbClr val="808080"/>
                </a:solidFill>
              </a:rPr>
              <a:t>&gt;</a:t>
            </a:r>
            <a:endParaRPr sz="1200">
              <a:solidFill>
                <a:srgbClr val="808080"/>
              </a:solidFill>
            </a:endParaRPr>
          </a:p>
          <a:p>
            <a:pPr indent="0" lvl="0" marL="0" rtl="0" algn="l">
              <a:lnSpc>
                <a:spcPct val="135000"/>
              </a:lnSpc>
              <a:spcBef>
                <a:spcPts val="0"/>
              </a:spcBef>
              <a:spcAft>
                <a:spcPts val="0"/>
              </a:spcAft>
              <a:buNone/>
            </a:pPr>
            <a:r>
              <a:t/>
            </a:r>
            <a:endParaRPr sz="1200">
              <a:solidFill>
                <a:srgbClr val="808080"/>
              </a:solidFill>
            </a:endParaRPr>
          </a:p>
          <a:p>
            <a:pPr indent="0" lvl="0" marL="0" rtl="0" algn="l">
              <a:lnSpc>
                <a:spcPct val="135000"/>
              </a:lnSpc>
              <a:spcBef>
                <a:spcPts val="0"/>
              </a:spcBef>
              <a:spcAft>
                <a:spcPts val="0"/>
              </a:spcAft>
              <a:buNone/>
            </a:pPr>
            <a:r>
              <a:rPr lang="pl" sz="1200">
                <a:solidFill>
                  <a:srgbClr val="808080"/>
                </a:solidFill>
              </a:rPr>
              <a:t>/* CSS */</a:t>
            </a:r>
            <a:endParaRPr sz="1200">
              <a:solidFill>
                <a:srgbClr val="808080"/>
              </a:solidFill>
            </a:endParaRPr>
          </a:p>
          <a:p>
            <a:pPr indent="0" lvl="0" marL="0" rtl="0" algn="l">
              <a:lnSpc>
                <a:spcPct val="135000"/>
              </a:lnSpc>
              <a:spcBef>
                <a:spcPts val="0"/>
              </a:spcBef>
              <a:spcAft>
                <a:spcPts val="0"/>
              </a:spcAft>
              <a:buNone/>
            </a:pPr>
            <a:r>
              <a:rPr lang="pl" sz="1200">
                <a:solidFill>
                  <a:srgbClr val="569CD6"/>
                </a:solidFill>
              </a:rPr>
              <a:t>.logo </a:t>
            </a:r>
            <a:r>
              <a:rPr lang="pl" sz="1200">
                <a:solidFill>
                  <a:srgbClr val="F3F3F3"/>
                </a:solidFill>
              </a:rPr>
              <a:t>{ wspólne cechy }</a:t>
            </a:r>
            <a:endParaRPr sz="1200">
              <a:solidFill>
                <a:srgbClr val="F3F3F3"/>
              </a:solidFill>
            </a:endParaRPr>
          </a:p>
          <a:p>
            <a:pPr indent="0" lvl="0" marL="0" rtl="0" algn="l">
              <a:lnSpc>
                <a:spcPct val="135000"/>
              </a:lnSpc>
              <a:spcBef>
                <a:spcPts val="0"/>
              </a:spcBef>
              <a:spcAft>
                <a:spcPts val="0"/>
              </a:spcAft>
              <a:buNone/>
            </a:pPr>
            <a:r>
              <a:rPr lang="pl" sz="1200">
                <a:solidFill>
                  <a:srgbClr val="F3F3F3"/>
                </a:solidFill>
              </a:rPr>
              <a:t>.</a:t>
            </a:r>
            <a:r>
              <a:rPr lang="pl" sz="1200">
                <a:solidFill>
                  <a:srgbClr val="569CD6"/>
                </a:solidFill>
              </a:rPr>
              <a:t>header__logo</a:t>
            </a:r>
            <a:r>
              <a:rPr lang="pl" sz="1200">
                <a:solidFill>
                  <a:srgbClr val="F3F3F3"/>
                </a:solidFill>
              </a:rPr>
              <a:t> { pozycja w układzie np. position: absolute czy margin/padding }</a:t>
            </a:r>
            <a:endParaRPr sz="1200">
              <a:solidFill>
                <a:srgbClr val="F3F3F3"/>
              </a:solidFill>
            </a:endParaRPr>
          </a:p>
          <a:p>
            <a:pPr indent="0" lvl="0" marL="0" rtl="0" algn="l">
              <a:lnSpc>
                <a:spcPct val="135000"/>
              </a:lnSpc>
              <a:spcBef>
                <a:spcPts val="0"/>
              </a:spcBef>
              <a:spcAft>
                <a:spcPts val="0"/>
              </a:spcAft>
              <a:buNone/>
            </a:pPr>
            <a:r>
              <a:t/>
            </a:r>
            <a:endParaRPr sz="1200">
              <a:solidFill>
                <a:srgbClr val="808080"/>
              </a:solidFill>
            </a:endParaRPr>
          </a:p>
          <a:p>
            <a:pPr indent="0" lvl="0" marL="0" rtl="0" algn="l">
              <a:lnSpc>
                <a:spcPct val="135000"/>
              </a:lnSpc>
              <a:spcBef>
                <a:spcPts val="0"/>
              </a:spcBef>
              <a:spcAft>
                <a:spcPts val="0"/>
              </a:spcAft>
              <a:buNone/>
            </a:pPr>
            <a:r>
              <a:t/>
            </a:r>
            <a:endParaRPr sz="1200">
              <a:solidFill>
                <a:srgbClr val="808080"/>
              </a:solidFill>
            </a:endParaRPr>
          </a:p>
          <a:p>
            <a:pPr indent="0" lvl="0" marL="0" rtl="0" algn="l">
              <a:lnSpc>
                <a:spcPct val="135000"/>
              </a:lnSpc>
              <a:spcBef>
                <a:spcPts val="0"/>
              </a:spcBef>
              <a:spcAft>
                <a:spcPts val="0"/>
              </a:spcAft>
              <a:buNone/>
            </a:pPr>
            <a:r>
              <a:rPr lang="pl" sz="1200">
                <a:solidFill>
                  <a:srgbClr val="F3F3F3"/>
                </a:solidFill>
              </a:rPr>
              <a:t>W praktyce część osób korzysta z mixów, a część nie. Wiele osób korzysta też z mixów jes</a:t>
            </a:r>
            <a:r>
              <a:rPr lang="pl" sz="1200"/>
              <a:t>zcze</a:t>
            </a:r>
            <a:r>
              <a:rPr lang="pl" sz="1200">
                <a:solidFill>
                  <a:srgbClr val="F3F3F3"/>
                </a:solidFill>
              </a:rPr>
              <a:t> w inny sposób, np, </a:t>
            </a:r>
            <a:r>
              <a:rPr lang="pl" sz="1200">
                <a:solidFill>
                  <a:srgbClr val="F3F3F3"/>
                </a:solidFill>
              </a:rPr>
              <a:t>łącząc</a:t>
            </a:r>
            <a:r>
              <a:rPr lang="pl" sz="1200">
                <a:solidFill>
                  <a:srgbClr val="F3F3F3"/>
                </a:solidFill>
              </a:rPr>
              <a:t> dwa bloki i inne alternatywne układy</a:t>
            </a:r>
            <a:r>
              <a:rPr lang="pl" sz="1200"/>
              <a:t>. </a:t>
            </a:r>
            <a:r>
              <a:rPr lang="pl" sz="1200">
                <a:solidFill>
                  <a:srgbClr val="F3F3F3"/>
                </a:solidFill>
              </a:rPr>
              <a:t>.</a:t>
            </a:r>
            <a:endParaRPr sz="1200">
              <a:solidFill>
                <a:srgbClr val="F3F3F3"/>
              </a:solidFill>
            </a:endParaRPr>
          </a:p>
          <a:p>
            <a:pPr indent="0" lvl="0" marL="0" rtl="0" algn="l">
              <a:lnSpc>
                <a:spcPct val="135000"/>
              </a:lnSpc>
              <a:spcBef>
                <a:spcPts val="0"/>
              </a:spcBef>
              <a:spcAft>
                <a:spcPts val="0"/>
              </a:spcAft>
              <a:buNone/>
            </a:pPr>
            <a:r>
              <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t/>
            </a:r>
            <a:endParaRPr sz="1200">
              <a:solidFill>
                <a:srgbClr val="F3F3F3"/>
              </a:solidFill>
            </a:endParaRPr>
          </a:p>
          <a:p>
            <a:pPr indent="0" lvl="0" marL="0" rtl="0" algn="l">
              <a:lnSpc>
                <a:spcPct val="135000"/>
              </a:lnSpc>
              <a:spcBef>
                <a:spcPts val="0"/>
              </a:spcBef>
              <a:spcAft>
                <a:spcPts val="0"/>
              </a:spcAft>
              <a:buNone/>
            </a:pPr>
            <a:r>
              <a:t/>
            </a:r>
            <a:endParaRPr sz="1200">
              <a:solidFill>
                <a:srgbClr val="F3F3F3"/>
              </a:solidFill>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7"/>
          <p:cNvSpPr txBox="1"/>
          <p:nvPr>
            <p:ph type="ctrTitle"/>
          </p:nvPr>
        </p:nvSpPr>
        <p:spPr>
          <a:xfrm>
            <a:off x="322050" y="368150"/>
            <a:ext cx="87414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Dwa komponenty (bloki) czy modyfikator?</a:t>
            </a:r>
            <a:endParaRPr/>
          </a:p>
        </p:txBody>
      </p:sp>
      <p:sp>
        <p:nvSpPr>
          <p:cNvPr id="358" name="Google Shape;358;p57"/>
          <p:cNvSpPr txBox="1"/>
          <p:nvPr>
            <p:ph idx="1" type="subTitle"/>
          </p:nvPr>
        </p:nvSpPr>
        <p:spPr>
          <a:xfrm>
            <a:off x="387550" y="1024550"/>
            <a:ext cx="8016300" cy="32697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 1. Dwa osobne komponenty */</a:t>
            </a:r>
            <a:endParaRPr sz="1200"/>
          </a:p>
          <a:p>
            <a:pPr indent="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nav</a:t>
            </a:r>
            <a:r>
              <a:rPr lang="pl" sz="1200">
                <a:solidFill>
                  <a:srgbClr val="D4D4D4"/>
                </a:solidFill>
                <a:latin typeface="Consolas"/>
                <a:ea typeface="Consolas"/>
                <a:cs typeface="Consolas"/>
                <a:sym typeface="Consolas"/>
              </a:rPr>
              <a:t> </a:t>
            </a:r>
            <a:r>
              <a:rPr lang="pl" sz="1200">
                <a:solidFill>
                  <a:srgbClr val="9CDCFE"/>
                </a:solidFill>
                <a:latin typeface="Consolas"/>
                <a:ea typeface="Consolas"/>
                <a:cs typeface="Consolas"/>
                <a:sym typeface="Consolas"/>
              </a:rPr>
              <a:t>class</a:t>
            </a:r>
            <a:r>
              <a:rPr lang="pl" sz="1200">
                <a:solidFill>
                  <a:srgbClr val="D4D4D4"/>
                </a:solidFill>
                <a:latin typeface="Consolas"/>
                <a:ea typeface="Consolas"/>
                <a:cs typeface="Consolas"/>
                <a:sym typeface="Consolas"/>
              </a:rPr>
              <a:t>=</a:t>
            </a:r>
            <a:r>
              <a:rPr lang="pl" sz="1200">
                <a:solidFill>
                  <a:srgbClr val="CE9178"/>
                </a:solidFill>
                <a:latin typeface="Consolas"/>
                <a:ea typeface="Consolas"/>
                <a:cs typeface="Consolas"/>
                <a:sym typeface="Consolas"/>
              </a:rPr>
              <a:t>"menu-horizontal"</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D4D4D4"/>
                </a:solidFill>
                <a:latin typeface="Consolas"/>
                <a:ea typeface="Consolas"/>
                <a:cs typeface="Consolas"/>
                <a:sym typeface="Consolas"/>
              </a:rPr>
              <a:t> </a:t>
            </a: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ul</a:t>
            </a:r>
            <a:r>
              <a:rPr lang="pl" sz="1200">
                <a:solidFill>
                  <a:srgbClr val="D4D4D4"/>
                </a:solidFill>
                <a:latin typeface="Consolas"/>
                <a:ea typeface="Consolas"/>
                <a:cs typeface="Consolas"/>
                <a:sym typeface="Consolas"/>
              </a:rPr>
              <a:t> </a:t>
            </a:r>
            <a:r>
              <a:rPr lang="pl" sz="1200">
                <a:solidFill>
                  <a:srgbClr val="9CDCFE"/>
                </a:solidFill>
                <a:latin typeface="Consolas"/>
                <a:ea typeface="Consolas"/>
                <a:cs typeface="Consolas"/>
                <a:sym typeface="Consolas"/>
              </a:rPr>
              <a:t>class</a:t>
            </a:r>
            <a:r>
              <a:rPr lang="pl" sz="1200">
                <a:solidFill>
                  <a:srgbClr val="D4D4D4"/>
                </a:solidFill>
                <a:latin typeface="Consolas"/>
                <a:ea typeface="Consolas"/>
                <a:cs typeface="Consolas"/>
                <a:sym typeface="Consolas"/>
              </a:rPr>
              <a:t>=</a:t>
            </a:r>
            <a:r>
              <a:rPr lang="pl" sz="1200">
                <a:solidFill>
                  <a:srgbClr val="CE9178"/>
                </a:solidFill>
                <a:latin typeface="Consolas"/>
                <a:ea typeface="Consolas"/>
                <a:cs typeface="Consolas"/>
                <a:sym typeface="Consolas"/>
              </a:rPr>
              <a:t>"menu-horizontal__list"</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 ...</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 &lt;/</a:t>
            </a:r>
            <a:r>
              <a:rPr lang="pl" sz="1200">
                <a:solidFill>
                  <a:srgbClr val="569CD6"/>
                </a:solidFill>
                <a:latin typeface="Consolas"/>
                <a:ea typeface="Consolas"/>
                <a:cs typeface="Consolas"/>
                <a:sym typeface="Consolas"/>
              </a:rPr>
              <a:t>ul</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nav</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nav</a:t>
            </a:r>
            <a:r>
              <a:rPr lang="pl" sz="1200">
                <a:solidFill>
                  <a:srgbClr val="D4D4D4"/>
                </a:solidFill>
                <a:latin typeface="Consolas"/>
                <a:ea typeface="Consolas"/>
                <a:cs typeface="Consolas"/>
                <a:sym typeface="Consolas"/>
              </a:rPr>
              <a:t> </a:t>
            </a:r>
            <a:r>
              <a:rPr lang="pl" sz="1200">
                <a:solidFill>
                  <a:srgbClr val="9CDCFE"/>
                </a:solidFill>
                <a:latin typeface="Consolas"/>
                <a:ea typeface="Consolas"/>
                <a:cs typeface="Consolas"/>
                <a:sym typeface="Consolas"/>
              </a:rPr>
              <a:t>class</a:t>
            </a:r>
            <a:r>
              <a:rPr lang="pl" sz="1200">
                <a:solidFill>
                  <a:srgbClr val="D4D4D4"/>
                </a:solidFill>
                <a:latin typeface="Consolas"/>
                <a:ea typeface="Consolas"/>
                <a:cs typeface="Consolas"/>
                <a:sym typeface="Consolas"/>
              </a:rPr>
              <a:t>=</a:t>
            </a:r>
            <a:r>
              <a:rPr lang="pl" sz="1200">
                <a:solidFill>
                  <a:srgbClr val="CE9178"/>
                </a:solidFill>
                <a:latin typeface="Consolas"/>
                <a:ea typeface="Consolas"/>
                <a:cs typeface="Consolas"/>
                <a:sym typeface="Consolas"/>
              </a:rPr>
              <a:t>"menu-vertical"</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D4D4D4"/>
                </a:solidFill>
                <a:latin typeface="Consolas"/>
                <a:ea typeface="Consolas"/>
                <a:cs typeface="Consolas"/>
                <a:sym typeface="Consolas"/>
              </a:rPr>
              <a:t> </a:t>
            </a: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ul</a:t>
            </a:r>
            <a:r>
              <a:rPr lang="pl" sz="1200">
                <a:solidFill>
                  <a:srgbClr val="D4D4D4"/>
                </a:solidFill>
                <a:latin typeface="Consolas"/>
                <a:ea typeface="Consolas"/>
                <a:cs typeface="Consolas"/>
                <a:sym typeface="Consolas"/>
              </a:rPr>
              <a:t> </a:t>
            </a:r>
            <a:r>
              <a:rPr lang="pl" sz="1200">
                <a:solidFill>
                  <a:srgbClr val="9CDCFE"/>
                </a:solidFill>
                <a:latin typeface="Consolas"/>
                <a:ea typeface="Consolas"/>
                <a:cs typeface="Consolas"/>
                <a:sym typeface="Consolas"/>
              </a:rPr>
              <a:t>class</a:t>
            </a:r>
            <a:r>
              <a:rPr lang="pl" sz="1200">
                <a:solidFill>
                  <a:srgbClr val="D4D4D4"/>
                </a:solidFill>
                <a:latin typeface="Consolas"/>
                <a:ea typeface="Consolas"/>
                <a:cs typeface="Consolas"/>
                <a:sym typeface="Consolas"/>
              </a:rPr>
              <a:t>=</a:t>
            </a:r>
            <a:r>
              <a:rPr lang="pl" sz="1200">
                <a:solidFill>
                  <a:srgbClr val="CE9178"/>
                </a:solidFill>
                <a:latin typeface="Consolas"/>
                <a:ea typeface="Consolas"/>
                <a:cs typeface="Consolas"/>
                <a:sym typeface="Consolas"/>
              </a:rPr>
              <a:t>"menu-vertical__list"</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 ...</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 &lt;/</a:t>
            </a:r>
            <a:r>
              <a:rPr lang="pl" sz="1200">
                <a:solidFill>
                  <a:srgbClr val="569CD6"/>
                </a:solidFill>
                <a:latin typeface="Consolas"/>
                <a:ea typeface="Consolas"/>
                <a:cs typeface="Consolas"/>
                <a:sym typeface="Consolas"/>
              </a:rPr>
              <a:t>ul</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nav</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t/>
            </a:r>
            <a:endParaRPr sz="1200">
              <a:solidFill>
                <a:srgbClr val="808080"/>
              </a:solidFill>
              <a:latin typeface="Consolas"/>
              <a:ea typeface="Consolas"/>
              <a:cs typeface="Consolas"/>
              <a:sym typeface="Consolas"/>
            </a:endParaRPr>
          </a:p>
        </p:txBody>
      </p:sp>
      <p:sp>
        <p:nvSpPr>
          <p:cNvPr id="359" name="Google Shape;359;p57"/>
          <p:cNvSpPr txBox="1"/>
          <p:nvPr/>
        </p:nvSpPr>
        <p:spPr>
          <a:xfrm>
            <a:off x="4195950" y="995550"/>
            <a:ext cx="4818600" cy="3000000"/>
          </a:xfrm>
          <a:prstGeom prst="rect">
            <a:avLst/>
          </a:prstGeom>
          <a:noFill/>
          <a:ln>
            <a:noFill/>
          </a:ln>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 2. Jeden komponent i modyfikator*/</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nav</a:t>
            </a:r>
            <a:r>
              <a:rPr lang="pl" sz="1200">
                <a:solidFill>
                  <a:srgbClr val="D4D4D4"/>
                </a:solidFill>
                <a:latin typeface="Consolas"/>
                <a:ea typeface="Consolas"/>
                <a:cs typeface="Consolas"/>
                <a:sym typeface="Consolas"/>
              </a:rPr>
              <a:t> </a:t>
            </a:r>
            <a:r>
              <a:rPr lang="pl" sz="1200">
                <a:solidFill>
                  <a:srgbClr val="9CDCFE"/>
                </a:solidFill>
                <a:latin typeface="Consolas"/>
                <a:ea typeface="Consolas"/>
                <a:cs typeface="Consolas"/>
                <a:sym typeface="Consolas"/>
              </a:rPr>
              <a:t>class</a:t>
            </a:r>
            <a:r>
              <a:rPr lang="pl" sz="1200">
                <a:solidFill>
                  <a:srgbClr val="D4D4D4"/>
                </a:solidFill>
                <a:latin typeface="Consolas"/>
                <a:ea typeface="Consolas"/>
                <a:cs typeface="Consolas"/>
                <a:sym typeface="Consolas"/>
              </a:rPr>
              <a:t>=</a:t>
            </a:r>
            <a:r>
              <a:rPr lang="pl" sz="1200">
                <a:solidFill>
                  <a:srgbClr val="CE9178"/>
                </a:solidFill>
                <a:latin typeface="Consolas"/>
                <a:ea typeface="Consolas"/>
                <a:cs typeface="Consolas"/>
                <a:sym typeface="Consolas"/>
              </a:rPr>
              <a:t>"menu menu--horizontal"</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D4D4D4"/>
                </a:solidFill>
                <a:latin typeface="Consolas"/>
                <a:ea typeface="Consolas"/>
                <a:cs typeface="Consolas"/>
                <a:sym typeface="Consolas"/>
              </a:rPr>
              <a:t> </a:t>
            </a: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ul</a:t>
            </a:r>
            <a:r>
              <a:rPr lang="pl" sz="1200">
                <a:solidFill>
                  <a:srgbClr val="D4D4D4"/>
                </a:solidFill>
                <a:latin typeface="Consolas"/>
                <a:ea typeface="Consolas"/>
                <a:cs typeface="Consolas"/>
                <a:sym typeface="Consolas"/>
              </a:rPr>
              <a:t> </a:t>
            </a:r>
            <a:r>
              <a:rPr lang="pl" sz="1200">
                <a:solidFill>
                  <a:srgbClr val="9CDCFE"/>
                </a:solidFill>
                <a:latin typeface="Consolas"/>
                <a:ea typeface="Consolas"/>
                <a:cs typeface="Consolas"/>
                <a:sym typeface="Consolas"/>
              </a:rPr>
              <a:t>class</a:t>
            </a:r>
            <a:r>
              <a:rPr lang="pl" sz="1200">
                <a:solidFill>
                  <a:srgbClr val="D4D4D4"/>
                </a:solidFill>
                <a:latin typeface="Consolas"/>
                <a:ea typeface="Consolas"/>
                <a:cs typeface="Consolas"/>
                <a:sym typeface="Consolas"/>
              </a:rPr>
              <a:t>=</a:t>
            </a:r>
            <a:r>
              <a:rPr lang="pl" sz="1200">
                <a:solidFill>
                  <a:srgbClr val="CE9178"/>
                </a:solidFill>
                <a:latin typeface="Consolas"/>
                <a:ea typeface="Consolas"/>
                <a:cs typeface="Consolas"/>
                <a:sym typeface="Consolas"/>
              </a:rPr>
              <a:t>"menu__list"</a:t>
            </a:r>
            <a:r>
              <a:rPr lang="pl" sz="1200">
                <a:solidFill>
                  <a:srgbClr val="808080"/>
                </a:solidFill>
                <a:latin typeface="Consolas"/>
                <a:ea typeface="Consolas"/>
                <a:cs typeface="Consolas"/>
                <a:sym typeface="Consolas"/>
              </a:rPr>
              <a:t>&gt;...&lt;/</a:t>
            </a:r>
            <a:r>
              <a:rPr lang="pl" sz="1200">
                <a:solidFill>
                  <a:srgbClr val="569CD6"/>
                </a:solidFill>
                <a:latin typeface="Consolas"/>
                <a:ea typeface="Consolas"/>
                <a:cs typeface="Consolas"/>
                <a:sym typeface="Consolas"/>
              </a:rPr>
              <a:t>ul</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nav</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nav</a:t>
            </a:r>
            <a:r>
              <a:rPr lang="pl" sz="1200">
                <a:solidFill>
                  <a:srgbClr val="D4D4D4"/>
                </a:solidFill>
                <a:latin typeface="Consolas"/>
                <a:ea typeface="Consolas"/>
                <a:cs typeface="Consolas"/>
                <a:sym typeface="Consolas"/>
              </a:rPr>
              <a:t> </a:t>
            </a:r>
            <a:r>
              <a:rPr lang="pl" sz="1200">
                <a:solidFill>
                  <a:srgbClr val="9CDCFE"/>
                </a:solidFill>
                <a:latin typeface="Consolas"/>
                <a:ea typeface="Consolas"/>
                <a:cs typeface="Consolas"/>
                <a:sym typeface="Consolas"/>
              </a:rPr>
              <a:t>class</a:t>
            </a:r>
            <a:r>
              <a:rPr lang="pl" sz="1200">
                <a:solidFill>
                  <a:srgbClr val="D4D4D4"/>
                </a:solidFill>
                <a:latin typeface="Consolas"/>
                <a:ea typeface="Consolas"/>
                <a:cs typeface="Consolas"/>
                <a:sym typeface="Consolas"/>
              </a:rPr>
              <a:t>=</a:t>
            </a:r>
            <a:r>
              <a:rPr lang="pl" sz="1200">
                <a:solidFill>
                  <a:srgbClr val="CE9178"/>
                </a:solidFill>
                <a:latin typeface="Consolas"/>
                <a:ea typeface="Consolas"/>
                <a:cs typeface="Consolas"/>
                <a:sym typeface="Consolas"/>
              </a:rPr>
              <a:t>"menu menu--vertical"</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D4D4D4"/>
                </a:solidFill>
                <a:latin typeface="Consolas"/>
                <a:ea typeface="Consolas"/>
                <a:cs typeface="Consolas"/>
                <a:sym typeface="Consolas"/>
              </a:rPr>
              <a:t> </a:t>
            </a: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ul</a:t>
            </a:r>
            <a:r>
              <a:rPr lang="pl" sz="1200">
                <a:solidFill>
                  <a:srgbClr val="D4D4D4"/>
                </a:solidFill>
                <a:latin typeface="Consolas"/>
                <a:ea typeface="Consolas"/>
                <a:cs typeface="Consolas"/>
                <a:sym typeface="Consolas"/>
              </a:rPr>
              <a:t> </a:t>
            </a:r>
            <a:r>
              <a:rPr lang="pl" sz="1200">
                <a:solidFill>
                  <a:srgbClr val="9CDCFE"/>
                </a:solidFill>
                <a:latin typeface="Consolas"/>
                <a:ea typeface="Consolas"/>
                <a:cs typeface="Consolas"/>
                <a:sym typeface="Consolas"/>
              </a:rPr>
              <a:t>class</a:t>
            </a:r>
            <a:r>
              <a:rPr lang="pl" sz="1200">
                <a:solidFill>
                  <a:srgbClr val="D4D4D4"/>
                </a:solidFill>
                <a:latin typeface="Consolas"/>
                <a:ea typeface="Consolas"/>
                <a:cs typeface="Consolas"/>
                <a:sym typeface="Consolas"/>
              </a:rPr>
              <a:t>=</a:t>
            </a:r>
            <a:r>
              <a:rPr lang="pl" sz="1200">
                <a:solidFill>
                  <a:srgbClr val="CE9178"/>
                </a:solidFill>
                <a:latin typeface="Consolas"/>
                <a:ea typeface="Consolas"/>
                <a:cs typeface="Consolas"/>
                <a:sym typeface="Consolas"/>
              </a:rPr>
              <a:t>"menu__list"</a:t>
            </a:r>
            <a:r>
              <a:rPr lang="pl" sz="1200">
                <a:solidFill>
                  <a:srgbClr val="808080"/>
                </a:solidFill>
                <a:latin typeface="Consolas"/>
                <a:ea typeface="Consolas"/>
                <a:cs typeface="Consolas"/>
                <a:sym typeface="Consolas"/>
              </a:rPr>
              <a:t>&gt;...&lt;/</a:t>
            </a:r>
            <a:r>
              <a:rPr lang="pl" sz="1200">
                <a:solidFill>
                  <a:srgbClr val="569CD6"/>
                </a:solidFill>
                <a:latin typeface="Consolas"/>
                <a:ea typeface="Consolas"/>
                <a:cs typeface="Consolas"/>
                <a:sym typeface="Consolas"/>
              </a:rPr>
              <a:t>ul</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nav</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 3. modyfikować elementy a nie sam komponent */</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nav</a:t>
            </a:r>
            <a:r>
              <a:rPr lang="pl" sz="1200">
                <a:solidFill>
                  <a:srgbClr val="D4D4D4"/>
                </a:solidFill>
                <a:latin typeface="Consolas"/>
                <a:ea typeface="Consolas"/>
                <a:cs typeface="Consolas"/>
                <a:sym typeface="Consolas"/>
              </a:rPr>
              <a:t> </a:t>
            </a:r>
            <a:r>
              <a:rPr lang="pl" sz="1200">
                <a:solidFill>
                  <a:srgbClr val="9CDCFE"/>
                </a:solidFill>
                <a:latin typeface="Consolas"/>
                <a:ea typeface="Consolas"/>
                <a:cs typeface="Consolas"/>
                <a:sym typeface="Consolas"/>
              </a:rPr>
              <a:t>class</a:t>
            </a:r>
            <a:r>
              <a:rPr lang="pl" sz="1200">
                <a:solidFill>
                  <a:srgbClr val="D4D4D4"/>
                </a:solidFill>
                <a:latin typeface="Consolas"/>
                <a:ea typeface="Consolas"/>
                <a:cs typeface="Consolas"/>
                <a:sym typeface="Consolas"/>
              </a:rPr>
              <a:t>=</a:t>
            </a:r>
            <a:r>
              <a:rPr lang="pl" sz="1200">
                <a:solidFill>
                  <a:srgbClr val="CE9178"/>
                </a:solidFill>
                <a:latin typeface="Consolas"/>
                <a:ea typeface="Consolas"/>
                <a:cs typeface="Consolas"/>
                <a:sym typeface="Consolas"/>
              </a:rPr>
              <a:t>"menu"</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D4D4D4"/>
                </a:solidFill>
                <a:latin typeface="Consolas"/>
                <a:ea typeface="Consolas"/>
                <a:cs typeface="Consolas"/>
                <a:sym typeface="Consolas"/>
              </a:rPr>
              <a:t> </a:t>
            </a: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ul</a:t>
            </a:r>
            <a:r>
              <a:rPr lang="pl" sz="1200">
                <a:solidFill>
                  <a:srgbClr val="D4D4D4"/>
                </a:solidFill>
                <a:latin typeface="Consolas"/>
                <a:ea typeface="Consolas"/>
                <a:cs typeface="Consolas"/>
                <a:sym typeface="Consolas"/>
              </a:rPr>
              <a:t> </a:t>
            </a:r>
            <a:r>
              <a:rPr lang="pl" sz="1200">
                <a:solidFill>
                  <a:srgbClr val="9CDCFE"/>
                </a:solidFill>
                <a:latin typeface="Consolas"/>
                <a:ea typeface="Consolas"/>
                <a:cs typeface="Consolas"/>
                <a:sym typeface="Consolas"/>
              </a:rPr>
              <a:t>class</a:t>
            </a:r>
            <a:r>
              <a:rPr lang="pl" sz="1200">
                <a:solidFill>
                  <a:srgbClr val="D4D4D4"/>
                </a:solidFill>
                <a:latin typeface="Consolas"/>
                <a:ea typeface="Consolas"/>
                <a:cs typeface="Consolas"/>
                <a:sym typeface="Consolas"/>
              </a:rPr>
              <a:t>=</a:t>
            </a:r>
            <a:r>
              <a:rPr lang="pl" sz="1200">
                <a:solidFill>
                  <a:srgbClr val="CE9178"/>
                </a:solidFill>
                <a:latin typeface="Consolas"/>
                <a:ea typeface="Consolas"/>
                <a:cs typeface="Consolas"/>
                <a:sym typeface="Consolas"/>
              </a:rPr>
              <a:t>"menu__list menu__list--vertical"</a:t>
            </a:r>
            <a:r>
              <a:rPr lang="pl" sz="1200">
                <a:solidFill>
                  <a:srgbClr val="808080"/>
                </a:solidFill>
                <a:latin typeface="Consolas"/>
                <a:ea typeface="Consolas"/>
                <a:cs typeface="Consolas"/>
                <a:sym typeface="Consolas"/>
              </a:rPr>
              <a:t>&gt;...&lt;/</a:t>
            </a:r>
            <a:r>
              <a:rPr lang="pl" sz="1200">
                <a:solidFill>
                  <a:srgbClr val="569CD6"/>
                </a:solidFill>
                <a:latin typeface="Consolas"/>
                <a:ea typeface="Consolas"/>
                <a:cs typeface="Consolas"/>
                <a:sym typeface="Consolas"/>
              </a:rPr>
              <a:t>ul</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nav</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t/>
            </a:r>
            <a:endParaRPr sz="1200">
              <a:solidFill>
                <a:srgbClr val="808080"/>
              </a:solidFill>
              <a:latin typeface="Consolas"/>
              <a:ea typeface="Consolas"/>
              <a:cs typeface="Consolas"/>
              <a:sym typeface="Consolas"/>
            </a:endParaRPr>
          </a:p>
        </p:txBody>
      </p:sp>
      <p:sp>
        <p:nvSpPr>
          <p:cNvPr id="360" name="Google Shape;360;p57"/>
          <p:cNvSpPr txBox="1"/>
          <p:nvPr/>
        </p:nvSpPr>
        <p:spPr>
          <a:xfrm>
            <a:off x="877175" y="3995550"/>
            <a:ext cx="4636500" cy="5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rgbClr val="FFFFFF"/>
                </a:solidFill>
                <a:latin typeface="Montserrat"/>
                <a:ea typeface="Montserrat"/>
                <a:cs typeface="Montserrat"/>
                <a:sym typeface="Montserrat"/>
              </a:rPr>
              <a:t>Decyzja? Gdzie zmiany i jak dużo.</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pl">
                <a:solidFill>
                  <a:srgbClr val="FFFFFF"/>
                </a:solidFill>
                <a:latin typeface="Montserrat"/>
                <a:ea typeface="Montserrat"/>
                <a:cs typeface="Montserrat"/>
                <a:sym typeface="Montserrat"/>
              </a:rPr>
              <a:t>Nie ma jednej dobrej odpowiedzi.</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pl">
                <a:solidFill>
                  <a:srgbClr val="FFFFFF"/>
                </a:solidFill>
                <a:latin typeface="Montserrat"/>
                <a:ea typeface="Montserrat"/>
                <a:cs typeface="Montserrat"/>
                <a:sym typeface="Montserrat"/>
              </a:rPr>
              <a:t>Pamiętajmy choćby o DRY.</a:t>
            </a:r>
            <a:endParaRPr>
              <a:solidFill>
                <a:srgbClr val="FFFFFF"/>
              </a:solidFill>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8"/>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Stan jako osobna klasa (blok)</a:t>
            </a:r>
            <a:endParaRPr/>
          </a:p>
        </p:txBody>
      </p:sp>
      <p:sp>
        <p:nvSpPr>
          <p:cNvPr id="366" name="Google Shape;366;p58"/>
          <p:cNvSpPr txBox="1"/>
          <p:nvPr>
            <p:ph idx="1" type="subTitle"/>
          </p:nvPr>
        </p:nvSpPr>
        <p:spPr>
          <a:xfrm>
            <a:off x="673050" y="1520925"/>
            <a:ext cx="6810600" cy="30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100">
                <a:solidFill>
                  <a:srgbClr val="FFFFFF"/>
                </a:solidFill>
              </a:rPr>
              <a:t>C</a:t>
            </a:r>
            <a:r>
              <a:rPr lang="pl" sz="1100">
                <a:solidFill>
                  <a:srgbClr val="FFFFFF"/>
                </a:solidFill>
              </a:rPr>
              <a:t>zęść deweloperów wykorzystuje też nazwę klasy jak sposób na przechowywanie stanu np. tworzy klasę .is-active .is-hidden is-open. </a:t>
            </a:r>
            <a:r>
              <a:rPr lang="pl" sz="1100">
                <a:solidFill>
                  <a:schemeClr val="accent3"/>
                </a:solidFill>
              </a:rPr>
              <a:t>&lt;nav class=”menu is-hidden”&gt;</a:t>
            </a:r>
            <a:endParaRPr sz="1100">
              <a:solidFill>
                <a:schemeClr val="accent3"/>
              </a:solidFill>
            </a:endParaRPr>
          </a:p>
          <a:p>
            <a:pPr indent="0" lvl="0" marL="0" rtl="0" algn="l">
              <a:spcBef>
                <a:spcPts val="0"/>
              </a:spcBef>
              <a:spcAft>
                <a:spcPts val="0"/>
              </a:spcAft>
              <a:buNone/>
            </a:pPr>
            <a:r>
              <a:rPr lang="pl" sz="1100">
                <a:solidFill>
                  <a:srgbClr val="FFFFFF"/>
                </a:solidFill>
              </a:rPr>
              <a:t>Czasami można się więc spotkać z określeniem, że Blok przechowuje nie tylko komponent ale i jego stan. Taki zapis ułatwia pracę z JavaScript, ale nie jest konieczny. Część osób po prostu stworzy modyfikator: </a:t>
            </a:r>
            <a:r>
              <a:rPr lang="pl" sz="1100">
                <a:solidFill>
                  <a:schemeClr val="accent3"/>
                </a:solidFill>
              </a:rPr>
              <a:t>&lt;nav class=”menu menu--is-hidden”&gt;</a:t>
            </a:r>
            <a:endParaRPr sz="1100">
              <a:solidFill>
                <a:schemeClr val="accent3"/>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pl" sz="1100">
                <a:solidFill>
                  <a:srgbClr val="FFFFFF"/>
                </a:solidFill>
              </a:rPr>
              <a:t>W praktyce spotkasz się z dwoma sposobami informowania o stanie (i pewnie jeszcze innymi konwencjami):</a:t>
            </a:r>
            <a:endParaRPr sz="1100">
              <a:solidFill>
                <a:srgbClr val="FFFFFF"/>
              </a:solidFill>
            </a:endParaRPr>
          </a:p>
          <a:p>
            <a:pPr indent="0" lvl="0" marL="0" rtl="0" algn="l">
              <a:spcBef>
                <a:spcPts val="0"/>
              </a:spcBef>
              <a:spcAft>
                <a:spcPts val="0"/>
              </a:spcAft>
              <a:buNone/>
            </a:pPr>
            <a:r>
              <a:rPr lang="pl" sz="1100">
                <a:solidFill>
                  <a:srgbClr val="FFFFFF"/>
                </a:solidFill>
              </a:rPr>
              <a:t>&lt;button class=”btn is-active”&gt;Uruchom&lt;/button&gt;</a:t>
            </a:r>
            <a:endParaRPr sz="1100">
              <a:solidFill>
                <a:srgbClr val="FFFFFF"/>
              </a:solidFill>
            </a:endParaRPr>
          </a:p>
          <a:p>
            <a:pPr indent="0" lvl="0" marL="0" rtl="0" algn="l">
              <a:spcBef>
                <a:spcPts val="0"/>
              </a:spcBef>
              <a:spcAft>
                <a:spcPts val="0"/>
              </a:spcAft>
              <a:buNone/>
            </a:pPr>
            <a:r>
              <a:rPr lang="pl" sz="1100">
                <a:solidFill>
                  <a:srgbClr val="FFFFFF"/>
                </a:solidFill>
              </a:rPr>
              <a:t>&lt;button class=”btn btn--is-active”&gt;Uruchom&lt;/button&gt;</a:t>
            </a:r>
            <a:endParaRPr sz="1100">
              <a:solidFill>
                <a:srgbClr val="FFFFFF"/>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9"/>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Klasa w każdym elemencie?</a:t>
            </a:r>
            <a:endParaRPr/>
          </a:p>
        </p:txBody>
      </p:sp>
      <p:sp>
        <p:nvSpPr>
          <p:cNvPr id="372" name="Google Shape;372;p59"/>
          <p:cNvSpPr txBox="1"/>
          <p:nvPr>
            <p:ph idx="1" type="subTitle"/>
          </p:nvPr>
        </p:nvSpPr>
        <p:spPr>
          <a:xfrm>
            <a:off x="673050" y="1253150"/>
            <a:ext cx="7730700" cy="326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200"/>
              <a:t>W </a:t>
            </a:r>
            <a:r>
              <a:rPr lang="pl" sz="1200"/>
              <a:t>każdym</a:t>
            </a:r>
            <a:r>
              <a:rPr lang="pl" sz="1200"/>
              <a:t>, który musisz stylować, poza znacznikami bazowymi, gdzie </a:t>
            </a:r>
            <a:r>
              <a:rPr lang="pl" sz="1200"/>
              <a:t>możesz</a:t>
            </a:r>
            <a:r>
              <a:rPr lang="pl" sz="1200"/>
              <a:t> odwołać się (najlepiej w pliku bazowym styli np. base.css) bezpośrednio do nich</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pl" sz="1200"/>
              <a:t>body {margin: 0; padding: 0;}</a:t>
            </a:r>
            <a:endParaRPr sz="1200"/>
          </a:p>
          <a:p>
            <a:pPr indent="0" lvl="0" marL="0" rtl="0" algn="l">
              <a:spcBef>
                <a:spcPts val="0"/>
              </a:spcBef>
              <a:spcAft>
                <a:spcPts val="0"/>
              </a:spcAft>
              <a:buNone/>
            </a:pPr>
            <a:r>
              <a:rPr lang="pl" sz="1200"/>
              <a:t>p { font-size: 1.2rem; color: #333aaa; } /* podstawowe style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pl" sz="1200"/>
              <a:t>Ale oczywiście również do nich możesz dodać klasy np.</a:t>
            </a:r>
            <a:endParaRPr sz="1200"/>
          </a:p>
          <a:p>
            <a:pPr indent="0" lvl="0" marL="0" rtl="0" algn="l">
              <a:spcBef>
                <a:spcPts val="0"/>
              </a:spcBef>
              <a:spcAft>
                <a:spcPts val="0"/>
              </a:spcAft>
              <a:buNone/>
            </a:pPr>
            <a:r>
              <a:rPr lang="pl" sz="1200">
                <a:solidFill>
                  <a:schemeClr val="accent3"/>
                </a:solidFill>
              </a:rPr>
              <a:t>&lt;body class=”page”&gt;</a:t>
            </a:r>
            <a:endParaRPr sz="1200">
              <a:solidFill>
                <a:schemeClr val="accent3"/>
              </a:solidFill>
            </a:endParaRPr>
          </a:p>
          <a:p>
            <a:pPr indent="0" lvl="0" marL="0" rtl="0" algn="l">
              <a:spcBef>
                <a:spcPts val="0"/>
              </a:spcBef>
              <a:spcAft>
                <a:spcPts val="0"/>
              </a:spcAft>
              <a:buNone/>
            </a:pPr>
            <a:r>
              <a:rPr lang="pl" sz="1200"/>
              <a:t>czy bezpośrednio w komponentach, np.:</a:t>
            </a:r>
            <a:endParaRPr sz="1200"/>
          </a:p>
          <a:p>
            <a:pPr indent="0" lvl="0" marL="0" rtl="0" algn="l">
              <a:spcBef>
                <a:spcPts val="0"/>
              </a:spcBef>
              <a:spcAft>
                <a:spcPts val="0"/>
              </a:spcAft>
              <a:buNone/>
            </a:pPr>
            <a:r>
              <a:rPr lang="pl" sz="1200"/>
              <a:t>&lt;article class=”article”&gt;</a:t>
            </a:r>
            <a:endParaRPr sz="1200"/>
          </a:p>
          <a:p>
            <a:pPr indent="0" lvl="0" marL="0" rtl="0" algn="l">
              <a:spcBef>
                <a:spcPts val="0"/>
              </a:spcBef>
              <a:spcAft>
                <a:spcPts val="0"/>
              </a:spcAft>
              <a:buNone/>
            </a:pPr>
            <a:r>
              <a:rPr lang="pl" sz="1200"/>
              <a:t>	</a:t>
            </a:r>
            <a:r>
              <a:rPr lang="pl" sz="1200">
                <a:solidFill>
                  <a:schemeClr val="accent3"/>
                </a:solidFill>
              </a:rPr>
              <a:t>&lt;p class=”article__text”&gt;  </a:t>
            </a:r>
            <a:endParaRPr sz="1200">
              <a:solidFill>
                <a:schemeClr val="accent3"/>
              </a:solidFill>
            </a:endParaRPr>
          </a:p>
          <a:p>
            <a:pPr indent="0" lvl="0" marL="0" rtl="0" algn="l">
              <a:spcBef>
                <a:spcPts val="0"/>
              </a:spcBef>
              <a:spcAft>
                <a:spcPts val="0"/>
              </a:spcAft>
              <a:buNone/>
            </a:pPr>
            <a:r>
              <a:rPr lang="pl" sz="1200">
                <a:solidFill>
                  <a:srgbClr val="999999"/>
                </a:solidFill>
              </a:rPr>
              <a:t>/*Część osób zostawi p bez klasy, chyba, że będzie posiadać inne właściwości niż bazowe.*/</a:t>
            </a:r>
            <a:endParaRPr sz="1200">
              <a:solidFill>
                <a:srgbClr val="999999"/>
              </a:solidFill>
            </a:endParaRPr>
          </a:p>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0"/>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selektor uniwersalny i najprostszy reset</a:t>
            </a:r>
            <a:endParaRPr/>
          </a:p>
        </p:txBody>
      </p:sp>
      <p:sp>
        <p:nvSpPr>
          <p:cNvPr id="378" name="Google Shape;378;p60"/>
          <p:cNvSpPr txBox="1"/>
          <p:nvPr>
            <p:ph idx="1" type="subTitle"/>
          </p:nvPr>
        </p:nvSpPr>
        <p:spPr>
          <a:xfrm>
            <a:off x="673050" y="1520925"/>
            <a:ext cx="7730700" cy="3001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pl"/>
              <a:t>* {</a:t>
            </a:r>
            <a:endParaRPr/>
          </a:p>
          <a:p>
            <a:pPr indent="0" lvl="0" marL="457200" rtl="0" algn="l">
              <a:spcBef>
                <a:spcPts val="0"/>
              </a:spcBef>
              <a:spcAft>
                <a:spcPts val="0"/>
              </a:spcAft>
              <a:buNone/>
            </a:pPr>
            <a:r>
              <a:rPr lang="pl"/>
              <a:t>	margin: 0;</a:t>
            </a:r>
            <a:endParaRPr/>
          </a:p>
          <a:p>
            <a:pPr indent="457200" lvl="0" marL="457200" rtl="0" algn="l">
              <a:spcBef>
                <a:spcPts val="0"/>
              </a:spcBef>
              <a:spcAft>
                <a:spcPts val="0"/>
              </a:spcAft>
              <a:buNone/>
            </a:pPr>
            <a:r>
              <a:rPr lang="pl"/>
              <a:t>padding: 0;</a:t>
            </a:r>
            <a:endParaRPr/>
          </a:p>
          <a:p>
            <a:pPr indent="457200" lvl="0" marL="457200" rtl="0" algn="l">
              <a:spcBef>
                <a:spcPts val="0"/>
              </a:spcBef>
              <a:spcAft>
                <a:spcPts val="0"/>
              </a:spcAft>
              <a:buNone/>
            </a:pPr>
            <a:r>
              <a:rPr lang="pl"/>
              <a:t>box-sizing: border-box;</a:t>
            </a:r>
            <a:endParaRPr/>
          </a:p>
          <a:p>
            <a:pPr indent="0" lvl="0" marL="457200" rtl="0" algn="l">
              <a:spcBef>
                <a:spcPts val="0"/>
              </a:spcBef>
              <a:spcAft>
                <a:spcPts val="0"/>
              </a:spcAft>
              <a:buNone/>
            </a:pPr>
            <a:r>
              <a:rPr lang="pl"/>
              <a:t>}</a:t>
            </a:r>
            <a:endParaRPr/>
          </a:p>
          <a:p>
            <a:pPr indent="457200" lvl="0" marL="457200" rtl="0" algn="l">
              <a:spcBef>
                <a:spcPts val="0"/>
              </a:spcBef>
              <a:spcAft>
                <a:spcPts val="0"/>
              </a:spcAft>
              <a:buNone/>
            </a:pPr>
            <a:r>
              <a:t/>
            </a:r>
            <a:endParaRPr/>
          </a:p>
          <a:p>
            <a:pPr indent="0" lvl="0" marL="0" rtl="0" algn="l">
              <a:spcBef>
                <a:spcPts val="0"/>
              </a:spcBef>
              <a:spcAft>
                <a:spcPts val="0"/>
              </a:spcAft>
              <a:buNone/>
            </a:pPr>
            <a:r>
              <a:rPr lang="pl" sz="1200"/>
              <a:t>Część osób używa w pliku bazowym CSS. Część osób stosuje resetowanie stylów tego typu jednak na poziomie komponentu a nie globalnym. Część osób korzysta z normalize.css lub jeszcze innego rozwiązania (ale to juz w sekcji o optymalizacji).</a:t>
            </a:r>
            <a:endParaRPr sz="12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1"/>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BEM - korzyści</a:t>
            </a:r>
            <a:endParaRPr/>
          </a:p>
        </p:txBody>
      </p:sp>
      <p:sp>
        <p:nvSpPr>
          <p:cNvPr id="384" name="Google Shape;384;p61"/>
          <p:cNvSpPr txBox="1"/>
          <p:nvPr>
            <p:ph idx="1" type="subTitle"/>
          </p:nvPr>
        </p:nvSpPr>
        <p:spPr>
          <a:xfrm>
            <a:off x="673050" y="1520925"/>
            <a:ext cx="7730700" cy="3001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pl"/>
              <a:t>Z</a:t>
            </a:r>
            <a:r>
              <a:rPr lang="pl"/>
              <a:t>rozumiały struktura komponentów</a:t>
            </a:r>
            <a:endParaRPr/>
          </a:p>
          <a:p>
            <a:pPr indent="-317500" lvl="0" marL="457200" rtl="0" algn="l">
              <a:spcBef>
                <a:spcPts val="0"/>
              </a:spcBef>
              <a:spcAft>
                <a:spcPts val="0"/>
              </a:spcAft>
              <a:buSzPts val="1400"/>
              <a:buChar char="-"/>
            </a:pPr>
            <a:r>
              <a:rPr lang="pl"/>
              <a:t>Czysty</a:t>
            </a:r>
            <a:r>
              <a:rPr lang="pl"/>
              <a:t>, łatwiejszy w pracy, utrzymaniu i debugowaniu</a:t>
            </a:r>
            <a:r>
              <a:rPr lang="pl"/>
              <a:t> kod.</a:t>
            </a:r>
            <a:endParaRPr/>
          </a:p>
          <a:p>
            <a:pPr indent="-317500" lvl="0" marL="457200" rtl="0" algn="l">
              <a:spcBef>
                <a:spcPts val="0"/>
              </a:spcBef>
              <a:spcAft>
                <a:spcPts val="0"/>
              </a:spcAft>
              <a:buSzPts val="1400"/>
              <a:buChar char="-"/>
            </a:pPr>
            <a:r>
              <a:rPr lang="pl"/>
              <a:t>Layouty i komponenty wielokrotnego użytku.</a:t>
            </a:r>
            <a:endParaRPr/>
          </a:p>
          <a:p>
            <a:pPr indent="-317500" lvl="0" marL="457200" rtl="0" algn="l">
              <a:spcBef>
                <a:spcPts val="0"/>
              </a:spcBef>
              <a:spcAft>
                <a:spcPts val="0"/>
              </a:spcAft>
              <a:buSzPts val="1400"/>
              <a:buChar char="-"/>
            </a:pPr>
            <a:r>
              <a:rPr lang="pl"/>
              <a:t>Stosując zasady łatwiej (szybciej) piszesz kod.</a:t>
            </a:r>
            <a:endParaRPr/>
          </a:p>
          <a:p>
            <a:pPr indent="-317500" lvl="0" marL="457200" rtl="0" algn="l">
              <a:spcBef>
                <a:spcPts val="0"/>
              </a:spcBef>
              <a:spcAft>
                <a:spcPts val="0"/>
              </a:spcAft>
              <a:buSzPts val="1400"/>
              <a:buChar char="-"/>
            </a:pPr>
            <a:r>
              <a:rPr lang="pl"/>
              <a:t>Ktoś z </a:t>
            </a:r>
            <a:r>
              <a:rPr lang="pl"/>
              <a:t>zewnątrz</a:t>
            </a:r>
            <a:r>
              <a:rPr lang="pl"/>
              <a:t> łatwiej zrozumie projekt, podobnie ty za wiele miesięcy jeśli zajrzysz kod łatwiej się do niego ponownie wdrożysz.</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BEM</a:t>
            </a:r>
            <a:endParaRPr/>
          </a:p>
        </p:txBody>
      </p:sp>
      <p:sp>
        <p:nvSpPr>
          <p:cNvPr id="113" name="Google Shape;113;p17"/>
          <p:cNvSpPr txBox="1"/>
          <p:nvPr>
            <p:ph idx="1" type="subTitle"/>
          </p:nvPr>
        </p:nvSpPr>
        <p:spPr>
          <a:xfrm>
            <a:off x="314000" y="1216125"/>
            <a:ext cx="8685300" cy="30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200">
                <a:solidFill>
                  <a:schemeClr val="accent3"/>
                </a:solidFill>
              </a:rPr>
              <a:t>Block</a:t>
            </a:r>
            <a:r>
              <a:rPr lang="pl" sz="1200"/>
              <a:t> - często określany też komponentem. Niezależny element interfejsu. </a:t>
            </a:r>
            <a:endParaRPr sz="1200"/>
          </a:p>
          <a:p>
            <a:pPr indent="0" lvl="0" marL="0" rtl="0" algn="l">
              <a:lnSpc>
                <a:spcPct val="135000"/>
              </a:lnSpc>
              <a:spcBef>
                <a:spcPts val="0"/>
              </a:spcBef>
              <a:spcAft>
                <a:spcPts val="0"/>
              </a:spcAft>
              <a:buNone/>
            </a:pPr>
            <a:r>
              <a:rPr lang="pl" sz="1200">
                <a:solidFill>
                  <a:srgbClr val="D4D4D4"/>
                </a:solidFill>
                <a:latin typeface="Consolas"/>
                <a:ea typeface="Consolas"/>
                <a:cs typeface="Consolas"/>
                <a:sym typeface="Consolas"/>
              </a:rPr>
              <a:t>   </a:t>
            </a: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nav</a:t>
            </a:r>
            <a:r>
              <a:rPr lang="pl" sz="1200">
                <a:solidFill>
                  <a:srgbClr val="D4D4D4"/>
                </a:solidFill>
                <a:latin typeface="Consolas"/>
                <a:ea typeface="Consolas"/>
                <a:cs typeface="Consolas"/>
                <a:sym typeface="Consolas"/>
              </a:rPr>
              <a:t> </a:t>
            </a:r>
            <a:r>
              <a:rPr lang="pl" sz="1200">
                <a:solidFill>
                  <a:srgbClr val="9CDCFE"/>
                </a:solidFill>
                <a:latin typeface="Consolas"/>
                <a:ea typeface="Consolas"/>
                <a:cs typeface="Consolas"/>
                <a:sym typeface="Consolas"/>
              </a:rPr>
              <a:t>class</a:t>
            </a:r>
            <a:r>
              <a:rPr lang="pl" sz="1200">
                <a:solidFill>
                  <a:srgbClr val="D4D4D4"/>
                </a:solidFill>
                <a:latin typeface="Consolas"/>
                <a:ea typeface="Consolas"/>
                <a:cs typeface="Consolas"/>
                <a:sym typeface="Consolas"/>
              </a:rPr>
              <a:t>=</a:t>
            </a:r>
            <a:r>
              <a:rPr lang="pl" sz="1200">
                <a:solidFill>
                  <a:srgbClr val="CE9178"/>
                </a:solidFill>
                <a:latin typeface="Consolas"/>
                <a:ea typeface="Consolas"/>
                <a:cs typeface="Consolas"/>
                <a:sym typeface="Consolas"/>
              </a:rPr>
              <a:t>"main-menu"</a:t>
            </a:r>
            <a:r>
              <a:rPr lang="pl" sz="1200">
                <a:solidFill>
                  <a:srgbClr val="808080"/>
                </a:solidFill>
                <a:latin typeface="Consolas"/>
                <a:ea typeface="Consolas"/>
                <a:cs typeface="Consolas"/>
                <a:sym typeface="Consolas"/>
              </a:rPr>
              <a:t>&gt;</a:t>
            </a:r>
            <a:r>
              <a:rPr lang="pl" sz="1200">
                <a:solidFill>
                  <a:srgbClr val="D4D4D4"/>
                </a:solidFill>
                <a:latin typeface="Consolas"/>
                <a:ea typeface="Consolas"/>
                <a:cs typeface="Consolas"/>
                <a:sym typeface="Consolas"/>
              </a:rPr>
              <a:t>...</a:t>
            </a: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nav</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t/>
            </a:r>
            <a:endParaRPr sz="1500">
              <a:solidFill>
                <a:srgbClr val="808080"/>
              </a:solidFill>
              <a:latin typeface="Consolas"/>
              <a:ea typeface="Consolas"/>
              <a:cs typeface="Consolas"/>
              <a:sym typeface="Consolas"/>
            </a:endParaRPr>
          </a:p>
          <a:p>
            <a:pPr indent="0" lvl="0" marL="0" rtl="0" algn="l">
              <a:spcBef>
                <a:spcPts val="0"/>
              </a:spcBef>
              <a:spcAft>
                <a:spcPts val="0"/>
              </a:spcAft>
              <a:buNone/>
            </a:pPr>
            <a:r>
              <a:rPr lang="pl" sz="1200">
                <a:solidFill>
                  <a:schemeClr val="accent3"/>
                </a:solidFill>
              </a:rPr>
              <a:t>Element</a:t>
            </a:r>
            <a:r>
              <a:rPr lang="pl" sz="1200"/>
              <a:t> - część komponentu, która jest zależna od bloku i nie występuje poza blokiem.</a:t>
            </a:r>
            <a:endParaRPr sz="1200"/>
          </a:p>
          <a:p>
            <a:pPr indent="0" lvl="0" marL="0" rtl="0" algn="l">
              <a:lnSpc>
                <a:spcPct val="135000"/>
              </a:lnSpc>
              <a:spcBef>
                <a:spcPts val="0"/>
              </a:spcBef>
              <a:spcAft>
                <a:spcPts val="0"/>
              </a:spcAft>
              <a:buNone/>
            </a:pPr>
            <a:r>
              <a:rPr lang="pl" sz="1200">
                <a:solidFill>
                  <a:srgbClr val="999999"/>
                </a:solidFill>
                <a:latin typeface="Consolas"/>
                <a:ea typeface="Consolas"/>
                <a:cs typeface="Consolas"/>
                <a:sym typeface="Consolas"/>
              </a:rPr>
              <a:t>&lt;nav class="main-menu"&gt;</a:t>
            </a:r>
            <a:endParaRPr sz="1200">
              <a:solidFill>
                <a:srgbClr val="999999"/>
              </a:solidFill>
              <a:latin typeface="Consolas"/>
              <a:ea typeface="Consolas"/>
              <a:cs typeface="Consolas"/>
              <a:sym typeface="Consolas"/>
            </a:endParaRPr>
          </a:p>
          <a:p>
            <a:pPr indent="45720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ul</a:t>
            </a:r>
            <a:r>
              <a:rPr lang="pl" sz="1200">
                <a:solidFill>
                  <a:srgbClr val="D4D4D4"/>
                </a:solidFill>
                <a:latin typeface="Consolas"/>
                <a:ea typeface="Consolas"/>
                <a:cs typeface="Consolas"/>
                <a:sym typeface="Consolas"/>
              </a:rPr>
              <a:t> </a:t>
            </a:r>
            <a:r>
              <a:rPr lang="pl" sz="1200">
                <a:solidFill>
                  <a:srgbClr val="9CDCFE"/>
                </a:solidFill>
                <a:latin typeface="Consolas"/>
                <a:ea typeface="Consolas"/>
                <a:cs typeface="Consolas"/>
                <a:sym typeface="Consolas"/>
              </a:rPr>
              <a:t>class</a:t>
            </a:r>
            <a:r>
              <a:rPr lang="pl" sz="1200">
                <a:solidFill>
                  <a:srgbClr val="D4D4D4"/>
                </a:solidFill>
                <a:latin typeface="Consolas"/>
                <a:ea typeface="Consolas"/>
                <a:cs typeface="Consolas"/>
                <a:sym typeface="Consolas"/>
              </a:rPr>
              <a:t>=</a:t>
            </a:r>
            <a:r>
              <a:rPr lang="pl" sz="1200">
                <a:solidFill>
                  <a:srgbClr val="CE9178"/>
                </a:solidFill>
                <a:latin typeface="Consolas"/>
                <a:ea typeface="Consolas"/>
                <a:cs typeface="Consolas"/>
                <a:sym typeface="Consolas"/>
              </a:rPr>
              <a:t>"main-menu__vertical-list"</a:t>
            </a:r>
            <a:r>
              <a:rPr lang="pl" sz="1200">
                <a:solidFill>
                  <a:srgbClr val="808080"/>
                </a:solidFill>
                <a:latin typeface="Consolas"/>
                <a:ea typeface="Consolas"/>
                <a:cs typeface="Consolas"/>
                <a:sym typeface="Consolas"/>
              </a:rPr>
              <a:t>&gt;...&lt;/</a:t>
            </a:r>
            <a:r>
              <a:rPr lang="pl" sz="1200">
                <a:solidFill>
                  <a:srgbClr val="569CD6"/>
                </a:solidFill>
                <a:latin typeface="Consolas"/>
                <a:ea typeface="Consolas"/>
                <a:cs typeface="Consolas"/>
                <a:sym typeface="Consolas"/>
              </a:rPr>
              <a:t>ul</a:t>
            </a:r>
            <a:r>
              <a:rPr lang="pl" sz="1200">
                <a:solidFill>
                  <a:srgbClr val="808080"/>
                </a:solidFill>
                <a:latin typeface="Consolas"/>
                <a:ea typeface="Consolas"/>
                <a:cs typeface="Consolas"/>
                <a:sym typeface="Consolas"/>
              </a:rPr>
              <a:t>&gt;</a:t>
            </a:r>
            <a:endParaRPr sz="1200">
              <a:solidFill>
                <a:srgbClr val="808080"/>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999999"/>
                </a:solidFill>
                <a:latin typeface="Consolas"/>
                <a:ea typeface="Consolas"/>
                <a:cs typeface="Consolas"/>
                <a:sym typeface="Consolas"/>
              </a:rPr>
              <a:t>&lt;/nav&gt;</a:t>
            </a:r>
            <a:endParaRPr sz="1200">
              <a:solidFill>
                <a:srgbClr val="999999"/>
              </a:solidFill>
              <a:latin typeface="Consolas"/>
              <a:ea typeface="Consolas"/>
              <a:cs typeface="Consolas"/>
              <a:sym typeface="Consolas"/>
            </a:endParaRPr>
          </a:p>
          <a:p>
            <a:pPr indent="0" lvl="0" marL="0" rtl="0" algn="l">
              <a:lnSpc>
                <a:spcPct val="135000"/>
              </a:lnSpc>
              <a:spcBef>
                <a:spcPts val="0"/>
              </a:spcBef>
              <a:spcAft>
                <a:spcPts val="0"/>
              </a:spcAft>
              <a:buNone/>
            </a:pPr>
            <a:r>
              <a:t/>
            </a:r>
            <a:endParaRPr sz="1200">
              <a:solidFill>
                <a:srgbClr val="999999"/>
              </a:solidFill>
              <a:latin typeface="Consolas"/>
              <a:ea typeface="Consolas"/>
              <a:cs typeface="Consolas"/>
              <a:sym typeface="Consolas"/>
            </a:endParaRPr>
          </a:p>
          <a:p>
            <a:pPr indent="0" lvl="0" marL="0" rtl="0" algn="l">
              <a:spcBef>
                <a:spcPts val="0"/>
              </a:spcBef>
              <a:spcAft>
                <a:spcPts val="0"/>
              </a:spcAft>
              <a:buNone/>
            </a:pPr>
            <a:r>
              <a:rPr lang="pl" sz="1200">
                <a:solidFill>
                  <a:schemeClr val="accent3"/>
                </a:solidFill>
              </a:rPr>
              <a:t>Modifier</a:t>
            </a:r>
            <a:r>
              <a:rPr lang="pl" sz="1200"/>
              <a:t> - niestandardowy blok lub element (rozszerzony/zmieniony). Modyfikator nie występuje samodzielnie.</a:t>
            </a:r>
            <a:endParaRPr sz="1200"/>
          </a:p>
          <a:p>
            <a:pPr indent="0" lvl="0" marL="0" rtl="0" algn="l">
              <a:lnSpc>
                <a:spcPct val="135000"/>
              </a:lnSpc>
              <a:spcBef>
                <a:spcPts val="0"/>
              </a:spcBef>
              <a:spcAft>
                <a:spcPts val="0"/>
              </a:spcAft>
              <a:buNone/>
            </a:pPr>
            <a:r>
              <a:rPr lang="pl" sz="1200">
                <a:solidFill>
                  <a:srgbClr val="999999"/>
                </a:solidFill>
                <a:latin typeface="Consolas"/>
                <a:ea typeface="Consolas"/>
                <a:cs typeface="Consolas"/>
                <a:sym typeface="Consolas"/>
              </a:rPr>
              <a:t>&lt;nav class="main-menu"&gt;</a:t>
            </a:r>
            <a:endParaRPr sz="1200">
              <a:solidFill>
                <a:srgbClr val="999999"/>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999999"/>
                </a:solidFill>
                <a:latin typeface="Consolas"/>
                <a:ea typeface="Consolas"/>
                <a:cs typeface="Consolas"/>
                <a:sym typeface="Consolas"/>
              </a:rPr>
              <a:t>	</a:t>
            </a: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li</a:t>
            </a:r>
            <a:r>
              <a:rPr lang="pl" sz="1200">
                <a:solidFill>
                  <a:srgbClr val="D4D4D4"/>
                </a:solidFill>
                <a:latin typeface="Consolas"/>
                <a:ea typeface="Consolas"/>
                <a:cs typeface="Consolas"/>
                <a:sym typeface="Consolas"/>
              </a:rPr>
              <a:t> </a:t>
            </a:r>
            <a:r>
              <a:rPr lang="pl" sz="1200">
                <a:solidFill>
                  <a:srgbClr val="9CDCFE"/>
                </a:solidFill>
                <a:latin typeface="Consolas"/>
                <a:ea typeface="Consolas"/>
                <a:cs typeface="Consolas"/>
                <a:sym typeface="Consolas"/>
              </a:rPr>
              <a:t>class</a:t>
            </a:r>
            <a:r>
              <a:rPr lang="pl" sz="1200">
                <a:solidFill>
                  <a:srgbClr val="D4D4D4"/>
                </a:solidFill>
                <a:latin typeface="Consolas"/>
                <a:ea typeface="Consolas"/>
                <a:cs typeface="Consolas"/>
                <a:sym typeface="Consolas"/>
              </a:rPr>
              <a:t>=</a:t>
            </a:r>
            <a:r>
              <a:rPr lang="pl" sz="1200">
                <a:solidFill>
                  <a:srgbClr val="CE9178"/>
                </a:solidFill>
                <a:latin typeface="Consolas"/>
                <a:ea typeface="Consolas"/>
                <a:cs typeface="Consolas"/>
                <a:sym typeface="Consolas"/>
              </a:rPr>
              <a:t>"menu__item"</a:t>
            </a:r>
            <a:r>
              <a:rPr lang="pl" sz="1200">
                <a:solidFill>
                  <a:srgbClr val="808080"/>
                </a:solidFill>
                <a:latin typeface="Consolas"/>
                <a:ea typeface="Consolas"/>
                <a:cs typeface="Consolas"/>
                <a:sym typeface="Consolas"/>
              </a:rPr>
              <a:t>&gt;...&lt;/li&gt;</a:t>
            </a:r>
            <a:endParaRPr sz="1200">
              <a:solidFill>
                <a:srgbClr val="808080"/>
              </a:solidFill>
              <a:latin typeface="Consolas"/>
              <a:ea typeface="Consolas"/>
              <a:cs typeface="Consolas"/>
              <a:sym typeface="Consolas"/>
            </a:endParaRPr>
          </a:p>
          <a:p>
            <a:pPr indent="457200" lvl="0" marL="0" rtl="0" algn="l">
              <a:lnSpc>
                <a:spcPct val="135000"/>
              </a:lnSpc>
              <a:spcBef>
                <a:spcPts val="0"/>
              </a:spcBef>
              <a:spcAft>
                <a:spcPts val="0"/>
              </a:spcAft>
              <a:buNone/>
            </a:pPr>
            <a:r>
              <a:rPr lang="pl" sz="1200">
                <a:solidFill>
                  <a:srgbClr val="808080"/>
                </a:solidFill>
                <a:latin typeface="Consolas"/>
                <a:ea typeface="Consolas"/>
                <a:cs typeface="Consolas"/>
                <a:sym typeface="Consolas"/>
              </a:rPr>
              <a:t>&lt;</a:t>
            </a:r>
            <a:r>
              <a:rPr lang="pl" sz="1200">
                <a:solidFill>
                  <a:srgbClr val="569CD6"/>
                </a:solidFill>
                <a:latin typeface="Consolas"/>
                <a:ea typeface="Consolas"/>
                <a:cs typeface="Consolas"/>
                <a:sym typeface="Consolas"/>
              </a:rPr>
              <a:t>li</a:t>
            </a:r>
            <a:r>
              <a:rPr lang="pl" sz="1200">
                <a:solidFill>
                  <a:srgbClr val="D4D4D4"/>
                </a:solidFill>
                <a:latin typeface="Consolas"/>
                <a:ea typeface="Consolas"/>
                <a:cs typeface="Consolas"/>
                <a:sym typeface="Consolas"/>
              </a:rPr>
              <a:t> </a:t>
            </a:r>
            <a:r>
              <a:rPr lang="pl" sz="1200">
                <a:solidFill>
                  <a:srgbClr val="9CDCFE"/>
                </a:solidFill>
                <a:latin typeface="Consolas"/>
                <a:ea typeface="Consolas"/>
                <a:cs typeface="Consolas"/>
                <a:sym typeface="Consolas"/>
              </a:rPr>
              <a:t>class</a:t>
            </a:r>
            <a:r>
              <a:rPr lang="pl" sz="1200">
                <a:solidFill>
                  <a:srgbClr val="D4D4D4"/>
                </a:solidFill>
                <a:latin typeface="Consolas"/>
                <a:ea typeface="Consolas"/>
                <a:cs typeface="Consolas"/>
                <a:sym typeface="Consolas"/>
              </a:rPr>
              <a:t>=</a:t>
            </a:r>
            <a:r>
              <a:rPr lang="pl" sz="1200">
                <a:solidFill>
                  <a:srgbClr val="CE9178"/>
                </a:solidFill>
                <a:latin typeface="Consolas"/>
                <a:ea typeface="Consolas"/>
                <a:cs typeface="Consolas"/>
                <a:sym typeface="Consolas"/>
              </a:rPr>
              <a:t>"menu__item menu__item--disabled menu__item--visited"</a:t>
            </a:r>
            <a:r>
              <a:rPr lang="pl" sz="1200">
                <a:solidFill>
                  <a:srgbClr val="808080"/>
                </a:solidFill>
                <a:latin typeface="Consolas"/>
                <a:ea typeface="Consolas"/>
                <a:cs typeface="Consolas"/>
                <a:sym typeface="Consolas"/>
              </a:rPr>
              <a:t>&gt;...&lt;/li&gt;</a:t>
            </a:r>
            <a:endParaRPr sz="1200">
              <a:solidFill>
                <a:srgbClr val="999999"/>
              </a:solidFill>
              <a:latin typeface="Consolas"/>
              <a:ea typeface="Consolas"/>
              <a:cs typeface="Consolas"/>
              <a:sym typeface="Consolas"/>
            </a:endParaRPr>
          </a:p>
          <a:p>
            <a:pPr indent="0" lvl="0" marL="0" rtl="0" algn="l">
              <a:lnSpc>
                <a:spcPct val="135000"/>
              </a:lnSpc>
              <a:spcBef>
                <a:spcPts val="0"/>
              </a:spcBef>
              <a:spcAft>
                <a:spcPts val="0"/>
              </a:spcAft>
              <a:buNone/>
            </a:pPr>
            <a:r>
              <a:rPr lang="pl" sz="1200">
                <a:solidFill>
                  <a:srgbClr val="999999"/>
                </a:solidFill>
                <a:latin typeface="Consolas"/>
                <a:ea typeface="Consolas"/>
                <a:cs typeface="Consolas"/>
                <a:sym typeface="Consolas"/>
              </a:rPr>
              <a:t>&lt;/nav&gt;</a:t>
            </a:r>
            <a:endParaRPr sz="1200">
              <a:solidFill>
                <a:srgbClr val="999999"/>
              </a:solidFill>
              <a:latin typeface="Consolas"/>
              <a:ea typeface="Consolas"/>
              <a:cs typeface="Consolas"/>
              <a:sym typeface="Consolas"/>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2"/>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BEM - krytyka</a:t>
            </a:r>
            <a:endParaRPr/>
          </a:p>
        </p:txBody>
      </p:sp>
      <p:sp>
        <p:nvSpPr>
          <p:cNvPr id="390" name="Google Shape;390;p62"/>
          <p:cNvSpPr txBox="1"/>
          <p:nvPr>
            <p:ph idx="1" type="subTitle"/>
          </p:nvPr>
        </p:nvSpPr>
        <p:spPr>
          <a:xfrm>
            <a:off x="673050" y="1520925"/>
            <a:ext cx="7730700" cy="3001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pl"/>
              <a:t>Długie (brzydkie) nazwy</a:t>
            </a:r>
            <a:endParaRPr/>
          </a:p>
          <a:p>
            <a:pPr indent="-317500" lvl="0" marL="457200" rtl="0" algn="l">
              <a:spcBef>
                <a:spcPts val="0"/>
              </a:spcBef>
              <a:spcAft>
                <a:spcPts val="0"/>
              </a:spcAft>
              <a:buSzPts val="1400"/>
              <a:buChar char="-"/>
            </a:pPr>
            <a:r>
              <a:rPr lang="pl"/>
              <a:t>Jak to klasy w (prawie) </a:t>
            </a:r>
            <a:r>
              <a:rPr lang="pl"/>
              <a:t>każdym</a:t>
            </a:r>
            <a:r>
              <a:rPr lang="pl"/>
              <a:t> elemencie </a:t>
            </a:r>
            <a:r>
              <a:rPr lang="pl"/>
              <a:t>pogięło</a:t>
            </a:r>
            <a:r>
              <a:rPr lang="pl"/>
              <a:t> Was?? - Przyzwyczaj się!</a:t>
            </a:r>
            <a:endParaRPr/>
          </a:p>
          <a:p>
            <a:pPr indent="-317500" lvl="0" marL="457200" rtl="0" algn="l">
              <a:spcBef>
                <a:spcPts val="0"/>
              </a:spcBef>
              <a:spcAft>
                <a:spcPts val="0"/>
              </a:spcAft>
              <a:buSzPts val="1400"/>
              <a:buChar char="-"/>
            </a:pPr>
            <a:r>
              <a:rPr lang="pl"/>
              <a:t>A co, kaskadowość zła?</a:t>
            </a:r>
            <a:endParaRPr/>
          </a:p>
          <a:p>
            <a:pPr indent="-317500" lvl="0" marL="457200" rtl="0" algn="l">
              <a:spcBef>
                <a:spcPts val="0"/>
              </a:spcBef>
              <a:spcAft>
                <a:spcPts val="0"/>
              </a:spcAft>
              <a:buSzPts val="1400"/>
              <a:buChar char="-"/>
            </a:pPr>
            <a:r>
              <a:rPr lang="pl"/>
              <a:t>Nieczytelny HTML (morze klas)</a:t>
            </a:r>
            <a:endParaRPr/>
          </a:p>
          <a:p>
            <a:pPr indent="-317500" lvl="0" marL="457200" rtl="0" algn="l">
              <a:spcBef>
                <a:spcPts val="0"/>
              </a:spcBef>
              <a:spcAft>
                <a:spcPts val="0"/>
              </a:spcAft>
              <a:buSzPts val="1400"/>
              <a:buChar char="-"/>
            </a:pPr>
            <a:r>
              <a:rPr lang="pl"/>
              <a:t>Problemy, które wymagają kombinowania/naginania (</a:t>
            </a:r>
            <a:r>
              <a:rPr lang="pl"/>
              <a:t>większe</a:t>
            </a:r>
            <a:r>
              <a:rPr lang="pl"/>
              <a:t> projekty, dziwne przypadki)</a:t>
            </a:r>
            <a:endParaRPr/>
          </a:p>
          <a:p>
            <a:pPr indent="-317500" lvl="0" marL="457200" rtl="0" algn="l">
              <a:spcBef>
                <a:spcPts val="0"/>
              </a:spcBef>
              <a:spcAft>
                <a:spcPts val="0"/>
              </a:spcAft>
              <a:buSzPts val="1400"/>
              <a:buChar char="-"/>
            </a:pPr>
            <a:r>
              <a:rPr lang="pl"/>
              <a:t>Trudne początki, trzeba się przestawić</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3"/>
          <p:cNvSpPr txBox="1"/>
          <p:nvPr>
            <p:ph type="ctrTitle"/>
          </p:nvPr>
        </p:nvSpPr>
        <p:spPr>
          <a:xfrm>
            <a:off x="444450" y="596750"/>
            <a:ext cx="85359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BEM - reguły są po to by ich przestrzegać, ale...</a:t>
            </a:r>
            <a:endParaRPr/>
          </a:p>
        </p:txBody>
      </p:sp>
      <p:sp>
        <p:nvSpPr>
          <p:cNvPr id="396" name="Google Shape;396;p63"/>
          <p:cNvSpPr txBox="1"/>
          <p:nvPr>
            <p:ph idx="1" type="subTitle"/>
          </p:nvPr>
        </p:nvSpPr>
        <p:spPr>
          <a:xfrm>
            <a:off x="673050" y="1520925"/>
            <a:ext cx="7730700" cy="30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200"/>
              <a:t>Sam </a:t>
            </a:r>
            <a:r>
              <a:rPr lang="pl" sz="1200"/>
              <a:t>będziesz</a:t>
            </a:r>
            <a:r>
              <a:rPr lang="pl" sz="1200"/>
              <a:t> modyfikował zasady BEM, zespoły w których będziesz zapewne pracować, też je modyfikują.  Perfekcjonizm nie zawsze jest wymagany, choć nie idź na łatwiznę. Łam reguły </a:t>
            </a:r>
            <a:r>
              <a:rPr lang="pl" sz="1200"/>
              <a:t>świadomie</a:t>
            </a:r>
            <a:r>
              <a:rPr lang="pl" sz="1200"/>
              <a:t>, a nie dlatego, że ich nie znasz czy nie masz ochoty zastanowić się jak rozwiązać problem.</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pl" sz="1200"/>
              <a:t>Nie dla innych niż klasy oparte na selektorach - poza wyjątkami jak plikiem bazowy.</a:t>
            </a:r>
            <a:endParaRPr sz="1200"/>
          </a:p>
          <a:p>
            <a:pPr indent="0" lvl="0" marL="0" rtl="0" algn="l">
              <a:spcBef>
                <a:spcPts val="0"/>
              </a:spcBef>
              <a:spcAft>
                <a:spcPts val="0"/>
              </a:spcAft>
              <a:buNone/>
            </a:pPr>
            <a:r>
              <a:rPr lang="pl" sz="1200"/>
              <a:t>Nie dla </a:t>
            </a:r>
            <a:r>
              <a:rPr lang="pl" sz="1200"/>
              <a:t>zagnieżdżeń</a:t>
            </a:r>
            <a:r>
              <a:rPr lang="pl" sz="1200"/>
              <a:t> selektorów - choć są sytuacje, gdzie trzeba coś zagnieżdzić.</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pl" sz="1200">
                <a:solidFill>
                  <a:schemeClr val="accent3"/>
                </a:solidFill>
              </a:rPr>
              <a:t>Nie bój się eksperymentować. Nie obawiaj się błędów.</a:t>
            </a:r>
            <a:endParaRPr sz="1200">
              <a:solidFill>
                <a:schemeClr val="accent3"/>
              </a:solidFill>
            </a:endParaRPr>
          </a:p>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4"/>
          <p:cNvSpPr txBox="1"/>
          <p:nvPr>
            <p:ph type="ctrTitle"/>
          </p:nvPr>
        </p:nvSpPr>
        <p:spPr>
          <a:xfrm>
            <a:off x="444450" y="596750"/>
            <a:ext cx="85359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BEM - reguły są po to by ich przestrzegać, ale...</a:t>
            </a:r>
            <a:endParaRPr/>
          </a:p>
        </p:txBody>
      </p:sp>
      <p:sp>
        <p:nvSpPr>
          <p:cNvPr id="402" name="Google Shape;402;p64"/>
          <p:cNvSpPr txBox="1"/>
          <p:nvPr>
            <p:ph idx="1" type="subTitle"/>
          </p:nvPr>
        </p:nvSpPr>
        <p:spPr>
          <a:xfrm>
            <a:off x="673050" y="1520925"/>
            <a:ext cx="6749700" cy="30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200"/>
              <a:t>Z drugiej strony jak czasami z kimś </a:t>
            </a:r>
            <a:r>
              <a:rPr lang="pl" sz="1200"/>
              <a:t>współpracuje</a:t>
            </a:r>
            <a:r>
              <a:rPr lang="pl" sz="1200"/>
              <a:t> i widzę jego BEM i mój BEM, to mam wrażenie, że są jakieś dwa </a:t>
            </a:r>
            <a:r>
              <a:rPr lang="pl" sz="1200"/>
              <a:t>różne</a:t>
            </a:r>
            <a:r>
              <a:rPr lang="pl" sz="1200"/>
              <a:t> BEM-y ;) Najlepsze są strony gdzie część rzeczy mamy w BEM, część w czymś jak BEM, część klas wynika z użycia frameworków, a część nikt nie wie skąd wynika i kto to wymyślił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pl" sz="1200"/>
              <a:t>Wiele osób stosuje </a:t>
            </a:r>
            <a:r>
              <a:rPr lang="pl" sz="1200"/>
              <a:t>konwencję</a:t>
            </a:r>
            <a:r>
              <a:rPr lang="pl" sz="1200"/>
              <a:t> “jak im pasuje”, wiele zespołów wypracowuje jakieś własne zasady czy minimalne zasady. Ja sam lubię eksperymentować i zdarza mi się naginać BEM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pl" sz="1200">
                <a:solidFill>
                  <a:schemeClr val="accent3"/>
                </a:solidFill>
              </a:rPr>
              <a:t>Ucząc się, staraj się jednak przestrzegać podstawowych zasad, zdefiniowanych w BEM</a:t>
            </a:r>
            <a:endParaRPr sz="1200">
              <a:solidFill>
                <a:schemeClr val="accent3"/>
              </a:solidFill>
            </a:endParaRPr>
          </a:p>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5"/>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BEM - najlepiej z Sass</a:t>
            </a:r>
            <a:endParaRPr/>
          </a:p>
        </p:txBody>
      </p:sp>
      <p:sp>
        <p:nvSpPr>
          <p:cNvPr id="408" name="Google Shape;408;p65"/>
          <p:cNvSpPr txBox="1"/>
          <p:nvPr>
            <p:ph idx="1" type="subTitle"/>
          </p:nvPr>
        </p:nvSpPr>
        <p:spPr>
          <a:xfrm>
            <a:off x="673050" y="1520925"/>
            <a:ext cx="6628200" cy="30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200"/>
              <a:t>BEM bardzo fajnie komponuje się z preprocesorem Sass - składnia, czy struktura plików w połączeniu z importowanie, które zapewniają modułowość.</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pl" sz="1200"/>
              <a:t>Nie </a:t>
            </a:r>
            <a:r>
              <a:rPr lang="pl" sz="1200"/>
              <a:t>przypadkiem więc</a:t>
            </a:r>
            <a:r>
              <a:rPr lang="pl" sz="1200"/>
              <a:t> za chwilę przejdziemy do nauki preprocesora Sass a potem połączymy obie te rzeczy (Sass &amp; BEM).</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pl" sz="1200"/>
              <a:t>W tym kursie często będzie używana konwencja BEM, a kiedy będzie używana to bardzo często właśnie z Sass - czeka nas więc jeszcze sporo praktyki i różne przypadki, których pewnie w tej prezentacji nie uwzględniliśmy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Kiedy powstaje blok czy element</a:t>
            </a:r>
            <a:endParaRPr/>
          </a:p>
        </p:txBody>
      </p:sp>
      <p:sp>
        <p:nvSpPr>
          <p:cNvPr id="119" name="Google Shape;119;p18"/>
          <p:cNvSpPr txBox="1"/>
          <p:nvPr>
            <p:ph idx="1" type="subTitle"/>
          </p:nvPr>
        </p:nvSpPr>
        <p:spPr>
          <a:xfrm>
            <a:off x="673050" y="1520925"/>
            <a:ext cx="7730700" cy="30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Zgodnie z konwencją BEM o bloku (komponencie) czy elemencie (zależnej od komponentu </a:t>
            </a:r>
            <a:r>
              <a:rPr lang="pl"/>
              <a:t>części</a:t>
            </a:r>
            <a:r>
              <a:rPr lang="pl"/>
              <a:t>) </a:t>
            </a:r>
            <a:r>
              <a:rPr lang="pl"/>
              <a:t>możemy</a:t>
            </a:r>
            <a:r>
              <a:rPr lang="pl"/>
              <a:t> mówić wtedy gdy elementowi (węzłowi) HTML </a:t>
            </a:r>
            <a:r>
              <a:rPr lang="pl">
                <a:solidFill>
                  <a:schemeClr val="accent3"/>
                </a:solidFill>
              </a:rPr>
              <a:t>nadamy klasę wg reguł BEM</a:t>
            </a:r>
            <a:r>
              <a:rPr lang="pl"/>
              <a:t>. </a:t>
            </a:r>
            <a:endParaRPr/>
          </a:p>
          <a:p>
            <a:pPr indent="0" lvl="0" marL="0" rtl="0" algn="l">
              <a:spcBef>
                <a:spcPts val="0"/>
              </a:spcBef>
              <a:spcAft>
                <a:spcPts val="0"/>
              </a:spcAft>
              <a:buNone/>
            </a:pPr>
            <a:r>
              <a:t/>
            </a:r>
            <a:endParaRPr/>
          </a:p>
          <a:p>
            <a:pPr indent="0" lvl="0" marL="0" rtl="0" algn="l">
              <a:spcBef>
                <a:spcPts val="0"/>
              </a:spcBef>
              <a:spcAft>
                <a:spcPts val="0"/>
              </a:spcAft>
              <a:buNone/>
            </a:pPr>
            <a:r>
              <a:rPr lang="pl"/>
              <a:t>Dlatego mówimy tu ciągle tylko o konwencji, sposobie myślenia o interfejsie i sposobie w jaki </a:t>
            </a:r>
            <a:r>
              <a:rPr lang="pl"/>
              <a:t>nazywamy</a:t>
            </a:r>
            <a:r>
              <a:rPr lang="pl"/>
              <a:t> poszczególne </a:t>
            </a:r>
            <a:r>
              <a:rPr lang="pl"/>
              <a:t>części</a:t>
            </a:r>
            <a:r>
              <a:rPr lang="pl"/>
              <a:t> </a:t>
            </a:r>
            <a:r>
              <a:rPr lang="pl"/>
              <a:t>interfejsu</a:t>
            </a:r>
            <a:r>
              <a:rPr lang="pl"/>
              <a:t>. Samo nadanie klasy nie powoduje bowiem, o czym doskonale wiemy, że poza naszym myśleniem, taki obiekt uzyskuje dodatkowe cechy czy </a:t>
            </a:r>
            <a:r>
              <a:rPr lang="pl"/>
              <a:t>możliwości</a:t>
            </a:r>
            <a:r>
              <a:rPr lang="pl"/>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BEM - Block</a:t>
            </a:r>
            <a:endParaRPr/>
          </a:p>
        </p:txBody>
      </p:sp>
      <p:sp>
        <p:nvSpPr>
          <p:cNvPr id="125" name="Google Shape;125;p19"/>
          <p:cNvSpPr txBox="1"/>
          <p:nvPr>
            <p:ph idx="1" type="subTitle"/>
          </p:nvPr>
        </p:nvSpPr>
        <p:spPr>
          <a:xfrm>
            <a:off x="673050" y="1520925"/>
            <a:ext cx="7684200" cy="30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300"/>
              <a:t>Blok to np. stopka, przycisk, slider, menu, formularz, artykuł (czy lista artykułów), modal (popup), logo, wyszukiwarka, moduł profilu, post (w social media), belka ze zgłoszeniem błędu, checkbox, kontener “z czymś” itd…</a:t>
            </a:r>
            <a:endParaRPr sz="1300"/>
          </a:p>
          <a:p>
            <a:pPr indent="0" lvl="0" marL="0" rtl="0" algn="l">
              <a:spcBef>
                <a:spcPts val="0"/>
              </a:spcBef>
              <a:spcAft>
                <a:spcPts val="0"/>
              </a:spcAft>
              <a:buNone/>
            </a:pPr>
            <a:r>
              <a:rPr lang="pl"/>
              <a:t> </a:t>
            </a:r>
            <a:endParaRPr/>
          </a:p>
          <a:p>
            <a:pPr indent="-304800" lvl="0" marL="457200" rtl="0" algn="l">
              <a:spcBef>
                <a:spcPts val="0"/>
              </a:spcBef>
              <a:spcAft>
                <a:spcPts val="0"/>
              </a:spcAft>
              <a:buSzPts val="1200"/>
              <a:buChar char="-"/>
            </a:pPr>
            <a:r>
              <a:rPr lang="pl" sz="1200">
                <a:solidFill>
                  <a:srgbClr val="569CD6"/>
                </a:solidFill>
              </a:rPr>
              <a:t>S</a:t>
            </a:r>
            <a:r>
              <a:rPr lang="pl" sz="1200">
                <a:solidFill>
                  <a:srgbClr val="569CD6"/>
                </a:solidFill>
              </a:rPr>
              <a:t>amodzielna część interfejsu</a:t>
            </a:r>
            <a:r>
              <a:rPr lang="pl" sz="1200"/>
              <a:t> (strony/aplikacji). </a:t>
            </a:r>
            <a:r>
              <a:rPr lang="pl" sz="1200"/>
              <a:t>Często określany też (niezależnym) </a:t>
            </a:r>
            <a:r>
              <a:rPr lang="pl" sz="1200">
                <a:solidFill>
                  <a:srgbClr val="569CD6"/>
                </a:solidFill>
              </a:rPr>
              <a:t>komponentem</a:t>
            </a:r>
            <a:r>
              <a:rPr lang="pl" sz="1200"/>
              <a:t>.</a:t>
            </a:r>
            <a:endParaRPr sz="1200"/>
          </a:p>
          <a:p>
            <a:pPr indent="-304800" lvl="0" marL="457200" rtl="0" algn="l">
              <a:spcBef>
                <a:spcPts val="0"/>
              </a:spcBef>
              <a:spcAft>
                <a:spcPts val="0"/>
              </a:spcAft>
              <a:buSzPts val="1200"/>
              <a:buChar char="-"/>
            </a:pPr>
            <a:r>
              <a:rPr lang="pl" sz="1200"/>
              <a:t>Technicznie blokiem jest element HTML (węzeł), który posiada klasę z nazwą bloku.</a:t>
            </a:r>
            <a:endParaRPr sz="1200"/>
          </a:p>
          <a:p>
            <a:pPr indent="-304800" lvl="0" marL="457200" rtl="0" algn="l">
              <a:spcBef>
                <a:spcPts val="0"/>
              </a:spcBef>
              <a:spcAft>
                <a:spcPts val="0"/>
              </a:spcAft>
              <a:buSzPts val="1200"/>
              <a:buChar char="-"/>
            </a:pPr>
            <a:r>
              <a:rPr lang="pl" sz="1200"/>
              <a:t>Z punktu widzenia HTML jeden blok może być </a:t>
            </a:r>
            <a:r>
              <a:rPr lang="pl" sz="1200"/>
              <a:t>zagnieżdżony</a:t>
            </a:r>
            <a:r>
              <a:rPr lang="pl" sz="1200"/>
              <a:t> w innym (np. przycisk w formularzu czy logo w menu). </a:t>
            </a:r>
            <a:endParaRPr sz="1200"/>
          </a:p>
          <a:p>
            <a:pPr indent="-304800" lvl="0" marL="457200" rtl="0" algn="l">
              <a:spcBef>
                <a:spcPts val="0"/>
              </a:spcBef>
              <a:spcAft>
                <a:spcPts val="0"/>
              </a:spcAft>
              <a:buSzPts val="1200"/>
              <a:buChar char="-"/>
            </a:pPr>
            <a:r>
              <a:rPr lang="pl" sz="1200"/>
              <a:t>To czy uznać dany element za komponent (i tworzyć blok) jest kwestią oceny dewelopera. W niektórych sytuacjach przycisk, checkbox, logo będą komponentami a w innych nie.</a:t>
            </a:r>
            <a:endParaRPr sz="1200"/>
          </a:p>
          <a:p>
            <a:pPr indent="0" lvl="0" marL="0" rtl="0" algn="l">
              <a:spcBef>
                <a:spcPts val="0"/>
              </a:spcBef>
              <a:spcAft>
                <a:spcPts val="0"/>
              </a:spcAft>
              <a:buNone/>
            </a:pPr>
            <a:r>
              <a:t/>
            </a:r>
            <a:endParaRPr sz="1200"/>
          </a:p>
          <a:p>
            <a:pPr indent="0" lvl="0" marL="457200" rtl="0" algn="l">
              <a:spcBef>
                <a:spcPts val="0"/>
              </a:spcBef>
              <a:spcAft>
                <a:spcPts val="0"/>
              </a:spcAft>
              <a:buNone/>
            </a:pPr>
            <a:r>
              <a:t/>
            </a:r>
            <a:endParaRPr sz="1200">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BEM - Block</a:t>
            </a:r>
            <a:endParaRPr/>
          </a:p>
        </p:txBody>
      </p:sp>
      <p:sp>
        <p:nvSpPr>
          <p:cNvPr id="131" name="Google Shape;131;p20"/>
          <p:cNvSpPr txBox="1"/>
          <p:nvPr>
            <p:ph idx="1" type="subTitle"/>
          </p:nvPr>
        </p:nvSpPr>
        <p:spPr>
          <a:xfrm>
            <a:off x="673050" y="1520925"/>
            <a:ext cx="7730700" cy="3001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pl" sz="1200"/>
              <a:t>Bloki są równe (hierarchicznie), niezależne, choć oczywiście ich układ w strukturze HTML może mieć wpływ na właściwości i zachowanie.</a:t>
            </a:r>
            <a:endParaRPr sz="1200"/>
          </a:p>
          <a:p>
            <a:pPr indent="-304800" lvl="0" marL="457200" rtl="0" algn="l">
              <a:spcBef>
                <a:spcPts val="0"/>
              </a:spcBef>
              <a:spcAft>
                <a:spcPts val="0"/>
              </a:spcAft>
              <a:buSzPts val="1200"/>
              <a:buChar char="-"/>
            </a:pPr>
            <a:r>
              <a:rPr lang="pl" sz="1200"/>
              <a:t>Blok zawsze może być użyty niezależnie i wielokrotnie.</a:t>
            </a:r>
            <a:endParaRPr sz="1200"/>
          </a:p>
          <a:p>
            <a:pPr indent="-304800" lvl="0" marL="457200" rtl="0" algn="l">
              <a:spcBef>
                <a:spcPts val="0"/>
              </a:spcBef>
              <a:spcAft>
                <a:spcPts val="0"/>
              </a:spcAft>
              <a:buSzPts val="1200"/>
              <a:buChar char="-"/>
            </a:pPr>
            <a:r>
              <a:rPr lang="pl" sz="1200"/>
              <a:t>Jeden blok może być użyty w innym bloku (komponent przycisku może być częścią komponentu artykułu).</a:t>
            </a:r>
            <a:endParaRPr sz="1200"/>
          </a:p>
          <a:p>
            <a:pPr indent="-304800" lvl="0" marL="457200" rtl="0" algn="l">
              <a:spcBef>
                <a:spcPts val="0"/>
              </a:spcBef>
              <a:spcAft>
                <a:spcPts val="0"/>
              </a:spcAft>
              <a:buSzPts val="1200"/>
              <a:buChar char="-"/>
            </a:pPr>
            <a:r>
              <a:rPr lang="pl" sz="1200"/>
              <a:t>Nazwa bloku powinna być unikalna i powinna opisywać w prosty sposób czym jest dany komponent (blok). Nie powinna być zbyt długa.  Przykładowe nazwy klas bloków to np.</a:t>
            </a:r>
            <a:endParaRPr sz="1200"/>
          </a:p>
          <a:p>
            <a:pPr indent="0" lvl="0" marL="457200" rtl="0" algn="l">
              <a:spcBef>
                <a:spcPts val="0"/>
              </a:spcBef>
              <a:spcAft>
                <a:spcPts val="0"/>
              </a:spcAft>
              <a:buNone/>
            </a:pPr>
            <a:r>
              <a:rPr lang="pl" sz="1200"/>
              <a:t>&lt;div class=”main-slider”&gt;, &lt;button class=”button”&gt; czy &lt;button class=”btn”&gt;.</a:t>
            </a:r>
            <a:endParaRPr sz="1200"/>
          </a:p>
          <a:p>
            <a:pPr indent="-304800" lvl="0" marL="457200" rtl="0" algn="l">
              <a:spcBef>
                <a:spcPts val="0"/>
              </a:spcBef>
              <a:spcAft>
                <a:spcPts val="0"/>
              </a:spcAft>
              <a:buSzPts val="1200"/>
              <a:buChar char="-"/>
            </a:pPr>
            <a:r>
              <a:rPr lang="pl" sz="1200"/>
              <a:t>N</a:t>
            </a:r>
            <a:r>
              <a:rPr lang="pl" sz="1200"/>
              <a:t>azwa bloku jest też nazwą klasy </a:t>
            </a:r>
            <a:r>
              <a:rPr lang="pl" sz="1200">
                <a:solidFill>
                  <a:schemeClr val="accent3"/>
                </a:solidFill>
              </a:rPr>
              <a:t>&lt;nav class=”menu”&gt;</a:t>
            </a:r>
            <a:endParaRPr sz="1200">
              <a:solidFill>
                <a:schemeClr val="accent3"/>
              </a:solidFill>
            </a:endParaRPr>
          </a:p>
          <a:p>
            <a:pPr indent="0" lvl="0" marL="0" rtl="0" algn="l">
              <a:spcBef>
                <a:spcPts val="0"/>
              </a:spcBef>
              <a:spcAft>
                <a:spcPts val="0"/>
              </a:spcAft>
              <a:buNone/>
            </a:pPr>
            <a:r>
              <a:t/>
            </a:r>
            <a:endParaRPr sz="1200">
              <a:solidFill>
                <a:srgbClr val="FFFFFF"/>
              </a:solidFill>
            </a:endParaRPr>
          </a:p>
          <a:p>
            <a:pPr indent="0" lvl="0" marL="457200" rtl="0" algn="l">
              <a:spcBef>
                <a:spcPts val="0"/>
              </a:spcBef>
              <a:spcAft>
                <a:spcPts val="0"/>
              </a:spcAft>
              <a:buNone/>
            </a:pPr>
            <a:r>
              <a:t/>
            </a:r>
            <a:endParaRPr sz="1200"/>
          </a:p>
          <a:p>
            <a:pPr indent="0" lvl="0" marL="457200" rtl="0" algn="l">
              <a:spcBef>
                <a:spcPts val="0"/>
              </a:spcBef>
              <a:spcAft>
                <a:spcPts val="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ctrTitle"/>
          </p:nvPr>
        </p:nvSpPr>
        <p:spPr>
          <a:xfrm>
            <a:off x="444450" y="596750"/>
            <a:ext cx="81843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BEM - Block</a:t>
            </a:r>
            <a:endParaRPr/>
          </a:p>
        </p:txBody>
      </p:sp>
      <p:sp>
        <p:nvSpPr>
          <p:cNvPr id="137" name="Google Shape;137;p21"/>
          <p:cNvSpPr txBox="1"/>
          <p:nvPr>
            <p:ph idx="1" type="subTitle"/>
          </p:nvPr>
        </p:nvSpPr>
        <p:spPr>
          <a:xfrm>
            <a:off x="673050" y="1520925"/>
            <a:ext cx="7730700" cy="3001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pl" sz="1200"/>
              <a:t>W CSS wskazujemy blok za pomocą jego klasy</a:t>
            </a:r>
            <a:endParaRPr sz="1200"/>
          </a:p>
          <a:p>
            <a:pPr indent="0" lvl="0" marL="457200" rtl="0" algn="l">
              <a:spcBef>
                <a:spcPts val="0"/>
              </a:spcBef>
              <a:spcAft>
                <a:spcPts val="0"/>
              </a:spcAft>
              <a:buNone/>
            </a:pPr>
            <a:r>
              <a:t/>
            </a:r>
            <a:endParaRPr sz="1200"/>
          </a:p>
          <a:p>
            <a:pPr indent="0" lvl="0" marL="457200" rtl="0" algn="l">
              <a:spcBef>
                <a:spcPts val="0"/>
              </a:spcBef>
              <a:spcAft>
                <a:spcPts val="0"/>
              </a:spcAft>
              <a:buNone/>
            </a:pPr>
            <a:r>
              <a:rPr lang="pl" sz="1200"/>
              <a:t>.container {}</a:t>
            </a:r>
            <a:endParaRPr sz="1200"/>
          </a:p>
          <a:p>
            <a:pPr indent="0" lvl="0" marL="457200" rtl="0" algn="l">
              <a:spcBef>
                <a:spcPts val="0"/>
              </a:spcBef>
              <a:spcAft>
                <a:spcPts val="0"/>
              </a:spcAft>
              <a:buNone/>
            </a:pPr>
            <a:r>
              <a:rPr lang="pl" sz="1200"/>
              <a:t>.articles {}</a:t>
            </a:r>
            <a:endParaRPr sz="1200"/>
          </a:p>
          <a:p>
            <a:pPr indent="0" lvl="0" marL="457200" rtl="0" algn="l">
              <a:spcBef>
                <a:spcPts val="0"/>
              </a:spcBef>
              <a:spcAft>
                <a:spcPts val="0"/>
              </a:spcAft>
              <a:buNone/>
            </a:pPr>
            <a:r>
              <a:rPr lang="pl" sz="1200"/>
              <a:t>.main-menu {}</a:t>
            </a:r>
            <a:endParaRPr sz="1200"/>
          </a:p>
          <a:p>
            <a:pPr indent="0" lvl="0" marL="457200" rtl="0" algn="l">
              <a:spcBef>
                <a:spcPts val="0"/>
              </a:spcBef>
              <a:spcAft>
                <a:spcPts val="0"/>
              </a:spcAft>
              <a:buNone/>
            </a:pPr>
            <a:r>
              <a:rPr lang="pl" sz="1200"/>
              <a:t>.user-list {}</a:t>
            </a:r>
            <a:endParaRPr sz="1200"/>
          </a:p>
          <a:p>
            <a:pPr indent="0" lvl="0" marL="457200" rtl="0" algn="l">
              <a:spcBef>
                <a:spcPts val="0"/>
              </a:spcBef>
              <a:spcAft>
                <a:spcPts val="0"/>
              </a:spcAft>
              <a:buNone/>
            </a:pPr>
            <a:r>
              <a:rPr lang="pl" sz="1200"/>
              <a:t>.registration-form {}</a:t>
            </a:r>
            <a:endParaRPr sz="1200"/>
          </a:p>
          <a:p>
            <a:pPr indent="0" lvl="0" marL="457200" rtl="0" algn="l">
              <a:spcBef>
                <a:spcPts val="0"/>
              </a:spcBef>
              <a:spcAft>
                <a:spcPts val="0"/>
              </a:spcAft>
              <a:buNone/>
            </a:pPr>
            <a:r>
              <a:rPr lang="pl" sz="1200"/>
              <a:t>.form {}</a:t>
            </a:r>
            <a:endParaRPr sz="1200"/>
          </a:p>
          <a:p>
            <a:pPr indent="0" lvl="0" marL="457200" rtl="0" algn="l">
              <a:spcBef>
                <a:spcPts val="0"/>
              </a:spcBef>
              <a:spcAft>
                <a:spcPts val="0"/>
              </a:spcAft>
              <a:buNone/>
            </a:pPr>
            <a:r>
              <a:t/>
            </a:r>
            <a:endParaRPr sz="1200"/>
          </a:p>
          <a:p>
            <a:pPr indent="0" lvl="0" marL="457200" rtl="0" algn="l">
              <a:spcBef>
                <a:spcPts val="0"/>
              </a:spcBef>
              <a:spcAft>
                <a:spcPts val="0"/>
              </a:spcAft>
              <a:buNone/>
            </a:pPr>
            <a:r>
              <a:t/>
            </a:r>
            <a:endParaRPr sz="1200"/>
          </a:p>
          <a:p>
            <a:pPr indent="0" lvl="0" marL="457200" rtl="0" algn="l">
              <a:spcBef>
                <a:spcPts val="0"/>
              </a:spcBef>
              <a:spcAft>
                <a:spcPts val="0"/>
              </a:spcAft>
              <a:buNone/>
            </a:pPr>
            <a:r>
              <a:t/>
            </a:r>
            <a:endParaRPr sz="1200"/>
          </a:p>
        </p:txBody>
      </p:sp>
      <p:sp>
        <p:nvSpPr>
          <p:cNvPr id="138" name="Google Shape;138;p21"/>
          <p:cNvSpPr txBox="1"/>
          <p:nvPr/>
        </p:nvSpPr>
        <p:spPr>
          <a:xfrm>
            <a:off x="4792550" y="2013775"/>
            <a:ext cx="3000000" cy="30000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pl" sz="1200">
                <a:solidFill>
                  <a:srgbClr val="FF0000"/>
                </a:solidFill>
                <a:latin typeface="Montserrat"/>
                <a:ea typeface="Montserrat"/>
                <a:cs typeface="Montserrat"/>
                <a:sym typeface="Montserrat"/>
              </a:rPr>
              <a:t>ŹLE</a:t>
            </a:r>
            <a:endParaRPr sz="1200">
              <a:solidFill>
                <a:srgbClr val="FF0000"/>
              </a:solidFill>
              <a:latin typeface="Montserrat"/>
              <a:ea typeface="Montserrat"/>
              <a:cs typeface="Montserrat"/>
              <a:sym typeface="Montserrat"/>
            </a:endParaRPr>
          </a:p>
          <a:p>
            <a:pPr indent="0" lvl="0" marL="457200" rtl="0" algn="l">
              <a:lnSpc>
                <a:spcPct val="150000"/>
              </a:lnSpc>
              <a:spcBef>
                <a:spcPts val="0"/>
              </a:spcBef>
              <a:spcAft>
                <a:spcPts val="0"/>
              </a:spcAft>
              <a:buNone/>
            </a:pPr>
            <a:r>
              <a:rPr lang="pl" sz="1200">
                <a:solidFill>
                  <a:srgbClr val="FF0000"/>
                </a:solidFill>
                <a:latin typeface="Montserrat"/>
                <a:ea typeface="Montserrat"/>
                <a:cs typeface="Montserrat"/>
                <a:sym typeface="Montserrat"/>
              </a:rPr>
              <a:t>section</a:t>
            </a:r>
            <a:r>
              <a:rPr lang="pl" sz="1200">
                <a:solidFill>
                  <a:srgbClr val="FF0000"/>
                </a:solidFill>
                <a:latin typeface="Montserrat"/>
                <a:ea typeface="Montserrat"/>
                <a:cs typeface="Montserrat"/>
                <a:sym typeface="Montserrat"/>
              </a:rPr>
              <a:t>.container {}</a:t>
            </a:r>
            <a:endParaRPr sz="1200">
              <a:solidFill>
                <a:srgbClr val="FF0000"/>
              </a:solidFill>
              <a:latin typeface="Montserrat"/>
              <a:ea typeface="Montserrat"/>
              <a:cs typeface="Montserrat"/>
              <a:sym typeface="Montserrat"/>
            </a:endParaRPr>
          </a:p>
          <a:p>
            <a:pPr indent="0" lvl="0" marL="457200" rtl="0" algn="l">
              <a:lnSpc>
                <a:spcPct val="150000"/>
              </a:lnSpc>
              <a:spcBef>
                <a:spcPts val="0"/>
              </a:spcBef>
              <a:spcAft>
                <a:spcPts val="0"/>
              </a:spcAft>
              <a:buNone/>
            </a:pPr>
            <a:r>
              <a:rPr lang="pl" sz="1200">
                <a:solidFill>
                  <a:srgbClr val="FF0000"/>
                </a:solidFill>
                <a:latin typeface="Montserrat"/>
                <a:ea typeface="Montserrat"/>
                <a:cs typeface="Montserrat"/>
                <a:sym typeface="Montserrat"/>
              </a:rPr>
              <a:t>articles .articles {}</a:t>
            </a:r>
            <a:endParaRPr sz="1200">
              <a:solidFill>
                <a:srgbClr val="FF0000"/>
              </a:solidFill>
              <a:latin typeface="Montserrat"/>
              <a:ea typeface="Montserrat"/>
              <a:cs typeface="Montserrat"/>
              <a:sym typeface="Montserrat"/>
            </a:endParaRPr>
          </a:p>
          <a:p>
            <a:pPr indent="0" lvl="0" marL="457200" rtl="0" algn="l">
              <a:lnSpc>
                <a:spcPct val="150000"/>
              </a:lnSpc>
              <a:spcBef>
                <a:spcPts val="0"/>
              </a:spcBef>
              <a:spcAft>
                <a:spcPts val="0"/>
              </a:spcAft>
              <a:buNone/>
            </a:pPr>
            <a:r>
              <a:rPr lang="pl" sz="1200">
                <a:solidFill>
                  <a:srgbClr val="FF0000"/>
                </a:solidFill>
                <a:latin typeface="Montserrat"/>
                <a:ea typeface="Montserrat"/>
                <a:cs typeface="Montserrat"/>
                <a:sym typeface="Montserrat"/>
              </a:rPr>
              <a:t>.wrapper .main-menu {}</a:t>
            </a:r>
            <a:endParaRPr sz="1200">
              <a:solidFill>
                <a:srgbClr val="FF0000"/>
              </a:solidFill>
              <a:latin typeface="Montserrat"/>
              <a:ea typeface="Montserrat"/>
              <a:cs typeface="Montserrat"/>
              <a:sym typeface="Montserrat"/>
            </a:endParaRPr>
          </a:p>
          <a:p>
            <a:pPr indent="0" lvl="0" marL="457200" rtl="0" algn="l">
              <a:lnSpc>
                <a:spcPct val="150000"/>
              </a:lnSpc>
              <a:spcBef>
                <a:spcPts val="0"/>
              </a:spcBef>
              <a:spcAft>
                <a:spcPts val="0"/>
              </a:spcAft>
              <a:buNone/>
            </a:pPr>
            <a:r>
              <a:rPr lang="pl" sz="1200">
                <a:solidFill>
                  <a:srgbClr val="FF0000"/>
                </a:solidFill>
                <a:latin typeface="Montserrat"/>
                <a:ea typeface="Montserrat"/>
                <a:cs typeface="Montserrat"/>
                <a:sym typeface="Montserrat"/>
              </a:rPr>
              <a:t>ul.user-list {}</a:t>
            </a:r>
            <a:endParaRPr sz="1200">
              <a:solidFill>
                <a:srgbClr val="FF0000"/>
              </a:solidFill>
              <a:latin typeface="Montserrat"/>
              <a:ea typeface="Montserrat"/>
              <a:cs typeface="Montserrat"/>
              <a:sym typeface="Montserrat"/>
            </a:endParaRPr>
          </a:p>
          <a:p>
            <a:pPr indent="0" lvl="0" marL="457200" rtl="0" algn="l">
              <a:lnSpc>
                <a:spcPct val="150000"/>
              </a:lnSpc>
              <a:spcBef>
                <a:spcPts val="0"/>
              </a:spcBef>
              <a:spcAft>
                <a:spcPts val="0"/>
              </a:spcAft>
              <a:buNone/>
            </a:pPr>
            <a:r>
              <a:rPr lang="pl" sz="1200">
                <a:solidFill>
                  <a:srgbClr val="FF0000"/>
                </a:solidFill>
                <a:latin typeface="Montserrat"/>
                <a:ea typeface="Montserrat"/>
                <a:cs typeface="Montserrat"/>
                <a:sym typeface="Montserrat"/>
              </a:rPr>
              <a:t>.registration-form.focus {}</a:t>
            </a:r>
            <a:endParaRPr sz="1200">
              <a:solidFill>
                <a:srgbClr val="FF0000"/>
              </a:solidFill>
              <a:latin typeface="Montserrat"/>
              <a:ea typeface="Montserrat"/>
              <a:cs typeface="Montserrat"/>
              <a:sym typeface="Montserrat"/>
            </a:endParaRPr>
          </a:p>
          <a:p>
            <a:pPr indent="0" lvl="0" marL="457200" rtl="0" algn="l">
              <a:lnSpc>
                <a:spcPct val="150000"/>
              </a:lnSpc>
              <a:spcBef>
                <a:spcPts val="0"/>
              </a:spcBef>
              <a:spcAft>
                <a:spcPts val="0"/>
              </a:spcAft>
              <a:buNone/>
            </a:pPr>
            <a:r>
              <a:rPr lang="pl" sz="1200">
                <a:solidFill>
                  <a:srgbClr val="FF0000"/>
                </a:solidFill>
                <a:latin typeface="Montserrat"/>
                <a:ea typeface="Montserrat"/>
                <a:cs typeface="Montserrat"/>
                <a:sym typeface="Montserrat"/>
              </a:rPr>
              <a:t>form.form {}</a:t>
            </a:r>
            <a:endParaRPr>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