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4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7" r:id="rId20"/>
  </p:sldIdLst>
  <p:sldSz cx="9144000" cy="6858000" type="screen4x3"/>
  <p:notesSz cx="6858000" cy="8915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33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6" autoAdjust="0"/>
    <p:restoredTop sz="90929"/>
  </p:normalViewPr>
  <p:slideViewPr>
    <p:cSldViewPr>
      <p:cViewPr varScale="1">
        <p:scale>
          <a:sx n="66" d="100"/>
          <a:sy n="66" d="100"/>
        </p:scale>
        <p:origin x="6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45B566B-4BDF-4CF2-AD7D-9651310351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B7CC0A1-8393-4A00-B441-1E270D5B58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r>
              <a:rPr lang="en-US"/>
              <a:t>Computer Science 2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A4D916D-1A8C-4F6B-92F8-53B47125712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469313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BSc in Software Development - Yr 3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7F1DC74-C43B-4471-8CB8-FB9CF72940D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469313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689767-8805-4BE9-89B9-21A6750C2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CC1B0E0-9E7F-41B1-8BB4-532B7FEFBD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AVL Trees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54184DB-AD24-4A91-B864-039E63DEA3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r>
              <a:rPr lang="en-US"/>
              <a:t>Computer Science 2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455CB44-57A1-4BB5-A7A3-85EECC4570D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00150" y="668338"/>
            <a:ext cx="4457700" cy="3343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32B509C-9D4F-4991-95D0-F4EA3F2DE8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35450"/>
            <a:ext cx="5029200" cy="401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E7E0877-FB49-42C3-8CDF-287BF8335F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469313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BSc in Software Development - Yr 3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8D94639-009C-45B1-88B8-C303CCAF2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469313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7A9A78D-07DE-42F2-8D19-C5EBB695B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B19C95D-C60A-4397-B693-749AE8B6E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AVL Trees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6166F8D-02FA-43E5-B2E0-6D0C1021F0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Computer Science 2</a:t>
            </a: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3E6BA2BD-C26C-43C9-A2FF-B6C0E40ED2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BSc in Software Development - Yr 3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9DF5FDD1-CEC8-42EC-998E-49DF75B27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E8F238-11A4-4079-9410-75895833FD9D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D9F0D7A6-04A8-444C-9121-913DFC11D9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CFDFE22F-263F-437E-9E43-E2B41A37E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B66AA22-21F8-4088-9509-DAB780E4BE57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BA57DB9C-1C97-4B9E-9BD3-1152E7FC7CC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419DA484-995C-4FD1-98AC-59048FA24A2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5745 h 720"/>
                  <a:gd name="T4" fmla="*/ 624 w 1000"/>
                  <a:gd name="T5" fmla="*/ 5745 h 720"/>
                  <a:gd name="T6" fmla="*/ 62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80440C8D-E447-430A-B7F6-1FDAB48C803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EB4CAA21-CB24-40B9-84C0-D31D22BA81C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064A426A-D969-4DEC-A9FC-08AA6A0C823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8" y="1752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936B4771-90F2-4BAB-9B34-08094AB63DE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52 h 317"/>
                  <a:gd name="T4" fmla="*/ 624 w 624"/>
                  <a:gd name="T5" fmla="*/ 25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C7BF606A-7F81-4AF3-8A6B-B88ED434350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2 h 272"/>
                  <a:gd name="T4" fmla="*/ 240 w 624"/>
                  <a:gd name="T5" fmla="*/ 319 h 272"/>
                  <a:gd name="T6" fmla="*/ 624 w 624"/>
                  <a:gd name="T7" fmla="*/ 36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45F9749C-E136-492A-85A6-0E962B37E23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5" y="1727"/>
                <a:ext cx="632" cy="315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6 h 362"/>
                  <a:gd name="T4" fmla="*/ 248 w 632"/>
                  <a:gd name="T5" fmla="*/ 276 h 362"/>
                  <a:gd name="T6" fmla="*/ 632 w 632"/>
                  <a:gd name="T7" fmla="*/ 276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4B83E531-3B2D-4507-8D79-F764D8D9F55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0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B8AB0DF0-47AC-45E4-A7F6-B32E18DF53B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5D9ECFB6-BE7D-4AC7-A9CE-7716B21A07D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29" y="1748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34D1047E-9DAC-442F-B302-7A98157B0CD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52 h 317"/>
                  <a:gd name="T4" fmla="*/ 624 w 624"/>
                  <a:gd name="T5" fmla="*/ 25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EB944380-EE31-457D-8A8B-9C3DAC45070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29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1 h 272"/>
                  <a:gd name="T4" fmla="*/ 240 w 624"/>
                  <a:gd name="T5" fmla="*/ 319 h 272"/>
                  <a:gd name="T6" fmla="*/ 624 w 624"/>
                  <a:gd name="T7" fmla="*/ 3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DA50E5FF-FE60-4FDF-A8BB-FFA0E018A16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7 h 362"/>
                  <a:gd name="T4" fmla="*/ 248 w 632"/>
                  <a:gd name="T5" fmla="*/ 277 h 362"/>
                  <a:gd name="T6" fmla="*/ 632 w 632"/>
                  <a:gd name="T7" fmla="*/ 277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E0BD6088-6406-4603-8A84-120FD3A07E8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6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2B9D0338-F48D-4B44-9E13-4136A636055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2 h 317"/>
                  <a:gd name="T4" fmla="*/ 624 w 624"/>
                  <a:gd name="T5" fmla="*/ 36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35F4053B-E543-4F7B-99FD-7C52D4A5563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3" y="1748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B9665A49-FF25-475D-A783-8E9023EE770D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0A1A287E-5856-4544-A52C-272E8B0D6A1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3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1 h 272"/>
                  <a:gd name="T4" fmla="*/ 240 w 624"/>
                  <a:gd name="T5" fmla="*/ 319 h 272"/>
                  <a:gd name="T6" fmla="*/ 624 w 624"/>
                  <a:gd name="T7" fmla="*/ 3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8528F6D9-CD1B-44F3-8221-C4D83ECE9BC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7 h 362"/>
                  <a:gd name="T4" fmla="*/ 248 w 632"/>
                  <a:gd name="T5" fmla="*/ 277 h 362"/>
                  <a:gd name="T6" fmla="*/ 632 w 632"/>
                  <a:gd name="T7" fmla="*/ 277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E14C27CE-10CA-484D-98AF-7F06B2EB20D1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10 h 385"/>
                <a:gd name="T2" fmla="*/ 5762 w 5762"/>
                <a:gd name="T3" fmla="*/ 201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10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52F4BB70-04DF-459E-8D4E-81D23E499960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719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94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5FED6336-76F5-4B5A-9D49-7678ADD28A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4C94377E-BAF3-4FCB-AC07-4208631F13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B4772743-26C2-4B95-BBA5-271CBC6C58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D54B89E-2185-4327-91E2-86B6020F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66CFFA6E-BFAF-46D6-918A-5CF19777AA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7E29D17D-25DF-4D22-9802-1050B884AD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C127B9BB-900E-47A8-8433-CA75CEA731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BE50C-6C66-49DB-8103-EBD8A8ADF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8E1A46FF-88E5-4941-BD59-EEB930160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10CBCF8C-DB3A-4024-8C35-93DBB1AF14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C62CED6E-5E84-4E89-A2F8-11253AAA4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0E48A-5C6D-4E67-A25D-4C16D533E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1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8A88C636-FBFE-4C75-83BB-AA28D87EC5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9137372E-578A-4369-9E22-DC90A0171C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962D38CB-3006-462E-8524-4F81AE7A16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81CFB-ECE7-4B1C-A69C-7113C6970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EC46BA6D-DDA9-40AE-AE87-A0F9DFAFF3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EEABCF9-9877-4D85-89C5-E198CA89D2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85A0172F-E4E2-4255-A895-6C02B376E1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521EF-BB85-477B-A0F6-0BB765B81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4B001AD1-D8B2-403E-9C84-FC474AC5BC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A74AA7AA-4B17-4136-9E71-F4642FD2C1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2CFD5FD9-26BF-4FCD-9712-B29257C29F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353D4-C62B-4158-8C69-11E584FAD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9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93BAB54C-4D83-40B8-A95F-88563407F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BC7FA464-C3F9-43B7-A736-84CD80A949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32B6DF6F-8CC1-47D4-98E5-28160730A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80357-58C9-4FB2-B2F2-E9F17A6E3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7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E98FA581-A13F-4799-9F4C-0EDC5BCAF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ED256C67-EBB6-471E-A54B-BC95B40455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099F1F62-97E1-4F72-ACC4-E11A05033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72027-ACCF-41E4-B82B-07084FD0D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D85C7E96-1BE6-4466-8FF1-4F04817F7F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0118474C-EB3A-4F9A-9AEE-1155966973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9954E148-5F6B-4C75-9D82-FA35A02673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BBCFC-9F62-41A1-9BF1-15A452C92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4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3D1A33C6-FA71-4947-88DA-FFEB0F2EFA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A3652C94-D5ED-4A45-9103-A977D325EA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BC0BAE03-B4AF-4939-ACAA-15B560459F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53093-7BE9-4888-A0F9-9A1BA2077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0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1D63345D-1D88-45FC-8BE9-4019B92593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554C931D-A85E-4555-AC9C-2FF3524C10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E222D58E-0E5A-44A4-A3B2-24FEDA1A44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708E9-EE5D-47E6-8B91-B5FB579FE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16EBAED-AF7A-412E-BE60-7552B2EC8591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944664F4-DF99-4548-9D1B-C38B4F49585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5" name="Freeform 4">
                <a:extLst>
                  <a:ext uri="{FF2B5EF4-FFF2-40B4-BE49-F238E27FC236}">
                    <a16:creationId xmlns:a16="http://schemas.microsoft.com/office/drawing/2014/main" id="{2811B7C5-01A5-4DB6-95D7-8D5AC2FF7EC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7" y="-992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5745 h 720"/>
                  <a:gd name="T4" fmla="*/ 624 w 1000"/>
                  <a:gd name="T5" fmla="*/ 5745 h 720"/>
                  <a:gd name="T6" fmla="*/ 624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36" name="Freeform 5">
                <a:extLst>
                  <a:ext uri="{FF2B5EF4-FFF2-40B4-BE49-F238E27FC236}">
                    <a16:creationId xmlns:a16="http://schemas.microsoft.com/office/drawing/2014/main" id="{E5DDF82D-F871-47FD-AABD-2766E73A410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37" name="Freeform 6">
                <a:extLst>
                  <a:ext uri="{FF2B5EF4-FFF2-40B4-BE49-F238E27FC236}">
                    <a16:creationId xmlns:a16="http://schemas.microsoft.com/office/drawing/2014/main" id="{A5253774-3043-478B-89D2-A6B52DA3A30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0" y="1669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3 h 317"/>
                  <a:gd name="T4" fmla="*/ 624 w 624"/>
                  <a:gd name="T5" fmla="*/ 36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4B04A847-6FEE-442F-AAA1-A1226B6E825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9" y="1753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39" name="Freeform 8">
                <a:extLst>
                  <a:ext uri="{FF2B5EF4-FFF2-40B4-BE49-F238E27FC236}">
                    <a16:creationId xmlns:a16="http://schemas.microsoft.com/office/drawing/2014/main" id="{EAF5236C-CCD7-45AE-B1A1-9B3D0E864B2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51 h 317"/>
                  <a:gd name="T4" fmla="*/ 624 w 624"/>
                  <a:gd name="T5" fmla="*/ 25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40" name="Freeform 9">
                <a:extLst>
                  <a:ext uri="{FF2B5EF4-FFF2-40B4-BE49-F238E27FC236}">
                    <a16:creationId xmlns:a16="http://schemas.microsoft.com/office/drawing/2014/main" id="{7AEFE995-6BA6-49B0-B67B-FFA7F613D46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3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3 h 272"/>
                  <a:gd name="T4" fmla="*/ 240 w 624"/>
                  <a:gd name="T5" fmla="*/ 320 h 272"/>
                  <a:gd name="T6" fmla="*/ 624 w 624"/>
                  <a:gd name="T7" fmla="*/ 363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41" name="Freeform 10">
                <a:extLst>
                  <a:ext uri="{FF2B5EF4-FFF2-40B4-BE49-F238E27FC236}">
                    <a16:creationId xmlns:a16="http://schemas.microsoft.com/office/drawing/2014/main" id="{6FC87051-46A6-4FDE-A54B-F618497C3D6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5" y="1727"/>
                <a:ext cx="632" cy="315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6 h 362"/>
                  <a:gd name="T4" fmla="*/ 248 w 632"/>
                  <a:gd name="T5" fmla="*/ 276 h 362"/>
                  <a:gd name="T6" fmla="*/ 632 w 632"/>
                  <a:gd name="T7" fmla="*/ 276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42" name="Freeform 11">
                <a:extLst>
                  <a:ext uri="{FF2B5EF4-FFF2-40B4-BE49-F238E27FC236}">
                    <a16:creationId xmlns:a16="http://schemas.microsoft.com/office/drawing/2014/main" id="{21E6E00C-F3D7-4D51-8243-7089F6541FE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08" y="1664"/>
                <a:ext cx="624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0 h 317"/>
                  <a:gd name="T4" fmla="*/ 624 w 624"/>
                  <a:gd name="T5" fmla="*/ 360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43" name="Freeform 12">
                <a:extLst>
                  <a:ext uri="{FF2B5EF4-FFF2-40B4-BE49-F238E27FC236}">
                    <a16:creationId xmlns:a16="http://schemas.microsoft.com/office/drawing/2014/main" id="{187774C8-A358-4C88-B661-36F08292675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44" name="Freeform 13">
                <a:extLst>
                  <a:ext uri="{FF2B5EF4-FFF2-40B4-BE49-F238E27FC236}">
                    <a16:creationId xmlns:a16="http://schemas.microsoft.com/office/drawing/2014/main" id="{92EA8245-F4FC-4814-A0FA-CB1791AEA7D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29" y="1747"/>
                <a:ext cx="624" cy="256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5 h 370"/>
                  <a:gd name="T4" fmla="*/ 624 w 624"/>
                  <a:gd name="T5" fmla="*/ 225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45" name="Freeform 14">
                <a:extLst>
                  <a:ext uri="{FF2B5EF4-FFF2-40B4-BE49-F238E27FC236}">
                    <a16:creationId xmlns:a16="http://schemas.microsoft.com/office/drawing/2014/main" id="{80E641CA-68CC-4DB8-9681-2F6F6B24600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51 h 317"/>
                  <a:gd name="T4" fmla="*/ 624 w 624"/>
                  <a:gd name="T5" fmla="*/ 25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46" name="Freeform 15">
                <a:extLst>
                  <a:ext uri="{FF2B5EF4-FFF2-40B4-BE49-F238E27FC236}">
                    <a16:creationId xmlns:a16="http://schemas.microsoft.com/office/drawing/2014/main" id="{D8742932-4D1C-4AC5-AC7D-1E76F829275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5"/>
                <a:ext cx="624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0 h 272"/>
                  <a:gd name="T4" fmla="*/ 240 w 624"/>
                  <a:gd name="T5" fmla="*/ 318 h 272"/>
                  <a:gd name="T6" fmla="*/ 624 w 624"/>
                  <a:gd name="T7" fmla="*/ 360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47" name="Freeform 16">
                <a:extLst>
                  <a:ext uri="{FF2B5EF4-FFF2-40B4-BE49-F238E27FC236}">
                    <a16:creationId xmlns:a16="http://schemas.microsoft.com/office/drawing/2014/main" id="{6BE5ECAA-4B63-48F3-A727-75D5FBFBD99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2" y="1721"/>
                <a:ext cx="632" cy="316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7 h 362"/>
                  <a:gd name="T4" fmla="*/ 248 w 632"/>
                  <a:gd name="T5" fmla="*/ 277 h 362"/>
                  <a:gd name="T6" fmla="*/ 632 w 632"/>
                  <a:gd name="T7" fmla="*/ 277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48" name="Freeform 17">
                <a:extLst>
                  <a:ext uri="{FF2B5EF4-FFF2-40B4-BE49-F238E27FC236}">
                    <a16:creationId xmlns:a16="http://schemas.microsoft.com/office/drawing/2014/main" id="{E324A1F1-6B13-46C6-A716-B561EB760FE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6" y="1667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1 h 317"/>
                  <a:gd name="T4" fmla="*/ 624 w 624"/>
                  <a:gd name="T5" fmla="*/ 361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49" name="Freeform 18">
                <a:extLst>
                  <a:ext uri="{FF2B5EF4-FFF2-40B4-BE49-F238E27FC236}">
                    <a16:creationId xmlns:a16="http://schemas.microsoft.com/office/drawing/2014/main" id="{318D8132-C8A3-4628-96FB-428C59AB6EA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3" y="1667"/>
                <a:ext cx="624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363 h 317"/>
                  <a:gd name="T4" fmla="*/ 624 w 624"/>
                  <a:gd name="T5" fmla="*/ 363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50" name="Freeform 19">
                <a:extLst>
                  <a:ext uri="{FF2B5EF4-FFF2-40B4-BE49-F238E27FC236}">
                    <a16:creationId xmlns:a16="http://schemas.microsoft.com/office/drawing/2014/main" id="{FFF24681-9E00-4F5B-990D-40F31B186FB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0" y="1746"/>
                <a:ext cx="624" cy="255"/>
              </a:xfrm>
              <a:custGeom>
                <a:avLst/>
                <a:gdLst>
                  <a:gd name="T0" fmla="*/ 0 w 624"/>
                  <a:gd name="T1" fmla="*/ 37 h 370"/>
                  <a:gd name="T2" fmla="*/ 0 w 624"/>
                  <a:gd name="T3" fmla="*/ 224 h 370"/>
                  <a:gd name="T4" fmla="*/ 624 w 624"/>
                  <a:gd name="T5" fmla="*/ 224 h 370"/>
                  <a:gd name="T6" fmla="*/ 624 w 624"/>
                  <a:gd name="T7" fmla="*/ 37 h 370"/>
                  <a:gd name="T8" fmla="*/ 384 w 624"/>
                  <a:gd name="T9" fmla="*/ 6 h 370"/>
                  <a:gd name="T10" fmla="*/ 0 w 624"/>
                  <a:gd name="T11" fmla="*/ 37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51" name="Freeform 20">
                <a:extLst>
                  <a:ext uri="{FF2B5EF4-FFF2-40B4-BE49-F238E27FC236}">
                    <a16:creationId xmlns:a16="http://schemas.microsoft.com/office/drawing/2014/main" id="{59A9FF0B-F6B3-48C9-AB11-9B941800CEF7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1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52" name="Freeform 21">
                <a:extLst>
                  <a:ext uri="{FF2B5EF4-FFF2-40B4-BE49-F238E27FC236}">
                    <a16:creationId xmlns:a16="http://schemas.microsoft.com/office/drawing/2014/main" id="{1B606F31-8D3B-41D4-91F1-1DCB94982F6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1" y="1692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361 h 272"/>
                  <a:gd name="T4" fmla="*/ 240 w 624"/>
                  <a:gd name="T5" fmla="*/ 319 h 272"/>
                  <a:gd name="T6" fmla="*/ 624 w 624"/>
                  <a:gd name="T7" fmla="*/ 361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1053" name="Freeform 22">
                <a:extLst>
                  <a:ext uri="{FF2B5EF4-FFF2-40B4-BE49-F238E27FC236}">
                    <a16:creationId xmlns:a16="http://schemas.microsoft.com/office/drawing/2014/main" id="{BC41D946-A70E-448D-AAEA-771A8E0FF1F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4" y="1719"/>
                <a:ext cx="632" cy="316"/>
              </a:xfrm>
              <a:custGeom>
                <a:avLst/>
                <a:gdLst>
                  <a:gd name="T0" fmla="*/ 8 w 632"/>
                  <a:gd name="T1" fmla="*/ 39 h 362"/>
                  <a:gd name="T2" fmla="*/ 8 w 632"/>
                  <a:gd name="T3" fmla="*/ 277 h 362"/>
                  <a:gd name="T4" fmla="*/ 248 w 632"/>
                  <a:gd name="T5" fmla="*/ 277 h 362"/>
                  <a:gd name="T6" fmla="*/ 632 w 632"/>
                  <a:gd name="T7" fmla="*/ 277 h 362"/>
                  <a:gd name="T8" fmla="*/ 632 w 632"/>
                  <a:gd name="T9" fmla="*/ 39 h 362"/>
                  <a:gd name="T10" fmla="*/ 104 w 632"/>
                  <a:gd name="T11" fmla="*/ 39 h 362"/>
                  <a:gd name="T12" fmla="*/ 8 w 632"/>
                  <a:gd name="T13" fmla="*/ 39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1033" name="Freeform 23">
              <a:extLst>
                <a:ext uri="{FF2B5EF4-FFF2-40B4-BE49-F238E27FC236}">
                  <a16:creationId xmlns:a16="http://schemas.microsoft.com/office/drawing/2014/main" id="{4DFDA7F2-6691-4020-982F-1B726C5B8268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10 h 385"/>
                <a:gd name="T2" fmla="*/ 4320 w 5762"/>
                <a:gd name="T3" fmla="*/ 201 h 385"/>
                <a:gd name="T4" fmla="*/ 4320 w 5762"/>
                <a:gd name="T5" fmla="*/ 4 h 385"/>
                <a:gd name="T6" fmla="*/ 0 w 5762"/>
                <a:gd name="T7" fmla="*/ 0 h 385"/>
                <a:gd name="T8" fmla="*/ 0 w 5762"/>
                <a:gd name="T9" fmla="*/ 210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4" name="Freeform 24">
              <a:extLst>
                <a:ext uri="{FF2B5EF4-FFF2-40B4-BE49-F238E27FC236}">
                  <a16:creationId xmlns:a16="http://schemas.microsoft.com/office/drawing/2014/main" id="{F4CF1509-1119-4368-A7B8-E0FA44E252B0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4319 w 5761"/>
                <a:gd name="T3" fmla="*/ 0 h 189"/>
                <a:gd name="T4" fmla="*/ 4319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1027" name="Rectangle 25">
            <a:extLst>
              <a:ext uri="{FF2B5EF4-FFF2-40B4-BE49-F238E27FC236}">
                <a16:creationId xmlns:a16="http://schemas.microsoft.com/office/drawing/2014/main" id="{7D3E96A0-8D3D-409A-B621-70FE06FFE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6">
            <a:extLst>
              <a:ext uri="{FF2B5EF4-FFF2-40B4-BE49-F238E27FC236}">
                <a16:creationId xmlns:a16="http://schemas.microsoft.com/office/drawing/2014/main" id="{88CD26B4-A421-481A-86B0-7CD9BE551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2E3CC368-5557-4F81-B691-D33F832749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6172" name="Rectangle 28">
            <a:extLst>
              <a:ext uri="{FF2B5EF4-FFF2-40B4-BE49-F238E27FC236}">
                <a16:creationId xmlns:a16="http://schemas.microsoft.com/office/drawing/2014/main" id="{76E609E4-BA47-4690-931C-E09C20A5DB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6173" name="Rectangle 29">
            <a:extLst>
              <a:ext uri="{FF2B5EF4-FFF2-40B4-BE49-F238E27FC236}">
                <a16:creationId xmlns:a16="http://schemas.microsoft.com/office/drawing/2014/main" id="{4E55A103-3C64-45A7-8D35-1426B4D2E0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5D6E13-E8A9-42DE-93C0-FAA976012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5CCF3EEE-3B42-4F24-BF41-189D90CE8F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D26CB5F-162B-43F4-9E05-23D740DE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D9A7513B-BC31-4B97-85CE-50300ABA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6191FFB2-238F-4C78-8581-DB7205CC93E3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5125" name="Text Box 2">
            <a:extLst>
              <a:ext uri="{FF2B5EF4-FFF2-40B4-BE49-F238E27FC236}">
                <a16:creationId xmlns:a16="http://schemas.microsoft.com/office/drawing/2014/main" id="{30D8E1D7-25D6-413A-A1A4-7682AF2B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85800"/>
            <a:ext cx="70104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>
                <a:latin typeface="Times New Roman" panose="02020603050405020304" pitchFamily="18" charset="0"/>
              </a:rPr>
              <a:t>AVL Trees – Delete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Data Structures &amp; Program Design in C  2</a:t>
            </a:r>
            <a:r>
              <a:rPr lang="en-US" altLang="en-US" sz="2400" baseline="30000">
                <a:latin typeface="Times New Roman" panose="02020603050405020304" pitchFamily="18" charset="0"/>
              </a:rPr>
              <a:t>nd</a:t>
            </a:r>
            <a:r>
              <a:rPr lang="en-US" altLang="en-US" sz="2400">
                <a:latin typeface="Times New Roman" panose="02020603050405020304" pitchFamily="18" charset="0"/>
              </a:rPr>
              <a:t> Ed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Robert Kruse / C.L. Tondo / Bruce Leung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Requires the same basic ideas that are used for insertion.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Similar to deleting from a Binary Search tree in that internal nodes with one or two subtrees and leaf nodes must be considered.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1">
            <a:extLst>
              <a:ext uri="{FF2B5EF4-FFF2-40B4-BE49-F238E27FC236}">
                <a16:creationId xmlns:a16="http://schemas.microsoft.com/office/drawing/2014/main" id="{DDF83A74-0C0E-46AF-B3AF-7640BFFC12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5DFAD536-3C18-4F2E-8EDE-820C0C9E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9CB3F51-9082-411C-B37D-2F155A32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04C7875-9356-48A8-8A21-91F49375DA6F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5365" name="AutoShape 43">
            <a:extLst>
              <a:ext uri="{FF2B5EF4-FFF2-40B4-BE49-F238E27FC236}">
                <a16:creationId xmlns:a16="http://schemas.microsoft.com/office/drawing/2014/main" id="{996605D0-4148-4123-B590-3D5E65CFB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819400"/>
            <a:ext cx="381000" cy="381000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5366" name="Text Box 2">
            <a:extLst>
              <a:ext uri="{FF2B5EF4-FFF2-40B4-BE49-F238E27FC236}">
                <a16:creationId xmlns:a16="http://schemas.microsoft.com/office/drawing/2014/main" id="{C7703E1E-7002-4F30-8893-217FC421D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"/>
            <a:ext cx="75438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Case 3b: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balance factor of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is the </a:t>
            </a: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same</a:t>
            </a:r>
            <a:r>
              <a:rPr lang="en-US" altLang="en-US" sz="2400">
                <a:latin typeface="Times New Roman" panose="02020603050405020304" pitchFamily="18" charset="0"/>
              </a:rPr>
              <a:t> as that of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. Apply a </a:t>
            </a:r>
            <a:r>
              <a:rPr lang="en-US" altLang="en-US" sz="2400" b="1">
                <a:latin typeface="Times New Roman" panose="02020603050405020304" pitchFamily="18" charset="0"/>
              </a:rPr>
              <a:t>single rotation</a:t>
            </a:r>
            <a:r>
              <a:rPr lang="en-US" altLang="en-US" sz="2400">
                <a:latin typeface="Times New Roman" panose="02020603050405020304" pitchFamily="18" charset="0"/>
              </a:rPr>
              <a:t>, set the balance factors of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</a:rPr>
              <a:t>equal</a:t>
            </a:r>
            <a:r>
              <a:rPr lang="en-US" altLang="en-US" sz="2400">
                <a:latin typeface="Times New Roman" panose="02020603050405020304" pitchFamily="18" charset="0"/>
              </a:rPr>
              <a:t>, and leave </a:t>
            </a:r>
            <a:r>
              <a:rPr lang="en-US" altLang="en-US" sz="2000">
                <a:latin typeface="Courier New" panose="02070309020205020404" pitchFamily="49" charset="0"/>
              </a:rPr>
              <a:t>shorter</a:t>
            </a:r>
            <a:r>
              <a:rPr lang="en-US" altLang="en-US" sz="2400">
                <a:latin typeface="Times New Roman" panose="02020603050405020304" pitchFamily="18" charset="0"/>
              </a:rPr>
              <a:t> as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</a:t>
            </a:r>
            <a:r>
              <a:rPr lang="en-US" altLang="en-US" sz="2000">
                <a:latin typeface="Courier New" panose="02070309020205020404" pitchFamily="49" charset="0"/>
              </a:rPr>
              <a:t>r          </a:t>
            </a: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Right Rotation</a:t>
            </a:r>
            <a:r>
              <a:rPr lang="en-US" altLang="en-US" sz="2000">
                <a:latin typeface="Courier New" panose="02070309020205020404" pitchFamily="49" charset="0"/>
              </a:rPr>
              <a:t>       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</a:t>
            </a:r>
            <a:r>
              <a:rPr lang="en-US" altLang="en-US" sz="2000" b="1">
                <a:solidFill>
                  <a:srgbClr val="FF0066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000">
                <a:latin typeface="Courier New" panose="02070309020205020404" pitchFamily="49" charset="0"/>
              </a:rPr>
              <a:t>             x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	    x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               r</a:t>
            </a:r>
          </a:p>
        </p:txBody>
      </p:sp>
      <p:sp>
        <p:nvSpPr>
          <p:cNvPr id="15367" name="AutoShape 3">
            <a:extLst>
              <a:ext uri="{FF2B5EF4-FFF2-40B4-BE49-F238E27FC236}">
                <a16:creationId xmlns:a16="http://schemas.microsoft.com/office/drawing/2014/main" id="{1F0E42BB-BBA6-486B-82D9-A27930F4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9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5368" name="AutoShape 4">
            <a:extLst>
              <a:ext uri="{FF2B5EF4-FFF2-40B4-BE49-F238E27FC236}">
                <a16:creationId xmlns:a16="http://schemas.microsoft.com/office/drawing/2014/main" id="{5860A27C-53D2-4805-93A4-52D6A1B9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5369" name="AutoShape 5">
            <a:extLst>
              <a:ext uri="{FF2B5EF4-FFF2-40B4-BE49-F238E27FC236}">
                <a16:creationId xmlns:a16="http://schemas.microsoft.com/office/drawing/2014/main" id="{F793833D-E823-463A-B0B9-FC41E1643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49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5370" name="AutoShape 6">
            <a:extLst>
              <a:ext uri="{FF2B5EF4-FFF2-40B4-BE49-F238E27FC236}">
                <a16:creationId xmlns:a16="http://schemas.microsoft.com/office/drawing/2014/main" id="{ADF7CE84-D206-4EBF-B3F4-652664D5F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69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5371" name="AutoShape 8">
            <a:extLst>
              <a:ext uri="{FF2B5EF4-FFF2-40B4-BE49-F238E27FC236}">
                <a16:creationId xmlns:a16="http://schemas.microsoft.com/office/drawing/2014/main" id="{CE5EE0C3-E030-4E8B-AD5B-F1CDBCDE2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9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5372" name="AutoShape 9">
            <a:extLst>
              <a:ext uri="{FF2B5EF4-FFF2-40B4-BE49-F238E27FC236}">
                <a16:creationId xmlns:a16="http://schemas.microsoft.com/office/drawing/2014/main" id="{12662B75-1768-4FB6-898E-304E6CC57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95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5373" name="AutoShape 10">
            <a:extLst>
              <a:ext uri="{FF2B5EF4-FFF2-40B4-BE49-F238E27FC236}">
                <a16:creationId xmlns:a16="http://schemas.microsoft.com/office/drawing/2014/main" id="{EB6788EE-04F3-4FAA-AD89-297BBD08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5374" name="AutoShape 12">
            <a:extLst>
              <a:ext uri="{FF2B5EF4-FFF2-40B4-BE49-F238E27FC236}">
                <a16:creationId xmlns:a16="http://schemas.microsoft.com/office/drawing/2014/main" id="{DBDBDCE2-47A9-4121-B9C5-F08F8788F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19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E0B9EA45-68D7-4CE9-A61C-F706E806D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5376" name="Line 17">
            <a:extLst>
              <a:ext uri="{FF2B5EF4-FFF2-40B4-BE49-F238E27FC236}">
                <a16:creationId xmlns:a16="http://schemas.microsoft.com/office/drawing/2014/main" id="{82635E56-11FA-4047-8144-3BD74A2CD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8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5377" name="Line 20">
            <a:extLst>
              <a:ext uri="{FF2B5EF4-FFF2-40B4-BE49-F238E27FC236}">
                <a16:creationId xmlns:a16="http://schemas.microsoft.com/office/drawing/2014/main" id="{F32E1997-49F6-486B-9665-8498BC3F1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5378" name="Line 21">
            <a:extLst>
              <a:ext uri="{FF2B5EF4-FFF2-40B4-BE49-F238E27FC236}">
                <a16:creationId xmlns:a16="http://schemas.microsoft.com/office/drawing/2014/main" id="{5B372D9A-B75C-4297-83CD-8A2C46CF2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5379" name="Line 24">
            <a:extLst>
              <a:ext uri="{FF2B5EF4-FFF2-40B4-BE49-F238E27FC236}">
                <a16:creationId xmlns:a16="http://schemas.microsoft.com/office/drawing/2014/main" id="{1803AD08-B518-48ED-A299-B6999ED3CE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5380" name="Line 25">
            <a:extLst>
              <a:ext uri="{FF2B5EF4-FFF2-40B4-BE49-F238E27FC236}">
                <a16:creationId xmlns:a16="http://schemas.microsoft.com/office/drawing/2014/main" id="{27D3464F-29DD-4F04-AB47-AEA5452D1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90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5381" name="Line 26">
            <a:extLst>
              <a:ext uri="{FF2B5EF4-FFF2-40B4-BE49-F238E27FC236}">
                <a16:creationId xmlns:a16="http://schemas.microsoft.com/office/drawing/2014/main" id="{18A14C52-1C22-492C-8264-7C76C96103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3276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5382" name="Line 28">
            <a:extLst>
              <a:ext uri="{FF2B5EF4-FFF2-40B4-BE49-F238E27FC236}">
                <a16:creationId xmlns:a16="http://schemas.microsoft.com/office/drawing/2014/main" id="{E01464A3-5D02-46FD-B509-CBD8E890BC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5383" name="AutoShape 30">
            <a:extLst>
              <a:ext uri="{FF2B5EF4-FFF2-40B4-BE49-F238E27FC236}">
                <a16:creationId xmlns:a16="http://schemas.microsoft.com/office/drawing/2014/main" id="{3B311F34-4CDE-4CE4-BFDD-1F0CF326B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029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5384" name="AutoShape 32">
            <a:extLst>
              <a:ext uri="{FF2B5EF4-FFF2-40B4-BE49-F238E27FC236}">
                <a16:creationId xmlns:a16="http://schemas.microsoft.com/office/drawing/2014/main" id="{E7A4D3A0-7B73-464E-8AB9-78C3CC24C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5385" name="Line 33">
            <a:extLst>
              <a:ext uri="{FF2B5EF4-FFF2-40B4-BE49-F238E27FC236}">
                <a16:creationId xmlns:a16="http://schemas.microsoft.com/office/drawing/2014/main" id="{7DA6FA49-6CA9-4EAC-BF79-53D33F7E29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724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5386" name="Line 34">
            <a:extLst>
              <a:ext uri="{FF2B5EF4-FFF2-40B4-BE49-F238E27FC236}">
                <a16:creationId xmlns:a16="http://schemas.microsoft.com/office/drawing/2014/main" id="{50C7473F-9B0F-4E27-9F62-7285D37D7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724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5387" name="Text Box 35">
            <a:extLst>
              <a:ext uri="{FF2B5EF4-FFF2-40B4-BE49-F238E27FC236}">
                <a16:creationId xmlns:a16="http://schemas.microsoft.com/office/drawing/2014/main" id="{A0EC8D84-F88F-4158-86C0-E980A2D42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616450"/>
            <a:ext cx="21336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After: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 Equal Height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 Equal Height</a:t>
            </a:r>
          </a:p>
        </p:txBody>
      </p:sp>
      <p:sp>
        <p:nvSpPr>
          <p:cNvPr id="15388" name="Text Box 36">
            <a:extLst>
              <a:ext uri="{FF2B5EF4-FFF2-40B4-BE49-F238E27FC236}">
                <a16:creationId xmlns:a16="http://schemas.microsoft.com/office/drawing/2014/main" id="{150AD489-D24E-4F01-9765-C05EEB066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37063"/>
            <a:ext cx="22098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Before: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 Left High       x Left High =&gt; Right Rotate</a:t>
            </a:r>
          </a:p>
        </p:txBody>
      </p:sp>
      <p:sp>
        <p:nvSpPr>
          <p:cNvPr id="15389" name="Rectangle 37">
            <a:extLst>
              <a:ext uri="{FF2B5EF4-FFF2-40B4-BE49-F238E27FC236}">
                <a16:creationId xmlns:a16="http://schemas.microsoft.com/office/drawing/2014/main" id="{A61BFF3A-D8FB-4B77-B0B1-D27462C96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434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5390" name="Rectangle 38">
            <a:extLst>
              <a:ext uri="{FF2B5EF4-FFF2-40B4-BE49-F238E27FC236}">
                <a16:creationId xmlns:a16="http://schemas.microsoft.com/office/drawing/2014/main" id="{535E5F15-9754-4330-B7E5-9B7695606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2286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5391" name="Line 39">
            <a:extLst>
              <a:ext uri="{FF2B5EF4-FFF2-40B4-BE49-F238E27FC236}">
                <a16:creationId xmlns:a16="http://schemas.microsoft.com/office/drawing/2014/main" id="{791CEA23-AFD8-45D9-BFF7-CDFB8DEEEE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362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5392" name="Line 40">
            <a:extLst>
              <a:ext uri="{FF2B5EF4-FFF2-40B4-BE49-F238E27FC236}">
                <a16:creationId xmlns:a16="http://schemas.microsoft.com/office/drawing/2014/main" id="{711583F3-FCAC-4454-8385-97BB0B789A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590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5393" name="Line 45">
            <a:extLst>
              <a:ext uri="{FF2B5EF4-FFF2-40B4-BE49-F238E27FC236}">
                <a16:creationId xmlns:a16="http://schemas.microsoft.com/office/drawing/2014/main" id="{104EC13B-DA16-42DA-B416-EC44D86CB2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048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5394" name="Line 46">
            <a:extLst>
              <a:ext uri="{FF2B5EF4-FFF2-40B4-BE49-F238E27FC236}">
                <a16:creationId xmlns:a16="http://schemas.microsoft.com/office/drawing/2014/main" id="{D7C4023A-E330-4CB8-BD1B-09D035997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5395" name="Line 47">
            <a:extLst>
              <a:ext uri="{FF2B5EF4-FFF2-40B4-BE49-F238E27FC236}">
                <a16:creationId xmlns:a16="http://schemas.microsoft.com/office/drawing/2014/main" id="{17D627AE-7205-4D87-A91D-BD2A1B5D2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18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5396" name="Line 48">
            <a:extLst>
              <a:ext uri="{FF2B5EF4-FFF2-40B4-BE49-F238E27FC236}">
                <a16:creationId xmlns:a16="http://schemas.microsoft.com/office/drawing/2014/main" id="{E3850434-6EF0-4036-A87A-A926EF6481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971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1">
            <a:extLst>
              <a:ext uri="{FF2B5EF4-FFF2-40B4-BE49-F238E27FC236}">
                <a16:creationId xmlns:a16="http://schemas.microsoft.com/office/drawing/2014/main" id="{6A362F16-B130-48F4-860A-3A0E738343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65" name="Footer Placeholder 2">
            <a:extLst>
              <a:ext uri="{FF2B5EF4-FFF2-40B4-BE49-F238E27FC236}">
                <a16:creationId xmlns:a16="http://schemas.microsoft.com/office/drawing/2014/main" id="{4C76FC5F-783D-4856-858C-3C0E3AB9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903B8763-2AC3-4007-AF71-B1F1BA36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44135C1-23C4-494D-8A2C-D5701A423913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dirty="0"/>
          </a:p>
        </p:txBody>
      </p:sp>
      <p:sp>
        <p:nvSpPr>
          <p:cNvPr id="16389" name="Text Box 2">
            <a:extLst>
              <a:ext uri="{FF2B5EF4-FFF2-40B4-BE49-F238E27FC236}">
                <a16:creationId xmlns:a16="http://schemas.microsoft.com/office/drawing/2014/main" id="{EB57F10A-DAB5-4BA0-B138-2482BC528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76200"/>
            <a:ext cx="72390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Case 3c: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balance factor of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are </a:t>
            </a: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opposite</a:t>
            </a:r>
            <a:r>
              <a:rPr lang="en-US" altLang="en-US" sz="2400">
                <a:latin typeface="Times New Roman" panose="02020603050405020304" pitchFamily="18" charset="0"/>
              </a:rPr>
              <a:t>. Apply a </a:t>
            </a:r>
            <a:r>
              <a:rPr lang="en-US" altLang="en-US" sz="2400" b="1">
                <a:latin typeface="Times New Roman" panose="02020603050405020304" pitchFamily="18" charset="0"/>
              </a:rPr>
              <a:t>double rotation</a:t>
            </a:r>
            <a:r>
              <a:rPr lang="en-US" altLang="en-US" sz="2400">
                <a:latin typeface="Times New Roman" panose="02020603050405020304" pitchFamily="18" charset="0"/>
              </a:rPr>
              <a:t> ( first around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, then around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), set the balance factor of the new root to </a:t>
            </a:r>
            <a:r>
              <a:rPr lang="en-US" altLang="en-US" sz="2400" b="1">
                <a:latin typeface="Times New Roman" panose="02020603050405020304" pitchFamily="18" charset="0"/>
              </a:rPr>
              <a:t>equal</a:t>
            </a:r>
            <a:r>
              <a:rPr lang="en-US" altLang="en-US" sz="2400">
                <a:latin typeface="Times New Roman" panose="02020603050405020304" pitchFamily="18" charset="0"/>
              </a:rPr>
              <a:t> and the other balance factors </a:t>
            </a:r>
            <a:r>
              <a:rPr lang="en-US" altLang="en-US" sz="2400" b="1">
                <a:latin typeface="Times New Roman" panose="02020603050405020304" pitchFamily="18" charset="0"/>
              </a:rPr>
              <a:t>as appropriate</a:t>
            </a:r>
            <a:r>
              <a:rPr lang="en-US" altLang="en-US" sz="2400">
                <a:latin typeface="Times New Roman" panose="02020603050405020304" pitchFamily="18" charset="0"/>
              </a:rPr>
              <a:t>, and leave </a:t>
            </a:r>
            <a:r>
              <a:rPr lang="en-US" altLang="en-US" sz="2000">
                <a:latin typeface="Courier New" panose="02070309020205020404" pitchFamily="49" charset="0"/>
              </a:rPr>
              <a:t>shorter</a:t>
            </a:r>
            <a:r>
              <a:rPr lang="en-US" altLang="en-US" sz="2400">
                <a:latin typeface="Times New Roman" panose="02020603050405020304" pitchFamily="18" charset="0"/>
              </a:rPr>
              <a:t> as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2400">
                <a:latin typeface="Times New Roman" panose="02020603050405020304" pitchFamily="18" charset="0"/>
              </a:rPr>
              <a:t>.          </a:t>
            </a:r>
          </a:p>
        </p:txBody>
      </p:sp>
      <p:sp>
        <p:nvSpPr>
          <p:cNvPr id="16390" name="AutoShape 3">
            <a:extLst>
              <a:ext uri="{FF2B5EF4-FFF2-40B4-BE49-F238E27FC236}">
                <a16:creationId xmlns:a16="http://schemas.microsoft.com/office/drawing/2014/main" id="{1C5A0283-D4F4-4918-B1A2-EEE768C9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Line 4">
            <a:extLst>
              <a:ext uri="{FF2B5EF4-FFF2-40B4-BE49-F238E27FC236}">
                <a16:creationId xmlns:a16="http://schemas.microsoft.com/office/drawing/2014/main" id="{5380AF09-EC07-4729-A648-3023F16B00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962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392" name="Line 6">
            <a:extLst>
              <a:ext uri="{FF2B5EF4-FFF2-40B4-BE49-F238E27FC236}">
                <a16:creationId xmlns:a16="http://schemas.microsoft.com/office/drawing/2014/main" id="{B40618BF-F01E-45D2-A152-9E65C70E1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743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393" name="AutoShape 13">
            <a:extLst>
              <a:ext uri="{FF2B5EF4-FFF2-40B4-BE49-F238E27FC236}">
                <a16:creationId xmlns:a16="http://schemas.microsoft.com/office/drawing/2014/main" id="{73E48E46-F99B-4518-AB5C-76D6E560B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3200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394" name="AutoShape 14">
            <a:extLst>
              <a:ext uri="{FF2B5EF4-FFF2-40B4-BE49-F238E27FC236}">
                <a16:creationId xmlns:a16="http://schemas.microsoft.com/office/drawing/2014/main" id="{FB9D891B-9E6F-4653-8E43-B1C1DC675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44989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395" name="AutoShape 15">
            <a:extLst>
              <a:ext uri="{FF2B5EF4-FFF2-40B4-BE49-F238E27FC236}">
                <a16:creationId xmlns:a16="http://schemas.microsoft.com/office/drawing/2014/main" id="{AB2EE43E-E46E-40D9-8DC5-3BBA92DBF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3886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396" name="AutoShape 16">
            <a:extLst>
              <a:ext uri="{FF2B5EF4-FFF2-40B4-BE49-F238E27FC236}">
                <a16:creationId xmlns:a16="http://schemas.microsoft.com/office/drawing/2014/main" id="{967BDE3E-7E1D-4C67-AE26-A284EB40F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3276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397" name="AutoShape 17">
            <a:extLst>
              <a:ext uri="{FF2B5EF4-FFF2-40B4-BE49-F238E27FC236}">
                <a16:creationId xmlns:a16="http://schemas.microsoft.com/office/drawing/2014/main" id="{6B751AA6-CD91-4573-9CCE-0C74266DB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86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398" name="AutoShape 18">
            <a:extLst>
              <a:ext uri="{FF2B5EF4-FFF2-40B4-BE49-F238E27FC236}">
                <a16:creationId xmlns:a16="http://schemas.microsoft.com/office/drawing/2014/main" id="{7CC729E3-9015-49F3-A099-8A4A2D6A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893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399" name="Line 19">
            <a:extLst>
              <a:ext uri="{FF2B5EF4-FFF2-40B4-BE49-F238E27FC236}">
                <a16:creationId xmlns:a16="http://schemas.microsoft.com/office/drawing/2014/main" id="{565AE186-97A4-41A8-AD1D-336E63E0B1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971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00" name="Line 20">
            <a:extLst>
              <a:ext uri="{FF2B5EF4-FFF2-40B4-BE49-F238E27FC236}">
                <a16:creationId xmlns:a16="http://schemas.microsoft.com/office/drawing/2014/main" id="{518D4B8B-42B8-49E3-A758-11E2E4DC7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971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01" name="Line 21">
            <a:extLst>
              <a:ext uri="{FF2B5EF4-FFF2-40B4-BE49-F238E27FC236}">
                <a16:creationId xmlns:a16="http://schemas.microsoft.com/office/drawing/2014/main" id="{BECA3133-A1EC-4A93-818D-9DA772661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581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02" name="Line 22">
            <a:extLst>
              <a:ext uri="{FF2B5EF4-FFF2-40B4-BE49-F238E27FC236}">
                <a16:creationId xmlns:a16="http://schemas.microsoft.com/office/drawing/2014/main" id="{19A869C0-B55A-401D-85E8-11B7EC51C0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505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03" name="Line 23">
            <a:extLst>
              <a:ext uri="{FF2B5EF4-FFF2-40B4-BE49-F238E27FC236}">
                <a16:creationId xmlns:a16="http://schemas.microsoft.com/office/drawing/2014/main" id="{DEA0673C-6ADF-4B4D-B7E0-30D2BFDE5E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191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04" name="Line 24">
            <a:extLst>
              <a:ext uri="{FF2B5EF4-FFF2-40B4-BE49-F238E27FC236}">
                <a16:creationId xmlns:a16="http://schemas.microsoft.com/office/drawing/2014/main" id="{39D4629F-CB17-42E5-950C-788D54563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05" name="Line 25">
            <a:extLst>
              <a:ext uri="{FF2B5EF4-FFF2-40B4-BE49-F238E27FC236}">
                <a16:creationId xmlns:a16="http://schemas.microsoft.com/office/drawing/2014/main" id="{0D8A11F3-7781-4305-ACC5-2F4780142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06" name="Line 26">
            <a:extLst>
              <a:ext uri="{FF2B5EF4-FFF2-40B4-BE49-F238E27FC236}">
                <a16:creationId xmlns:a16="http://schemas.microsoft.com/office/drawing/2014/main" id="{96991C74-5482-412A-AB08-ED710D256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07" name="Line 27">
            <a:extLst>
              <a:ext uri="{FF2B5EF4-FFF2-40B4-BE49-F238E27FC236}">
                <a16:creationId xmlns:a16="http://schemas.microsoft.com/office/drawing/2014/main" id="{3237867C-167B-4682-87E7-8FDFFDF8D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08" name="Line 28">
            <a:extLst>
              <a:ext uri="{FF2B5EF4-FFF2-40B4-BE49-F238E27FC236}">
                <a16:creationId xmlns:a16="http://schemas.microsoft.com/office/drawing/2014/main" id="{BB7D71AE-A0D6-4D98-A982-D0BC4EF03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352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09" name="Line 29">
            <a:extLst>
              <a:ext uri="{FF2B5EF4-FFF2-40B4-BE49-F238E27FC236}">
                <a16:creationId xmlns:a16="http://schemas.microsoft.com/office/drawing/2014/main" id="{E5A96F6C-2948-4459-8FB6-7BE3AA7F92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276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10" name="AutoShape 30">
            <a:extLst>
              <a:ext uri="{FF2B5EF4-FFF2-40B4-BE49-F238E27FC236}">
                <a16:creationId xmlns:a16="http://schemas.microsoft.com/office/drawing/2014/main" id="{F063A276-5553-4EBC-9578-AA0A8CBCC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25908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411" name="Line 31">
            <a:extLst>
              <a:ext uri="{FF2B5EF4-FFF2-40B4-BE49-F238E27FC236}">
                <a16:creationId xmlns:a16="http://schemas.microsoft.com/office/drawing/2014/main" id="{0285B95C-FAEF-4A2E-9879-36AFBC3592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5975" y="3886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12" name="AutoShape 33">
            <a:extLst>
              <a:ext uri="{FF2B5EF4-FFF2-40B4-BE49-F238E27FC236}">
                <a16:creationId xmlns:a16="http://schemas.microsoft.com/office/drawing/2014/main" id="{80A2011E-D60F-4490-8F65-E21EC357B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124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413" name="AutoShape 34">
            <a:extLst>
              <a:ext uri="{FF2B5EF4-FFF2-40B4-BE49-F238E27FC236}">
                <a16:creationId xmlns:a16="http://schemas.microsoft.com/office/drawing/2014/main" id="{B44A83BF-2AD0-43E1-876B-C312B6421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0" y="44227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414" name="AutoShape 35">
            <a:extLst>
              <a:ext uri="{FF2B5EF4-FFF2-40B4-BE49-F238E27FC236}">
                <a16:creationId xmlns:a16="http://schemas.microsoft.com/office/drawing/2014/main" id="{B1971490-D302-4BE7-9EC6-02F792332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810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415" name="AutoShape 36">
            <a:extLst>
              <a:ext uri="{FF2B5EF4-FFF2-40B4-BE49-F238E27FC236}">
                <a16:creationId xmlns:a16="http://schemas.microsoft.com/office/drawing/2014/main" id="{4775C768-15F7-4A0E-9067-7D990516A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950" y="3200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416" name="AutoShape 38">
            <a:extLst>
              <a:ext uri="{FF2B5EF4-FFF2-40B4-BE49-F238E27FC236}">
                <a16:creationId xmlns:a16="http://schemas.microsoft.com/office/drawing/2014/main" id="{D2F2494D-4C5B-4849-9B80-7452BD805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75" y="3813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417" name="Line 39">
            <a:extLst>
              <a:ext uri="{FF2B5EF4-FFF2-40B4-BE49-F238E27FC236}">
                <a16:creationId xmlns:a16="http://schemas.microsoft.com/office/drawing/2014/main" id="{440F8148-8BE0-48B9-87DE-A2B45562D8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8175" y="2895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18" name="Line 40">
            <a:extLst>
              <a:ext uri="{FF2B5EF4-FFF2-40B4-BE49-F238E27FC236}">
                <a16:creationId xmlns:a16="http://schemas.microsoft.com/office/drawing/2014/main" id="{984C92F5-DCDD-452C-8009-6D6427DE5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775" y="2895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19" name="Line 42">
            <a:extLst>
              <a:ext uri="{FF2B5EF4-FFF2-40B4-BE49-F238E27FC236}">
                <a16:creationId xmlns:a16="http://schemas.microsoft.com/office/drawing/2014/main" id="{15D866F6-CC6E-465E-AF8F-3523F1461B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21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20" name="Line 43">
            <a:extLst>
              <a:ext uri="{FF2B5EF4-FFF2-40B4-BE49-F238E27FC236}">
                <a16:creationId xmlns:a16="http://schemas.microsoft.com/office/drawing/2014/main" id="{C8254EA3-0EEA-4EEE-A746-957F9E3CCB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1175" y="4114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21" name="Line 44">
            <a:extLst>
              <a:ext uri="{FF2B5EF4-FFF2-40B4-BE49-F238E27FC236}">
                <a16:creationId xmlns:a16="http://schemas.microsoft.com/office/drawing/2014/main" id="{D377E000-172C-4F8E-B218-F0B8326D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3175" y="3429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22" name="Line 46">
            <a:extLst>
              <a:ext uri="{FF2B5EF4-FFF2-40B4-BE49-F238E27FC236}">
                <a16:creationId xmlns:a16="http://schemas.microsoft.com/office/drawing/2014/main" id="{C140CF19-1FAF-4853-A956-E963C67CF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175" y="3962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23" name="Line 47">
            <a:extLst>
              <a:ext uri="{FF2B5EF4-FFF2-40B4-BE49-F238E27FC236}">
                <a16:creationId xmlns:a16="http://schemas.microsoft.com/office/drawing/2014/main" id="{A10E6C28-B0FC-4102-97F0-0978A656F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975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24" name="Line 49">
            <a:extLst>
              <a:ext uri="{FF2B5EF4-FFF2-40B4-BE49-F238E27FC236}">
                <a16:creationId xmlns:a16="http://schemas.microsoft.com/office/drawing/2014/main" id="{154BDD2E-C7F1-4084-A02A-BF603B14DE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6975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25" name="AutoShape 50">
            <a:extLst>
              <a:ext uri="{FF2B5EF4-FFF2-40B4-BE49-F238E27FC236}">
                <a16:creationId xmlns:a16="http://schemas.microsoft.com/office/drawing/2014/main" id="{2ABEA8FE-7D9E-48C3-A99B-40DE93DE1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4572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426" name="AutoShape 53">
            <a:extLst>
              <a:ext uri="{FF2B5EF4-FFF2-40B4-BE49-F238E27FC236}">
                <a16:creationId xmlns:a16="http://schemas.microsoft.com/office/drawing/2014/main" id="{BF5E71BF-8E13-4906-B420-1BC65F62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5105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427" name="AutoShape 54">
            <a:extLst>
              <a:ext uri="{FF2B5EF4-FFF2-40B4-BE49-F238E27FC236}">
                <a16:creationId xmlns:a16="http://schemas.microsoft.com/office/drawing/2014/main" id="{48E54EE3-4012-4B40-9D41-CD8710B0B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791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428" name="AutoShape 56">
            <a:extLst>
              <a:ext uri="{FF2B5EF4-FFF2-40B4-BE49-F238E27FC236}">
                <a16:creationId xmlns:a16="http://schemas.microsoft.com/office/drawing/2014/main" id="{1AE31E0C-109E-4510-9D6F-9A10CD00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5181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429" name="AutoShape 57">
            <a:extLst>
              <a:ext uri="{FF2B5EF4-FFF2-40B4-BE49-F238E27FC236}">
                <a16:creationId xmlns:a16="http://schemas.microsoft.com/office/drawing/2014/main" id="{295C4531-13E1-4193-992E-0D455148B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775" y="5791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430" name="AutoShape 58">
            <a:extLst>
              <a:ext uri="{FF2B5EF4-FFF2-40B4-BE49-F238E27FC236}">
                <a16:creationId xmlns:a16="http://schemas.microsoft.com/office/drawing/2014/main" id="{DCAE940C-49A6-4217-AF1D-7CC8C8802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7943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431" name="Line 59">
            <a:extLst>
              <a:ext uri="{FF2B5EF4-FFF2-40B4-BE49-F238E27FC236}">
                <a16:creationId xmlns:a16="http://schemas.microsoft.com/office/drawing/2014/main" id="{FCF09AC8-710A-4737-9C6A-452A252AB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6975" y="4876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32" name="Line 60">
            <a:extLst>
              <a:ext uri="{FF2B5EF4-FFF2-40B4-BE49-F238E27FC236}">
                <a16:creationId xmlns:a16="http://schemas.microsoft.com/office/drawing/2014/main" id="{CC8E7F2C-2B53-4A12-B711-2FD06F3B2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4876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33" name="Line 61">
            <a:extLst>
              <a:ext uri="{FF2B5EF4-FFF2-40B4-BE49-F238E27FC236}">
                <a16:creationId xmlns:a16="http://schemas.microsoft.com/office/drawing/2014/main" id="{752292F3-298F-4C59-901D-04602FA5F5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6975" y="5486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34" name="Line 63">
            <a:extLst>
              <a:ext uri="{FF2B5EF4-FFF2-40B4-BE49-F238E27FC236}">
                <a16:creationId xmlns:a16="http://schemas.microsoft.com/office/drawing/2014/main" id="{9EEC992B-C670-4E9F-AA10-5BA12B3E05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486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35" name="Line 64">
            <a:extLst>
              <a:ext uri="{FF2B5EF4-FFF2-40B4-BE49-F238E27FC236}">
                <a16:creationId xmlns:a16="http://schemas.microsoft.com/office/drawing/2014/main" id="{01893858-46A9-47FF-92D8-62838D946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1975" y="5410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36" name="Line 65">
            <a:extLst>
              <a:ext uri="{FF2B5EF4-FFF2-40B4-BE49-F238E27FC236}">
                <a16:creationId xmlns:a16="http://schemas.microsoft.com/office/drawing/2014/main" id="{57DE655C-F83F-4D13-90FD-C17E3A2B7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7975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37" name="Line 66">
            <a:extLst>
              <a:ext uri="{FF2B5EF4-FFF2-40B4-BE49-F238E27FC236}">
                <a16:creationId xmlns:a16="http://schemas.microsoft.com/office/drawing/2014/main" id="{2E8E63D1-3021-4F0B-BFCD-416BE389A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975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38" name="Line 67">
            <a:extLst>
              <a:ext uri="{FF2B5EF4-FFF2-40B4-BE49-F238E27FC236}">
                <a16:creationId xmlns:a16="http://schemas.microsoft.com/office/drawing/2014/main" id="{AAA7A8F9-EFE7-47DC-A236-AF2F0AB7B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39" name="Line 68">
            <a:extLst>
              <a:ext uri="{FF2B5EF4-FFF2-40B4-BE49-F238E27FC236}">
                <a16:creationId xmlns:a16="http://schemas.microsoft.com/office/drawing/2014/main" id="{5F487F8B-D01F-42DB-979A-B861CA945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18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40" name="AutoShape 70">
            <a:extLst>
              <a:ext uri="{FF2B5EF4-FFF2-40B4-BE49-F238E27FC236}">
                <a16:creationId xmlns:a16="http://schemas.microsoft.com/office/drawing/2014/main" id="{184FD37F-BEE2-47F3-8248-22B9DE0C1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33800"/>
            <a:ext cx="228600" cy="3048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441" name="AutoShape 71">
            <a:extLst>
              <a:ext uri="{FF2B5EF4-FFF2-40B4-BE49-F238E27FC236}">
                <a16:creationId xmlns:a16="http://schemas.microsoft.com/office/drawing/2014/main" id="{13657A95-E47B-44F0-93C8-97467952A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304800" cy="228600"/>
          </a:xfrm>
          <a:prstGeom prst="curvedRightArrow">
            <a:avLst>
              <a:gd name="adj1" fmla="val 20000"/>
              <a:gd name="adj2" fmla="val 40000"/>
              <a:gd name="adj3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442" name="Line 72">
            <a:extLst>
              <a:ext uri="{FF2B5EF4-FFF2-40B4-BE49-F238E27FC236}">
                <a16:creationId xmlns:a16="http://schemas.microsoft.com/office/drawing/2014/main" id="{77852E2C-5ACF-4C87-85E1-43B0491F8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43" name="Line 73">
            <a:extLst>
              <a:ext uri="{FF2B5EF4-FFF2-40B4-BE49-F238E27FC236}">
                <a16:creationId xmlns:a16="http://schemas.microsoft.com/office/drawing/2014/main" id="{D598CC01-6D44-41B6-8FB2-8DCB13EF5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44" name="Line 74">
            <a:extLst>
              <a:ext uri="{FF2B5EF4-FFF2-40B4-BE49-F238E27FC236}">
                <a16:creationId xmlns:a16="http://schemas.microsoft.com/office/drawing/2014/main" id="{19BEE71D-7BCB-4FD9-8856-F07B46DF4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352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6445" name="Text Box 75">
            <a:extLst>
              <a:ext uri="{FF2B5EF4-FFF2-40B4-BE49-F238E27FC236}">
                <a16:creationId xmlns:a16="http://schemas.microsoft.com/office/drawing/2014/main" id="{B0AB75F9-7C0A-44E8-9925-05D6EC797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r           </a:t>
            </a: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RightBalance</a:t>
            </a:r>
            <a:r>
              <a:rPr lang="en-US" altLang="en-US" sz="2000">
                <a:latin typeface="Courier New" panose="02070309020205020404" pitchFamily="49" charset="0"/>
              </a:rPr>
              <a:t>   r   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446" name="Text Box 76">
            <a:extLst>
              <a:ext uri="{FF2B5EF4-FFF2-40B4-BE49-F238E27FC236}">
                <a16:creationId xmlns:a16="http://schemas.microsoft.com/office/drawing/2014/main" id="{C1A1CC63-A7B5-45FF-8416-2162AE18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48000"/>
            <a:ext cx="71628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 x                  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x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w                  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w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000" dirty="0"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     w             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r               x 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447" name="Text Box 77">
            <a:extLst>
              <a:ext uri="{FF2B5EF4-FFF2-40B4-BE49-F238E27FC236}">
                <a16:creationId xmlns:a16="http://schemas.microsoft.com/office/drawing/2014/main" id="{01034FC3-013F-40AF-9C49-E5716CD55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05400"/>
            <a:ext cx="1828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Old </a:t>
            </a:r>
            <a:r>
              <a:rPr lang="en-US" altLang="en-US" sz="2000" b="1">
                <a:solidFill>
                  <a:srgbClr val="339933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339933"/>
                </a:solidFill>
                <a:latin typeface="Courier New" panose="02070309020205020404" pitchFamily="49" charset="0"/>
              </a:rPr>
              <a:t>LH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 </a:t>
            </a:r>
            <a:r>
              <a:rPr lang="en-US" altLang="en-US" sz="2000">
                <a:latin typeface="Courier New" panose="02070309020205020404" pitchFamily="49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EH</a:t>
            </a:r>
          </a:p>
        </p:txBody>
      </p:sp>
      <p:sp>
        <p:nvSpPr>
          <p:cNvPr id="16448" name="Rectangle 78">
            <a:extLst>
              <a:ext uri="{FF2B5EF4-FFF2-40B4-BE49-F238E27FC236}">
                <a16:creationId xmlns:a16="http://schemas.microsoft.com/office/drawing/2014/main" id="{623EEAF8-AC98-4335-8429-07F299411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1981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6449" name="Text Box 79">
            <a:extLst>
              <a:ext uri="{FF2B5EF4-FFF2-40B4-BE49-F238E27FC236}">
                <a16:creationId xmlns:a16="http://schemas.microsoft.com/office/drawing/2014/main" id="{1546818D-02C0-4B82-8FF3-CF74AD62F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029200"/>
            <a:ext cx="190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EH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RH</a:t>
            </a:r>
          </a:p>
        </p:txBody>
      </p:sp>
      <p:sp>
        <p:nvSpPr>
          <p:cNvPr id="16450" name="Rectangle 80">
            <a:extLst>
              <a:ext uri="{FF2B5EF4-FFF2-40B4-BE49-F238E27FC236}">
                <a16:creationId xmlns:a16="http://schemas.microsoft.com/office/drawing/2014/main" id="{80480351-01A4-48CE-A3B6-7D15C65D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53000"/>
            <a:ext cx="2057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1">
            <a:extLst>
              <a:ext uri="{FF2B5EF4-FFF2-40B4-BE49-F238E27FC236}">
                <a16:creationId xmlns:a16="http://schemas.microsoft.com/office/drawing/2014/main" id="{6E346075-A2E6-4E26-81CE-084D75A7D6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65" name="Footer Placeholder 2">
            <a:extLst>
              <a:ext uri="{FF2B5EF4-FFF2-40B4-BE49-F238E27FC236}">
                <a16:creationId xmlns:a16="http://schemas.microsoft.com/office/drawing/2014/main" id="{F7F84A85-7566-4E2A-A7ED-2B4A3EBB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BSc in Software Development                  Year 3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863561E-86C9-401B-98B3-F0568743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FE1046A-6507-46BD-9E71-3909E996EC6B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7413" name="Text Box 2">
            <a:extLst>
              <a:ext uri="{FF2B5EF4-FFF2-40B4-BE49-F238E27FC236}">
                <a16:creationId xmlns:a16="http://schemas.microsoft.com/office/drawing/2014/main" id="{2B8D2728-367C-4D42-855A-203B45BD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76200"/>
            <a:ext cx="72390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Case 3c: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balance factor of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are </a:t>
            </a: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opposite</a:t>
            </a:r>
            <a:r>
              <a:rPr lang="en-US" altLang="en-US" sz="2400">
                <a:latin typeface="Times New Roman" panose="02020603050405020304" pitchFamily="18" charset="0"/>
              </a:rPr>
              <a:t>. Apply a </a:t>
            </a:r>
            <a:r>
              <a:rPr lang="en-US" altLang="en-US" sz="2400" b="1">
                <a:latin typeface="Times New Roman" panose="02020603050405020304" pitchFamily="18" charset="0"/>
              </a:rPr>
              <a:t>double rotation</a:t>
            </a:r>
            <a:r>
              <a:rPr lang="en-US" altLang="en-US" sz="2400">
                <a:latin typeface="Times New Roman" panose="02020603050405020304" pitchFamily="18" charset="0"/>
              </a:rPr>
              <a:t> ( first around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, then around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), set the balance factor of the new root to </a:t>
            </a:r>
            <a:r>
              <a:rPr lang="en-US" altLang="en-US" sz="2400" b="1">
                <a:latin typeface="Times New Roman" panose="02020603050405020304" pitchFamily="18" charset="0"/>
              </a:rPr>
              <a:t>equal</a:t>
            </a:r>
            <a:r>
              <a:rPr lang="en-US" altLang="en-US" sz="2400">
                <a:latin typeface="Times New Roman" panose="02020603050405020304" pitchFamily="18" charset="0"/>
              </a:rPr>
              <a:t> and the other balance factors </a:t>
            </a:r>
            <a:r>
              <a:rPr lang="en-US" altLang="en-US" sz="2400" b="1">
                <a:latin typeface="Times New Roman" panose="02020603050405020304" pitchFamily="18" charset="0"/>
              </a:rPr>
              <a:t>as appropriate</a:t>
            </a:r>
            <a:r>
              <a:rPr lang="en-US" altLang="en-US" sz="2400">
                <a:latin typeface="Times New Roman" panose="02020603050405020304" pitchFamily="18" charset="0"/>
              </a:rPr>
              <a:t>, and leave </a:t>
            </a:r>
            <a:r>
              <a:rPr lang="en-US" altLang="en-US" sz="2000">
                <a:latin typeface="Courier New" panose="02070309020205020404" pitchFamily="49" charset="0"/>
              </a:rPr>
              <a:t>shorter</a:t>
            </a:r>
            <a:r>
              <a:rPr lang="en-US" altLang="en-US" sz="2400">
                <a:latin typeface="Times New Roman" panose="02020603050405020304" pitchFamily="18" charset="0"/>
              </a:rPr>
              <a:t> as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2400">
                <a:latin typeface="Times New Roman" panose="02020603050405020304" pitchFamily="18" charset="0"/>
              </a:rPr>
              <a:t>.          </a:t>
            </a:r>
          </a:p>
        </p:txBody>
      </p:sp>
      <p:sp>
        <p:nvSpPr>
          <p:cNvPr id="17414" name="AutoShape 3">
            <a:extLst>
              <a:ext uri="{FF2B5EF4-FFF2-40B4-BE49-F238E27FC236}">
                <a16:creationId xmlns:a16="http://schemas.microsoft.com/office/drawing/2014/main" id="{973B833E-D407-4DAF-BB8F-DBAFEC264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15" name="Line 5">
            <a:extLst>
              <a:ext uri="{FF2B5EF4-FFF2-40B4-BE49-F238E27FC236}">
                <a16:creationId xmlns:a16="http://schemas.microsoft.com/office/drawing/2014/main" id="{9B57C16E-4957-4674-92A2-5B5DE752F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743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16" name="AutoShape 6">
            <a:extLst>
              <a:ext uri="{FF2B5EF4-FFF2-40B4-BE49-F238E27FC236}">
                <a16:creationId xmlns:a16="http://schemas.microsoft.com/office/drawing/2014/main" id="{CBE5A38F-D80E-47DC-BF88-6A2EBE43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3200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17" name="AutoShape 7">
            <a:extLst>
              <a:ext uri="{FF2B5EF4-FFF2-40B4-BE49-F238E27FC236}">
                <a16:creationId xmlns:a16="http://schemas.microsoft.com/office/drawing/2014/main" id="{A3AA0997-B69E-4FC0-BDC5-27497B681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44989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18" name="AutoShape 8">
            <a:extLst>
              <a:ext uri="{FF2B5EF4-FFF2-40B4-BE49-F238E27FC236}">
                <a16:creationId xmlns:a16="http://schemas.microsoft.com/office/drawing/2014/main" id="{7FA0EA77-7A53-4625-8BC0-596068FE4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3886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19" name="AutoShape 9">
            <a:extLst>
              <a:ext uri="{FF2B5EF4-FFF2-40B4-BE49-F238E27FC236}">
                <a16:creationId xmlns:a16="http://schemas.microsoft.com/office/drawing/2014/main" id="{EF14A45D-7C5B-4DEB-8F46-90CC080BB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3276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20" name="AutoShape 10">
            <a:extLst>
              <a:ext uri="{FF2B5EF4-FFF2-40B4-BE49-F238E27FC236}">
                <a16:creationId xmlns:a16="http://schemas.microsoft.com/office/drawing/2014/main" id="{942F3B27-5712-485A-9745-CB8F4C741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86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21" name="AutoShape 11">
            <a:extLst>
              <a:ext uri="{FF2B5EF4-FFF2-40B4-BE49-F238E27FC236}">
                <a16:creationId xmlns:a16="http://schemas.microsoft.com/office/drawing/2014/main" id="{B547F087-F425-47DF-8D3C-9161456E3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893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22" name="Line 12">
            <a:extLst>
              <a:ext uri="{FF2B5EF4-FFF2-40B4-BE49-F238E27FC236}">
                <a16:creationId xmlns:a16="http://schemas.microsoft.com/office/drawing/2014/main" id="{5E2397F9-F676-4824-AB32-D7C58ED956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971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23" name="Line 13">
            <a:extLst>
              <a:ext uri="{FF2B5EF4-FFF2-40B4-BE49-F238E27FC236}">
                <a16:creationId xmlns:a16="http://schemas.microsoft.com/office/drawing/2014/main" id="{C56527D1-FA5A-434A-B6AC-E20D75FB8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971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24" name="Line 14">
            <a:extLst>
              <a:ext uri="{FF2B5EF4-FFF2-40B4-BE49-F238E27FC236}">
                <a16:creationId xmlns:a16="http://schemas.microsoft.com/office/drawing/2014/main" id="{955E6161-20B4-4E5E-838D-FEAD05996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581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25" name="Line 15">
            <a:extLst>
              <a:ext uri="{FF2B5EF4-FFF2-40B4-BE49-F238E27FC236}">
                <a16:creationId xmlns:a16="http://schemas.microsoft.com/office/drawing/2014/main" id="{461D19DF-B0A2-4F1E-ACAA-1E43178538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505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26" name="Line 17">
            <a:extLst>
              <a:ext uri="{FF2B5EF4-FFF2-40B4-BE49-F238E27FC236}">
                <a16:creationId xmlns:a16="http://schemas.microsoft.com/office/drawing/2014/main" id="{4A508D6C-7178-4DFB-B311-4A5BA340C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27" name="Line 18">
            <a:extLst>
              <a:ext uri="{FF2B5EF4-FFF2-40B4-BE49-F238E27FC236}">
                <a16:creationId xmlns:a16="http://schemas.microsoft.com/office/drawing/2014/main" id="{C0802BA0-C472-45AF-A1E9-CC13C289A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28" name="Line 19">
            <a:extLst>
              <a:ext uri="{FF2B5EF4-FFF2-40B4-BE49-F238E27FC236}">
                <a16:creationId xmlns:a16="http://schemas.microsoft.com/office/drawing/2014/main" id="{344A94CE-132A-4C96-B58E-9D4251CE8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29" name="Line 20">
            <a:extLst>
              <a:ext uri="{FF2B5EF4-FFF2-40B4-BE49-F238E27FC236}">
                <a16:creationId xmlns:a16="http://schemas.microsoft.com/office/drawing/2014/main" id="{44426B5E-714D-4B23-861D-FCEEBB1B1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30" name="Line 21">
            <a:extLst>
              <a:ext uri="{FF2B5EF4-FFF2-40B4-BE49-F238E27FC236}">
                <a16:creationId xmlns:a16="http://schemas.microsoft.com/office/drawing/2014/main" id="{83B3E92E-7CE9-4046-9930-AF7156214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352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31" name="Line 22">
            <a:extLst>
              <a:ext uri="{FF2B5EF4-FFF2-40B4-BE49-F238E27FC236}">
                <a16:creationId xmlns:a16="http://schemas.microsoft.com/office/drawing/2014/main" id="{5B34BB10-0433-484B-A823-BFCE66854E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276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32" name="AutoShape 23">
            <a:extLst>
              <a:ext uri="{FF2B5EF4-FFF2-40B4-BE49-F238E27FC236}">
                <a16:creationId xmlns:a16="http://schemas.microsoft.com/office/drawing/2014/main" id="{ABAA8C84-F059-4653-9C96-4B235E9F7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25908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33" name="AutoShape 25">
            <a:extLst>
              <a:ext uri="{FF2B5EF4-FFF2-40B4-BE49-F238E27FC236}">
                <a16:creationId xmlns:a16="http://schemas.microsoft.com/office/drawing/2014/main" id="{16E848B3-2425-400A-B16A-B937A302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124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34" name="AutoShape 26">
            <a:extLst>
              <a:ext uri="{FF2B5EF4-FFF2-40B4-BE49-F238E27FC236}">
                <a16:creationId xmlns:a16="http://schemas.microsoft.com/office/drawing/2014/main" id="{E3E6F34E-3A00-47C1-A783-F262D732E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4227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35" name="AutoShape 27">
            <a:extLst>
              <a:ext uri="{FF2B5EF4-FFF2-40B4-BE49-F238E27FC236}">
                <a16:creationId xmlns:a16="http://schemas.microsoft.com/office/drawing/2014/main" id="{47B2CA65-85C7-48AB-A509-2D0D027A0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810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36" name="AutoShape 28">
            <a:extLst>
              <a:ext uri="{FF2B5EF4-FFF2-40B4-BE49-F238E27FC236}">
                <a16:creationId xmlns:a16="http://schemas.microsoft.com/office/drawing/2014/main" id="{E3FFEC62-4650-45BD-B538-0F960C04A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950" y="3200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37" name="AutoShape 29">
            <a:extLst>
              <a:ext uri="{FF2B5EF4-FFF2-40B4-BE49-F238E27FC236}">
                <a16:creationId xmlns:a16="http://schemas.microsoft.com/office/drawing/2014/main" id="{A5720137-6FC3-459C-B91D-935080DDC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75" y="3813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06214718-A649-41B6-A875-BAC2BAD26C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8175" y="2895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39" name="Line 31">
            <a:extLst>
              <a:ext uri="{FF2B5EF4-FFF2-40B4-BE49-F238E27FC236}">
                <a16:creationId xmlns:a16="http://schemas.microsoft.com/office/drawing/2014/main" id="{F6401E27-E6FE-4D74-AABE-922C26DD9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775" y="2895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40" name="Line 32">
            <a:extLst>
              <a:ext uri="{FF2B5EF4-FFF2-40B4-BE49-F238E27FC236}">
                <a16:creationId xmlns:a16="http://schemas.microsoft.com/office/drawing/2014/main" id="{A582A858-0101-4B42-84FE-00DD3FF7F5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21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41" name="Line 34">
            <a:extLst>
              <a:ext uri="{FF2B5EF4-FFF2-40B4-BE49-F238E27FC236}">
                <a16:creationId xmlns:a16="http://schemas.microsoft.com/office/drawing/2014/main" id="{240EE9C9-5F57-4497-8716-037413C85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3175" y="3429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42" name="Line 35">
            <a:extLst>
              <a:ext uri="{FF2B5EF4-FFF2-40B4-BE49-F238E27FC236}">
                <a16:creationId xmlns:a16="http://schemas.microsoft.com/office/drawing/2014/main" id="{CE5B6059-1118-4A06-A6E9-114CF1C2F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175" y="3962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43" name="Line 36">
            <a:extLst>
              <a:ext uri="{FF2B5EF4-FFF2-40B4-BE49-F238E27FC236}">
                <a16:creationId xmlns:a16="http://schemas.microsoft.com/office/drawing/2014/main" id="{99468465-F25D-4177-B546-302275E78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44" name="Line 37">
            <a:extLst>
              <a:ext uri="{FF2B5EF4-FFF2-40B4-BE49-F238E27FC236}">
                <a16:creationId xmlns:a16="http://schemas.microsoft.com/office/drawing/2014/main" id="{14262267-F300-4494-84CE-2B84DC3944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6975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45" name="AutoShape 38">
            <a:extLst>
              <a:ext uri="{FF2B5EF4-FFF2-40B4-BE49-F238E27FC236}">
                <a16:creationId xmlns:a16="http://schemas.microsoft.com/office/drawing/2014/main" id="{BDDF59DE-8806-41CF-84B8-AFC60C29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4572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46" name="AutoShape 39">
            <a:extLst>
              <a:ext uri="{FF2B5EF4-FFF2-40B4-BE49-F238E27FC236}">
                <a16:creationId xmlns:a16="http://schemas.microsoft.com/office/drawing/2014/main" id="{3A55A105-9315-4665-A948-2DEADCBA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5105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47" name="AutoShape 40">
            <a:extLst>
              <a:ext uri="{FF2B5EF4-FFF2-40B4-BE49-F238E27FC236}">
                <a16:creationId xmlns:a16="http://schemas.microsoft.com/office/drawing/2014/main" id="{A2DE5270-58FF-45C1-8A01-183E0F7A9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791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48" name="AutoShape 41">
            <a:extLst>
              <a:ext uri="{FF2B5EF4-FFF2-40B4-BE49-F238E27FC236}">
                <a16:creationId xmlns:a16="http://schemas.microsoft.com/office/drawing/2014/main" id="{7BC5FE9E-2087-4110-80E4-14F972BD6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5181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49" name="AutoShape 42">
            <a:extLst>
              <a:ext uri="{FF2B5EF4-FFF2-40B4-BE49-F238E27FC236}">
                <a16:creationId xmlns:a16="http://schemas.microsoft.com/office/drawing/2014/main" id="{0068862C-D224-4601-A83B-F592FFC85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5791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50" name="AutoShape 43">
            <a:extLst>
              <a:ext uri="{FF2B5EF4-FFF2-40B4-BE49-F238E27FC236}">
                <a16:creationId xmlns:a16="http://schemas.microsoft.com/office/drawing/2014/main" id="{809DDE5E-39F0-4EBE-A139-87F3A3D3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7943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51" name="Line 44">
            <a:extLst>
              <a:ext uri="{FF2B5EF4-FFF2-40B4-BE49-F238E27FC236}">
                <a16:creationId xmlns:a16="http://schemas.microsoft.com/office/drawing/2014/main" id="{E8BA59C3-30F0-4FC3-9778-6E709D7693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6975" y="4876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52" name="Line 45">
            <a:extLst>
              <a:ext uri="{FF2B5EF4-FFF2-40B4-BE49-F238E27FC236}">
                <a16:creationId xmlns:a16="http://schemas.microsoft.com/office/drawing/2014/main" id="{2666C2AF-53AC-4153-9C5C-9B8077541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4876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53" name="Line 47">
            <a:extLst>
              <a:ext uri="{FF2B5EF4-FFF2-40B4-BE49-F238E27FC236}">
                <a16:creationId xmlns:a16="http://schemas.microsoft.com/office/drawing/2014/main" id="{9C52BCB1-F258-4A6F-923B-7CCCEB04BD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486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54" name="Line 48">
            <a:extLst>
              <a:ext uri="{FF2B5EF4-FFF2-40B4-BE49-F238E27FC236}">
                <a16:creationId xmlns:a16="http://schemas.microsoft.com/office/drawing/2014/main" id="{801572A9-9089-47B7-8F25-67303B1E6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1975" y="5410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55" name="Line 49">
            <a:extLst>
              <a:ext uri="{FF2B5EF4-FFF2-40B4-BE49-F238E27FC236}">
                <a16:creationId xmlns:a16="http://schemas.microsoft.com/office/drawing/2014/main" id="{04A532F0-0E29-4470-BD4D-A2D739716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56" name="Line 50">
            <a:extLst>
              <a:ext uri="{FF2B5EF4-FFF2-40B4-BE49-F238E27FC236}">
                <a16:creationId xmlns:a16="http://schemas.microsoft.com/office/drawing/2014/main" id="{56DF72C8-A757-4EB4-9DF8-6F89C9DC6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975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57" name="Line 51">
            <a:extLst>
              <a:ext uri="{FF2B5EF4-FFF2-40B4-BE49-F238E27FC236}">
                <a16:creationId xmlns:a16="http://schemas.microsoft.com/office/drawing/2014/main" id="{878357F0-9115-4ED2-9BF8-52884377B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58" name="AutoShape 53">
            <a:extLst>
              <a:ext uri="{FF2B5EF4-FFF2-40B4-BE49-F238E27FC236}">
                <a16:creationId xmlns:a16="http://schemas.microsoft.com/office/drawing/2014/main" id="{5095EF7B-84CF-4998-B1A6-35B9EDA65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33800"/>
            <a:ext cx="228600" cy="3048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59" name="AutoShape 54">
            <a:extLst>
              <a:ext uri="{FF2B5EF4-FFF2-40B4-BE49-F238E27FC236}">
                <a16:creationId xmlns:a16="http://schemas.microsoft.com/office/drawing/2014/main" id="{C78AB131-A45D-4D6B-8043-57C470D0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304800" cy="228600"/>
          </a:xfrm>
          <a:prstGeom prst="curvedRightArrow">
            <a:avLst>
              <a:gd name="adj1" fmla="val 20000"/>
              <a:gd name="adj2" fmla="val 40000"/>
              <a:gd name="adj3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60" name="Line 56">
            <a:extLst>
              <a:ext uri="{FF2B5EF4-FFF2-40B4-BE49-F238E27FC236}">
                <a16:creationId xmlns:a16="http://schemas.microsoft.com/office/drawing/2014/main" id="{0B099FD0-EB2E-4E93-A905-465E63F13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61" name="Line 57">
            <a:extLst>
              <a:ext uri="{FF2B5EF4-FFF2-40B4-BE49-F238E27FC236}">
                <a16:creationId xmlns:a16="http://schemas.microsoft.com/office/drawing/2014/main" id="{B1450FE4-8843-418F-B6E8-07551B5B9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352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62" name="Text Box 58">
            <a:extLst>
              <a:ext uri="{FF2B5EF4-FFF2-40B4-BE49-F238E27FC236}">
                <a16:creationId xmlns:a16="http://schemas.microsoft.com/office/drawing/2014/main" id="{BDD255E3-0331-417A-B5CC-9DED143AF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r           </a:t>
            </a: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RightBalance</a:t>
            </a:r>
            <a:r>
              <a:rPr lang="en-US" altLang="en-US" sz="2000">
                <a:latin typeface="Courier New" panose="02070309020205020404" pitchFamily="49" charset="0"/>
              </a:rPr>
              <a:t>    r   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63" name="Text Box 59">
            <a:extLst>
              <a:ext uri="{FF2B5EF4-FFF2-40B4-BE49-F238E27FC236}">
                <a16:creationId xmlns:a16="http://schemas.microsoft.com/office/drawing/2014/main" id="{3A37F6E6-19A3-43F5-9D6C-E7C11BA5E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48000"/>
            <a:ext cx="7162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 x                  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x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w                  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w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000" dirty="0">
                <a:latin typeface="Courier New" panose="02070309020205020404" pitchFamily="49" charset="0"/>
              </a:rPr>
              <a:t>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     w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r               x 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7464" name="Text Box 60">
            <a:extLst>
              <a:ext uri="{FF2B5EF4-FFF2-40B4-BE49-F238E27FC236}">
                <a16:creationId xmlns:a16="http://schemas.microsoft.com/office/drawing/2014/main" id="{C9CD599D-2D02-4518-8EEA-8491326B5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05400"/>
            <a:ext cx="1828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Old </a:t>
            </a:r>
            <a:r>
              <a:rPr lang="en-US" altLang="en-US" sz="2000" b="1">
                <a:solidFill>
                  <a:srgbClr val="339933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339933"/>
                </a:solidFill>
                <a:latin typeface="Courier New" panose="02070309020205020404" pitchFamily="49" charset="0"/>
              </a:rPr>
              <a:t>RH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 </a:t>
            </a:r>
            <a:r>
              <a:rPr lang="en-US" altLang="en-US" sz="2000">
                <a:latin typeface="Courier New" panose="02070309020205020404" pitchFamily="49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EH</a:t>
            </a:r>
          </a:p>
        </p:txBody>
      </p:sp>
      <p:sp>
        <p:nvSpPr>
          <p:cNvPr id="17465" name="Rectangle 61">
            <a:extLst>
              <a:ext uri="{FF2B5EF4-FFF2-40B4-BE49-F238E27FC236}">
                <a16:creationId xmlns:a16="http://schemas.microsoft.com/office/drawing/2014/main" id="{B784496B-81E5-4812-8970-A6DE33527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1981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66" name="Text Box 62">
            <a:extLst>
              <a:ext uri="{FF2B5EF4-FFF2-40B4-BE49-F238E27FC236}">
                <a16:creationId xmlns:a16="http://schemas.microsoft.com/office/drawing/2014/main" id="{41E9292C-75BD-4C60-99D5-C416B7E86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029200"/>
            <a:ext cx="190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LH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EH</a:t>
            </a:r>
          </a:p>
        </p:txBody>
      </p:sp>
      <p:sp>
        <p:nvSpPr>
          <p:cNvPr id="17467" name="Rectangle 63">
            <a:extLst>
              <a:ext uri="{FF2B5EF4-FFF2-40B4-BE49-F238E27FC236}">
                <a16:creationId xmlns:a16="http://schemas.microsoft.com/office/drawing/2014/main" id="{F21932DF-D45E-49CA-81A7-42C8B0EC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53000"/>
            <a:ext cx="2057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7468" name="Line 64">
            <a:extLst>
              <a:ext uri="{FF2B5EF4-FFF2-40B4-BE49-F238E27FC236}">
                <a16:creationId xmlns:a16="http://schemas.microsoft.com/office/drawing/2014/main" id="{8CCDB495-DA85-41AE-9FFD-850C0FB60D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410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69" name="Line 65">
            <a:extLst>
              <a:ext uri="{FF2B5EF4-FFF2-40B4-BE49-F238E27FC236}">
                <a16:creationId xmlns:a16="http://schemas.microsoft.com/office/drawing/2014/main" id="{39F84D13-EF3A-4166-9904-D5D48E137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257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70" name="Line 66">
            <a:extLst>
              <a:ext uri="{FF2B5EF4-FFF2-40B4-BE49-F238E27FC236}">
                <a16:creationId xmlns:a16="http://schemas.microsoft.com/office/drawing/2014/main" id="{759D9C41-285C-46CD-BC9B-5EFE1F937C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25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71" name="Line 67">
            <a:extLst>
              <a:ext uri="{FF2B5EF4-FFF2-40B4-BE49-F238E27FC236}">
                <a16:creationId xmlns:a16="http://schemas.microsoft.com/office/drawing/2014/main" id="{A2134307-3C19-4577-AE40-1C08EAACF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191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72" name="Line 68">
            <a:extLst>
              <a:ext uri="{FF2B5EF4-FFF2-40B4-BE49-F238E27FC236}">
                <a16:creationId xmlns:a16="http://schemas.microsoft.com/office/drawing/2014/main" id="{0D545970-F171-4BF8-8367-A223AD1F3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962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73" name="Line 69">
            <a:extLst>
              <a:ext uri="{FF2B5EF4-FFF2-40B4-BE49-F238E27FC236}">
                <a16:creationId xmlns:a16="http://schemas.microsoft.com/office/drawing/2014/main" id="{88866E9D-C6DD-4DBD-ACDE-3DF4E878E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886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7474" name="Line 70">
            <a:extLst>
              <a:ext uri="{FF2B5EF4-FFF2-40B4-BE49-F238E27FC236}">
                <a16:creationId xmlns:a16="http://schemas.microsoft.com/office/drawing/2014/main" id="{DCB34A7B-262C-4FFC-B6DC-2F5048F59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114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1">
            <a:extLst>
              <a:ext uri="{FF2B5EF4-FFF2-40B4-BE49-F238E27FC236}">
                <a16:creationId xmlns:a16="http://schemas.microsoft.com/office/drawing/2014/main" id="{892DF48E-F1D4-44F3-AD4E-36276B7AF9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BF46CDD9-BD0A-4C2A-9D87-4E19750C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B1B8EE87-4B6B-4A6F-9787-AC0C789A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254A5EF-A33D-4FCC-B56E-21350289CEF0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8437" name="Text Box 2">
            <a:extLst>
              <a:ext uri="{FF2B5EF4-FFF2-40B4-BE49-F238E27FC236}">
                <a16:creationId xmlns:a16="http://schemas.microsoft.com/office/drawing/2014/main" id="{DC1EDB5C-6DE3-4480-AF22-27F27B61D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76200"/>
            <a:ext cx="72390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Case 3c: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balance factor of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are </a:t>
            </a: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opposite</a:t>
            </a:r>
            <a:r>
              <a:rPr lang="en-US" altLang="en-US" sz="2400">
                <a:latin typeface="Times New Roman" panose="02020603050405020304" pitchFamily="18" charset="0"/>
              </a:rPr>
              <a:t>. Apply a</a:t>
            </a:r>
            <a:r>
              <a:rPr lang="en-US" altLang="en-US" sz="2400" b="1">
                <a:latin typeface="Times New Roman" panose="02020603050405020304" pitchFamily="18" charset="0"/>
              </a:rPr>
              <a:t> double rotation</a:t>
            </a:r>
            <a:r>
              <a:rPr lang="en-US" altLang="en-US" sz="2400">
                <a:latin typeface="Times New Roman" panose="02020603050405020304" pitchFamily="18" charset="0"/>
              </a:rPr>
              <a:t> ( first around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, then around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), set the balance factor of the new root to </a:t>
            </a:r>
            <a:r>
              <a:rPr lang="en-US" altLang="en-US" sz="2400" b="1">
                <a:latin typeface="Times New Roman" panose="02020603050405020304" pitchFamily="18" charset="0"/>
              </a:rPr>
              <a:t>equal</a:t>
            </a:r>
            <a:r>
              <a:rPr lang="en-US" altLang="en-US" sz="2400">
                <a:latin typeface="Times New Roman" panose="02020603050405020304" pitchFamily="18" charset="0"/>
              </a:rPr>
              <a:t> and the other balance factors </a:t>
            </a:r>
            <a:r>
              <a:rPr lang="en-US" altLang="en-US" sz="2400" b="1">
                <a:latin typeface="Times New Roman" panose="02020603050405020304" pitchFamily="18" charset="0"/>
              </a:rPr>
              <a:t>as appropriate</a:t>
            </a:r>
            <a:r>
              <a:rPr lang="en-US" altLang="en-US" sz="2400">
                <a:latin typeface="Times New Roman" panose="02020603050405020304" pitchFamily="18" charset="0"/>
              </a:rPr>
              <a:t>, and leave </a:t>
            </a:r>
            <a:r>
              <a:rPr lang="en-US" altLang="en-US" sz="2000">
                <a:latin typeface="Courier New" panose="02070309020205020404" pitchFamily="49" charset="0"/>
              </a:rPr>
              <a:t>shorter</a:t>
            </a:r>
            <a:r>
              <a:rPr lang="en-US" altLang="en-US" sz="2400">
                <a:latin typeface="Times New Roman" panose="02020603050405020304" pitchFamily="18" charset="0"/>
              </a:rPr>
              <a:t> as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2400">
                <a:latin typeface="Times New Roman" panose="02020603050405020304" pitchFamily="18" charset="0"/>
              </a:rPr>
              <a:t>.          </a:t>
            </a:r>
          </a:p>
        </p:txBody>
      </p:sp>
      <p:sp>
        <p:nvSpPr>
          <p:cNvPr id="18438" name="AutoShape 3">
            <a:extLst>
              <a:ext uri="{FF2B5EF4-FFF2-40B4-BE49-F238E27FC236}">
                <a16:creationId xmlns:a16="http://schemas.microsoft.com/office/drawing/2014/main" id="{3C4F2B03-7F17-4D4C-A2D8-4802B2F1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8439" name="Line 5">
            <a:extLst>
              <a:ext uri="{FF2B5EF4-FFF2-40B4-BE49-F238E27FC236}">
                <a16:creationId xmlns:a16="http://schemas.microsoft.com/office/drawing/2014/main" id="{81678B37-5631-45B1-92A1-8D8C80D69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743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8440" name="AutoShape 6">
            <a:extLst>
              <a:ext uri="{FF2B5EF4-FFF2-40B4-BE49-F238E27FC236}">
                <a16:creationId xmlns:a16="http://schemas.microsoft.com/office/drawing/2014/main" id="{A8D724E5-52AF-4B6D-A859-A28B37670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3200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8441" name="AutoShape 8">
            <a:extLst>
              <a:ext uri="{FF2B5EF4-FFF2-40B4-BE49-F238E27FC236}">
                <a16:creationId xmlns:a16="http://schemas.microsoft.com/office/drawing/2014/main" id="{99E673F7-990D-4694-B894-F91CB159A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975" y="3886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8442" name="AutoShape 9">
            <a:extLst>
              <a:ext uri="{FF2B5EF4-FFF2-40B4-BE49-F238E27FC236}">
                <a16:creationId xmlns:a16="http://schemas.microsoft.com/office/drawing/2014/main" id="{F61973A7-0816-4B36-A3AD-5C9F07C9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3276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8443" name="Line 12">
            <a:extLst>
              <a:ext uri="{FF2B5EF4-FFF2-40B4-BE49-F238E27FC236}">
                <a16:creationId xmlns:a16="http://schemas.microsoft.com/office/drawing/2014/main" id="{016412AE-35F9-4444-845F-8EADE2E932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971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8444" name="Line 13">
            <a:extLst>
              <a:ext uri="{FF2B5EF4-FFF2-40B4-BE49-F238E27FC236}">
                <a16:creationId xmlns:a16="http://schemas.microsoft.com/office/drawing/2014/main" id="{980060A5-D659-44B8-A2C9-ACD4CAEA4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971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8445" name="Line 15">
            <a:extLst>
              <a:ext uri="{FF2B5EF4-FFF2-40B4-BE49-F238E27FC236}">
                <a16:creationId xmlns:a16="http://schemas.microsoft.com/office/drawing/2014/main" id="{CCC2E8F6-1DCF-4D0C-BA07-B239297986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505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8446" name="Line 17">
            <a:extLst>
              <a:ext uri="{FF2B5EF4-FFF2-40B4-BE49-F238E27FC236}">
                <a16:creationId xmlns:a16="http://schemas.microsoft.com/office/drawing/2014/main" id="{4D085D9D-466B-4A5B-8A84-64E906133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429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8447" name="Line 19">
            <a:extLst>
              <a:ext uri="{FF2B5EF4-FFF2-40B4-BE49-F238E27FC236}">
                <a16:creationId xmlns:a16="http://schemas.microsoft.com/office/drawing/2014/main" id="{9632513A-371A-41D5-93B4-2C20B4635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8448" name="Line 21">
            <a:extLst>
              <a:ext uri="{FF2B5EF4-FFF2-40B4-BE49-F238E27FC236}">
                <a16:creationId xmlns:a16="http://schemas.microsoft.com/office/drawing/2014/main" id="{F4B10044-8242-4061-9CD1-F81727F808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276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8449" name="AutoShape 22">
            <a:extLst>
              <a:ext uri="{FF2B5EF4-FFF2-40B4-BE49-F238E27FC236}">
                <a16:creationId xmlns:a16="http://schemas.microsoft.com/office/drawing/2014/main" id="{7FF5ED17-34D9-4337-B829-486EF9E01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25908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8450" name="AutoShape 24">
            <a:extLst>
              <a:ext uri="{FF2B5EF4-FFF2-40B4-BE49-F238E27FC236}">
                <a16:creationId xmlns:a16="http://schemas.microsoft.com/office/drawing/2014/main" id="{6DAB260C-8300-4D3A-B0AE-1B606E0B7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124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8451" name="AutoShape 26">
            <a:extLst>
              <a:ext uri="{FF2B5EF4-FFF2-40B4-BE49-F238E27FC236}">
                <a16:creationId xmlns:a16="http://schemas.microsoft.com/office/drawing/2014/main" id="{BD2CA988-B887-4C19-BF45-66BD639A4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810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8452" name="Line 30">
            <a:extLst>
              <a:ext uri="{FF2B5EF4-FFF2-40B4-BE49-F238E27FC236}">
                <a16:creationId xmlns:a16="http://schemas.microsoft.com/office/drawing/2014/main" id="{198D5019-1504-4BFF-8CBC-32F89EA3A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775" y="2895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8453" name="Line 31">
            <a:extLst>
              <a:ext uri="{FF2B5EF4-FFF2-40B4-BE49-F238E27FC236}">
                <a16:creationId xmlns:a16="http://schemas.microsoft.com/office/drawing/2014/main" id="{287FACBF-8235-48E7-AEA9-5142F5E0E9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2175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8454" name="Line 35">
            <a:extLst>
              <a:ext uri="{FF2B5EF4-FFF2-40B4-BE49-F238E27FC236}">
                <a16:creationId xmlns:a16="http://schemas.microsoft.com/office/drawing/2014/main" id="{DB729E88-109D-46B8-B2FA-392440C27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962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8455" name="Line 36">
            <a:extLst>
              <a:ext uri="{FF2B5EF4-FFF2-40B4-BE49-F238E27FC236}">
                <a16:creationId xmlns:a16="http://schemas.microsoft.com/office/drawing/2014/main" id="{B594DBB8-C49C-4562-A9B8-03425C20A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6975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8456" name="AutoShape 37">
            <a:extLst>
              <a:ext uri="{FF2B5EF4-FFF2-40B4-BE49-F238E27FC236}">
                <a16:creationId xmlns:a16="http://schemas.microsoft.com/office/drawing/2014/main" id="{189621BF-9843-475A-AD0E-E165EE5B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4572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8457" name="AutoShape 38">
            <a:extLst>
              <a:ext uri="{FF2B5EF4-FFF2-40B4-BE49-F238E27FC236}">
                <a16:creationId xmlns:a16="http://schemas.microsoft.com/office/drawing/2014/main" id="{27AD77CE-C6E9-4E99-8B44-FD33786DC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5105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8458" name="AutoShape 40">
            <a:extLst>
              <a:ext uri="{FF2B5EF4-FFF2-40B4-BE49-F238E27FC236}">
                <a16:creationId xmlns:a16="http://schemas.microsoft.com/office/drawing/2014/main" id="{16ABE8A2-4D18-4CF8-BBE4-27FBEB760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5181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8459" name="Line 43">
            <a:extLst>
              <a:ext uri="{FF2B5EF4-FFF2-40B4-BE49-F238E27FC236}">
                <a16:creationId xmlns:a16="http://schemas.microsoft.com/office/drawing/2014/main" id="{94A228C2-23E2-487B-8531-FF14112F5A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6975" y="4876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8460" name="Line 44">
            <a:extLst>
              <a:ext uri="{FF2B5EF4-FFF2-40B4-BE49-F238E27FC236}">
                <a16:creationId xmlns:a16="http://schemas.microsoft.com/office/drawing/2014/main" id="{58829014-0C57-4E9B-96CF-6DA1AA9F1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4876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8461" name="Line 47">
            <a:extLst>
              <a:ext uri="{FF2B5EF4-FFF2-40B4-BE49-F238E27FC236}">
                <a16:creationId xmlns:a16="http://schemas.microsoft.com/office/drawing/2014/main" id="{088122A8-4B1F-4307-A976-EFAD38414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8462" name="Line 48">
            <a:extLst>
              <a:ext uri="{FF2B5EF4-FFF2-40B4-BE49-F238E27FC236}">
                <a16:creationId xmlns:a16="http://schemas.microsoft.com/office/drawing/2014/main" id="{E13DFB0A-A925-495A-B79C-53E6E0612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8463" name="AutoShape 50">
            <a:extLst>
              <a:ext uri="{FF2B5EF4-FFF2-40B4-BE49-F238E27FC236}">
                <a16:creationId xmlns:a16="http://schemas.microsoft.com/office/drawing/2014/main" id="{66E931BE-25DE-4FEE-B451-59A7F327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733800"/>
            <a:ext cx="228600" cy="3048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8464" name="AutoShape 51">
            <a:extLst>
              <a:ext uri="{FF2B5EF4-FFF2-40B4-BE49-F238E27FC236}">
                <a16:creationId xmlns:a16="http://schemas.microsoft.com/office/drawing/2014/main" id="{0CDD64E8-C8E1-40D2-9124-A95A8545B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304800" cy="228600"/>
          </a:xfrm>
          <a:prstGeom prst="curvedRightArrow">
            <a:avLst>
              <a:gd name="adj1" fmla="val 20000"/>
              <a:gd name="adj2" fmla="val 40000"/>
              <a:gd name="adj3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8465" name="Text Box 54">
            <a:extLst>
              <a:ext uri="{FF2B5EF4-FFF2-40B4-BE49-F238E27FC236}">
                <a16:creationId xmlns:a16="http://schemas.microsoft.com/office/drawing/2014/main" id="{59C76BE8-8D60-4FCB-B896-BFAFA4A7C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r           </a:t>
            </a: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RightBalance</a:t>
            </a:r>
            <a:r>
              <a:rPr lang="en-US" altLang="en-US" sz="2000">
                <a:latin typeface="Courier New" panose="02070309020205020404" pitchFamily="49" charset="0"/>
              </a:rPr>
              <a:t>   r   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6" name="Text Box 55">
            <a:extLst>
              <a:ext uri="{FF2B5EF4-FFF2-40B4-BE49-F238E27FC236}">
                <a16:creationId xmlns:a16="http://schemas.microsoft.com/office/drawing/2014/main" id="{15D8DE9B-E9CF-4C92-8E6B-59DB4457E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0"/>
            <a:ext cx="73914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66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000">
                <a:latin typeface="Courier New" panose="02070309020205020404" pitchFamily="49" charset="0"/>
              </a:rPr>
              <a:t>               x                          x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w                          w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   w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r               x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7" name="Text Box 56">
            <a:extLst>
              <a:ext uri="{FF2B5EF4-FFF2-40B4-BE49-F238E27FC236}">
                <a16:creationId xmlns:a16="http://schemas.microsoft.com/office/drawing/2014/main" id="{819AA1F7-B7A2-4F90-A4A7-B53F3DCCD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05400"/>
            <a:ext cx="1828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Old </a:t>
            </a:r>
            <a:r>
              <a:rPr lang="en-US" altLang="en-US" sz="2000" b="1">
                <a:solidFill>
                  <a:srgbClr val="339933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339933"/>
                </a:solidFill>
                <a:latin typeface="Courier New" panose="02070309020205020404" pitchFamily="49" charset="0"/>
              </a:rPr>
              <a:t>EH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 </a:t>
            </a:r>
            <a:r>
              <a:rPr lang="en-US" altLang="en-US" sz="2000">
                <a:latin typeface="Courier New" panose="02070309020205020404" pitchFamily="49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EH</a:t>
            </a:r>
          </a:p>
        </p:txBody>
      </p:sp>
      <p:sp>
        <p:nvSpPr>
          <p:cNvPr id="18468" name="Rectangle 57">
            <a:extLst>
              <a:ext uri="{FF2B5EF4-FFF2-40B4-BE49-F238E27FC236}">
                <a16:creationId xmlns:a16="http://schemas.microsoft.com/office/drawing/2014/main" id="{1D9B6510-A242-49B9-AA63-BB2EC3881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1981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8469" name="Text Box 58">
            <a:extLst>
              <a:ext uri="{FF2B5EF4-FFF2-40B4-BE49-F238E27FC236}">
                <a16:creationId xmlns:a16="http://schemas.microsoft.com/office/drawing/2014/main" id="{9EA19CB7-6D5D-4E1A-9641-53962E61C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029200"/>
            <a:ext cx="190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EH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EH</a:t>
            </a:r>
          </a:p>
        </p:txBody>
      </p:sp>
      <p:sp>
        <p:nvSpPr>
          <p:cNvPr id="18470" name="Rectangle 59">
            <a:extLst>
              <a:ext uri="{FF2B5EF4-FFF2-40B4-BE49-F238E27FC236}">
                <a16:creationId xmlns:a16="http://schemas.microsoft.com/office/drawing/2014/main" id="{78A1F326-1BEC-4EAF-B192-3C2191C3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53000"/>
            <a:ext cx="2057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8471" name="Line 66">
            <a:extLst>
              <a:ext uri="{FF2B5EF4-FFF2-40B4-BE49-F238E27FC236}">
                <a16:creationId xmlns:a16="http://schemas.microsoft.com/office/drawing/2014/main" id="{9036044B-2915-45B1-85E8-6D9431493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257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1">
            <a:extLst>
              <a:ext uri="{FF2B5EF4-FFF2-40B4-BE49-F238E27FC236}">
                <a16:creationId xmlns:a16="http://schemas.microsoft.com/office/drawing/2014/main" id="{CBA17D77-51F7-4216-BB7F-80F26ED67A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65" name="Footer Placeholder 2">
            <a:extLst>
              <a:ext uri="{FF2B5EF4-FFF2-40B4-BE49-F238E27FC236}">
                <a16:creationId xmlns:a16="http://schemas.microsoft.com/office/drawing/2014/main" id="{38F98E0A-6BFB-4515-8E51-2434D6D6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3A1D10C0-5C40-4A17-83B8-A5EA827D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E896AC1-C830-4671-8FC3-9E51E37D9140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9461" name="Text Box 2">
            <a:extLst>
              <a:ext uri="{FF2B5EF4-FFF2-40B4-BE49-F238E27FC236}">
                <a16:creationId xmlns:a16="http://schemas.microsoft.com/office/drawing/2014/main" id="{A57E467A-9C91-48D6-9B2F-C3A51DD72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76200"/>
            <a:ext cx="72390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Case 3c: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balance factor of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are </a:t>
            </a: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opposite</a:t>
            </a:r>
            <a:r>
              <a:rPr lang="en-US" altLang="en-US" sz="2400">
                <a:latin typeface="Times New Roman" panose="02020603050405020304" pitchFamily="18" charset="0"/>
              </a:rPr>
              <a:t>. Apply a </a:t>
            </a:r>
            <a:r>
              <a:rPr lang="en-US" altLang="en-US" sz="2400" b="1">
                <a:latin typeface="Times New Roman" panose="02020603050405020304" pitchFamily="18" charset="0"/>
              </a:rPr>
              <a:t>double rotation</a:t>
            </a:r>
            <a:r>
              <a:rPr lang="en-US" altLang="en-US" sz="2400">
                <a:latin typeface="Times New Roman" panose="02020603050405020304" pitchFamily="18" charset="0"/>
              </a:rPr>
              <a:t> ( first around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, then around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), set the balance factor of the new root to </a:t>
            </a:r>
            <a:r>
              <a:rPr lang="en-US" altLang="en-US" sz="2400" b="1">
                <a:latin typeface="Times New Roman" panose="02020603050405020304" pitchFamily="18" charset="0"/>
              </a:rPr>
              <a:t>equal</a:t>
            </a:r>
            <a:r>
              <a:rPr lang="en-US" altLang="en-US" sz="2400">
                <a:latin typeface="Times New Roman" panose="02020603050405020304" pitchFamily="18" charset="0"/>
              </a:rPr>
              <a:t> and the other balance factors </a:t>
            </a:r>
            <a:r>
              <a:rPr lang="en-US" altLang="en-US" sz="2400" b="1">
                <a:latin typeface="Times New Roman" panose="02020603050405020304" pitchFamily="18" charset="0"/>
              </a:rPr>
              <a:t>as appropriate</a:t>
            </a:r>
            <a:r>
              <a:rPr lang="en-US" altLang="en-US" sz="2400">
                <a:latin typeface="Times New Roman" panose="02020603050405020304" pitchFamily="18" charset="0"/>
              </a:rPr>
              <a:t>, and leave </a:t>
            </a:r>
            <a:r>
              <a:rPr lang="en-US" altLang="en-US" sz="2000">
                <a:latin typeface="Courier New" panose="02070309020205020404" pitchFamily="49" charset="0"/>
              </a:rPr>
              <a:t>shorter</a:t>
            </a:r>
            <a:r>
              <a:rPr lang="en-US" altLang="en-US" sz="2400">
                <a:latin typeface="Times New Roman" panose="02020603050405020304" pitchFamily="18" charset="0"/>
              </a:rPr>
              <a:t> as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9462" name="AutoShape 3">
            <a:extLst>
              <a:ext uri="{FF2B5EF4-FFF2-40B4-BE49-F238E27FC236}">
                <a16:creationId xmlns:a16="http://schemas.microsoft.com/office/drawing/2014/main" id="{EA3D2E2D-CA3C-474B-9C75-FA685489D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63" name="Line 4">
            <a:extLst>
              <a:ext uri="{FF2B5EF4-FFF2-40B4-BE49-F238E27FC236}">
                <a16:creationId xmlns:a16="http://schemas.microsoft.com/office/drawing/2014/main" id="{F7A92481-C8D3-45CC-BF4A-D22A33186F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743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64" name="AutoShape 6">
            <a:extLst>
              <a:ext uri="{FF2B5EF4-FFF2-40B4-BE49-F238E27FC236}">
                <a16:creationId xmlns:a16="http://schemas.microsoft.com/office/drawing/2014/main" id="{2D9A83ED-372B-4A1F-B21B-DD5474605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3200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65" name="AutoShape 7">
            <a:extLst>
              <a:ext uri="{FF2B5EF4-FFF2-40B4-BE49-F238E27FC236}">
                <a16:creationId xmlns:a16="http://schemas.microsoft.com/office/drawing/2014/main" id="{E8A49BF4-3ABD-4778-98AA-53D3EE680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227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66" name="AutoShape 8">
            <a:extLst>
              <a:ext uri="{FF2B5EF4-FFF2-40B4-BE49-F238E27FC236}">
                <a16:creationId xmlns:a16="http://schemas.microsoft.com/office/drawing/2014/main" id="{781611B2-63AA-4A35-8E4D-B2E25A031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75" y="3886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67" name="AutoShape 9">
            <a:extLst>
              <a:ext uri="{FF2B5EF4-FFF2-40B4-BE49-F238E27FC236}">
                <a16:creationId xmlns:a16="http://schemas.microsoft.com/office/drawing/2014/main" id="{1EA86FB4-F2FA-4556-923E-A04FB5F82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3276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68" name="AutoShape 10">
            <a:extLst>
              <a:ext uri="{FF2B5EF4-FFF2-40B4-BE49-F238E27FC236}">
                <a16:creationId xmlns:a16="http://schemas.microsoft.com/office/drawing/2014/main" id="{DDC66DA7-5943-49E3-9317-468A01B5C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86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69" name="AutoShape 11">
            <a:extLst>
              <a:ext uri="{FF2B5EF4-FFF2-40B4-BE49-F238E27FC236}">
                <a16:creationId xmlns:a16="http://schemas.microsoft.com/office/drawing/2014/main" id="{E88D07C8-D060-4009-90F8-2EEA626D2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893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70" name="Line 12">
            <a:extLst>
              <a:ext uri="{FF2B5EF4-FFF2-40B4-BE49-F238E27FC236}">
                <a16:creationId xmlns:a16="http://schemas.microsoft.com/office/drawing/2014/main" id="{44B9E6D6-AD24-4E04-ABB0-55534B4AB5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971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71" name="Line 13">
            <a:extLst>
              <a:ext uri="{FF2B5EF4-FFF2-40B4-BE49-F238E27FC236}">
                <a16:creationId xmlns:a16="http://schemas.microsoft.com/office/drawing/2014/main" id="{3BBE5BFA-8EA8-440F-B7FE-86939616B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971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72" name="Line 14">
            <a:extLst>
              <a:ext uri="{FF2B5EF4-FFF2-40B4-BE49-F238E27FC236}">
                <a16:creationId xmlns:a16="http://schemas.microsoft.com/office/drawing/2014/main" id="{30AE8D6B-5217-4F6F-AA02-994E8ED5C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581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4F2B2F05-C909-44F1-AA78-2907FE83A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F407E5C6-852C-4730-A7D1-5329058D3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D6698558-2513-4E43-93A4-9B2368325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CDC41002-F218-40CB-995D-A296B297C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9C6B215F-D7C2-4629-908D-D507EEB2B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352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78" name="AutoShape 23">
            <a:extLst>
              <a:ext uri="{FF2B5EF4-FFF2-40B4-BE49-F238E27FC236}">
                <a16:creationId xmlns:a16="http://schemas.microsoft.com/office/drawing/2014/main" id="{575DFD6F-18FC-4C6B-94C9-CF768D91C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25908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79" name="AutoShape 25">
            <a:extLst>
              <a:ext uri="{FF2B5EF4-FFF2-40B4-BE49-F238E27FC236}">
                <a16:creationId xmlns:a16="http://schemas.microsoft.com/office/drawing/2014/main" id="{22985F27-71DE-4BED-A8D6-46B8BED3B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124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80" name="AutoShape 26">
            <a:extLst>
              <a:ext uri="{FF2B5EF4-FFF2-40B4-BE49-F238E27FC236}">
                <a16:creationId xmlns:a16="http://schemas.microsoft.com/office/drawing/2014/main" id="{FAB3CE77-3E30-443E-8FCB-01770B20B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43465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81" name="AutoShape 27">
            <a:extLst>
              <a:ext uri="{FF2B5EF4-FFF2-40B4-BE49-F238E27FC236}">
                <a16:creationId xmlns:a16="http://schemas.microsoft.com/office/drawing/2014/main" id="{BE3DAD41-4010-493F-B71F-05DE33B6D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3813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82" name="AutoShape 28">
            <a:extLst>
              <a:ext uri="{FF2B5EF4-FFF2-40B4-BE49-F238E27FC236}">
                <a16:creationId xmlns:a16="http://schemas.microsoft.com/office/drawing/2014/main" id="{B98CA43D-FE30-459E-B873-DD13F47A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950" y="3200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83" name="Line 30">
            <a:extLst>
              <a:ext uri="{FF2B5EF4-FFF2-40B4-BE49-F238E27FC236}">
                <a16:creationId xmlns:a16="http://schemas.microsoft.com/office/drawing/2014/main" id="{607FC996-B535-4AEE-8526-47410D2319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8175" y="2895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84" name="Line 31">
            <a:extLst>
              <a:ext uri="{FF2B5EF4-FFF2-40B4-BE49-F238E27FC236}">
                <a16:creationId xmlns:a16="http://schemas.microsoft.com/office/drawing/2014/main" id="{CDE12082-C890-4C68-977E-8FBAF0E66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775" y="2895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85" name="Line 36">
            <a:extLst>
              <a:ext uri="{FF2B5EF4-FFF2-40B4-BE49-F238E27FC236}">
                <a16:creationId xmlns:a16="http://schemas.microsoft.com/office/drawing/2014/main" id="{5D5B482E-0476-4EF0-BA81-2475FC8F3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495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86" name="AutoShape 38">
            <a:extLst>
              <a:ext uri="{FF2B5EF4-FFF2-40B4-BE49-F238E27FC236}">
                <a16:creationId xmlns:a16="http://schemas.microsoft.com/office/drawing/2014/main" id="{F17DD233-95FC-482E-9F6E-DDEA695E0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4572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87" name="AutoShape 39">
            <a:extLst>
              <a:ext uri="{FF2B5EF4-FFF2-40B4-BE49-F238E27FC236}">
                <a16:creationId xmlns:a16="http://schemas.microsoft.com/office/drawing/2014/main" id="{FA905F10-C4D8-46E6-9BFC-3CD96A6AB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5105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88" name="AutoShape 40">
            <a:extLst>
              <a:ext uri="{FF2B5EF4-FFF2-40B4-BE49-F238E27FC236}">
                <a16:creationId xmlns:a16="http://schemas.microsoft.com/office/drawing/2014/main" id="{2774D9CC-2EAB-4CD5-A931-FB6A0946C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791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89" name="AutoShape 41">
            <a:extLst>
              <a:ext uri="{FF2B5EF4-FFF2-40B4-BE49-F238E27FC236}">
                <a16:creationId xmlns:a16="http://schemas.microsoft.com/office/drawing/2014/main" id="{BE53EFD8-BE45-46DC-8691-4DB763031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5181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90" name="AutoShape 42">
            <a:extLst>
              <a:ext uri="{FF2B5EF4-FFF2-40B4-BE49-F238E27FC236}">
                <a16:creationId xmlns:a16="http://schemas.microsoft.com/office/drawing/2014/main" id="{044C5E60-F04D-422B-B192-324645031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5791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91" name="AutoShape 43">
            <a:extLst>
              <a:ext uri="{FF2B5EF4-FFF2-40B4-BE49-F238E27FC236}">
                <a16:creationId xmlns:a16="http://schemas.microsoft.com/office/drawing/2014/main" id="{8F18EA69-72AB-4486-AFE9-665048E1C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7943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492" name="Line 44">
            <a:extLst>
              <a:ext uri="{FF2B5EF4-FFF2-40B4-BE49-F238E27FC236}">
                <a16:creationId xmlns:a16="http://schemas.microsoft.com/office/drawing/2014/main" id="{63F571D6-8A1B-43FD-B335-E57B316B46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6975" y="4876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93" name="Line 45">
            <a:extLst>
              <a:ext uri="{FF2B5EF4-FFF2-40B4-BE49-F238E27FC236}">
                <a16:creationId xmlns:a16="http://schemas.microsoft.com/office/drawing/2014/main" id="{2701202A-DD45-430A-AEA2-2C65FEBF2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4876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94" name="Line 47">
            <a:extLst>
              <a:ext uri="{FF2B5EF4-FFF2-40B4-BE49-F238E27FC236}">
                <a16:creationId xmlns:a16="http://schemas.microsoft.com/office/drawing/2014/main" id="{954A2F44-E000-47FE-ACE7-E4B1F3BF5F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486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95" name="Line 48">
            <a:extLst>
              <a:ext uri="{FF2B5EF4-FFF2-40B4-BE49-F238E27FC236}">
                <a16:creationId xmlns:a16="http://schemas.microsoft.com/office/drawing/2014/main" id="{097F7657-B362-496A-A58D-C0E0A76C5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1975" y="5410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96" name="Line 49">
            <a:extLst>
              <a:ext uri="{FF2B5EF4-FFF2-40B4-BE49-F238E27FC236}">
                <a16:creationId xmlns:a16="http://schemas.microsoft.com/office/drawing/2014/main" id="{0BD90C69-70B7-4A5B-8279-38247A500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97" name="Line 50">
            <a:extLst>
              <a:ext uri="{FF2B5EF4-FFF2-40B4-BE49-F238E27FC236}">
                <a16:creationId xmlns:a16="http://schemas.microsoft.com/office/drawing/2014/main" id="{9E7CF254-7690-468C-A18F-B1A0C7CF5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975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98" name="Line 51">
            <a:extLst>
              <a:ext uri="{FF2B5EF4-FFF2-40B4-BE49-F238E27FC236}">
                <a16:creationId xmlns:a16="http://schemas.microsoft.com/office/drawing/2014/main" id="{3016D0A5-73F3-489A-BF27-DEEF3E7AF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499" name="AutoShape 53">
            <a:extLst>
              <a:ext uri="{FF2B5EF4-FFF2-40B4-BE49-F238E27FC236}">
                <a16:creationId xmlns:a16="http://schemas.microsoft.com/office/drawing/2014/main" id="{D91E54E7-A6CE-43EA-80C0-0E6BCCD84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048000"/>
            <a:ext cx="228600" cy="3048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500" name="AutoShape 54">
            <a:extLst>
              <a:ext uri="{FF2B5EF4-FFF2-40B4-BE49-F238E27FC236}">
                <a16:creationId xmlns:a16="http://schemas.microsoft.com/office/drawing/2014/main" id="{DFE10FFF-5272-45C0-BCCB-B96356A1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33800"/>
            <a:ext cx="304800" cy="228600"/>
          </a:xfrm>
          <a:prstGeom prst="curvedRightArrow">
            <a:avLst>
              <a:gd name="adj1" fmla="val 20000"/>
              <a:gd name="adj2" fmla="val 40000"/>
              <a:gd name="adj3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501" name="Line 56">
            <a:extLst>
              <a:ext uri="{FF2B5EF4-FFF2-40B4-BE49-F238E27FC236}">
                <a16:creationId xmlns:a16="http://schemas.microsoft.com/office/drawing/2014/main" id="{C88FD474-76CE-44B2-967F-5C5FEC3D7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502" name="Line 57">
            <a:extLst>
              <a:ext uri="{FF2B5EF4-FFF2-40B4-BE49-F238E27FC236}">
                <a16:creationId xmlns:a16="http://schemas.microsoft.com/office/drawing/2014/main" id="{212F6AB0-7859-4513-B28C-0850C9B00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503" name="Text Box 58">
            <a:extLst>
              <a:ext uri="{FF2B5EF4-FFF2-40B4-BE49-F238E27FC236}">
                <a16:creationId xmlns:a16="http://schemas.microsoft.com/office/drawing/2014/main" id="{4E5BF403-5CB7-4731-B103-8624AE31E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r           </a:t>
            </a: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LeftBalance</a:t>
            </a:r>
            <a:r>
              <a:rPr lang="en-US" altLang="en-US" sz="2000">
                <a:latin typeface="Courier New" panose="02070309020205020404" pitchFamily="49" charset="0"/>
              </a:rPr>
              <a:t>     r   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504" name="Text Box 59">
            <a:extLst>
              <a:ext uri="{FF2B5EF4-FFF2-40B4-BE49-F238E27FC236}">
                <a16:creationId xmlns:a16="http://schemas.microsoft.com/office/drawing/2014/main" id="{03E442D2-CB98-45B6-913E-DD189706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70238"/>
            <a:ext cx="7543800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x                          x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w 				      w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</a:t>
            </a:r>
            <a:r>
              <a:rPr lang="en-US" altLang="en-US" sz="2000" b="1">
                <a:solidFill>
                  <a:srgbClr val="FF0066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000"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    w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x           r                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505" name="Text Box 60">
            <a:extLst>
              <a:ext uri="{FF2B5EF4-FFF2-40B4-BE49-F238E27FC236}">
                <a16:creationId xmlns:a16="http://schemas.microsoft.com/office/drawing/2014/main" id="{69909AB7-D531-4E06-AE1B-DB8509545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05400"/>
            <a:ext cx="1828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Old </a:t>
            </a:r>
            <a:r>
              <a:rPr lang="en-US" altLang="en-US" sz="2000" b="1">
                <a:solidFill>
                  <a:srgbClr val="339933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339933"/>
                </a:solidFill>
                <a:latin typeface="Courier New" panose="02070309020205020404" pitchFamily="49" charset="0"/>
              </a:rPr>
              <a:t>RH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 </a:t>
            </a:r>
            <a:r>
              <a:rPr lang="en-US" altLang="en-US" sz="2000">
                <a:latin typeface="Courier New" panose="02070309020205020404" pitchFamily="49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EH</a:t>
            </a:r>
          </a:p>
        </p:txBody>
      </p:sp>
      <p:sp>
        <p:nvSpPr>
          <p:cNvPr id="19506" name="Rectangle 61">
            <a:extLst>
              <a:ext uri="{FF2B5EF4-FFF2-40B4-BE49-F238E27FC236}">
                <a16:creationId xmlns:a16="http://schemas.microsoft.com/office/drawing/2014/main" id="{7CAD8FEE-0076-444F-8D6F-1E316FD78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1981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507" name="Text Box 62">
            <a:extLst>
              <a:ext uri="{FF2B5EF4-FFF2-40B4-BE49-F238E27FC236}">
                <a16:creationId xmlns:a16="http://schemas.microsoft.com/office/drawing/2014/main" id="{1D3D487D-DEB1-4379-8F16-CA5FFE6E2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029200"/>
            <a:ext cx="190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EH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LH</a:t>
            </a:r>
          </a:p>
        </p:txBody>
      </p:sp>
      <p:sp>
        <p:nvSpPr>
          <p:cNvPr id="19508" name="Rectangle 63">
            <a:extLst>
              <a:ext uri="{FF2B5EF4-FFF2-40B4-BE49-F238E27FC236}">
                <a16:creationId xmlns:a16="http://schemas.microsoft.com/office/drawing/2014/main" id="{7BB7BA05-A09E-4019-9255-DD2439917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53000"/>
            <a:ext cx="2057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509" name="Line 64">
            <a:extLst>
              <a:ext uri="{FF2B5EF4-FFF2-40B4-BE49-F238E27FC236}">
                <a16:creationId xmlns:a16="http://schemas.microsoft.com/office/drawing/2014/main" id="{1BF17597-9AD6-4294-A72A-CCC27C864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581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510" name="Line 70">
            <a:extLst>
              <a:ext uri="{FF2B5EF4-FFF2-40B4-BE49-F238E27FC236}">
                <a16:creationId xmlns:a16="http://schemas.microsoft.com/office/drawing/2014/main" id="{B17E1BBA-3483-4363-BCC2-64DF5A247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511" name="Line 72">
            <a:extLst>
              <a:ext uri="{FF2B5EF4-FFF2-40B4-BE49-F238E27FC236}">
                <a16:creationId xmlns:a16="http://schemas.microsoft.com/office/drawing/2014/main" id="{369842FF-EB96-4D55-88FD-9983B6F49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191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512" name="Line 73">
            <a:extLst>
              <a:ext uri="{FF2B5EF4-FFF2-40B4-BE49-F238E27FC236}">
                <a16:creationId xmlns:a16="http://schemas.microsoft.com/office/drawing/2014/main" id="{6AC98041-9B69-44F3-9E71-761BB898B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76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513" name="AutoShape 74">
            <a:extLst>
              <a:ext uri="{FF2B5EF4-FFF2-40B4-BE49-F238E27FC236}">
                <a16:creationId xmlns:a16="http://schemas.microsoft.com/office/drawing/2014/main" id="{C3A088A9-49CD-4DA3-B049-6BC184458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3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9514" name="Line 75">
            <a:extLst>
              <a:ext uri="{FF2B5EF4-FFF2-40B4-BE49-F238E27FC236}">
                <a16:creationId xmlns:a16="http://schemas.microsoft.com/office/drawing/2014/main" id="{0395DFF7-2490-466F-9249-F0A4A06F9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962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515" name="Line 77">
            <a:extLst>
              <a:ext uri="{FF2B5EF4-FFF2-40B4-BE49-F238E27FC236}">
                <a16:creationId xmlns:a16="http://schemas.microsoft.com/office/drawing/2014/main" id="{9C128F25-C70B-4713-8163-569940E31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76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516" name="Line 78">
            <a:extLst>
              <a:ext uri="{FF2B5EF4-FFF2-40B4-BE49-F238E27FC236}">
                <a16:creationId xmlns:a16="http://schemas.microsoft.com/office/drawing/2014/main" id="{BFF778B9-5B80-447A-A711-5D826CE6A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886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517" name="Line 79">
            <a:extLst>
              <a:ext uri="{FF2B5EF4-FFF2-40B4-BE49-F238E27FC236}">
                <a16:creationId xmlns:a16="http://schemas.microsoft.com/office/drawing/2014/main" id="{D1D88FAC-C277-46E3-85EE-0A291C0512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518" name="Line 80">
            <a:extLst>
              <a:ext uri="{FF2B5EF4-FFF2-40B4-BE49-F238E27FC236}">
                <a16:creationId xmlns:a16="http://schemas.microsoft.com/office/drawing/2014/main" id="{B41739DA-18E9-4618-93A6-8A5BC2D00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505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519" name="Line 81">
            <a:extLst>
              <a:ext uri="{FF2B5EF4-FFF2-40B4-BE49-F238E27FC236}">
                <a16:creationId xmlns:a16="http://schemas.microsoft.com/office/drawing/2014/main" id="{5DCD24D9-7E88-45A5-87C2-630DD11E3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114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520" name="Line 82">
            <a:extLst>
              <a:ext uri="{FF2B5EF4-FFF2-40B4-BE49-F238E27FC236}">
                <a16:creationId xmlns:a16="http://schemas.microsoft.com/office/drawing/2014/main" id="{9755400B-0937-4361-B33C-CBDDA6FDDA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5410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521" name="Line 83">
            <a:extLst>
              <a:ext uri="{FF2B5EF4-FFF2-40B4-BE49-F238E27FC236}">
                <a16:creationId xmlns:a16="http://schemas.microsoft.com/office/drawing/2014/main" id="{198D635B-66FC-4FB7-B2E0-2DA4D62D5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257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9522" name="Line 84">
            <a:extLst>
              <a:ext uri="{FF2B5EF4-FFF2-40B4-BE49-F238E27FC236}">
                <a16:creationId xmlns:a16="http://schemas.microsoft.com/office/drawing/2014/main" id="{BB484C30-4FE9-4F7D-A6DB-5372820165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257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1">
            <a:extLst>
              <a:ext uri="{FF2B5EF4-FFF2-40B4-BE49-F238E27FC236}">
                <a16:creationId xmlns:a16="http://schemas.microsoft.com/office/drawing/2014/main" id="{2486D554-BC57-471F-81CE-83C3679AE7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65" name="Footer Placeholder 2">
            <a:extLst>
              <a:ext uri="{FF2B5EF4-FFF2-40B4-BE49-F238E27FC236}">
                <a16:creationId xmlns:a16="http://schemas.microsoft.com/office/drawing/2014/main" id="{373D464C-34CF-4DDF-A2DC-F64CC487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4F684F7-725F-47E9-87FF-BE943ECE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09D9958-1421-4B3C-A4F6-9D8827942EE0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0485" name="Text Box 126">
            <a:extLst>
              <a:ext uri="{FF2B5EF4-FFF2-40B4-BE49-F238E27FC236}">
                <a16:creationId xmlns:a16="http://schemas.microsoft.com/office/drawing/2014/main" id="{227E58C0-5EAB-4D57-AC2C-F52AB67B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76200"/>
            <a:ext cx="72390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Case 3c: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balance factor of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are </a:t>
            </a: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opposite</a:t>
            </a:r>
            <a:r>
              <a:rPr lang="en-US" altLang="en-US" sz="2400">
                <a:latin typeface="Times New Roman" panose="02020603050405020304" pitchFamily="18" charset="0"/>
              </a:rPr>
              <a:t>. Apply a </a:t>
            </a:r>
            <a:r>
              <a:rPr lang="en-US" altLang="en-US" sz="2400" b="1">
                <a:latin typeface="Times New Roman" panose="02020603050405020304" pitchFamily="18" charset="0"/>
              </a:rPr>
              <a:t>double rotation</a:t>
            </a:r>
            <a:r>
              <a:rPr lang="en-US" altLang="en-US" sz="2400">
                <a:latin typeface="Times New Roman" panose="02020603050405020304" pitchFamily="18" charset="0"/>
              </a:rPr>
              <a:t> ( first around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, then around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), set the balance factor of the new root to </a:t>
            </a:r>
            <a:r>
              <a:rPr lang="en-US" altLang="en-US" sz="2400" b="1">
                <a:latin typeface="Times New Roman" panose="02020603050405020304" pitchFamily="18" charset="0"/>
              </a:rPr>
              <a:t>equal</a:t>
            </a:r>
            <a:r>
              <a:rPr lang="en-US" altLang="en-US" sz="2400">
                <a:latin typeface="Times New Roman" panose="02020603050405020304" pitchFamily="18" charset="0"/>
              </a:rPr>
              <a:t> and the other balance factors </a:t>
            </a:r>
            <a:r>
              <a:rPr lang="en-US" altLang="en-US" sz="2400" b="1">
                <a:latin typeface="Times New Roman" panose="02020603050405020304" pitchFamily="18" charset="0"/>
              </a:rPr>
              <a:t>as appropriate</a:t>
            </a:r>
            <a:r>
              <a:rPr lang="en-US" altLang="en-US" sz="2400">
                <a:latin typeface="Times New Roman" panose="02020603050405020304" pitchFamily="18" charset="0"/>
              </a:rPr>
              <a:t>, and leave </a:t>
            </a:r>
            <a:r>
              <a:rPr lang="en-US" altLang="en-US" sz="2000">
                <a:latin typeface="Courier New" panose="02070309020205020404" pitchFamily="49" charset="0"/>
              </a:rPr>
              <a:t>shorter</a:t>
            </a:r>
            <a:r>
              <a:rPr lang="en-US" altLang="en-US" sz="2400">
                <a:latin typeface="Times New Roman" panose="02020603050405020304" pitchFamily="18" charset="0"/>
              </a:rPr>
              <a:t> as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0486" name="AutoShape 127">
            <a:extLst>
              <a:ext uri="{FF2B5EF4-FFF2-40B4-BE49-F238E27FC236}">
                <a16:creationId xmlns:a16="http://schemas.microsoft.com/office/drawing/2014/main" id="{01EC5E91-C378-4C21-BEE2-AFD849E93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487" name="Line 128">
            <a:extLst>
              <a:ext uri="{FF2B5EF4-FFF2-40B4-BE49-F238E27FC236}">
                <a16:creationId xmlns:a16="http://schemas.microsoft.com/office/drawing/2014/main" id="{80105BB9-37EF-4453-BA31-AB0269DFB3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743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488" name="AutoShape 129">
            <a:extLst>
              <a:ext uri="{FF2B5EF4-FFF2-40B4-BE49-F238E27FC236}">
                <a16:creationId xmlns:a16="http://schemas.microsoft.com/office/drawing/2014/main" id="{C31C9AF1-4311-4814-A4D3-1CB84FC51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3200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489" name="AutoShape 130">
            <a:extLst>
              <a:ext uri="{FF2B5EF4-FFF2-40B4-BE49-F238E27FC236}">
                <a16:creationId xmlns:a16="http://schemas.microsoft.com/office/drawing/2014/main" id="{F90F4C88-953D-4C5C-B0FF-2E05F5C9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227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490" name="AutoShape 131">
            <a:extLst>
              <a:ext uri="{FF2B5EF4-FFF2-40B4-BE49-F238E27FC236}">
                <a16:creationId xmlns:a16="http://schemas.microsoft.com/office/drawing/2014/main" id="{2E7163E8-DB7F-423D-9E6F-412013E07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75" y="3886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491" name="AutoShape 132">
            <a:extLst>
              <a:ext uri="{FF2B5EF4-FFF2-40B4-BE49-F238E27FC236}">
                <a16:creationId xmlns:a16="http://schemas.microsoft.com/office/drawing/2014/main" id="{72B461E3-B801-49FA-AE84-2537709FD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3276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492" name="AutoShape 133">
            <a:extLst>
              <a:ext uri="{FF2B5EF4-FFF2-40B4-BE49-F238E27FC236}">
                <a16:creationId xmlns:a16="http://schemas.microsoft.com/office/drawing/2014/main" id="{C3E3B227-5CA8-4E1C-9B99-31367A1C8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86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493" name="AutoShape 134">
            <a:extLst>
              <a:ext uri="{FF2B5EF4-FFF2-40B4-BE49-F238E27FC236}">
                <a16:creationId xmlns:a16="http://schemas.microsoft.com/office/drawing/2014/main" id="{15186AB2-D4A9-4D26-90C3-5EDD1EC79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893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494" name="Line 135">
            <a:extLst>
              <a:ext uri="{FF2B5EF4-FFF2-40B4-BE49-F238E27FC236}">
                <a16:creationId xmlns:a16="http://schemas.microsoft.com/office/drawing/2014/main" id="{AE9351B9-400E-413A-8B51-728ECDEC7D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971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495" name="Line 136">
            <a:extLst>
              <a:ext uri="{FF2B5EF4-FFF2-40B4-BE49-F238E27FC236}">
                <a16:creationId xmlns:a16="http://schemas.microsoft.com/office/drawing/2014/main" id="{D279A6D5-F34D-439D-A7A4-5F33C4AC3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971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496" name="Line 137">
            <a:extLst>
              <a:ext uri="{FF2B5EF4-FFF2-40B4-BE49-F238E27FC236}">
                <a16:creationId xmlns:a16="http://schemas.microsoft.com/office/drawing/2014/main" id="{6818C941-D058-42A0-AF59-ECF95680D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581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497" name="Line 138">
            <a:extLst>
              <a:ext uri="{FF2B5EF4-FFF2-40B4-BE49-F238E27FC236}">
                <a16:creationId xmlns:a16="http://schemas.microsoft.com/office/drawing/2014/main" id="{7DB4914C-3C99-43DE-A00A-B97A56AA2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498" name="Line 139">
            <a:extLst>
              <a:ext uri="{FF2B5EF4-FFF2-40B4-BE49-F238E27FC236}">
                <a16:creationId xmlns:a16="http://schemas.microsoft.com/office/drawing/2014/main" id="{B0C2C689-A0AE-4EF4-9AFF-E185A4809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499" name="Line 140">
            <a:extLst>
              <a:ext uri="{FF2B5EF4-FFF2-40B4-BE49-F238E27FC236}">
                <a16:creationId xmlns:a16="http://schemas.microsoft.com/office/drawing/2014/main" id="{104FC5C3-8FD6-4EF9-BB54-E6168651F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00" name="Line 141">
            <a:extLst>
              <a:ext uri="{FF2B5EF4-FFF2-40B4-BE49-F238E27FC236}">
                <a16:creationId xmlns:a16="http://schemas.microsoft.com/office/drawing/2014/main" id="{8F57A37A-8A83-4669-90E5-5F7E1E349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01" name="Line 142">
            <a:extLst>
              <a:ext uri="{FF2B5EF4-FFF2-40B4-BE49-F238E27FC236}">
                <a16:creationId xmlns:a16="http://schemas.microsoft.com/office/drawing/2014/main" id="{679E26DC-9DFC-477A-9275-20774C503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352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02" name="AutoShape 143">
            <a:extLst>
              <a:ext uri="{FF2B5EF4-FFF2-40B4-BE49-F238E27FC236}">
                <a16:creationId xmlns:a16="http://schemas.microsoft.com/office/drawing/2014/main" id="{99E6FC2B-26AD-45E0-AD02-78574D5FC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25908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03" name="AutoShape 144">
            <a:extLst>
              <a:ext uri="{FF2B5EF4-FFF2-40B4-BE49-F238E27FC236}">
                <a16:creationId xmlns:a16="http://schemas.microsoft.com/office/drawing/2014/main" id="{B0802A6B-4145-421B-A839-102D9ECEB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124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04" name="AutoShape 145">
            <a:extLst>
              <a:ext uri="{FF2B5EF4-FFF2-40B4-BE49-F238E27FC236}">
                <a16:creationId xmlns:a16="http://schemas.microsoft.com/office/drawing/2014/main" id="{9200FEEA-6F0F-478B-9BCD-DBDC921C4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3465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05" name="AutoShape 146">
            <a:extLst>
              <a:ext uri="{FF2B5EF4-FFF2-40B4-BE49-F238E27FC236}">
                <a16:creationId xmlns:a16="http://schemas.microsoft.com/office/drawing/2014/main" id="{77D84556-4E03-4C27-A4F9-B06E4CF1F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3813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06" name="AutoShape 147">
            <a:extLst>
              <a:ext uri="{FF2B5EF4-FFF2-40B4-BE49-F238E27FC236}">
                <a16:creationId xmlns:a16="http://schemas.microsoft.com/office/drawing/2014/main" id="{33711869-5055-4A04-9C1C-83027CC81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950" y="3200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07" name="Line 148">
            <a:extLst>
              <a:ext uri="{FF2B5EF4-FFF2-40B4-BE49-F238E27FC236}">
                <a16:creationId xmlns:a16="http://schemas.microsoft.com/office/drawing/2014/main" id="{DA83D27B-6399-4C3B-8D8B-BAB37E13A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8175" y="2895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08" name="Line 149">
            <a:extLst>
              <a:ext uri="{FF2B5EF4-FFF2-40B4-BE49-F238E27FC236}">
                <a16:creationId xmlns:a16="http://schemas.microsoft.com/office/drawing/2014/main" id="{AE2D843F-DB37-47B1-8E80-3B6FB57B7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8775" y="2895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09" name="Line 150">
            <a:extLst>
              <a:ext uri="{FF2B5EF4-FFF2-40B4-BE49-F238E27FC236}">
                <a16:creationId xmlns:a16="http://schemas.microsoft.com/office/drawing/2014/main" id="{2F24528E-6734-4E7C-A25D-E40F5F809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95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10" name="AutoShape 151">
            <a:extLst>
              <a:ext uri="{FF2B5EF4-FFF2-40B4-BE49-F238E27FC236}">
                <a16:creationId xmlns:a16="http://schemas.microsoft.com/office/drawing/2014/main" id="{C08B72BF-CCCE-48FC-BF11-822E23C1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4572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11" name="AutoShape 152">
            <a:extLst>
              <a:ext uri="{FF2B5EF4-FFF2-40B4-BE49-F238E27FC236}">
                <a16:creationId xmlns:a16="http://schemas.microsoft.com/office/drawing/2014/main" id="{34BC0BDE-52A6-4001-90D0-BC2ECAF55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5105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12" name="AutoShape 153">
            <a:extLst>
              <a:ext uri="{FF2B5EF4-FFF2-40B4-BE49-F238E27FC236}">
                <a16:creationId xmlns:a16="http://schemas.microsoft.com/office/drawing/2014/main" id="{83E2409F-2C6C-4592-AECF-89F16BCE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791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13" name="AutoShape 154">
            <a:extLst>
              <a:ext uri="{FF2B5EF4-FFF2-40B4-BE49-F238E27FC236}">
                <a16:creationId xmlns:a16="http://schemas.microsoft.com/office/drawing/2014/main" id="{DA395035-73FE-44F7-BB21-EE565AAFA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5181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14" name="AutoShape 155">
            <a:extLst>
              <a:ext uri="{FF2B5EF4-FFF2-40B4-BE49-F238E27FC236}">
                <a16:creationId xmlns:a16="http://schemas.microsoft.com/office/drawing/2014/main" id="{0D71CFC8-E398-4ECE-A8F6-E5A012459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791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15" name="AutoShape 156">
            <a:extLst>
              <a:ext uri="{FF2B5EF4-FFF2-40B4-BE49-F238E27FC236}">
                <a16:creationId xmlns:a16="http://schemas.microsoft.com/office/drawing/2014/main" id="{A7F9159F-8BBC-4898-82C3-DB94143B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6775" y="57943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16" name="Line 157">
            <a:extLst>
              <a:ext uri="{FF2B5EF4-FFF2-40B4-BE49-F238E27FC236}">
                <a16:creationId xmlns:a16="http://schemas.microsoft.com/office/drawing/2014/main" id="{643C0637-C6B9-4D4B-9C93-870B513B9D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6975" y="4876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17" name="Line 158">
            <a:extLst>
              <a:ext uri="{FF2B5EF4-FFF2-40B4-BE49-F238E27FC236}">
                <a16:creationId xmlns:a16="http://schemas.microsoft.com/office/drawing/2014/main" id="{D62E224E-2867-41F1-8B9E-7DB2E7732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4876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18" name="Line 159">
            <a:extLst>
              <a:ext uri="{FF2B5EF4-FFF2-40B4-BE49-F238E27FC236}">
                <a16:creationId xmlns:a16="http://schemas.microsoft.com/office/drawing/2014/main" id="{BC7333A5-7E28-40B0-81BB-778221437A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486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19" name="Line 160">
            <a:extLst>
              <a:ext uri="{FF2B5EF4-FFF2-40B4-BE49-F238E27FC236}">
                <a16:creationId xmlns:a16="http://schemas.microsoft.com/office/drawing/2014/main" id="{AA1212A0-58CD-4D57-87DB-F990D9AD1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1975" y="5410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20" name="Line 161">
            <a:extLst>
              <a:ext uri="{FF2B5EF4-FFF2-40B4-BE49-F238E27FC236}">
                <a16:creationId xmlns:a16="http://schemas.microsoft.com/office/drawing/2014/main" id="{09D7C81D-9A6B-4132-B49F-F09AB6FE8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21" name="Line 162">
            <a:extLst>
              <a:ext uri="{FF2B5EF4-FFF2-40B4-BE49-F238E27FC236}">
                <a16:creationId xmlns:a16="http://schemas.microsoft.com/office/drawing/2014/main" id="{E3D79115-7844-4877-B24F-9A1528DE7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975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22" name="Line 163">
            <a:extLst>
              <a:ext uri="{FF2B5EF4-FFF2-40B4-BE49-F238E27FC236}">
                <a16:creationId xmlns:a16="http://schemas.microsoft.com/office/drawing/2014/main" id="{51C542EA-DB0C-41EA-A379-25AEF7B77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94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23" name="AutoShape 164">
            <a:extLst>
              <a:ext uri="{FF2B5EF4-FFF2-40B4-BE49-F238E27FC236}">
                <a16:creationId xmlns:a16="http://schemas.microsoft.com/office/drawing/2014/main" id="{549BF043-8173-4ABA-BAFD-842C0CE1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048000"/>
            <a:ext cx="228600" cy="3048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24" name="AutoShape 165">
            <a:extLst>
              <a:ext uri="{FF2B5EF4-FFF2-40B4-BE49-F238E27FC236}">
                <a16:creationId xmlns:a16="http://schemas.microsoft.com/office/drawing/2014/main" id="{4C6F9DFE-9C92-425B-9CCE-3606BCF1F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33800"/>
            <a:ext cx="304800" cy="228600"/>
          </a:xfrm>
          <a:prstGeom prst="curvedRightArrow">
            <a:avLst>
              <a:gd name="adj1" fmla="val 20000"/>
              <a:gd name="adj2" fmla="val 40000"/>
              <a:gd name="adj3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25" name="Line 166">
            <a:extLst>
              <a:ext uri="{FF2B5EF4-FFF2-40B4-BE49-F238E27FC236}">
                <a16:creationId xmlns:a16="http://schemas.microsoft.com/office/drawing/2014/main" id="{D057CE5A-845F-43CD-8A12-82EFCE984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26" name="Line 167">
            <a:extLst>
              <a:ext uri="{FF2B5EF4-FFF2-40B4-BE49-F238E27FC236}">
                <a16:creationId xmlns:a16="http://schemas.microsoft.com/office/drawing/2014/main" id="{66A4BF84-5AF6-4914-9B6D-3156201A9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27" name="Text Box 168">
            <a:extLst>
              <a:ext uri="{FF2B5EF4-FFF2-40B4-BE49-F238E27FC236}">
                <a16:creationId xmlns:a16="http://schemas.microsoft.com/office/drawing/2014/main" id="{6E848792-21AF-44A8-8230-0DE1259D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r           </a:t>
            </a: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LeftBalance</a:t>
            </a:r>
            <a:r>
              <a:rPr lang="en-US" altLang="en-US" sz="2000">
                <a:latin typeface="Courier New" panose="02070309020205020404" pitchFamily="49" charset="0"/>
              </a:rPr>
              <a:t>     r   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528" name="Text Box 169">
            <a:extLst>
              <a:ext uri="{FF2B5EF4-FFF2-40B4-BE49-F238E27FC236}">
                <a16:creationId xmlns:a16="http://schemas.microsoft.com/office/drawing/2014/main" id="{896796FA-CCD6-421B-9D84-B96C85373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70238"/>
            <a:ext cx="7543800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x                          x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w 				      w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</a:t>
            </a:r>
            <a:r>
              <a:rPr lang="en-US" altLang="en-US" sz="2000" b="1">
                <a:solidFill>
                  <a:srgbClr val="FF0066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000"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    w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x           r                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529" name="Text Box 170">
            <a:extLst>
              <a:ext uri="{FF2B5EF4-FFF2-40B4-BE49-F238E27FC236}">
                <a16:creationId xmlns:a16="http://schemas.microsoft.com/office/drawing/2014/main" id="{B844C211-C3D6-4870-993B-6C940512D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05400"/>
            <a:ext cx="1828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Old </a:t>
            </a:r>
            <a:r>
              <a:rPr lang="en-US" altLang="en-US" sz="2000" b="1">
                <a:solidFill>
                  <a:srgbClr val="339933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339933"/>
                </a:solidFill>
                <a:latin typeface="Courier New" panose="02070309020205020404" pitchFamily="49" charset="0"/>
              </a:rPr>
              <a:t>LH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 </a:t>
            </a:r>
            <a:r>
              <a:rPr lang="en-US" altLang="en-US" sz="2000">
                <a:latin typeface="Courier New" panose="02070309020205020404" pitchFamily="49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EH</a:t>
            </a:r>
          </a:p>
        </p:txBody>
      </p:sp>
      <p:sp>
        <p:nvSpPr>
          <p:cNvPr id="20530" name="Rectangle 171">
            <a:extLst>
              <a:ext uri="{FF2B5EF4-FFF2-40B4-BE49-F238E27FC236}">
                <a16:creationId xmlns:a16="http://schemas.microsoft.com/office/drawing/2014/main" id="{E63AB163-D485-471E-BEC9-86C2EB945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1981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31" name="Text Box 172">
            <a:extLst>
              <a:ext uri="{FF2B5EF4-FFF2-40B4-BE49-F238E27FC236}">
                <a16:creationId xmlns:a16="http://schemas.microsoft.com/office/drawing/2014/main" id="{3511F812-A447-4CE0-B552-3297439C5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029200"/>
            <a:ext cx="190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RH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EH</a:t>
            </a:r>
          </a:p>
        </p:txBody>
      </p:sp>
      <p:sp>
        <p:nvSpPr>
          <p:cNvPr id="20532" name="Rectangle 173">
            <a:extLst>
              <a:ext uri="{FF2B5EF4-FFF2-40B4-BE49-F238E27FC236}">
                <a16:creationId xmlns:a16="http://schemas.microsoft.com/office/drawing/2014/main" id="{ACE709B0-EF78-4B14-B8A2-19A63905D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53000"/>
            <a:ext cx="2057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33" name="Line 174">
            <a:extLst>
              <a:ext uri="{FF2B5EF4-FFF2-40B4-BE49-F238E27FC236}">
                <a16:creationId xmlns:a16="http://schemas.microsoft.com/office/drawing/2014/main" id="{11AAF938-7518-4421-B5ED-6E8B140745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581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34" name="Line 177">
            <a:extLst>
              <a:ext uri="{FF2B5EF4-FFF2-40B4-BE49-F238E27FC236}">
                <a16:creationId xmlns:a16="http://schemas.microsoft.com/office/drawing/2014/main" id="{25BF6CEB-8220-4760-8724-55EC87CC7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76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35" name="AutoShape 178">
            <a:extLst>
              <a:ext uri="{FF2B5EF4-FFF2-40B4-BE49-F238E27FC236}">
                <a16:creationId xmlns:a16="http://schemas.microsoft.com/office/drawing/2014/main" id="{7D3FB429-1849-4222-84A0-CD834E798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3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0536" name="Line 179">
            <a:extLst>
              <a:ext uri="{FF2B5EF4-FFF2-40B4-BE49-F238E27FC236}">
                <a16:creationId xmlns:a16="http://schemas.microsoft.com/office/drawing/2014/main" id="{7394268F-48ED-400F-87A3-2EF822888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962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37" name="Line 180">
            <a:extLst>
              <a:ext uri="{FF2B5EF4-FFF2-40B4-BE49-F238E27FC236}">
                <a16:creationId xmlns:a16="http://schemas.microsoft.com/office/drawing/2014/main" id="{8B0D98A9-6B02-4595-B754-861C0A786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76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38" name="Line 181">
            <a:extLst>
              <a:ext uri="{FF2B5EF4-FFF2-40B4-BE49-F238E27FC236}">
                <a16:creationId xmlns:a16="http://schemas.microsoft.com/office/drawing/2014/main" id="{409E1FA6-3B8E-45FF-A341-C408EBB80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886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39" name="Line 182">
            <a:extLst>
              <a:ext uri="{FF2B5EF4-FFF2-40B4-BE49-F238E27FC236}">
                <a16:creationId xmlns:a16="http://schemas.microsoft.com/office/drawing/2014/main" id="{FBE0F3B4-93E9-43E7-B1E3-3D6BE0364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40" name="Line 183">
            <a:extLst>
              <a:ext uri="{FF2B5EF4-FFF2-40B4-BE49-F238E27FC236}">
                <a16:creationId xmlns:a16="http://schemas.microsoft.com/office/drawing/2014/main" id="{DCD3F8CC-123C-4247-A2EF-6BA028D05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505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41" name="Line 186">
            <a:extLst>
              <a:ext uri="{FF2B5EF4-FFF2-40B4-BE49-F238E27FC236}">
                <a16:creationId xmlns:a16="http://schemas.microsoft.com/office/drawing/2014/main" id="{FD461319-C3BA-4A0B-A7E0-6A733F451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42" name="Line 188">
            <a:extLst>
              <a:ext uri="{FF2B5EF4-FFF2-40B4-BE49-F238E27FC236}">
                <a16:creationId xmlns:a16="http://schemas.microsoft.com/office/drawing/2014/main" id="{E792504A-946B-4F22-9207-0C5DFC987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962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43" name="Line 189">
            <a:extLst>
              <a:ext uri="{FF2B5EF4-FFF2-40B4-BE49-F238E27FC236}">
                <a16:creationId xmlns:a16="http://schemas.microsoft.com/office/drawing/2014/main" id="{F4EBCF8B-5D8F-4904-9C65-B4DD0CB3F3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44" name="Line 190">
            <a:extLst>
              <a:ext uri="{FF2B5EF4-FFF2-40B4-BE49-F238E27FC236}">
                <a16:creationId xmlns:a16="http://schemas.microsoft.com/office/drawing/2014/main" id="{EA66A1C7-D2ED-4CED-A8BB-71AD9D01AC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114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45" name="Line 191">
            <a:extLst>
              <a:ext uri="{FF2B5EF4-FFF2-40B4-BE49-F238E27FC236}">
                <a16:creationId xmlns:a16="http://schemas.microsoft.com/office/drawing/2014/main" id="{99AAC9BB-CB21-484A-824D-68D682C97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486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0546" name="Line 192">
            <a:extLst>
              <a:ext uri="{FF2B5EF4-FFF2-40B4-BE49-F238E27FC236}">
                <a16:creationId xmlns:a16="http://schemas.microsoft.com/office/drawing/2014/main" id="{96BBC2A6-BB25-4964-A651-740643321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18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1">
            <a:extLst>
              <a:ext uri="{FF2B5EF4-FFF2-40B4-BE49-F238E27FC236}">
                <a16:creationId xmlns:a16="http://schemas.microsoft.com/office/drawing/2014/main" id="{11196FE5-9B8A-4ED0-A905-9C0FFF95F3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302888B0-6316-46A4-8620-C3897B45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966F1F7-071E-4AD4-ADEB-33F81AD7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0E72D87-6D69-43A9-8558-10CBC461FA8F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1509" name="Text Box 46">
            <a:extLst>
              <a:ext uri="{FF2B5EF4-FFF2-40B4-BE49-F238E27FC236}">
                <a16:creationId xmlns:a16="http://schemas.microsoft.com/office/drawing/2014/main" id="{56778679-EF1C-4882-B797-43E1A88D6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76200"/>
            <a:ext cx="72390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Case 3c: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balance factor of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are </a:t>
            </a: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opposite</a:t>
            </a:r>
            <a:r>
              <a:rPr lang="en-US" altLang="en-US" sz="2400">
                <a:latin typeface="Times New Roman" panose="02020603050405020304" pitchFamily="18" charset="0"/>
              </a:rPr>
              <a:t>. Apply a </a:t>
            </a:r>
            <a:r>
              <a:rPr lang="en-US" altLang="en-US" sz="2400" b="1">
                <a:latin typeface="Times New Roman" panose="02020603050405020304" pitchFamily="18" charset="0"/>
              </a:rPr>
              <a:t>double rotation</a:t>
            </a:r>
            <a:r>
              <a:rPr lang="en-US" altLang="en-US" sz="2400">
                <a:latin typeface="Times New Roman" panose="02020603050405020304" pitchFamily="18" charset="0"/>
              </a:rPr>
              <a:t> ( first around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, then around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), set the balance factor of the new root to </a:t>
            </a:r>
            <a:r>
              <a:rPr lang="en-US" altLang="en-US" sz="2400" b="1">
                <a:latin typeface="Times New Roman" panose="02020603050405020304" pitchFamily="18" charset="0"/>
              </a:rPr>
              <a:t>equal</a:t>
            </a:r>
            <a:r>
              <a:rPr lang="en-US" altLang="en-US" sz="2400">
                <a:latin typeface="Times New Roman" panose="02020603050405020304" pitchFamily="18" charset="0"/>
              </a:rPr>
              <a:t> and the other balance factors </a:t>
            </a:r>
            <a:r>
              <a:rPr lang="en-US" altLang="en-US" sz="2400" b="1">
                <a:latin typeface="Times New Roman" panose="02020603050405020304" pitchFamily="18" charset="0"/>
              </a:rPr>
              <a:t>as appropriate</a:t>
            </a:r>
            <a:r>
              <a:rPr lang="en-US" altLang="en-US" sz="2400">
                <a:latin typeface="Times New Roman" panose="02020603050405020304" pitchFamily="18" charset="0"/>
              </a:rPr>
              <a:t>, and leave </a:t>
            </a:r>
            <a:r>
              <a:rPr lang="en-US" altLang="en-US" sz="2000">
                <a:latin typeface="Courier New" panose="02070309020205020404" pitchFamily="49" charset="0"/>
              </a:rPr>
              <a:t>shorter</a:t>
            </a:r>
            <a:r>
              <a:rPr lang="en-US" altLang="en-US" sz="2400">
                <a:latin typeface="Times New Roman" panose="02020603050405020304" pitchFamily="18" charset="0"/>
              </a:rPr>
              <a:t> as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1510" name="AutoShape 47">
            <a:extLst>
              <a:ext uri="{FF2B5EF4-FFF2-40B4-BE49-F238E27FC236}">
                <a16:creationId xmlns:a16="http://schemas.microsoft.com/office/drawing/2014/main" id="{072F06B8-3754-4949-8FE0-374683308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67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1511" name="Line 48">
            <a:extLst>
              <a:ext uri="{FF2B5EF4-FFF2-40B4-BE49-F238E27FC236}">
                <a16:creationId xmlns:a16="http://schemas.microsoft.com/office/drawing/2014/main" id="{44330091-D9F7-4F03-A319-4A61C68160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743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1512" name="AutoShape 49">
            <a:extLst>
              <a:ext uri="{FF2B5EF4-FFF2-40B4-BE49-F238E27FC236}">
                <a16:creationId xmlns:a16="http://schemas.microsoft.com/office/drawing/2014/main" id="{9E5BFF3B-769A-475C-BA16-7D2D93E3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3200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1513" name="AutoShape 52">
            <a:extLst>
              <a:ext uri="{FF2B5EF4-FFF2-40B4-BE49-F238E27FC236}">
                <a16:creationId xmlns:a16="http://schemas.microsoft.com/office/drawing/2014/main" id="{ACC6D45A-17F4-4EBD-AAD7-88050F6CA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3276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1514" name="AutoShape 53">
            <a:extLst>
              <a:ext uri="{FF2B5EF4-FFF2-40B4-BE49-F238E27FC236}">
                <a16:creationId xmlns:a16="http://schemas.microsoft.com/office/drawing/2014/main" id="{7405383B-F6FF-44B5-BD09-41AB4D61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86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1515" name="Line 55">
            <a:extLst>
              <a:ext uri="{FF2B5EF4-FFF2-40B4-BE49-F238E27FC236}">
                <a16:creationId xmlns:a16="http://schemas.microsoft.com/office/drawing/2014/main" id="{97BF2D30-449E-4D46-8B74-637F361EC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971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1516" name="Line 56">
            <a:extLst>
              <a:ext uri="{FF2B5EF4-FFF2-40B4-BE49-F238E27FC236}">
                <a16:creationId xmlns:a16="http://schemas.microsoft.com/office/drawing/2014/main" id="{33CD5132-7261-4661-BD74-13FE8F46B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971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1517" name="Line 57">
            <a:extLst>
              <a:ext uri="{FF2B5EF4-FFF2-40B4-BE49-F238E27FC236}">
                <a16:creationId xmlns:a16="http://schemas.microsoft.com/office/drawing/2014/main" id="{FD19A1C6-0396-47A1-815C-F5536A720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581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1518" name="Line 61">
            <a:extLst>
              <a:ext uri="{FF2B5EF4-FFF2-40B4-BE49-F238E27FC236}">
                <a16:creationId xmlns:a16="http://schemas.microsoft.com/office/drawing/2014/main" id="{965A7CF9-06F5-4809-8999-5CCDE51C4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352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1519" name="Line 62">
            <a:extLst>
              <a:ext uri="{FF2B5EF4-FFF2-40B4-BE49-F238E27FC236}">
                <a16:creationId xmlns:a16="http://schemas.microsoft.com/office/drawing/2014/main" id="{7FA834CD-B6EF-471D-B905-2DAB69F56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352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1520" name="AutoShape 63">
            <a:extLst>
              <a:ext uri="{FF2B5EF4-FFF2-40B4-BE49-F238E27FC236}">
                <a16:creationId xmlns:a16="http://schemas.microsoft.com/office/drawing/2014/main" id="{ED63F208-97E5-4E38-83C2-9D6417B23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25908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1521" name="AutoShape 67">
            <a:extLst>
              <a:ext uri="{FF2B5EF4-FFF2-40B4-BE49-F238E27FC236}">
                <a16:creationId xmlns:a16="http://schemas.microsoft.com/office/drawing/2014/main" id="{5BAEE44A-3668-4C38-9D56-5FC3C8D7A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950" y="3200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1522" name="Line 68">
            <a:extLst>
              <a:ext uri="{FF2B5EF4-FFF2-40B4-BE49-F238E27FC236}">
                <a16:creationId xmlns:a16="http://schemas.microsoft.com/office/drawing/2014/main" id="{63B588D7-2264-4772-A551-18CACF621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8175" y="2895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1523" name="Line 70">
            <a:extLst>
              <a:ext uri="{FF2B5EF4-FFF2-40B4-BE49-F238E27FC236}">
                <a16:creationId xmlns:a16="http://schemas.microsoft.com/office/drawing/2014/main" id="{33A383EB-FA0A-4B58-8FE7-4DE41D63C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962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1524" name="AutoShape 71">
            <a:extLst>
              <a:ext uri="{FF2B5EF4-FFF2-40B4-BE49-F238E27FC236}">
                <a16:creationId xmlns:a16="http://schemas.microsoft.com/office/drawing/2014/main" id="{CC8A722A-989D-4DCA-8BDE-11AA496AB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4572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1525" name="AutoShape 72">
            <a:extLst>
              <a:ext uri="{FF2B5EF4-FFF2-40B4-BE49-F238E27FC236}">
                <a16:creationId xmlns:a16="http://schemas.microsoft.com/office/drawing/2014/main" id="{D185A887-CBC7-4743-A318-C955301F7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51847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1526" name="AutoShape 74">
            <a:extLst>
              <a:ext uri="{FF2B5EF4-FFF2-40B4-BE49-F238E27FC236}">
                <a16:creationId xmlns:a16="http://schemas.microsoft.com/office/drawing/2014/main" id="{AD0B2192-A1AD-4575-A2EE-6426C81C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5181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1527" name="Line 77">
            <a:extLst>
              <a:ext uri="{FF2B5EF4-FFF2-40B4-BE49-F238E27FC236}">
                <a16:creationId xmlns:a16="http://schemas.microsoft.com/office/drawing/2014/main" id="{47BE8D5F-3AFA-4CE5-8D8A-A4B12B35A6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6975" y="4876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1528" name="Line 81">
            <a:extLst>
              <a:ext uri="{FF2B5EF4-FFF2-40B4-BE49-F238E27FC236}">
                <a16:creationId xmlns:a16="http://schemas.microsoft.com/office/drawing/2014/main" id="{C7E50025-08E9-4CA2-9AB3-D73C37C28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334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1529" name="AutoShape 84">
            <a:extLst>
              <a:ext uri="{FF2B5EF4-FFF2-40B4-BE49-F238E27FC236}">
                <a16:creationId xmlns:a16="http://schemas.microsoft.com/office/drawing/2014/main" id="{26884BFF-0A48-4924-ABD1-2A7FA5608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048000"/>
            <a:ext cx="228600" cy="3048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1530" name="AutoShape 85">
            <a:extLst>
              <a:ext uri="{FF2B5EF4-FFF2-40B4-BE49-F238E27FC236}">
                <a16:creationId xmlns:a16="http://schemas.microsoft.com/office/drawing/2014/main" id="{49155BA2-821A-43A6-9AC4-01842BA2C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33800"/>
            <a:ext cx="304800" cy="228600"/>
          </a:xfrm>
          <a:prstGeom prst="curvedRightArrow">
            <a:avLst>
              <a:gd name="adj1" fmla="val 20000"/>
              <a:gd name="adj2" fmla="val 40000"/>
              <a:gd name="adj3" fmla="val 44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1531" name="Line 86">
            <a:extLst>
              <a:ext uri="{FF2B5EF4-FFF2-40B4-BE49-F238E27FC236}">
                <a16:creationId xmlns:a16="http://schemas.microsoft.com/office/drawing/2014/main" id="{712130C5-C659-48CD-B9E1-34AF80B5A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1532" name="Text Box 88">
            <a:extLst>
              <a:ext uri="{FF2B5EF4-FFF2-40B4-BE49-F238E27FC236}">
                <a16:creationId xmlns:a16="http://schemas.microsoft.com/office/drawing/2014/main" id="{165360EA-B301-4CBF-ADF4-5D1B7A147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r           </a:t>
            </a: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LeftBalance</a:t>
            </a:r>
            <a:r>
              <a:rPr lang="en-US" altLang="en-US" sz="2000">
                <a:latin typeface="Courier New" panose="02070309020205020404" pitchFamily="49" charset="0"/>
              </a:rPr>
              <a:t>     r       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33" name="Text Box 89">
            <a:extLst>
              <a:ext uri="{FF2B5EF4-FFF2-40B4-BE49-F238E27FC236}">
                <a16:creationId xmlns:a16="http://schemas.microsoft.com/office/drawing/2014/main" id="{3B5C2C32-3D08-4216-AF15-EE47B9441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70238"/>
            <a:ext cx="7543800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x       </a:t>
            </a:r>
            <a:r>
              <a:rPr lang="en-US" altLang="en-US" sz="2000" b="1">
                <a:solidFill>
                  <a:srgbClr val="FF0066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000">
                <a:latin typeface="Courier New" panose="02070309020205020404" pitchFamily="49" charset="0"/>
              </a:rPr>
              <a:t>                  x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w 				      w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    w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x           r                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34" name="Text Box 90">
            <a:extLst>
              <a:ext uri="{FF2B5EF4-FFF2-40B4-BE49-F238E27FC236}">
                <a16:creationId xmlns:a16="http://schemas.microsoft.com/office/drawing/2014/main" id="{C6AAD3B4-9156-47E9-A8FB-C6CCDD9B3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05400"/>
            <a:ext cx="1828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Old </a:t>
            </a:r>
            <a:r>
              <a:rPr lang="en-US" altLang="en-US" sz="2000" b="1">
                <a:solidFill>
                  <a:srgbClr val="339933"/>
                </a:solidFill>
                <a:latin typeface="Courier New" panose="02070309020205020404" pitchFamily="49" charset="0"/>
              </a:rPr>
              <a:t>w</a:t>
            </a: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339933"/>
                </a:solidFill>
                <a:latin typeface="Courier New" panose="02070309020205020404" pitchFamily="49" charset="0"/>
              </a:rPr>
              <a:t>LH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 </a:t>
            </a:r>
            <a:r>
              <a:rPr lang="en-US" altLang="en-US" sz="2000">
                <a:latin typeface="Courier New" panose="02070309020205020404" pitchFamily="49" charset="0"/>
              </a:rPr>
              <a:t>w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EH</a:t>
            </a:r>
          </a:p>
        </p:txBody>
      </p:sp>
      <p:sp>
        <p:nvSpPr>
          <p:cNvPr id="21535" name="Rectangle 91">
            <a:extLst>
              <a:ext uri="{FF2B5EF4-FFF2-40B4-BE49-F238E27FC236}">
                <a16:creationId xmlns:a16="http://schemas.microsoft.com/office/drawing/2014/main" id="{16F9D87D-E300-4A9B-B0B7-F5662B690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1981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1536" name="Text Box 92">
            <a:extLst>
              <a:ext uri="{FF2B5EF4-FFF2-40B4-BE49-F238E27FC236}">
                <a16:creationId xmlns:a16="http://schemas.microsoft.com/office/drawing/2014/main" id="{C1F842C0-855B-4DA4-BCEA-63831F9ED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029200"/>
            <a:ext cx="190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EH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New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EH</a:t>
            </a:r>
          </a:p>
        </p:txBody>
      </p:sp>
      <p:sp>
        <p:nvSpPr>
          <p:cNvPr id="21537" name="Rectangle 93">
            <a:extLst>
              <a:ext uri="{FF2B5EF4-FFF2-40B4-BE49-F238E27FC236}">
                <a16:creationId xmlns:a16="http://schemas.microsoft.com/office/drawing/2014/main" id="{09317FFF-4AA8-4B84-A572-9EB7D8C27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53000"/>
            <a:ext cx="2057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1538" name="AutoShape 96">
            <a:extLst>
              <a:ext uri="{FF2B5EF4-FFF2-40B4-BE49-F238E27FC236}">
                <a16:creationId xmlns:a16="http://schemas.microsoft.com/office/drawing/2014/main" id="{CDD75982-7FED-4795-8E20-B42A7EC8C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3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21539" name="Line 98">
            <a:extLst>
              <a:ext uri="{FF2B5EF4-FFF2-40B4-BE49-F238E27FC236}">
                <a16:creationId xmlns:a16="http://schemas.microsoft.com/office/drawing/2014/main" id="{509D5003-8F8A-4901-8736-0EB983445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76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1540" name="Line 101">
            <a:extLst>
              <a:ext uri="{FF2B5EF4-FFF2-40B4-BE49-F238E27FC236}">
                <a16:creationId xmlns:a16="http://schemas.microsoft.com/office/drawing/2014/main" id="{C2211424-6F5F-4F69-8362-B040BFEF0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505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1541" name="Line 102">
            <a:extLst>
              <a:ext uri="{FF2B5EF4-FFF2-40B4-BE49-F238E27FC236}">
                <a16:creationId xmlns:a16="http://schemas.microsoft.com/office/drawing/2014/main" id="{EEA848DA-4784-4031-9F61-24DC48B50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1542" name="Line 108">
            <a:extLst>
              <a:ext uri="{FF2B5EF4-FFF2-40B4-BE49-F238E27FC236}">
                <a16:creationId xmlns:a16="http://schemas.microsoft.com/office/drawing/2014/main" id="{B184AC5C-81C8-4EDC-BC44-06920D37F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03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21543" name="Line 109">
            <a:extLst>
              <a:ext uri="{FF2B5EF4-FFF2-40B4-BE49-F238E27FC236}">
                <a16:creationId xmlns:a16="http://schemas.microsoft.com/office/drawing/2014/main" id="{81D26CEC-96C4-4A43-95E8-3811DE543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876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00B733C0-9E73-4971-B9DF-70DE08F772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84CB817-BC4E-4366-B189-4A2FF8AC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D420599F-6ED4-432D-8C48-EEC9464F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0F72D99-249A-4F39-B6C1-0DB10BC2CFAF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2533" name="Text Box 2">
            <a:extLst>
              <a:ext uri="{FF2B5EF4-FFF2-40B4-BE49-F238E27FC236}">
                <a16:creationId xmlns:a16="http://schemas.microsoft.com/office/drawing/2014/main" id="{2ABE6BB3-5324-4A5F-AE1F-5F5026BF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33375"/>
            <a:ext cx="72390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u="sng">
                <a:latin typeface="Times New Roman" panose="02020603050405020304" pitchFamily="18" charset="0"/>
              </a:rPr>
              <a:t>Delete a Node Source Code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template &lt;class ItemType&gt;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void TreeType&lt;ItemType&gt; :: DeleteItem (ItemType item)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Times New Roman" panose="02020603050405020304" pitchFamily="18" charset="0"/>
              </a:rPr>
              <a:t>// Calls recursive function Delete to delete item from tree.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bool shorter;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Delete (root, item, shorter);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1FA70C8-C17A-42BA-9094-1A67261E42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97A44C6-A9F1-45CE-B9AA-F61A55B3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53C4387E-0E63-4418-AEAC-41547786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F0BE25A-5E82-49BC-A4DD-67D717AC281D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3557" name="Text Box 2">
            <a:extLst>
              <a:ext uri="{FF2B5EF4-FFF2-40B4-BE49-F238E27FC236}">
                <a16:creationId xmlns:a16="http://schemas.microsoft.com/office/drawing/2014/main" id="{3AA1F1E3-C698-4143-80DC-FEC143A08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88913"/>
            <a:ext cx="7848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template &lt;class ItemType&gt;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void Delete (TreeNode&lt;ItemType&gt;*&amp; tree, ItemType item, bool &amp; shorter)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// Deletes item from tree.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// Post:	item is not in tree.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if (tree != NULL)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if (item &lt; tree-&gt;info)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Delete (tree-&gt;left, item, shorter);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// Look in left subtree.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if (shorter)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	switch (tree-&gt;bf)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	case LH: tree-&gt;bf = EH;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	case EH: tree-&gt;bf = RH; shorter = false;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		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	case RH: DelRightBalance(tree, shorter);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	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73600457-454A-4EE1-A2F7-56EF2DF16F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E005C25-1D7E-4976-9CC3-5915242D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ED7661F0-E0C0-461A-A6A1-64DC918D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8FDC7015-A161-411B-96ED-2ED1A7AD4ED8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4581" name="Text Box 2">
            <a:extLst>
              <a:ext uri="{FF2B5EF4-FFF2-40B4-BE49-F238E27FC236}">
                <a16:creationId xmlns:a16="http://schemas.microsoft.com/office/drawing/2014/main" id="{0F3D6ECD-BD1A-419B-B7A4-DD9E44F2D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88913"/>
            <a:ext cx="7848600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else if (item &gt; tree-&gt;info)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Delete (tree-&gt;right, item, shorter);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// Look in right subtree.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if (shorter)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	switch (tree-&gt;bf)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	case LH: DelLeftBalance(tree, shorter);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			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	case EH: tree-&gt;bf = LH; shorter = false; 							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	case RH: tree-&gt;bf = EH; break;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	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	DeleteNode (tree, shorter);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// Node found; call DeleteNode.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	cout &lt;&lt; "\nNOTE: " &lt;&lt; item &lt;&lt; " not in the tree so cannot be 					deleted.";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03C8572-EC9B-42F0-8D20-91DE3A9E8C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8EDE501-EC1A-4D20-8384-932E022A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8E006E6C-3348-4772-BEE1-D7A673BB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41FDE7E7-56A6-4C36-8856-8FB2F167461B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7173" name="Text Box 2">
            <a:extLst>
              <a:ext uri="{FF2B5EF4-FFF2-40B4-BE49-F238E27FC236}">
                <a16:creationId xmlns:a16="http://schemas.microsoft.com/office/drawing/2014/main" id="{6C74D5BE-034C-4C2E-AF99-B552169E4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"/>
            <a:ext cx="74676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Method: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1. Deleting a node </a:t>
            </a:r>
            <a:r>
              <a:rPr lang="en-US" altLang="en-US" sz="2000">
                <a:latin typeface="Courier New" panose="02070309020205020404" pitchFamily="49" charset="0"/>
              </a:rPr>
              <a:t>z</a:t>
            </a:r>
            <a:r>
              <a:rPr lang="en-US" altLang="en-US" sz="2400">
                <a:latin typeface="Times New Roman" panose="02020603050405020304" pitchFamily="18" charset="0"/>
              </a:rPr>
              <a:t> with at most one subtree: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Link the parent of the node to be deleted </a:t>
            </a:r>
            <a:r>
              <a:rPr lang="en-US" altLang="en-US" sz="2000">
                <a:latin typeface="Courier New" panose="02070309020205020404" pitchFamily="49" charset="0"/>
              </a:rPr>
              <a:t>z</a:t>
            </a:r>
            <a:r>
              <a:rPr lang="en-US" altLang="en-US" sz="2400">
                <a:latin typeface="Times New Roman" panose="02020603050405020304" pitchFamily="18" charset="0"/>
              </a:rPr>
              <a:t> to the single child (or </a:t>
            </a:r>
            <a:r>
              <a:rPr lang="en-US" altLang="en-US" sz="2000">
                <a:latin typeface="Courier New" panose="02070309020205020404" pitchFamily="49" charset="0"/>
              </a:rPr>
              <a:t>NULL</a:t>
            </a:r>
            <a:r>
              <a:rPr lang="en-US" altLang="en-US" sz="2400">
                <a:latin typeface="Times New Roman" panose="02020603050405020304" pitchFamily="18" charset="0"/>
              </a:rPr>
              <a:t>, if no child).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The height of the subtree formerly rooted at </a:t>
            </a:r>
            <a:r>
              <a:rPr lang="en-US" altLang="en-US" sz="2000">
                <a:latin typeface="Courier New" panose="02070309020205020404" pitchFamily="49" charset="0"/>
              </a:rPr>
              <a:t>z</a:t>
            </a:r>
            <a:r>
              <a:rPr lang="en-US" altLang="en-US" sz="2400">
                <a:latin typeface="Times New Roman" panose="02020603050405020304" pitchFamily="18" charset="0"/>
              </a:rPr>
              <a:t> has been reduced by 1, so the effect of this reduction in height must be traced back to the root of the tree.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Use a boolean variable </a:t>
            </a:r>
            <a:r>
              <a:rPr lang="en-US" altLang="en-US" sz="2000">
                <a:latin typeface="Courier New" panose="02070309020205020404" pitchFamily="49" charset="0"/>
              </a:rPr>
              <a:t>shorter</a:t>
            </a:r>
            <a:r>
              <a:rPr lang="en-US" altLang="en-US" sz="2400">
                <a:latin typeface="Times New Roman" panose="02020603050405020304" pitchFamily="18" charset="0"/>
              </a:rPr>
              <a:t> to show if the height of the subtree has been shortened.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The action taken at each node depends on the value of </a:t>
            </a:r>
            <a:r>
              <a:rPr lang="en-US" altLang="en-US" sz="2000">
                <a:latin typeface="Courier New" panose="02070309020205020404" pitchFamily="49" charset="0"/>
              </a:rPr>
              <a:t>shorter</a:t>
            </a:r>
            <a:r>
              <a:rPr lang="en-US" altLang="en-US" sz="2400">
                <a:latin typeface="Times New Roman" panose="02020603050405020304" pitchFamily="18" charset="0"/>
              </a:rPr>
              <a:t>, the balance factor of the node and sometimes on the balance factor of a child of the node.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CC156AA9-0A08-4A14-BD0A-75218CFC18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C2B4BCF-3B09-43B6-B60B-283A047B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41193F18-8F84-4F07-AA8F-CFEBA118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4F0F47F-55BC-48DA-ABB9-28361C7638A2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8197" name="Text Box 2">
            <a:extLst>
              <a:ext uri="{FF2B5EF4-FFF2-40B4-BE49-F238E27FC236}">
                <a16:creationId xmlns:a16="http://schemas.microsoft.com/office/drawing/2014/main" id="{345B6B2B-A62A-4967-8B08-657FEA75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04800"/>
            <a:ext cx="7315200" cy="575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2. Deleting a node </a:t>
            </a:r>
            <a:r>
              <a:rPr lang="en-US" altLang="en-US" sz="2000">
                <a:latin typeface="Courier New" panose="02070309020205020404" pitchFamily="49" charset="0"/>
              </a:rPr>
              <a:t>z</a:t>
            </a:r>
            <a:r>
              <a:rPr lang="en-US" altLang="en-US" sz="2400">
                <a:latin typeface="Times New Roman" panose="02020603050405020304" pitchFamily="18" charset="0"/>
              </a:rPr>
              <a:t> with two subtrees: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Reduce the problem to the case when the node to be deleted has at most one child.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Find </a:t>
            </a:r>
            <a:r>
              <a:rPr lang="en-US" altLang="en-US" sz="2000">
                <a:latin typeface="Courier New" panose="02070309020205020404" pitchFamily="49" charset="0"/>
              </a:rPr>
              <a:t>z</a:t>
            </a:r>
            <a:r>
              <a:rPr lang="en-US" altLang="en-US" sz="2400">
                <a:latin typeface="Times New Roman" panose="02020603050405020304" pitchFamily="18" charset="0"/>
              </a:rPr>
              <a:t>’s immediate predecessor </a:t>
            </a:r>
            <a:r>
              <a:rPr lang="en-US" altLang="en-US" sz="2000">
                <a:latin typeface="Courier New" panose="02070309020205020404" pitchFamily="49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 is guaranteed to have at most one child because of the way in which it was found – first take the left child of </a:t>
            </a:r>
            <a:r>
              <a:rPr lang="en-US" altLang="en-US" sz="2000">
                <a:latin typeface="Courier New" panose="02070309020205020404" pitchFamily="49" charset="0"/>
              </a:rPr>
              <a:t>z</a:t>
            </a:r>
            <a:r>
              <a:rPr lang="en-US" altLang="en-US" sz="2400">
                <a:latin typeface="Times New Roman" panose="02020603050405020304" pitchFamily="18" charset="0"/>
              </a:rPr>
              <a:t>, and then move right as far as possible =&gt; </a:t>
            </a:r>
            <a:r>
              <a:rPr lang="en-US" altLang="en-US" sz="2000">
                <a:latin typeface="Courier New" panose="02070309020205020404" pitchFamily="49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 has no right child.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Place </a:t>
            </a:r>
            <a:r>
              <a:rPr lang="en-US" altLang="en-US" sz="2000">
                <a:latin typeface="Courier New" panose="02070309020205020404" pitchFamily="49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 (or a copy of </a:t>
            </a:r>
            <a:r>
              <a:rPr lang="en-US" altLang="en-US" sz="2000">
                <a:latin typeface="Courier New" panose="02070309020205020404" pitchFamily="49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) into the position in the tree occupied by </a:t>
            </a:r>
            <a:r>
              <a:rPr lang="en-US" altLang="en-US" sz="2000">
                <a:latin typeface="Courier New" panose="02070309020205020404" pitchFamily="49" charset="0"/>
              </a:rPr>
              <a:t>z</a:t>
            </a:r>
            <a:r>
              <a:rPr lang="en-US" altLang="en-US" sz="2400">
                <a:latin typeface="Times New Roman" panose="02020603050405020304" pitchFamily="18" charset="0"/>
              </a:rPr>
              <a:t> (with the same parent,  left and right children, and balance factor that </a:t>
            </a:r>
            <a:r>
              <a:rPr lang="en-US" altLang="en-US" sz="2000">
                <a:latin typeface="Courier New" panose="02070309020205020404" pitchFamily="49" charset="0"/>
              </a:rPr>
              <a:t>z</a:t>
            </a:r>
            <a:r>
              <a:rPr lang="en-US" altLang="en-US" sz="2400">
                <a:latin typeface="Times New Roman" panose="02020603050405020304" pitchFamily="18" charset="0"/>
              </a:rPr>
              <a:t> had).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Now delete </a:t>
            </a:r>
            <a:r>
              <a:rPr lang="en-US" altLang="en-US" sz="2000">
                <a:latin typeface="Courier New" panose="02070309020205020404" pitchFamily="49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 in place of </a:t>
            </a:r>
            <a:r>
              <a:rPr lang="en-US" altLang="en-US" sz="2000">
                <a:latin typeface="Courier New" panose="02070309020205020404" pitchFamily="49" charset="0"/>
              </a:rPr>
              <a:t>z</a:t>
            </a:r>
            <a:r>
              <a:rPr lang="en-US" altLang="en-US" sz="2400">
                <a:latin typeface="Times New Roman" panose="02020603050405020304" pitchFamily="18" charset="0"/>
              </a:rPr>
              <a:t> in the previous description(deleting a node with at most one subtree).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1">
            <a:extLst>
              <a:ext uri="{FF2B5EF4-FFF2-40B4-BE49-F238E27FC236}">
                <a16:creationId xmlns:a16="http://schemas.microsoft.com/office/drawing/2014/main" id="{1F526A3E-864D-4A57-AAA7-48B0491A04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32" name="Footer Placeholder 2">
            <a:extLst>
              <a:ext uri="{FF2B5EF4-FFF2-40B4-BE49-F238E27FC236}">
                <a16:creationId xmlns:a16="http://schemas.microsoft.com/office/drawing/2014/main" id="{831B1D6C-CF20-418C-8129-0CF2E82B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D4055253-9764-45C6-BBAF-8A11C107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6DBBB890-E4C1-4D30-BBCD-7AC14C58945B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21" name="Text Box 2">
            <a:extLst>
              <a:ext uri="{FF2B5EF4-FFF2-40B4-BE49-F238E27FC236}">
                <a16:creationId xmlns:a16="http://schemas.microsoft.com/office/drawing/2014/main" id="{EEBA12CE-6FE8-474F-8C99-2DA947998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22288"/>
            <a:ext cx="7467600" cy="56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As long as shorter remains true, the following steps are to be done for each node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on the path from the parent of </a:t>
            </a:r>
            <a:r>
              <a:rPr lang="en-US" altLang="en-US" sz="2000">
                <a:latin typeface="Courier New" panose="02070309020205020404" pitchFamily="49" charset="0"/>
              </a:rPr>
              <a:t>z</a:t>
            </a:r>
            <a:r>
              <a:rPr lang="en-US" altLang="en-US" sz="2400">
                <a:latin typeface="Times New Roman" panose="02020603050405020304" pitchFamily="18" charset="0"/>
              </a:rPr>
              <a:t> to the root of the tree.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Case 1: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current node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has balance factor </a:t>
            </a: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equal</a:t>
            </a:r>
            <a:r>
              <a:rPr lang="en-US" altLang="en-US" sz="2400">
                <a:latin typeface="Times New Roman" panose="02020603050405020304" pitchFamily="18" charset="0"/>
              </a:rPr>
              <a:t>. The balance factor of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is changed accordingly as its left or right subtree has been shortened, and </a:t>
            </a:r>
            <a:r>
              <a:rPr lang="en-US" altLang="en-US" sz="2000">
                <a:latin typeface="Courier New" panose="02070309020205020404" pitchFamily="49" charset="0"/>
              </a:rPr>
              <a:t>shorter</a:t>
            </a:r>
            <a:r>
              <a:rPr lang="en-US" altLang="en-US" sz="2400">
                <a:latin typeface="Times New Roman" panose="02020603050405020304" pitchFamily="18" charset="0"/>
              </a:rPr>
              <a:t> becomes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        r              r              r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z                         z   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Left subtree shortened	=&gt;	Right subtree shortened=&gt;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becomes right high		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becomes left high</a:t>
            </a:r>
          </a:p>
        </p:txBody>
      </p:sp>
      <p:sp>
        <p:nvSpPr>
          <p:cNvPr id="9222" name="AutoShape 3">
            <a:extLst>
              <a:ext uri="{FF2B5EF4-FFF2-40B4-BE49-F238E27FC236}">
                <a16:creationId xmlns:a16="http://schemas.microsoft.com/office/drawing/2014/main" id="{023CA86B-D8E2-4DBD-BEEA-0CADBB910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4186238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9223" name="AutoShape 4">
            <a:extLst>
              <a:ext uri="{FF2B5EF4-FFF2-40B4-BE49-F238E27FC236}">
                <a16:creationId xmlns:a16="http://schemas.microsoft.com/office/drawing/2014/main" id="{0102DB92-25F8-4CC3-87CA-8FB7FFDCF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029200"/>
            <a:ext cx="304800" cy="304800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9224" name="AutoShape 5">
            <a:extLst>
              <a:ext uri="{FF2B5EF4-FFF2-40B4-BE49-F238E27FC236}">
                <a16:creationId xmlns:a16="http://schemas.microsoft.com/office/drawing/2014/main" id="{1A9A22EC-BE72-417C-B2AC-26A0618B5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191000"/>
            <a:ext cx="304800" cy="304800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9225" name="AutoShape 6">
            <a:extLst>
              <a:ext uri="{FF2B5EF4-FFF2-40B4-BE49-F238E27FC236}">
                <a16:creationId xmlns:a16="http://schemas.microsoft.com/office/drawing/2014/main" id="{B2F982A7-5E38-4F1E-B41D-546F73A4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191000"/>
            <a:ext cx="304800" cy="304800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9226" name="AutoShape 7">
            <a:extLst>
              <a:ext uri="{FF2B5EF4-FFF2-40B4-BE49-F238E27FC236}">
                <a16:creationId xmlns:a16="http://schemas.microsoft.com/office/drawing/2014/main" id="{98AEA01F-6A07-4DD7-B3AC-6C6059C79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304800" cy="304800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9227" name="AutoShape 8">
            <a:extLst>
              <a:ext uri="{FF2B5EF4-FFF2-40B4-BE49-F238E27FC236}">
                <a16:creationId xmlns:a16="http://schemas.microsoft.com/office/drawing/2014/main" id="{D4226678-4E0A-4A41-B603-546E13187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191000"/>
            <a:ext cx="304800" cy="304800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9228" name="AutoShape 9">
            <a:extLst>
              <a:ext uri="{FF2B5EF4-FFF2-40B4-BE49-F238E27FC236}">
                <a16:creationId xmlns:a16="http://schemas.microsoft.com/office/drawing/2014/main" id="{F34AAE03-A91B-456D-92AA-FB5992D5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029200"/>
            <a:ext cx="304800" cy="304800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9229" name="AutoShape 10">
            <a:extLst>
              <a:ext uri="{FF2B5EF4-FFF2-40B4-BE49-F238E27FC236}">
                <a16:creationId xmlns:a16="http://schemas.microsoft.com/office/drawing/2014/main" id="{F6F9D6B7-162F-4949-ACED-5F01947FF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029200"/>
            <a:ext cx="304800" cy="304800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9230" name="AutoShape 13">
            <a:extLst>
              <a:ext uri="{FF2B5EF4-FFF2-40B4-BE49-F238E27FC236}">
                <a16:creationId xmlns:a16="http://schemas.microsoft.com/office/drawing/2014/main" id="{1C56C161-7C59-46F5-9A8F-ADDB5A565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029200"/>
            <a:ext cx="304800" cy="304800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9231" name="Line 14">
            <a:extLst>
              <a:ext uri="{FF2B5EF4-FFF2-40B4-BE49-F238E27FC236}">
                <a16:creationId xmlns:a16="http://schemas.microsoft.com/office/drawing/2014/main" id="{257993A2-7304-4E7E-833F-E112A4CD60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495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8A9D2CAD-7C00-4220-A9EF-4798FCE27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495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9233" name="Line 21">
            <a:extLst>
              <a:ext uri="{FF2B5EF4-FFF2-40B4-BE49-F238E27FC236}">
                <a16:creationId xmlns:a16="http://schemas.microsoft.com/office/drawing/2014/main" id="{BF5CFFC8-9523-419C-8D90-465EE4F46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495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9234" name="AutoShape 22">
            <a:extLst>
              <a:ext uri="{FF2B5EF4-FFF2-40B4-BE49-F238E27FC236}">
                <a16:creationId xmlns:a16="http://schemas.microsoft.com/office/drawing/2014/main" id="{E58A53E3-45B3-4A28-A5D9-582C6BBB5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029200"/>
            <a:ext cx="304800" cy="304800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9235" name="Line 24">
            <a:extLst>
              <a:ext uri="{FF2B5EF4-FFF2-40B4-BE49-F238E27FC236}">
                <a16:creationId xmlns:a16="http://schemas.microsoft.com/office/drawing/2014/main" id="{72C60A5C-311A-4360-B6DE-39D8EE9BA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18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9236" name="Line 25">
            <a:extLst>
              <a:ext uri="{FF2B5EF4-FFF2-40B4-BE49-F238E27FC236}">
                <a16:creationId xmlns:a16="http://schemas.microsoft.com/office/drawing/2014/main" id="{3DEBA809-C0D7-4105-AA52-CE6C15266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343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9237" name="Line 26">
            <a:extLst>
              <a:ext uri="{FF2B5EF4-FFF2-40B4-BE49-F238E27FC236}">
                <a16:creationId xmlns:a16="http://schemas.microsoft.com/office/drawing/2014/main" id="{1ED3F7D5-5540-4B2B-9636-D65308A50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18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9238" name="Line 27">
            <a:extLst>
              <a:ext uri="{FF2B5EF4-FFF2-40B4-BE49-F238E27FC236}">
                <a16:creationId xmlns:a16="http://schemas.microsoft.com/office/drawing/2014/main" id="{2FCFA14D-A2D2-40DC-BEA8-411BFF68B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18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9239" name="Line 28">
            <a:extLst>
              <a:ext uri="{FF2B5EF4-FFF2-40B4-BE49-F238E27FC236}">
                <a16:creationId xmlns:a16="http://schemas.microsoft.com/office/drawing/2014/main" id="{4DB7D8CB-7738-4046-BFEB-045024FD7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18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9240" name="Line 29">
            <a:extLst>
              <a:ext uri="{FF2B5EF4-FFF2-40B4-BE49-F238E27FC236}">
                <a16:creationId xmlns:a16="http://schemas.microsoft.com/office/drawing/2014/main" id="{23612325-4C67-45F4-85F6-5A0D05950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343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9241" name="Line 30">
            <a:extLst>
              <a:ext uri="{FF2B5EF4-FFF2-40B4-BE49-F238E27FC236}">
                <a16:creationId xmlns:a16="http://schemas.microsoft.com/office/drawing/2014/main" id="{B773A998-7A36-46F4-BA69-FAC92EC47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18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9242" name="Line 31">
            <a:extLst>
              <a:ext uri="{FF2B5EF4-FFF2-40B4-BE49-F238E27FC236}">
                <a16:creationId xmlns:a16="http://schemas.microsoft.com/office/drawing/2014/main" id="{C8510D11-B730-42D5-9E03-4744D3295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18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9243" name="Line 32">
            <a:extLst>
              <a:ext uri="{FF2B5EF4-FFF2-40B4-BE49-F238E27FC236}">
                <a16:creationId xmlns:a16="http://schemas.microsoft.com/office/drawing/2014/main" id="{18E7B7F8-3E05-4A8F-ABE4-BE2E2286D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9244" name="Line 33">
            <a:extLst>
              <a:ext uri="{FF2B5EF4-FFF2-40B4-BE49-F238E27FC236}">
                <a16:creationId xmlns:a16="http://schemas.microsoft.com/office/drawing/2014/main" id="{B5D35E6F-AFDC-4679-A52A-90312FF1F0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4267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9245" name="Rectangle 34">
            <a:extLst>
              <a:ext uri="{FF2B5EF4-FFF2-40B4-BE49-F238E27FC236}">
                <a16:creationId xmlns:a16="http://schemas.microsoft.com/office/drawing/2014/main" id="{647A43BC-3D25-4C39-9C01-0B7E8925D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86200"/>
            <a:ext cx="3352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9246" name="Rectangle 35">
            <a:extLst>
              <a:ext uri="{FF2B5EF4-FFF2-40B4-BE49-F238E27FC236}">
                <a16:creationId xmlns:a16="http://schemas.microsoft.com/office/drawing/2014/main" id="{68A37178-3C00-4DEE-9203-8B535EEE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886200"/>
            <a:ext cx="35814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9247" name="Line 36">
            <a:extLst>
              <a:ext uri="{FF2B5EF4-FFF2-40B4-BE49-F238E27FC236}">
                <a16:creationId xmlns:a16="http://schemas.microsoft.com/office/drawing/2014/main" id="{CE3F2E9B-BA58-4767-975B-AEF12A7D86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495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9248" name="Line 37">
            <a:extLst>
              <a:ext uri="{FF2B5EF4-FFF2-40B4-BE49-F238E27FC236}">
                <a16:creationId xmlns:a16="http://schemas.microsoft.com/office/drawing/2014/main" id="{56581476-221E-4E25-9BA8-3854C5809E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495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9249" name="Line 38">
            <a:extLst>
              <a:ext uri="{FF2B5EF4-FFF2-40B4-BE49-F238E27FC236}">
                <a16:creationId xmlns:a16="http://schemas.microsoft.com/office/drawing/2014/main" id="{25583E22-2437-4A58-ACD2-6DE2BC3F7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95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60F6DC89-9AA7-4C30-AC8A-B04E45650A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56655E94-371A-41F6-9B80-F223455D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A83A393-3293-421D-9E3A-D8B7BDF2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520C745-BB60-442B-9B5D-F1349B0CA970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0245" name="Text Box 2">
            <a:extLst>
              <a:ext uri="{FF2B5EF4-FFF2-40B4-BE49-F238E27FC236}">
                <a16:creationId xmlns:a16="http://schemas.microsoft.com/office/drawing/2014/main" id="{414B938B-B2B2-47DA-9641-AC309B154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063"/>
            <a:ext cx="76200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Case 2: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balance factor of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is </a:t>
            </a: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not equal</a:t>
            </a:r>
            <a:r>
              <a:rPr lang="en-US" altLang="en-US" sz="2400">
                <a:latin typeface="Times New Roman" panose="02020603050405020304" pitchFamily="18" charset="0"/>
              </a:rPr>
              <a:t>, and the taller subtree was shortened. Change the balance factor of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</a:rPr>
              <a:t>equal</a:t>
            </a:r>
            <a:r>
              <a:rPr lang="en-US" altLang="en-US" sz="2400">
                <a:latin typeface="Times New Roman" panose="02020603050405020304" pitchFamily="18" charset="0"/>
              </a:rPr>
              <a:t>, and leave </a:t>
            </a:r>
            <a:r>
              <a:rPr lang="en-US" altLang="en-US" sz="2000">
                <a:latin typeface="Courier New" panose="02070309020205020404" pitchFamily="49" charset="0"/>
              </a:rPr>
              <a:t>shorter</a:t>
            </a:r>
            <a:r>
              <a:rPr lang="en-US" altLang="en-US" sz="2400">
                <a:latin typeface="Times New Roman" panose="02020603050405020304" pitchFamily="18" charset="0"/>
              </a:rPr>
              <a:t> as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r         r            r              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z                              z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Left High and the Left 	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is Right High and the Right subtree is shortened.		subtree is shortened.</a:t>
            </a:r>
          </a:p>
        </p:txBody>
      </p:sp>
      <p:sp>
        <p:nvSpPr>
          <p:cNvPr id="10246" name="AutoShape 3">
            <a:extLst>
              <a:ext uri="{FF2B5EF4-FFF2-40B4-BE49-F238E27FC236}">
                <a16:creationId xmlns:a16="http://schemas.microsoft.com/office/drawing/2014/main" id="{BDDD36B6-B9FC-4C93-BA9E-7CEBC80F9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24415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0247" name="AutoShape 4">
            <a:extLst>
              <a:ext uri="{FF2B5EF4-FFF2-40B4-BE49-F238E27FC236}">
                <a16:creationId xmlns:a16="http://schemas.microsoft.com/office/drawing/2014/main" id="{266A2639-D367-4D73-9506-F5B2A006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48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0248" name="AutoShape 5">
            <a:extLst>
              <a:ext uri="{FF2B5EF4-FFF2-40B4-BE49-F238E27FC236}">
                <a16:creationId xmlns:a16="http://schemas.microsoft.com/office/drawing/2014/main" id="{F7536DA1-BB56-4A2A-9D48-9C3034DF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775" y="2438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0249" name="AutoShape 6">
            <a:extLst>
              <a:ext uri="{FF2B5EF4-FFF2-40B4-BE49-F238E27FC236}">
                <a16:creationId xmlns:a16="http://schemas.microsoft.com/office/drawing/2014/main" id="{362B41FC-9F24-4C91-BD9E-F963E5DA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2438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0250" name="AutoShape 7">
            <a:extLst>
              <a:ext uri="{FF2B5EF4-FFF2-40B4-BE49-F238E27FC236}">
                <a16:creationId xmlns:a16="http://schemas.microsoft.com/office/drawing/2014/main" id="{325FB8E4-3FF9-4643-8F4C-11E8A3F9D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975" y="3051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0251" name="AutoShape 8">
            <a:extLst>
              <a:ext uri="{FF2B5EF4-FFF2-40B4-BE49-F238E27FC236}">
                <a16:creationId xmlns:a16="http://schemas.microsoft.com/office/drawing/2014/main" id="{6A8D1190-1B41-46E8-8942-E603AAD10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5" y="24384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0252" name="Line 15">
            <a:extLst>
              <a:ext uri="{FF2B5EF4-FFF2-40B4-BE49-F238E27FC236}">
                <a16:creationId xmlns:a16="http://schemas.microsoft.com/office/drawing/2014/main" id="{3FC40C84-BD1E-41C6-984E-49854121E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9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0253" name="Line 16">
            <a:extLst>
              <a:ext uri="{FF2B5EF4-FFF2-40B4-BE49-F238E27FC236}">
                <a16:creationId xmlns:a16="http://schemas.microsoft.com/office/drawing/2014/main" id="{558D2CE0-2C84-4A54-9DC0-FF4E034A7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59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0254" name="Line 17">
            <a:extLst>
              <a:ext uri="{FF2B5EF4-FFF2-40B4-BE49-F238E27FC236}">
                <a16:creationId xmlns:a16="http://schemas.microsoft.com/office/drawing/2014/main" id="{D44B1471-5E1B-45F9-BE60-33387EFED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0255" name="Line 18">
            <a:extLst>
              <a:ext uri="{FF2B5EF4-FFF2-40B4-BE49-F238E27FC236}">
                <a16:creationId xmlns:a16="http://schemas.microsoft.com/office/drawing/2014/main" id="{9B96E17A-D378-46C8-811D-26467AF7E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0256" name="Line 19">
            <a:extLst>
              <a:ext uri="{FF2B5EF4-FFF2-40B4-BE49-F238E27FC236}">
                <a16:creationId xmlns:a16="http://schemas.microsoft.com/office/drawing/2014/main" id="{C7186A69-1EF1-46C3-B9B9-40317379E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0257" name="Line 20">
            <a:extLst>
              <a:ext uri="{FF2B5EF4-FFF2-40B4-BE49-F238E27FC236}">
                <a16:creationId xmlns:a16="http://schemas.microsoft.com/office/drawing/2014/main" id="{D96EC5DD-359D-452A-A4F8-61F7623B90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514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0258" name="Line 21">
            <a:extLst>
              <a:ext uri="{FF2B5EF4-FFF2-40B4-BE49-F238E27FC236}">
                <a16:creationId xmlns:a16="http://schemas.microsoft.com/office/drawing/2014/main" id="{716D95AD-9FFB-4330-A35A-EE36547C15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743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0259" name="Line 22">
            <a:extLst>
              <a:ext uri="{FF2B5EF4-FFF2-40B4-BE49-F238E27FC236}">
                <a16:creationId xmlns:a16="http://schemas.microsoft.com/office/drawing/2014/main" id="{1D66C6B0-AF0B-456B-8DA2-4338E5352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743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0260" name="Rectangle 23">
            <a:extLst>
              <a:ext uri="{FF2B5EF4-FFF2-40B4-BE49-F238E27FC236}">
                <a16:creationId xmlns:a16="http://schemas.microsoft.com/office/drawing/2014/main" id="{7A4559A3-C8D0-40A3-AEEC-67342512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133600"/>
            <a:ext cx="33528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0261" name="Rectangle 24">
            <a:extLst>
              <a:ext uri="{FF2B5EF4-FFF2-40B4-BE49-F238E27FC236}">
                <a16:creationId xmlns:a16="http://schemas.microsoft.com/office/drawing/2014/main" id="{270F6B71-B3E4-4CB7-8896-8D3395EDA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3886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7A5A68DB-7946-4D0D-AB02-A771C0372B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936BA89-E26E-4848-A3D3-97556AC8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390100BF-E7F4-4435-9C32-4B36776A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5121F924-10B9-4A0D-AF8F-DE2082FD2926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1269" name="Text Box 2">
            <a:extLst>
              <a:ext uri="{FF2B5EF4-FFF2-40B4-BE49-F238E27FC236}">
                <a16:creationId xmlns:a16="http://schemas.microsoft.com/office/drawing/2014/main" id="{C392E782-DD45-4EBA-88D1-50F332D01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"/>
            <a:ext cx="75438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Case 3: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The balance factor of </a:t>
            </a:r>
            <a:r>
              <a:rPr lang="en-US" altLang="en-US" sz="2000" dirty="0">
                <a:latin typeface="Courier New" panose="02070309020205020404" pitchFamily="49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</a:rPr>
              <a:t> is </a:t>
            </a:r>
            <a:r>
              <a:rPr lang="en-US" altLang="en-US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not equal</a:t>
            </a:r>
            <a:r>
              <a:rPr lang="en-US" altLang="en-US" sz="2400" dirty="0">
                <a:latin typeface="Times New Roman" panose="02020603050405020304" pitchFamily="18" charset="0"/>
              </a:rPr>
              <a:t>, and the shorter subtree was shortened.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The height requirement for an AVL tree is now violated at </a:t>
            </a:r>
            <a:r>
              <a:rPr lang="en-US" altLang="en-US" sz="2000" dirty="0">
                <a:latin typeface="Courier New" panose="02070309020205020404" pitchFamily="49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</a:rPr>
              <a:t>, so we apply a rotation, as follows, to restore balance.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Let </a:t>
            </a:r>
            <a:r>
              <a:rPr lang="en-US" altLang="en-US" sz="2000" dirty="0">
                <a:latin typeface="Courier New" panose="02070309020205020404" pitchFamily="49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 be the root of the taller subtree of </a:t>
            </a:r>
            <a:r>
              <a:rPr lang="en-US" altLang="en-US" sz="2000" dirty="0">
                <a:latin typeface="Courier New" panose="02070309020205020404" pitchFamily="49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</a:rPr>
              <a:t> (the one not shortened).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We have three cases according to the balance factor of </a:t>
            </a:r>
            <a:r>
              <a:rPr lang="en-US" altLang="en-US" sz="2000" dirty="0">
                <a:latin typeface="Courier New" panose="02070309020205020404" pitchFamily="49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The balance factor of </a:t>
            </a:r>
            <a:r>
              <a:rPr lang="en-US" altLang="en-US" sz="2000" dirty="0">
                <a:latin typeface="Courier New" panose="02070309020205020404" pitchFamily="49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 is </a:t>
            </a:r>
            <a:r>
              <a:rPr lang="en-US" altLang="en-US" sz="2400" b="1" dirty="0">
                <a:solidFill>
                  <a:srgbClr val="339933"/>
                </a:solidFill>
                <a:latin typeface="Times New Roman" panose="02020603050405020304" pitchFamily="18" charset="0"/>
              </a:rPr>
              <a:t>equal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  <a:endParaRPr lang="en-US" altLang="en-US" sz="2400" b="1" dirty="0">
              <a:solidFill>
                <a:srgbClr val="339933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The balance factor of </a:t>
            </a:r>
            <a:r>
              <a:rPr lang="en-US" altLang="en-US" sz="2000" dirty="0">
                <a:latin typeface="Courier New" panose="02070309020205020404" pitchFamily="49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 is the </a:t>
            </a:r>
            <a:r>
              <a:rPr lang="en-US" altLang="en-US" sz="2400" b="1" dirty="0">
                <a:solidFill>
                  <a:srgbClr val="339933"/>
                </a:solidFill>
                <a:latin typeface="Times New Roman" panose="02020603050405020304" pitchFamily="18" charset="0"/>
              </a:rPr>
              <a:t>same</a:t>
            </a:r>
            <a:r>
              <a:rPr lang="en-US" altLang="en-US" sz="2400" dirty="0">
                <a:latin typeface="Times New Roman" panose="02020603050405020304" pitchFamily="18" charset="0"/>
              </a:rPr>
              <a:t> as that of </a:t>
            </a:r>
            <a:r>
              <a:rPr lang="en-US" altLang="en-US" sz="2000" dirty="0">
                <a:latin typeface="Courier New" panose="02070309020205020404" pitchFamily="49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The balance factor of </a:t>
            </a:r>
            <a:r>
              <a:rPr lang="en-US" altLang="en-US" sz="2000" dirty="0">
                <a:latin typeface="Courier New" panose="02070309020205020404" pitchFamily="49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 and </a:t>
            </a:r>
            <a:r>
              <a:rPr lang="en-US" altLang="en-US" sz="2000" dirty="0">
                <a:latin typeface="Courier New" panose="02070309020205020404" pitchFamily="49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</a:rPr>
              <a:t> are </a:t>
            </a:r>
            <a:r>
              <a:rPr lang="en-US" altLang="en-US" sz="2400" b="1" dirty="0">
                <a:solidFill>
                  <a:srgbClr val="339933"/>
                </a:solidFill>
                <a:latin typeface="Times New Roman" panose="02020603050405020304" pitchFamily="18" charset="0"/>
              </a:rPr>
              <a:t>opposite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1">
            <a:extLst>
              <a:ext uri="{FF2B5EF4-FFF2-40B4-BE49-F238E27FC236}">
                <a16:creationId xmlns:a16="http://schemas.microsoft.com/office/drawing/2014/main" id="{09164686-1A14-49C3-94A9-E3695423C9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44" name="Footer Placeholder 2">
            <a:extLst>
              <a:ext uri="{FF2B5EF4-FFF2-40B4-BE49-F238E27FC236}">
                <a16:creationId xmlns:a16="http://schemas.microsoft.com/office/drawing/2014/main" id="{330628E9-B6CD-4E93-8527-AA4E85CF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5B6F0DF-111F-42CB-9B10-D15512D2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6BED9F14-A7D1-46DD-B6A8-0C9B16A5794F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2293" name="Text Box 2">
            <a:extLst>
              <a:ext uri="{FF2B5EF4-FFF2-40B4-BE49-F238E27FC236}">
                <a16:creationId xmlns:a16="http://schemas.microsoft.com/office/drawing/2014/main" id="{F4F2F4F9-A93A-462C-84D5-FDAD6C338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"/>
            <a:ext cx="75438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Case 3a: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The balance factor of </a:t>
            </a:r>
            <a:r>
              <a:rPr lang="en-US" altLang="en-US" sz="2000" dirty="0">
                <a:latin typeface="Courier New" panose="02070309020205020404" pitchFamily="49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 is </a:t>
            </a:r>
            <a:r>
              <a:rPr lang="en-US" altLang="en-US" sz="2400" b="1" dirty="0">
                <a:solidFill>
                  <a:srgbClr val="339933"/>
                </a:solidFill>
                <a:latin typeface="Times New Roman" panose="02020603050405020304" pitchFamily="18" charset="0"/>
              </a:rPr>
              <a:t>equal</a:t>
            </a:r>
            <a:r>
              <a:rPr lang="en-US" altLang="en-US" sz="2400" dirty="0">
                <a:latin typeface="Times New Roman" panose="02020603050405020304" pitchFamily="18" charset="0"/>
              </a:rPr>
              <a:t>. A </a:t>
            </a:r>
            <a:r>
              <a:rPr lang="en-US" altLang="en-US" sz="2400" b="1" dirty="0">
                <a:latin typeface="Times New Roman" panose="02020603050405020304" pitchFamily="18" charset="0"/>
              </a:rPr>
              <a:t>single rotation</a:t>
            </a:r>
            <a:r>
              <a:rPr lang="en-US" altLang="en-US" sz="2400" dirty="0">
                <a:latin typeface="Times New Roman" panose="02020603050405020304" pitchFamily="18" charset="0"/>
              </a:rPr>
              <a:t> (with changes to the balance factors of </a:t>
            </a:r>
            <a:r>
              <a:rPr lang="en-US" altLang="en-US" sz="2000" dirty="0">
                <a:latin typeface="Courier New" panose="02070309020205020404" pitchFamily="49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</a:rPr>
              <a:t> and </a:t>
            </a:r>
            <a:r>
              <a:rPr lang="en-US" altLang="en-US" sz="2000" dirty="0">
                <a:latin typeface="Courier New" panose="02070309020205020404" pitchFamily="49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</a:rPr>
              <a:t> ) restores the balance, and </a:t>
            </a:r>
            <a:r>
              <a:rPr lang="en-US" altLang="en-US" sz="2000" dirty="0">
                <a:latin typeface="Courier New" panose="02070309020205020404" pitchFamily="49" charset="0"/>
              </a:rPr>
              <a:t>shorter</a:t>
            </a:r>
            <a:r>
              <a:rPr lang="en-US" altLang="en-US" sz="2400" dirty="0">
                <a:latin typeface="Times New Roman" panose="02020603050405020304" pitchFamily="18" charset="0"/>
              </a:rPr>
              <a:t> becomes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  <a:endParaRPr lang="en-US" altLang="en-US" sz="2400" b="1" dirty="0">
              <a:solidFill>
                <a:srgbClr val="339933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Courier New" panose="02070309020205020404" pitchFamily="49" charset="0"/>
              </a:rPr>
              <a:t>r        </a:t>
            </a:r>
            <a:r>
              <a:rPr lang="en-US" altLang="en-US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Left Rotation</a:t>
            </a:r>
            <a:r>
              <a:rPr lang="en-US" altLang="en-US" sz="2000" dirty="0">
                <a:latin typeface="Courier New" panose="02070309020205020404" pitchFamily="49" charset="0"/>
              </a:rPr>
              <a:t>          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000" dirty="0">
                <a:latin typeface="Courier New" panose="02070309020205020404" pitchFamily="49" charset="0"/>
              </a:rPr>
              <a:t>                                    x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    x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 r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2294" name="AutoShape 3">
            <a:extLst>
              <a:ext uri="{FF2B5EF4-FFF2-40B4-BE49-F238E27FC236}">
                <a16:creationId xmlns:a16="http://schemas.microsoft.com/office/drawing/2014/main" id="{BF79589A-B64A-4EC1-8B33-B0174838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9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2295" name="AutoShape 4">
            <a:extLst>
              <a:ext uri="{FF2B5EF4-FFF2-40B4-BE49-F238E27FC236}">
                <a16:creationId xmlns:a16="http://schemas.microsoft.com/office/drawing/2014/main" id="{50793465-CE76-440F-A0FF-13CC304C6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2296" name="AutoShape 5">
            <a:extLst>
              <a:ext uri="{FF2B5EF4-FFF2-40B4-BE49-F238E27FC236}">
                <a16:creationId xmlns:a16="http://schemas.microsoft.com/office/drawing/2014/main" id="{2DAD7473-5D63-4249-83FB-E8448560E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49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2297" name="AutoShape 6">
            <a:extLst>
              <a:ext uri="{FF2B5EF4-FFF2-40B4-BE49-F238E27FC236}">
                <a16:creationId xmlns:a16="http://schemas.microsoft.com/office/drawing/2014/main" id="{511934DB-C943-4CF6-B426-C6FB638B2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7369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2298" name="AutoShape 7">
            <a:extLst>
              <a:ext uri="{FF2B5EF4-FFF2-40B4-BE49-F238E27FC236}">
                <a16:creationId xmlns:a16="http://schemas.microsoft.com/office/drawing/2014/main" id="{96DADDF3-018B-4571-8DF7-3D96773F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2299" name="AutoShape 8">
            <a:extLst>
              <a:ext uri="{FF2B5EF4-FFF2-40B4-BE49-F238E27FC236}">
                <a16:creationId xmlns:a16="http://schemas.microsoft.com/office/drawing/2014/main" id="{D7B11E36-5801-452B-9471-EBED4DFA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9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2300" name="AutoShape 9">
            <a:extLst>
              <a:ext uri="{FF2B5EF4-FFF2-40B4-BE49-F238E27FC236}">
                <a16:creationId xmlns:a16="http://schemas.microsoft.com/office/drawing/2014/main" id="{77D5DE03-BEB8-4CE5-8D74-89D8583D2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895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2301" name="AutoShape 10">
            <a:extLst>
              <a:ext uri="{FF2B5EF4-FFF2-40B4-BE49-F238E27FC236}">
                <a16:creationId xmlns:a16="http://schemas.microsoft.com/office/drawing/2014/main" id="{D61601E6-7BAC-42FA-A72D-4CCF057DA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657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2302" name="AutoShape 11">
            <a:extLst>
              <a:ext uri="{FF2B5EF4-FFF2-40B4-BE49-F238E27FC236}">
                <a16:creationId xmlns:a16="http://schemas.microsoft.com/office/drawing/2014/main" id="{3CC00ACC-6173-4717-A03E-24992C354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657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2303" name="AutoShape 12">
            <a:extLst>
              <a:ext uri="{FF2B5EF4-FFF2-40B4-BE49-F238E27FC236}">
                <a16:creationId xmlns:a16="http://schemas.microsoft.com/office/drawing/2014/main" id="{2628126C-9B86-4E10-9B18-7438F6135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19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2304" name="Line 14">
            <a:extLst>
              <a:ext uri="{FF2B5EF4-FFF2-40B4-BE49-F238E27FC236}">
                <a16:creationId xmlns:a16="http://schemas.microsoft.com/office/drawing/2014/main" id="{8F9E3FCB-8C4A-401E-A555-91A0C345F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867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05" name="Line 16">
            <a:extLst>
              <a:ext uri="{FF2B5EF4-FFF2-40B4-BE49-F238E27FC236}">
                <a16:creationId xmlns:a16="http://schemas.microsoft.com/office/drawing/2014/main" id="{35CFC297-88BF-4D88-B216-8A423199E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06" name="Line 17">
            <a:extLst>
              <a:ext uri="{FF2B5EF4-FFF2-40B4-BE49-F238E27FC236}">
                <a16:creationId xmlns:a16="http://schemas.microsoft.com/office/drawing/2014/main" id="{EEBB6E19-80E3-47B2-A0B8-9C16AD757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07" name="Line 18">
            <a:extLst>
              <a:ext uri="{FF2B5EF4-FFF2-40B4-BE49-F238E27FC236}">
                <a16:creationId xmlns:a16="http://schemas.microsoft.com/office/drawing/2014/main" id="{E6E90129-7E23-4406-A704-08B174B40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08" name="Line 19">
            <a:extLst>
              <a:ext uri="{FF2B5EF4-FFF2-40B4-BE49-F238E27FC236}">
                <a16:creationId xmlns:a16="http://schemas.microsoft.com/office/drawing/2014/main" id="{4970C5C3-5B3A-4D92-A215-FA6846296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18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09" name="Line 20">
            <a:extLst>
              <a:ext uri="{FF2B5EF4-FFF2-40B4-BE49-F238E27FC236}">
                <a16:creationId xmlns:a16="http://schemas.microsoft.com/office/drawing/2014/main" id="{F1E85423-7A47-43D7-9921-123B4DF87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10" name="Line 21">
            <a:extLst>
              <a:ext uri="{FF2B5EF4-FFF2-40B4-BE49-F238E27FC236}">
                <a16:creationId xmlns:a16="http://schemas.microsoft.com/office/drawing/2014/main" id="{85971580-E986-4DC6-A2B7-E51D4CAD2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11" name="Line 22">
            <a:extLst>
              <a:ext uri="{FF2B5EF4-FFF2-40B4-BE49-F238E27FC236}">
                <a16:creationId xmlns:a16="http://schemas.microsoft.com/office/drawing/2014/main" id="{BBE2F774-1F79-43B3-8C2E-5C87554C1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12" name="Line 23">
            <a:extLst>
              <a:ext uri="{FF2B5EF4-FFF2-40B4-BE49-F238E27FC236}">
                <a16:creationId xmlns:a16="http://schemas.microsoft.com/office/drawing/2014/main" id="{3FB8FB18-726F-4811-918B-F02CDF89E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13" name="Line 24">
            <a:extLst>
              <a:ext uri="{FF2B5EF4-FFF2-40B4-BE49-F238E27FC236}">
                <a16:creationId xmlns:a16="http://schemas.microsoft.com/office/drawing/2014/main" id="{8EB7A615-643C-4CFC-81BD-2D9E7DFA99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495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14" name="Line 35">
            <a:extLst>
              <a:ext uri="{FF2B5EF4-FFF2-40B4-BE49-F238E27FC236}">
                <a16:creationId xmlns:a16="http://schemas.microsoft.com/office/drawing/2014/main" id="{9182C409-D8F6-4818-9841-8B53C50D8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15" name="Line 37">
            <a:extLst>
              <a:ext uri="{FF2B5EF4-FFF2-40B4-BE49-F238E27FC236}">
                <a16:creationId xmlns:a16="http://schemas.microsoft.com/office/drawing/2014/main" id="{BB48D8B9-0FE7-4835-853A-0FFBC99EE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362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16" name="Line 43">
            <a:extLst>
              <a:ext uri="{FF2B5EF4-FFF2-40B4-BE49-F238E27FC236}">
                <a16:creationId xmlns:a16="http://schemas.microsoft.com/office/drawing/2014/main" id="{55B15CBC-EECF-4440-B22E-372C47B4AF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17" name="Line 44">
            <a:extLst>
              <a:ext uri="{FF2B5EF4-FFF2-40B4-BE49-F238E27FC236}">
                <a16:creationId xmlns:a16="http://schemas.microsoft.com/office/drawing/2014/main" id="{03F50E7E-35D7-4553-B18D-10633EC86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90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18" name="Line 45">
            <a:extLst>
              <a:ext uri="{FF2B5EF4-FFF2-40B4-BE49-F238E27FC236}">
                <a16:creationId xmlns:a16="http://schemas.microsoft.com/office/drawing/2014/main" id="{CA347CCF-1F9D-47F5-9975-C3EC89892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276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19" name="Line 46">
            <a:extLst>
              <a:ext uri="{FF2B5EF4-FFF2-40B4-BE49-F238E27FC236}">
                <a16:creationId xmlns:a16="http://schemas.microsoft.com/office/drawing/2014/main" id="{D56CB8EA-8287-4495-BA4F-0EDB80132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276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20" name="Line 47">
            <a:extLst>
              <a:ext uri="{FF2B5EF4-FFF2-40B4-BE49-F238E27FC236}">
                <a16:creationId xmlns:a16="http://schemas.microsoft.com/office/drawing/2014/main" id="{750CE387-B230-4F65-970B-237CBCC53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90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21" name="Line 48">
            <a:extLst>
              <a:ext uri="{FF2B5EF4-FFF2-40B4-BE49-F238E27FC236}">
                <a16:creationId xmlns:a16="http://schemas.microsoft.com/office/drawing/2014/main" id="{06DFE2ED-B1F5-4CC8-B52B-73798BCCA9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22" name="Line 49">
            <a:extLst>
              <a:ext uri="{FF2B5EF4-FFF2-40B4-BE49-F238E27FC236}">
                <a16:creationId xmlns:a16="http://schemas.microsoft.com/office/drawing/2014/main" id="{4D2ACCE5-4CF5-4411-961B-58E77B074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200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23" name="AutoShape 51">
            <a:extLst>
              <a:ext uri="{FF2B5EF4-FFF2-40B4-BE49-F238E27FC236}">
                <a16:creationId xmlns:a16="http://schemas.microsoft.com/office/drawing/2014/main" id="{B2681852-9092-446F-A81E-1A7C34A1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029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2324" name="AutoShape 52">
            <a:extLst>
              <a:ext uri="{FF2B5EF4-FFF2-40B4-BE49-F238E27FC236}">
                <a16:creationId xmlns:a16="http://schemas.microsoft.com/office/drawing/2014/main" id="{2200D6C5-C810-47AD-B04F-32022E4C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2325" name="AutoShape 53">
            <a:extLst>
              <a:ext uri="{FF2B5EF4-FFF2-40B4-BE49-F238E27FC236}">
                <a16:creationId xmlns:a16="http://schemas.microsoft.com/office/drawing/2014/main" id="{05EA47E9-37BA-47B5-B677-E7CCAABCE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2326" name="Line 54">
            <a:extLst>
              <a:ext uri="{FF2B5EF4-FFF2-40B4-BE49-F238E27FC236}">
                <a16:creationId xmlns:a16="http://schemas.microsoft.com/office/drawing/2014/main" id="{72F112C5-26DB-4F74-A715-5975156155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724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27" name="Line 55">
            <a:extLst>
              <a:ext uri="{FF2B5EF4-FFF2-40B4-BE49-F238E27FC236}">
                <a16:creationId xmlns:a16="http://schemas.microsoft.com/office/drawing/2014/main" id="{8E706CD3-832B-4C8E-AB06-2B71F679A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724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28" name="Line 56">
            <a:extLst>
              <a:ext uri="{FF2B5EF4-FFF2-40B4-BE49-F238E27FC236}">
                <a16:creationId xmlns:a16="http://schemas.microsoft.com/office/drawing/2014/main" id="{9EBE28D6-F279-4A38-A327-7A8675C42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334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2329" name="Text Box 57">
            <a:extLst>
              <a:ext uri="{FF2B5EF4-FFF2-40B4-BE49-F238E27FC236}">
                <a16:creationId xmlns:a16="http://schemas.microsoft.com/office/drawing/2014/main" id="{39B14372-7C26-413E-AF23-754F0E396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616450"/>
            <a:ext cx="21336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After: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Right High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Left High</a:t>
            </a:r>
          </a:p>
        </p:txBody>
      </p:sp>
      <p:sp>
        <p:nvSpPr>
          <p:cNvPr id="12330" name="Text Box 58">
            <a:extLst>
              <a:ext uri="{FF2B5EF4-FFF2-40B4-BE49-F238E27FC236}">
                <a16:creationId xmlns:a16="http://schemas.microsoft.com/office/drawing/2014/main" id="{C75BE5E9-F042-43BA-BF36-145A91173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2209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Before: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Right High    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Equal Height =&gt; Left Rotate</a:t>
            </a:r>
          </a:p>
        </p:txBody>
      </p:sp>
      <p:sp>
        <p:nvSpPr>
          <p:cNvPr id="12331" name="Rectangle 59">
            <a:extLst>
              <a:ext uri="{FF2B5EF4-FFF2-40B4-BE49-F238E27FC236}">
                <a16:creationId xmlns:a16="http://schemas.microsoft.com/office/drawing/2014/main" id="{30F5303B-A3AB-45C4-B933-F45DD531B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4196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2332" name="Rectangle 60">
            <a:extLst>
              <a:ext uri="{FF2B5EF4-FFF2-40B4-BE49-F238E27FC236}">
                <a16:creationId xmlns:a16="http://schemas.microsoft.com/office/drawing/2014/main" id="{77959289-4D8D-490C-B2ED-78230C10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2286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2333" name="AutoShape 61">
            <a:extLst>
              <a:ext uri="{FF2B5EF4-FFF2-40B4-BE49-F238E27FC236}">
                <a16:creationId xmlns:a16="http://schemas.microsoft.com/office/drawing/2014/main" id="{3811CF60-C8E9-4B55-822A-45D31C6DE5D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67400" y="2743200"/>
            <a:ext cx="381000" cy="381000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1">
            <a:extLst>
              <a:ext uri="{FF2B5EF4-FFF2-40B4-BE49-F238E27FC236}">
                <a16:creationId xmlns:a16="http://schemas.microsoft.com/office/drawing/2014/main" id="{236F3D71-4806-430D-9320-1F4030A634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44" name="Footer Placeholder 2">
            <a:extLst>
              <a:ext uri="{FF2B5EF4-FFF2-40B4-BE49-F238E27FC236}">
                <a16:creationId xmlns:a16="http://schemas.microsoft.com/office/drawing/2014/main" id="{F67605A7-7164-46F9-A466-2AB8A037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46AD3FA-3DEA-48B3-9F0F-D02E7FCA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22B02D3B-EBE1-4796-894D-17ABD8910744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3317" name="Text Box 2">
            <a:extLst>
              <a:ext uri="{FF2B5EF4-FFF2-40B4-BE49-F238E27FC236}">
                <a16:creationId xmlns:a16="http://schemas.microsoft.com/office/drawing/2014/main" id="{5AC8CCBA-78D6-4D47-B004-F9EF544C5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"/>
            <a:ext cx="75438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Case 3a: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balance factor of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is </a:t>
            </a: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equal</a:t>
            </a:r>
            <a:r>
              <a:rPr lang="en-US" altLang="en-US" sz="2400">
                <a:latin typeface="Times New Roman" panose="02020603050405020304" pitchFamily="18" charset="0"/>
              </a:rPr>
              <a:t>. A </a:t>
            </a:r>
            <a:r>
              <a:rPr lang="en-US" altLang="en-US" sz="2400" b="1">
                <a:latin typeface="Times New Roman" panose="02020603050405020304" pitchFamily="18" charset="0"/>
              </a:rPr>
              <a:t>single rotation</a:t>
            </a:r>
            <a:r>
              <a:rPr lang="en-US" altLang="en-US" sz="2400">
                <a:latin typeface="Times New Roman" panose="02020603050405020304" pitchFamily="18" charset="0"/>
              </a:rPr>
              <a:t> (with changes to the balance factors of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) restores the balance, and </a:t>
            </a:r>
            <a:r>
              <a:rPr lang="en-US" altLang="en-US" sz="2000">
                <a:latin typeface="Courier New" panose="02070309020205020404" pitchFamily="49" charset="0"/>
              </a:rPr>
              <a:t>shorter</a:t>
            </a:r>
            <a:r>
              <a:rPr lang="en-US" altLang="en-US" sz="2400">
                <a:latin typeface="Times New Roman" panose="02020603050405020304" pitchFamily="18" charset="0"/>
              </a:rPr>
              <a:t> becomes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false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  <a:endParaRPr lang="en-US" altLang="en-US" sz="2400" b="1">
              <a:solidFill>
                <a:srgbClr val="339933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</a:t>
            </a:r>
            <a:r>
              <a:rPr lang="en-US" altLang="en-US" sz="2000">
                <a:latin typeface="Courier New" panose="02070309020205020404" pitchFamily="49" charset="0"/>
              </a:rPr>
              <a:t>r          </a:t>
            </a: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Right Rotation</a:t>
            </a:r>
            <a:r>
              <a:rPr lang="en-US" altLang="en-US" sz="2000">
                <a:latin typeface="Courier New" panose="02070309020205020404" pitchFamily="49" charset="0"/>
              </a:rPr>
              <a:t>       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</a:t>
            </a:r>
            <a:r>
              <a:rPr lang="en-US" altLang="en-US" sz="2000" b="1">
                <a:solidFill>
                  <a:srgbClr val="FF0066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000">
                <a:latin typeface="Courier New" panose="02070309020205020404" pitchFamily="49" charset="0"/>
              </a:rPr>
              <a:t>             x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	    x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               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18" name="AutoShape 3">
            <a:extLst>
              <a:ext uri="{FF2B5EF4-FFF2-40B4-BE49-F238E27FC236}">
                <a16:creationId xmlns:a16="http://schemas.microsoft.com/office/drawing/2014/main" id="{466A0238-3363-4461-8D15-2BCB71439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9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3319" name="AutoShape 4">
            <a:extLst>
              <a:ext uri="{FF2B5EF4-FFF2-40B4-BE49-F238E27FC236}">
                <a16:creationId xmlns:a16="http://schemas.microsoft.com/office/drawing/2014/main" id="{4C601661-1294-48D9-A568-2A328C01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3320" name="AutoShape 5">
            <a:extLst>
              <a:ext uri="{FF2B5EF4-FFF2-40B4-BE49-F238E27FC236}">
                <a16:creationId xmlns:a16="http://schemas.microsoft.com/office/drawing/2014/main" id="{C39E8C77-BFA0-48CA-92CE-2A968992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49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3321" name="AutoShape 6">
            <a:extLst>
              <a:ext uri="{FF2B5EF4-FFF2-40B4-BE49-F238E27FC236}">
                <a16:creationId xmlns:a16="http://schemas.microsoft.com/office/drawing/2014/main" id="{70D16FC6-7FD0-47D0-BE62-5C2186076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69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3322" name="AutoShape 7">
            <a:extLst>
              <a:ext uri="{FF2B5EF4-FFF2-40B4-BE49-F238E27FC236}">
                <a16:creationId xmlns:a16="http://schemas.microsoft.com/office/drawing/2014/main" id="{68B51324-D1C3-4E59-BB6C-9C571B69B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5" y="37338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3323" name="AutoShape 8">
            <a:extLst>
              <a:ext uri="{FF2B5EF4-FFF2-40B4-BE49-F238E27FC236}">
                <a16:creationId xmlns:a16="http://schemas.microsoft.com/office/drawing/2014/main" id="{7ECFB395-445D-493D-AD4E-8121C31C0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9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3324" name="AutoShape 9">
            <a:extLst>
              <a:ext uri="{FF2B5EF4-FFF2-40B4-BE49-F238E27FC236}">
                <a16:creationId xmlns:a16="http://schemas.microsoft.com/office/drawing/2014/main" id="{E537E728-E69F-4347-9F34-48DAF2BC3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95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3325" name="AutoShape 10">
            <a:extLst>
              <a:ext uri="{FF2B5EF4-FFF2-40B4-BE49-F238E27FC236}">
                <a16:creationId xmlns:a16="http://schemas.microsoft.com/office/drawing/2014/main" id="{F2FD4EB8-E367-41E4-99B6-D4C6AB779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57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3326" name="AutoShape 11">
            <a:extLst>
              <a:ext uri="{FF2B5EF4-FFF2-40B4-BE49-F238E27FC236}">
                <a16:creationId xmlns:a16="http://schemas.microsoft.com/office/drawing/2014/main" id="{9CB39AED-7C74-425C-AC24-16B75AAB0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657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3327" name="AutoShape 12">
            <a:extLst>
              <a:ext uri="{FF2B5EF4-FFF2-40B4-BE49-F238E27FC236}">
                <a16:creationId xmlns:a16="http://schemas.microsoft.com/office/drawing/2014/main" id="{A16F9A3E-0319-44E6-A8B1-27AC354F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19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3328" name="Line 13">
            <a:extLst>
              <a:ext uri="{FF2B5EF4-FFF2-40B4-BE49-F238E27FC236}">
                <a16:creationId xmlns:a16="http://schemas.microsoft.com/office/drawing/2014/main" id="{60BD8085-BAAA-4A90-89C0-46AE226BF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867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29" name="Line 14">
            <a:extLst>
              <a:ext uri="{FF2B5EF4-FFF2-40B4-BE49-F238E27FC236}">
                <a16:creationId xmlns:a16="http://schemas.microsoft.com/office/drawing/2014/main" id="{F5C053FF-095C-4FE8-B7F8-C9488951A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30" name="Line 15">
            <a:extLst>
              <a:ext uri="{FF2B5EF4-FFF2-40B4-BE49-F238E27FC236}">
                <a16:creationId xmlns:a16="http://schemas.microsoft.com/office/drawing/2014/main" id="{019E335F-D70D-4DDC-B37D-E4BC05C3B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31" name="Line 16">
            <a:extLst>
              <a:ext uri="{FF2B5EF4-FFF2-40B4-BE49-F238E27FC236}">
                <a16:creationId xmlns:a16="http://schemas.microsoft.com/office/drawing/2014/main" id="{0F5395DA-8FBC-4B5B-91D2-234228288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32" name="Line 17">
            <a:extLst>
              <a:ext uri="{FF2B5EF4-FFF2-40B4-BE49-F238E27FC236}">
                <a16:creationId xmlns:a16="http://schemas.microsoft.com/office/drawing/2014/main" id="{031660C9-30B0-4093-B0A4-0A9A85B82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8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33" name="Line 18">
            <a:extLst>
              <a:ext uri="{FF2B5EF4-FFF2-40B4-BE49-F238E27FC236}">
                <a16:creationId xmlns:a16="http://schemas.microsoft.com/office/drawing/2014/main" id="{7BA40DE6-E3C0-4106-8237-F18733A4F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34" name="Line 19">
            <a:extLst>
              <a:ext uri="{FF2B5EF4-FFF2-40B4-BE49-F238E27FC236}">
                <a16:creationId xmlns:a16="http://schemas.microsoft.com/office/drawing/2014/main" id="{7E25FA89-B6CD-49D3-8E99-3370C6265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35" name="Line 20">
            <a:extLst>
              <a:ext uri="{FF2B5EF4-FFF2-40B4-BE49-F238E27FC236}">
                <a16:creationId xmlns:a16="http://schemas.microsoft.com/office/drawing/2014/main" id="{EA39F3BD-8A77-4A8D-9838-77E0710F0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36" name="Line 21">
            <a:extLst>
              <a:ext uri="{FF2B5EF4-FFF2-40B4-BE49-F238E27FC236}">
                <a16:creationId xmlns:a16="http://schemas.microsoft.com/office/drawing/2014/main" id="{F5465B33-708F-4764-89B9-66591200F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37" name="Line 22">
            <a:extLst>
              <a:ext uri="{FF2B5EF4-FFF2-40B4-BE49-F238E27FC236}">
                <a16:creationId xmlns:a16="http://schemas.microsoft.com/office/drawing/2014/main" id="{0AB1510B-3A2E-4617-8719-A9DE510BC6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5105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38" name="Line 23">
            <a:extLst>
              <a:ext uri="{FF2B5EF4-FFF2-40B4-BE49-F238E27FC236}">
                <a16:creationId xmlns:a16="http://schemas.microsoft.com/office/drawing/2014/main" id="{5F98F86A-D662-461C-8D82-4C092338F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495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39" name="Line 25">
            <a:extLst>
              <a:ext uri="{FF2B5EF4-FFF2-40B4-BE49-F238E27FC236}">
                <a16:creationId xmlns:a16="http://schemas.microsoft.com/office/drawing/2014/main" id="{10BD89F1-2591-4CCE-9A7B-F87C13D5DE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40" name="Line 26">
            <a:extLst>
              <a:ext uri="{FF2B5EF4-FFF2-40B4-BE49-F238E27FC236}">
                <a16:creationId xmlns:a16="http://schemas.microsoft.com/office/drawing/2014/main" id="{085C1B2E-175A-4F45-B352-7BE60F0F9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90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41" name="Line 27">
            <a:extLst>
              <a:ext uri="{FF2B5EF4-FFF2-40B4-BE49-F238E27FC236}">
                <a16:creationId xmlns:a16="http://schemas.microsoft.com/office/drawing/2014/main" id="{B5BBCE09-9672-4F16-A91E-32D2640A1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3276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42" name="Line 28">
            <a:extLst>
              <a:ext uri="{FF2B5EF4-FFF2-40B4-BE49-F238E27FC236}">
                <a16:creationId xmlns:a16="http://schemas.microsoft.com/office/drawing/2014/main" id="{C0CEF9FB-D8E9-49D5-8656-29982C215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276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43" name="Line 30">
            <a:extLst>
              <a:ext uri="{FF2B5EF4-FFF2-40B4-BE49-F238E27FC236}">
                <a16:creationId xmlns:a16="http://schemas.microsoft.com/office/drawing/2014/main" id="{0EC5A9EC-1A37-4115-BC5F-D742938A5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44" name="Line 31">
            <a:extLst>
              <a:ext uri="{FF2B5EF4-FFF2-40B4-BE49-F238E27FC236}">
                <a16:creationId xmlns:a16="http://schemas.microsoft.com/office/drawing/2014/main" id="{65404ABD-0A6A-4DA7-9D37-0388480E6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200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45" name="AutoShape 33">
            <a:extLst>
              <a:ext uri="{FF2B5EF4-FFF2-40B4-BE49-F238E27FC236}">
                <a16:creationId xmlns:a16="http://schemas.microsoft.com/office/drawing/2014/main" id="{B54752B4-B250-4F7F-BFA3-EF9CC643D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029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3346" name="AutoShape 34">
            <a:extLst>
              <a:ext uri="{FF2B5EF4-FFF2-40B4-BE49-F238E27FC236}">
                <a16:creationId xmlns:a16="http://schemas.microsoft.com/office/drawing/2014/main" id="{F1506A0C-077C-440E-8BD8-B596A6BF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7150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3347" name="AutoShape 35">
            <a:extLst>
              <a:ext uri="{FF2B5EF4-FFF2-40B4-BE49-F238E27FC236}">
                <a16:creationId xmlns:a16="http://schemas.microsoft.com/office/drawing/2014/main" id="{608396F4-EBA3-4F49-817F-BD94AAC76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3348" name="Line 36">
            <a:extLst>
              <a:ext uri="{FF2B5EF4-FFF2-40B4-BE49-F238E27FC236}">
                <a16:creationId xmlns:a16="http://schemas.microsoft.com/office/drawing/2014/main" id="{A5D5803B-85BD-425C-B06E-A6B25F52A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724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49" name="Line 37">
            <a:extLst>
              <a:ext uri="{FF2B5EF4-FFF2-40B4-BE49-F238E27FC236}">
                <a16:creationId xmlns:a16="http://schemas.microsoft.com/office/drawing/2014/main" id="{5C34CD18-0D36-46B0-AF72-32D9F16F7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724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50" name="Text Box 39">
            <a:extLst>
              <a:ext uri="{FF2B5EF4-FFF2-40B4-BE49-F238E27FC236}">
                <a16:creationId xmlns:a16="http://schemas.microsoft.com/office/drawing/2014/main" id="{81C67CFC-6224-4CB3-AFCB-1E301469D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616450"/>
            <a:ext cx="21336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After: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Left High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Right High</a:t>
            </a:r>
          </a:p>
        </p:txBody>
      </p:sp>
      <p:sp>
        <p:nvSpPr>
          <p:cNvPr id="13351" name="Text Box 40">
            <a:extLst>
              <a:ext uri="{FF2B5EF4-FFF2-40B4-BE49-F238E27FC236}">
                <a16:creationId xmlns:a16="http://schemas.microsoft.com/office/drawing/2014/main" id="{A1CB3591-930B-4E1D-80D7-284007D37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2209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Before: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Left High      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Equal Height =&gt; Right Rotate</a:t>
            </a:r>
          </a:p>
        </p:txBody>
      </p:sp>
      <p:sp>
        <p:nvSpPr>
          <p:cNvPr id="13352" name="Rectangle 41">
            <a:extLst>
              <a:ext uri="{FF2B5EF4-FFF2-40B4-BE49-F238E27FC236}">
                <a16:creationId xmlns:a16="http://schemas.microsoft.com/office/drawing/2014/main" id="{E83E69CC-2430-4E1D-B648-A680C4771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4196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3353" name="Rectangle 42">
            <a:extLst>
              <a:ext uri="{FF2B5EF4-FFF2-40B4-BE49-F238E27FC236}">
                <a16:creationId xmlns:a16="http://schemas.microsoft.com/office/drawing/2014/main" id="{62CF31DD-F6D0-4584-95F2-B73172FAF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2286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3354" name="Line 43">
            <a:extLst>
              <a:ext uri="{FF2B5EF4-FFF2-40B4-BE49-F238E27FC236}">
                <a16:creationId xmlns:a16="http://schemas.microsoft.com/office/drawing/2014/main" id="{446EAF00-77CB-4563-98BE-733A430EF8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362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55" name="Line 44">
            <a:extLst>
              <a:ext uri="{FF2B5EF4-FFF2-40B4-BE49-F238E27FC236}">
                <a16:creationId xmlns:a16="http://schemas.microsoft.com/office/drawing/2014/main" id="{1415A36F-03E8-4928-98E2-2AB4F7E083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590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56" name="Line 46">
            <a:extLst>
              <a:ext uri="{FF2B5EF4-FFF2-40B4-BE49-F238E27FC236}">
                <a16:creationId xmlns:a16="http://schemas.microsoft.com/office/drawing/2014/main" id="{8D8CF460-95C6-4559-A44E-309D630B9F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5334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3357" name="AutoShape 47">
            <a:extLst>
              <a:ext uri="{FF2B5EF4-FFF2-40B4-BE49-F238E27FC236}">
                <a16:creationId xmlns:a16="http://schemas.microsoft.com/office/drawing/2014/main" id="{938CC3BD-C430-4824-AF88-3E6F1664E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743200"/>
            <a:ext cx="381000" cy="381000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1">
            <a:extLst>
              <a:ext uri="{FF2B5EF4-FFF2-40B4-BE49-F238E27FC236}">
                <a16:creationId xmlns:a16="http://schemas.microsoft.com/office/drawing/2014/main" id="{E8D631D6-C716-4F52-B8AE-6C697280EC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Science</a:t>
            </a:r>
          </a:p>
        </p:txBody>
      </p: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3DA1E804-D96E-4A05-B291-E532A93F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BSc in Software Development                  Year 3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EE0FC1A8-4517-4D94-B698-FA40014E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F8B5D83-BBDF-4B5B-94C9-DE879D3D102E}" type="slidenum">
              <a:rPr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4341" name="Text Box 2">
            <a:extLst>
              <a:ext uri="{FF2B5EF4-FFF2-40B4-BE49-F238E27FC236}">
                <a16:creationId xmlns:a16="http://schemas.microsoft.com/office/drawing/2014/main" id="{7461E64C-B87E-4F89-ADA5-D6520A009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"/>
            <a:ext cx="754380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Case 3b: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 balance factor of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is the </a:t>
            </a:r>
            <a:r>
              <a:rPr lang="en-US" altLang="en-US" sz="2400" b="1">
                <a:solidFill>
                  <a:srgbClr val="339933"/>
                </a:solidFill>
                <a:latin typeface="Times New Roman" panose="02020603050405020304" pitchFamily="18" charset="0"/>
              </a:rPr>
              <a:t>same</a:t>
            </a:r>
            <a:r>
              <a:rPr lang="en-US" altLang="en-US" sz="2400">
                <a:latin typeface="Times New Roman" panose="02020603050405020304" pitchFamily="18" charset="0"/>
              </a:rPr>
              <a:t> as that of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. Apply a </a:t>
            </a:r>
            <a:r>
              <a:rPr lang="en-US" altLang="en-US" sz="2400" b="1">
                <a:latin typeface="Times New Roman" panose="02020603050405020304" pitchFamily="18" charset="0"/>
              </a:rPr>
              <a:t>single rotation</a:t>
            </a:r>
            <a:r>
              <a:rPr lang="en-US" altLang="en-US" sz="2400">
                <a:latin typeface="Times New Roman" panose="02020603050405020304" pitchFamily="18" charset="0"/>
              </a:rPr>
              <a:t>, set the balance factors of </a:t>
            </a: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</a:rPr>
              <a:t>equal</a:t>
            </a:r>
            <a:r>
              <a:rPr lang="en-US" altLang="en-US" sz="2400">
                <a:latin typeface="Times New Roman" panose="02020603050405020304" pitchFamily="18" charset="0"/>
              </a:rPr>
              <a:t>, and leave </a:t>
            </a:r>
            <a:r>
              <a:rPr lang="en-US" altLang="en-US" sz="2000">
                <a:latin typeface="Courier New" panose="02070309020205020404" pitchFamily="49" charset="0"/>
              </a:rPr>
              <a:t>shorter</a:t>
            </a:r>
            <a:r>
              <a:rPr lang="en-US" altLang="en-US" sz="2400">
                <a:latin typeface="Times New Roman" panose="02020603050405020304" pitchFamily="18" charset="0"/>
              </a:rPr>
              <a:t> as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</a:t>
            </a:r>
            <a:r>
              <a:rPr lang="en-US" altLang="en-US" sz="2000">
                <a:latin typeface="Courier New" panose="02070309020205020404" pitchFamily="49" charset="0"/>
              </a:rPr>
              <a:t>r        </a:t>
            </a:r>
            <a:r>
              <a:rPr lang="en-US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Left Rotation</a:t>
            </a:r>
            <a:r>
              <a:rPr lang="en-US" altLang="en-US" sz="2000">
                <a:latin typeface="Courier New" panose="02070309020205020404" pitchFamily="49" charset="0"/>
              </a:rPr>
              <a:t>          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66"/>
                </a:solidFill>
                <a:latin typeface="Courier New" panose="02070309020205020404" pitchFamily="49" charset="0"/>
              </a:rPr>
              <a:t>z</a:t>
            </a:r>
            <a:r>
              <a:rPr lang="en-US" altLang="en-US" sz="2000">
                <a:latin typeface="Courier New" panose="02070309020205020404" pitchFamily="49" charset="0"/>
              </a:rPr>
              <a:t>                                    x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lnSpc>
                <a:spcPct val="1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	    x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  r</a:t>
            </a:r>
          </a:p>
        </p:txBody>
      </p:sp>
      <p:sp>
        <p:nvSpPr>
          <p:cNvPr id="14342" name="AutoShape 3">
            <a:extLst>
              <a:ext uri="{FF2B5EF4-FFF2-40B4-BE49-F238E27FC236}">
                <a16:creationId xmlns:a16="http://schemas.microsoft.com/office/drawing/2014/main" id="{004BFA28-B694-4382-AD87-65E94A86D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9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4343" name="AutoShape 4">
            <a:extLst>
              <a:ext uri="{FF2B5EF4-FFF2-40B4-BE49-F238E27FC236}">
                <a16:creationId xmlns:a16="http://schemas.microsoft.com/office/drawing/2014/main" id="{E789858F-32E3-4337-81C4-8825A1B7F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4344" name="AutoShape 5">
            <a:extLst>
              <a:ext uri="{FF2B5EF4-FFF2-40B4-BE49-F238E27FC236}">
                <a16:creationId xmlns:a16="http://schemas.microsoft.com/office/drawing/2014/main" id="{A9624E45-C3ED-4189-8033-8849BDD22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49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4345" name="AutoShape 7">
            <a:extLst>
              <a:ext uri="{FF2B5EF4-FFF2-40B4-BE49-F238E27FC236}">
                <a16:creationId xmlns:a16="http://schemas.microsoft.com/office/drawing/2014/main" id="{1E7F0879-C15E-4316-BF82-A9BA6C6E1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4346" name="AutoShape 8">
            <a:extLst>
              <a:ext uri="{FF2B5EF4-FFF2-40B4-BE49-F238E27FC236}">
                <a16:creationId xmlns:a16="http://schemas.microsoft.com/office/drawing/2014/main" id="{284F8988-0173-4FD4-A763-CBB75013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9175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4347" name="AutoShape 9">
            <a:extLst>
              <a:ext uri="{FF2B5EF4-FFF2-40B4-BE49-F238E27FC236}">
                <a16:creationId xmlns:a16="http://schemas.microsoft.com/office/drawing/2014/main" id="{64B5E6B1-3245-4284-9120-5062F0320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895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4348" name="AutoShape 11">
            <a:extLst>
              <a:ext uri="{FF2B5EF4-FFF2-40B4-BE49-F238E27FC236}">
                <a16:creationId xmlns:a16="http://schemas.microsoft.com/office/drawing/2014/main" id="{707B2535-0390-459B-85B5-B4DA9AFF2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657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4349" name="AutoShape 12">
            <a:extLst>
              <a:ext uri="{FF2B5EF4-FFF2-40B4-BE49-F238E27FC236}">
                <a16:creationId xmlns:a16="http://schemas.microsoft.com/office/drawing/2014/main" id="{1CDA0C30-B28A-4C55-8E53-0BFD0F698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196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6D1C2828-E5DA-44D5-864D-296F3D05C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810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51" name="Line 17">
            <a:extLst>
              <a:ext uri="{FF2B5EF4-FFF2-40B4-BE49-F238E27FC236}">
                <a16:creationId xmlns:a16="http://schemas.microsoft.com/office/drawing/2014/main" id="{E2E86BE3-A6CF-4DC8-B35E-BDBCB1571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18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52" name="Line 18">
            <a:extLst>
              <a:ext uri="{FF2B5EF4-FFF2-40B4-BE49-F238E27FC236}">
                <a16:creationId xmlns:a16="http://schemas.microsoft.com/office/drawing/2014/main" id="{D447D4BC-D9DF-493B-BA1C-22DE63F64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53" name="Line 19">
            <a:extLst>
              <a:ext uri="{FF2B5EF4-FFF2-40B4-BE49-F238E27FC236}">
                <a16:creationId xmlns:a16="http://schemas.microsoft.com/office/drawing/2014/main" id="{1EDF4EA2-52C4-400D-83A5-02C35E35F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54" name="Line 24">
            <a:extLst>
              <a:ext uri="{FF2B5EF4-FFF2-40B4-BE49-F238E27FC236}">
                <a16:creationId xmlns:a16="http://schemas.microsoft.com/office/drawing/2014/main" id="{002D36EB-9EF4-4900-A06D-172C2FB9B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362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55" name="Line 25">
            <a:extLst>
              <a:ext uri="{FF2B5EF4-FFF2-40B4-BE49-F238E27FC236}">
                <a16:creationId xmlns:a16="http://schemas.microsoft.com/office/drawing/2014/main" id="{9689E637-CE6C-4239-80C5-3EE57518C0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590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56" name="Line 26">
            <a:extLst>
              <a:ext uri="{FF2B5EF4-FFF2-40B4-BE49-F238E27FC236}">
                <a16:creationId xmlns:a16="http://schemas.microsoft.com/office/drawing/2014/main" id="{70AA745D-B278-4BA7-B449-EFD0FA3F0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590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57" name="Line 28">
            <a:extLst>
              <a:ext uri="{FF2B5EF4-FFF2-40B4-BE49-F238E27FC236}">
                <a16:creationId xmlns:a16="http://schemas.microsoft.com/office/drawing/2014/main" id="{BB126F5E-3FAC-4686-AC35-98363F970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276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58" name="Line 29">
            <a:extLst>
              <a:ext uri="{FF2B5EF4-FFF2-40B4-BE49-F238E27FC236}">
                <a16:creationId xmlns:a16="http://schemas.microsoft.com/office/drawing/2014/main" id="{054194FE-9320-4022-A7C8-AE9CE9348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90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59" name="Line 31">
            <a:extLst>
              <a:ext uri="{FF2B5EF4-FFF2-40B4-BE49-F238E27FC236}">
                <a16:creationId xmlns:a16="http://schemas.microsoft.com/office/drawing/2014/main" id="{91A4A237-65F7-4945-B01F-C85096141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200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60" name="AutoShape 33">
            <a:extLst>
              <a:ext uri="{FF2B5EF4-FFF2-40B4-BE49-F238E27FC236}">
                <a16:creationId xmlns:a16="http://schemas.microsoft.com/office/drawing/2014/main" id="{C3E933C1-906F-4055-ABE0-51AB7885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029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4361" name="AutoShape 35">
            <a:extLst>
              <a:ext uri="{FF2B5EF4-FFF2-40B4-BE49-F238E27FC236}">
                <a16:creationId xmlns:a16="http://schemas.microsoft.com/office/drawing/2014/main" id="{07EB0647-2F82-4C04-BE2E-C93FE7FE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301625" cy="301625"/>
          </a:xfrm>
          <a:prstGeom prst="octagon">
            <a:avLst>
              <a:gd name="adj" fmla="val 2928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4362" name="Line 36">
            <a:extLst>
              <a:ext uri="{FF2B5EF4-FFF2-40B4-BE49-F238E27FC236}">
                <a16:creationId xmlns:a16="http://schemas.microsoft.com/office/drawing/2014/main" id="{B063D67B-DD2A-4382-A42E-F990CF6271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724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63" name="Line 37">
            <a:extLst>
              <a:ext uri="{FF2B5EF4-FFF2-40B4-BE49-F238E27FC236}">
                <a16:creationId xmlns:a16="http://schemas.microsoft.com/office/drawing/2014/main" id="{4CFAA7B3-E41E-498D-9314-2615A8DBD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724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64" name="Text Box 39">
            <a:extLst>
              <a:ext uri="{FF2B5EF4-FFF2-40B4-BE49-F238E27FC236}">
                <a16:creationId xmlns:a16="http://schemas.microsoft.com/office/drawing/2014/main" id="{825B0EA5-F56A-4D34-8A99-AA52502FC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616450"/>
            <a:ext cx="21336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After: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Equal Height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Equal Height</a:t>
            </a:r>
          </a:p>
        </p:txBody>
      </p:sp>
      <p:sp>
        <p:nvSpPr>
          <p:cNvPr id="14365" name="Text Box 40">
            <a:extLst>
              <a:ext uri="{FF2B5EF4-FFF2-40B4-BE49-F238E27FC236}">
                <a16:creationId xmlns:a16="http://schemas.microsoft.com/office/drawing/2014/main" id="{0C0A0AD7-5448-4E0B-B28E-7FCFE3F02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2209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Before: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Right High    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Right High =&gt; Left Rotate</a:t>
            </a:r>
          </a:p>
        </p:txBody>
      </p:sp>
      <p:sp>
        <p:nvSpPr>
          <p:cNvPr id="14366" name="Rectangle 41">
            <a:extLst>
              <a:ext uri="{FF2B5EF4-FFF2-40B4-BE49-F238E27FC236}">
                <a16:creationId xmlns:a16="http://schemas.microsoft.com/office/drawing/2014/main" id="{AB5A4D81-5AE5-4383-845C-D695A046D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4196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4367" name="Rectangle 42">
            <a:extLst>
              <a:ext uri="{FF2B5EF4-FFF2-40B4-BE49-F238E27FC236}">
                <a16:creationId xmlns:a16="http://schemas.microsoft.com/office/drawing/2014/main" id="{A2196069-3694-4F33-A9B7-518D37CA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2286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  <p:sp>
        <p:nvSpPr>
          <p:cNvPr id="14368" name="Line 43">
            <a:extLst>
              <a:ext uri="{FF2B5EF4-FFF2-40B4-BE49-F238E27FC236}">
                <a16:creationId xmlns:a16="http://schemas.microsoft.com/office/drawing/2014/main" id="{D5503539-285F-47D3-86A0-2B337E6A7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048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69" name="Line 44">
            <a:extLst>
              <a:ext uri="{FF2B5EF4-FFF2-40B4-BE49-F238E27FC236}">
                <a16:creationId xmlns:a16="http://schemas.microsoft.com/office/drawing/2014/main" id="{E010D62A-995E-45E1-AAFF-035BEB999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971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70" name="Line 45">
            <a:extLst>
              <a:ext uri="{FF2B5EF4-FFF2-40B4-BE49-F238E27FC236}">
                <a16:creationId xmlns:a16="http://schemas.microsoft.com/office/drawing/2014/main" id="{94F9F0EE-2E4E-4877-AFA0-CF7B69202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8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71" name="Line 46">
            <a:extLst>
              <a:ext uri="{FF2B5EF4-FFF2-40B4-BE49-F238E27FC236}">
                <a16:creationId xmlns:a16="http://schemas.microsoft.com/office/drawing/2014/main" id="{FD8606A8-247F-46C1-BA57-F7469673D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E"/>
          </a:p>
        </p:txBody>
      </p:sp>
      <p:sp>
        <p:nvSpPr>
          <p:cNvPr id="14372" name="AutoShape 47">
            <a:extLst>
              <a:ext uri="{FF2B5EF4-FFF2-40B4-BE49-F238E27FC236}">
                <a16:creationId xmlns:a16="http://schemas.microsoft.com/office/drawing/2014/main" id="{BA7FE2A9-BFC6-4801-8BB3-7B8EB2DD84B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3600" y="2819400"/>
            <a:ext cx="381000" cy="381000"/>
          </a:xfrm>
          <a:prstGeom prst="curvedDownArrow">
            <a:avLst>
              <a:gd name="adj1" fmla="val 20000"/>
              <a:gd name="adj2" fmla="val 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E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455</TotalTime>
  <Words>1952</Words>
  <Application>Microsoft Office PowerPoint</Application>
  <PresentationFormat>On-screen Show (4:3)</PresentationFormat>
  <Paragraphs>277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Times New Roman</vt:lpstr>
      <vt:lpstr>Arial</vt:lpstr>
      <vt:lpstr>Wingdings</vt:lpstr>
      <vt:lpstr>Courier New</vt:lpstr>
      <vt:lpstr>Dad`s Tie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Desmond.OCarroll</cp:lastModifiedBy>
  <cp:revision>39</cp:revision>
  <dcterms:created xsi:type="dcterms:W3CDTF">2001-10-10T09:19:29Z</dcterms:created>
  <dcterms:modified xsi:type="dcterms:W3CDTF">2020-09-17T13:55:32Z</dcterms:modified>
</cp:coreProperties>
</file>