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73" r:id="rId3"/>
    <p:sldMasterId id="2147483679" r:id="rId4"/>
    <p:sldMasterId id="2147483677" r:id="rId5"/>
    <p:sldMasterId id="2147483683" r:id="rId6"/>
    <p:sldMasterId id="2147483675" r:id="rId7"/>
    <p:sldMasterId id="2147483670" r:id="rId8"/>
    <p:sldMasterId id="2147483664" r:id="rId9"/>
  </p:sldMasterIdLst>
  <p:notesMasterIdLst>
    <p:notesMasterId r:id="rId43"/>
  </p:notesMasterIdLst>
  <p:handoutMasterIdLst>
    <p:handoutMasterId r:id="rId44"/>
  </p:handoutMasterIdLst>
  <p:sldIdLst>
    <p:sldId id="256" r:id="rId10"/>
    <p:sldId id="331" r:id="rId11"/>
    <p:sldId id="332" r:id="rId12"/>
    <p:sldId id="324" r:id="rId13"/>
    <p:sldId id="294" r:id="rId14"/>
    <p:sldId id="259" r:id="rId15"/>
    <p:sldId id="291" r:id="rId16"/>
    <p:sldId id="318" r:id="rId17"/>
    <p:sldId id="264" r:id="rId18"/>
    <p:sldId id="339" r:id="rId19"/>
    <p:sldId id="266" r:id="rId20"/>
    <p:sldId id="267" r:id="rId21"/>
    <p:sldId id="268" r:id="rId22"/>
    <p:sldId id="340" r:id="rId23"/>
    <p:sldId id="270" r:id="rId24"/>
    <p:sldId id="271" r:id="rId25"/>
    <p:sldId id="341" r:id="rId26"/>
    <p:sldId id="319" r:id="rId27"/>
    <p:sldId id="321" r:id="rId28"/>
    <p:sldId id="311" r:id="rId29"/>
    <p:sldId id="322" r:id="rId30"/>
    <p:sldId id="312" r:id="rId31"/>
    <p:sldId id="326" r:id="rId32"/>
    <p:sldId id="327" r:id="rId33"/>
    <p:sldId id="328" r:id="rId34"/>
    <p:sldId id="314" r:id="rId35"/>
    <p:sldId id="330" r:id="rId36"/>
    <p:sldId id="316" r:id="rId37"/>
    <p:sldId id="334" r:id="rId38"/>
    <p:sldId id="336" r:id="rId39"/>
    <p:sldId id="337" r:id="rId40"/>
    <p:sldId id="308" r:id="rId41"/>
    <p:sldId id="26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96247" autoAdjust="0"/>
  </p:normalViewPr>
  <p:slideViewPr>
    <p:cSldViewPr snapToGrid="0">
      <p:cViewPr varScale="1">
        <p:scale>
          <a:sx n="78" d="100"/>
          <a:sy n="78" d="100"/>
        </p:scale>
        <p:origin x="4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viewProps" Target="view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F425E5-01CD-CE41-BA65-2FD12A5BD3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89B23-863F-814B-B712-0D6B501F87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A4F28-283E-4A83-B075-8F22DDF1DFA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791E3-C2FA-28F1-D7AB-3A14CB391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B3D2C-EA84-0C2A-70E8-4195EA86F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AB97-7FA2-4A85-8A4B-6EC0224D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6550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AB05F-85A1-46E5-A389-2CFF41893BF4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59D15-5AF5-42C3-8E6B-0651F42D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085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59D15-5AF5-42C3-8E6B-0651F42D5F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40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4" name="Google Shape;6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8" name="Google Shape;5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5" name="Google Shape;5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8" name="Google Shape;6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0" name="Google Shape;6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1" name="Google Shape;6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1" name="Google Shape;6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3" name="Google Shape;6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D9CB3-6429-EE7D-D6C8-C9CE36C92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Marco Dall'Ara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A0007-3F64-A4F7-F6FE-D862CAA270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61463" y="644002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20684C-1AC2-B5AA-7805-7DAB3A952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8434"/>
            <a:ext cx="5695950" cy="509875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B03847A-D5E5-0D2E-7275-FE0E7BE41D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67148" y="1979680"/>
            <a:ext cx="3613150" cy="1776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E3A47DFC-5A02-0EAC-F0EB-92C422D0D1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3266" y="1985007"/>
            <a:ext cx="3613150" cy="1776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436AE72-1D69-9709-5849-B2484BA847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52665" y="4533509"/>
            <a:ext cx="3613150" cy="177641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76D11F0D-A59A-9115-C008-D56CED084D4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7148" y="4533509"/>
            <a:ext cx="3613150" cy="177641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grpSp>
        <p:nvGrpSpPr>
          <p:cNvPr id="24" name="组合 26">
            <a:extLst>
              <a:ext uri="{FF2B5EF4-FFF2-40B4-BE49-F238E27FC236}">
                <a16:creationId xmlns:a16="http://schemas.microsoft.com/office/drawing/2014/main" id="{E6099786-069A-EF43-0295-E788D9D2594B}"/>
              </a:ext>
            </a:extLst>
          </p:cNvPr>
          <p:cNvGrpSpPr/>
          <p:nvPr userDrawn="1"/>
        </p:nvGrpSpPr>
        <p:grpSpPr>
          <a:xfrm>
            <a:off x="920002" y="1390408"/>
            <a:ext cx="1135166" cy="353987"/>
            <a:chOff x="6243396" y="1666134"/>
            <a:chExt cx="1296812" cy="988580"/>
          </a:xfrm>
          <a:solidFill>
            <a:srgbClr val="7030A0"/>
          </a:solidFill>
        </p:grpSpPr>
        <p:sp>
          <p:nvSpPr>
            <p:cNvPr id="25" name="矩形 27">
              <a:extLst>
                <a:ext uri="{FF2B5EF4-FFF2-40B4-BE49-F238E27FC236}">
                  <a16:creationId xmlns:a16="http://schemas.microsoft.com/office/drawing/2014/main" id="{571FADFE-FEB7-2A10-E681-D5F20645A43A}"/>
                </a:ext>
              </a:extLst>
            </p:cNvPr>
            <p:cNvSpPr/>
            <p:nvPr/>
          </p:nvSpPr>
          <p:spPr>
            <a:xfrm rot="5400000">
              <a:off x="5817595" y="2091937"/>
              <a:ext cx="988578" cy="13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8">
              <a:extLst>
                <a:ext uri="{FF2B5EF4-FFF2-40B4-BE49-F238E27FC236}">
                  <a16:creationId xmlns:a16="http://schemas.microsoft.com/office/drawing/2014/main" id="{89848360-25EF-6FEB-0474-B921B171EEB3}"/>
                </a:ext>
              </a:extLst>
            </p:cNvPr>
            <p:cNvSpPr/>
            <p:nvPr/>
          </p:nvSpPr>
          <p:spPr>
            <a:xfrm>
              <a:off x="6297561" y="1666134"/>
              <a:ext cx="1242647" cy="3388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" name="组合 26">
            <a:extLst>
              <a:ext uri="{FF2B5EF4-FFF2-40B4-BE49-F238E27FC236}">
                <a16:creationId xmlns:a16="http://schemas.microsoft.com/office/drawing/2014/main" id="{265F48A8-2E51-3660-9DBE-47CDA0B87E3C}"/>
              </a:ext>
            </a:extLst>
          </p:cNvPr>
          <p:cNvGrpSpPr/>
          <p:nvPr userDrawn="1"/>
        </p:nvGrpSpPr>
        <p:grpSpPr>
          <a:xfrm>
            <a:off x="5867316" y="3937701"/>
            <a:ext cx="1135166" cy="353987"/>
            <a:chOff x="6243396" y="1666134"/>
            <a:chExt cx="1296812" cy="988580"/>
          </a:xfrm>
          <a:solidFill>
            <a:srgbClr val="7030A0"/>
          </a:solidFill>
        </p:grpSpPr>
        <p:sp>
          <p:nvSpPr>
            <p:cNvPr id="6" name="矩形 27">
              <a:extLst>
                <a:ext uri="{FF2B5EF4-FFF2-40B4-BE49-F238E27FC236}">
                  <a16:creationId xmlns:a16="http://schemas.microsoft.com/office/drawing/2014/main" id="{C69B6895-B27D-7B86-A8A0-942B3A793F5E}"/>
                </a:ext>
              </a:extLst>
            </p:cNvPr>
            <p:cNvSpPr/>
            <p:nvPr/>
          </p:nvSpPr>
          <p:spPr>
            <a:xfrm rot="5400000">
              <a:off x="5817595" y="2091937"/>
              <a:ext cx="988578" cy="13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28">
              <a:extLst>
                <a:ext uri="{FF2B5EF4-FFF2-40B4-BE49-F238E27FC236}">
                  <a16:creationId xmlns:a16="http://schemas.microsoft.com/office/drawing/2014/main" id="{FFE32D37-8E4D-D08F-4987-49CB6E411F8B}"/>
                </a:ext>
              </a:extLst>
            </p:cNvPr>
            <p:cNvSpPr/>
            <p:nvPr/>
          </p:nvSpPr>
          <p:spPr>
            <a:xfrm>
              <a:off x="6297561" y="1666134"/>
              <a:ext cx="1242647" cy="3388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26">
            <a:extLst>
              <a:ext uri="{FF2B5EF4-FFF2-40B4-BE49-F238E27FC236}">
                <a16:creationId xmlns:a16="http://schemas.microsoft.com/office/drawing/2014/main" id="{F5FF8DE1-B48B-F06A-8921-06C1B1617DE1}"/>
              </a:ext>
            </a:extLst>
          </p:cNvPr>
          <p:cNvGrpSpPr/>
          <p:nvPr userDrawn="1"/>
        </p:nvGrpSpPr>
        <p:grpSpPr>
          <a:xfrm>
            <a:off x="908996" y="3928944"/>
            <a:ext cx="1135166" cy="353987"/>
            <a:chOff x="6243396" y="1666134"/>
            <a:chExt cx="1296812" cy="988580"/>
          </a:xfrm>
          <a:solidFill>
            <a:srgbClr val="7030A0"/>
          </a:solidFill>
        </p:grpSpPr>
        <p:sp>
          <p:nvSpPr>
            <p:cNvPr id="13" name="矩形 27">
              <a:extLst>
                <a:ext uri="{FF2B5EF4-FFF2-40B4-BE49-F238E27FC236}">
                  <a16:creationId xmlns:a16="http://schemas.microsoft.com/office/drawing/2014/main" id="{D719FCE7-8269-CD78-5C4D-9873DAA463A3}"/>
                </a:ext>
              </a:extLst>
            </p:cNvPr>
            <p:cNvSpPr/>
            <p:nvPr/>
          </p:nvSpPr>
          <p:spPr>
            <a:xfrm rot="5400000">
              <a:off x="5817595" y="2091937"/>
              <a:ext cx="988578" cy="13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28">
              <a:extLst>
                <a:ext uri="{FF2B5EF4-FFF2-40B4-BE49-F238E27FC236}">
                  <a16:creationId xmlns:a16="http://schemas.microsoft.com/office/drawing/2014/main" id="{7ED2EE1A-F858-2557-D1FF-BAFEC65E24BF}"/>
                </a:ext>
              </a:extLst>
            </p:cNvPr>
            <p:cNvSpPr/>
            <p:nvPr/>
          </p:nvSpPr>
          <p:spPr>
            <a:xfrm>
              <a:off x="6297561" y="1666134"/>
              <a:ext cx="1242647" cy="3388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" name="组合 26">
            <a:extLst>
              <a:ext uri="{FF2B5EF4-FFF2-40B4-BE49-F238E27FC236}">
                <a16:creationId xmlns:a16="http://schemas.microsoft.com/office/drawing/2014/main" id="{84C23ACC-0459-9595-5092-F0B7B50BD129}"/>
              </a:ext>
            </a:extLst>
          </p:cNvPr>
          <p:cNvGrpSpPr/>
          <p:nvPr userDrawn="1"/>
        </p:nvGrpSpPr>
        <p:grpSpPr>
          <a:xfrm>
            <a:off x="5854616" y="1398855"/>
            <a:ext cx="1135166" cy="353987"/>
            <a:chOff x="6243396" y="1666134"/>
            <a:chExt cx="1296812" cy="988580"/>
          </a:xfrm>
          <a:solidFill>
            <a:srgbClr val="7030A0"/>
          </a:solidFill>
        </p:grpSpPr>
        <p:sp>
          <p:nvSpPr>
            <p:cNvPr id="16" name="矩形 27">
              <a:extLst>
                <a:ext uri="{FF2B5EF4-FFF2-40B4-BE49-F238E27FC236}">
                  <a16:creationId xmlns:a16="http://schemas.microsoft.com/office/drawing/2014/main" id="{9DEE3A3D-20C4-CE78-A9BA-9870C7B204DC}"/>
                </a:ext>
              </a:extLst>
            </p:cNvPr>
            <p:cNvSpPr/>
            <p:nvPr/>
          </p:nvSpPr>
          <p:spPr>
            <a:xfrm rot="5400000">
              <a:off x="5817595" y="2091937"/>
              <a:ext cx="988578" cy="13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28">
              <a:extLst>
                <a:ext uri="{FF2B5EF4-FFF2-40B4-BE49-F238E27FC236}">
                  <a16:creationId xmlns:a16="http://schemas.microsoft.com/office/drawing/2014/main" id="{FA92ACD2-DD19-656B-EB16-91A7B3287153}"/>
                </a:ext>
              </a:extLst>
            </p:cNvPr>
            <p:cNvSpPr/>
            <p:nvPr/>
          </p:nvSpPr>
          <p:spPr>
            <a:xfrm>
              <a:off x="6297561" y="1666134"/>
              <a:ext cx="1242647" cy="3388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8" name="矩形 30">
            <a:extLst>
              <a:ext uri="{FF2B5EF4-FFF2-40B4-BE49-F238E27FC236}">
                <a16:creationId xmlns:a16="http://schemas.microsoft.com/office/drawing/2014/main" id="{9AB45AEC-3511-8ED1-5405-F56A5F82762D}"/>
              </a:ext>
            </a:extLst>
          </p:cNvPr>
          <p:cNvSpPr/>
          <p:nvPr userDrawn="1"/>
        </p:nvSpPr>
        <p:spPr>
          <a:xfrm>
            <a:off x="979792" y="1459805"/>
            <a:ext cx="3631945" cy="509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0">
            <a:extLst>
              <a:ext uri="{FF2B5EF4-FFF2-40B4-BE49-F238E27FC236}">
                <a16:creationId xmlns:a16="http://schemas.microsoft.com/office/drawing/2014/main" id="{17395A56-9F03-1296-38F1-5A2297FD9EA6}"/>
              </a:ext>
            </a:extLst>
          </p:cNvPr>
          <p:cNvSpPr/>
          <p:nvPr userDrawn="1"/>
        </p:nvSpPr>
        <p:spPr>
          <a:xfrm>
            <a:off x="5933869" y="4009656"/>
            <a:ext cx="3631945" cy="509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0">
            <a:extLst>
              <a:ext uri="{FF2B5EF4-FFF2-40B4-BE49-F238E27FC236}">
                <a16:creationId xmlns:a16="http://schemas.microsoft.com/office/drawing/2014/main" id="{EEE4E126-CC57-334E-6EAD-9D0ADAB63BCC}"/>
              </a:ext>
            </a:extLst>
          </p:cNvPr>
          <p:cNvSpPr/>
          <p:nvPr userDrawn="1"/>
        </p:nvSpPr>
        <p:spPr>
          <a:xfrm>
            <a:off x="979792" y="4008247"/>
            <a:ext cx="3631945" cy="509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0">
            <a:extLst>
              <a:ext uri="{FF2B5EF4-FFF2-40B4-BE49-F238E27FC236}">
                <a16:creationId xmlns:a16="http://schemas.microsoft.com/office/drawing/2014/main" id="{2F4B8BFB-4F14-C703-2557-A59A7F27EB2A}"/>
              </a:ext>
            </a:extLst>
          </p:cNvPr>
          <p:cNvSpPr/>
          <p:nvPr userDrawn="1"/>
        </p:nvSpPr>
        <p:spPr>
          <a:xfrm>
            <a:off x="5933870" y="1475132"/>
            <a:ext cx="3631945" cy="509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6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49DE-6F1C-0592-1654-2870792D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D41CE-AE03-8A5F-4DF8-984ED1EB6F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sz="140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B7EB0-C6EA-7F7A-197A-2953C52D18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0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3811-0BFB-3F7E-7F5C-1D11521CE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8434"/>
            <a:ext cx="5695950" cy="509875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5E4E27-D5E3-2872-71E7-DF8992141C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7775" y="1787525"/>
            <a:ext cx="4738688" cy="1090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EE89DA9-7793-13F6-78CD-42C54DF04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5" y="644002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229C06-E449-E45C-1929-A283D447D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9172" y="640641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5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CE905-AB82-CE5E-6671-E807923F6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A3BED-5442-FBD2-C554-7155D4B505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组合 26">
            <a:extLst>
              <a:ext uri="{FF2B5EF4-FFF2-40B4-BE49-F238E27FC236}">
                <a16:creationId xmlns:a16="http://schemas.microsoft.com/office/drawing/2014/main" id="{ECEA4409-441B-686C-96B9-B0AC29CF186E}"/>
              </a:ext>
            </a:extLst>
          </p:cNvPr>
          <p:cNvGrpSpPr/>
          <p:nvPr userDrawn="1"/>
        </p:nvGrpSpPr>
        <p:grpSpPr>
          <a:xfrm>
            <a:off x="838201" y="1521410"/>
            <a:ext cx="3013364" cy="570626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6" name="矩形 27">
              <a:extLst>
                <a:ext uri="{FF2B5EF4-FFF2-40B4-BE49-F238E27FC236}">
                  <a16:creationId xmlns:a16="http://schemas.microsoft.com/office/drawing/2014/main" id="{4589EEC4-3534-7889-55BF-A6C743029854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28">
              <a:extLst>
                <a:ext uri="{FF2B5EF4-FFF2-40B4-BE49-F238E27FC236}">
                  <a16:creationId xmlns:a16="http://schemas.microsoft.com/office/drawing/2014/main" id="{C1281A7D-E841-E6D4-1E1D-BED104927D40}"/>
                </a:ext>
              </a:extLst>
            </p:cNvPr>
            <p:cNvSpPr/>
            <p:nvPr/>
          </p:nvSpPr>
          <p:spPr>
            <a:xfrm>
              <a:off x="6297561" y="1666134"/>
              <a:ext cx="1242647" cy="2614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30">
            <a:extLst>
              <a:ext uri="{FF2B5EF4-FFF2-40B4-BE49-F238E27FC236}">
                <a16:creationId xmlns:a16="http://schemas.microsoft.com/office/drawing/2014/main" id="{E6C961D3-07ED-DAC2-12BA-328266CDAC27}"/>
              </a:ext>
            </a:extLst>
          </p:cNvPr>
          <p:cNvSpPr/>
          <p:nvPr userDrawn="1"/>
        </p:nvSpPr>
        <p:spPr>
          <a:xfrm>
            <a:off x="958077" y="1645142"/>
            <a:ext cx="9620871" cy="89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46F3182-0F48-C42D-CA03-2EEE557D63C7}"/>
              </a:ext>
            </a:extLst>
          </p:cNvPr>
          <p:cNvSpPr txBox="1">
            <a:spLocks/>
          </p:cNvSpPr>
          <p:nvPr userDrawn="1"/>
        </p:nvSpPr>
        <p:spPr>
          <a:xfrm>
            <a:off x="990600" y="517525"/>
            <a:ext cx="9740748" cy="9885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7FF6949-52D6-50B3-FF09-17F2600E3481}"/>
              </a:ext>
            </a:extLst>
          </p:cNvPr>
          <p:cNvSpPr txBox="1">
            <a:spLocks/>
          </p:cNvSpPr>
          <p:nvPr userDrawn="1"/>
        </p:nvSpPr>
        <p:spPr>
          <a:xfrm>
            <a:off x="898137" y="3882765"/>
            <a:ext cx="9740748" cy="9885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2B1E81A-DEF8-835A-E0F1-2C4A35ED2AF7}"/>
              </a:ext>
            </a:extLst>
          </p:cNvPr>
          <p:cNvSpPr txBox="1">
            <a:spLocks/>
          </p:cNvSpPr>
          <p:nvPr userDrawn="1"/>
        </p:nvSpPr>
        <p:spPr>
          <a:xfrm>
            <a:off x="898137" y="1571655"/>
            <a:ext cx="9740748" cy="9885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grpSp>
        <p:nvGrpSpPr>
          <p:cNvPr id="16" name="组合 26">
            <a:extLst>
              <a:ext uri="{FF2B5EF4-FFF2-40B4-BE49-F238E27FC236}">
                <a16:creationId xmlns:a16="http://schemas.microsoft.com/office/drawing/2014/main" id="{3DEEA50C-4702-69E4-D3FC-ABBA78A76999}"/>
              </a:ext>
            </a:extLst>
          </p:cNvPr>
          <p:cNvGrpSpPr/>
          <p:nvPr userDrawn="1"/>
        </p:nvGrpSpPr>
        <p:grpSpPr>
          <a:xfrm>
            <a:off x="838200" y="2728335"/>
            <a:ext cx="3013364" cy="570626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27" name="矩形 27">
              <a:extLst>
                <a:ext uri="{FF2B5EF4-FFF2-40B4-BE49-F238E27FC236}">
                  <a16:creationId xmlns:a16="http://schemas.microsoft.com/office/drawing/2014/main" id="{74D7F4F4-B57F-82C3-60F8-474EBF513AC2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A668BF6-2754-C6B7-2B52-8DD2F58B9E3E}"/>
                </a:ext>
              </a:extLst>
            </p:cNvPr>
            <p:cNvSpPr/>
            <p:nvPr/>
          </p:nvSpPr>
          <p:spPr>
            <a:xfrm>
              <a:off x="6297561" y="1666134"/>
              <a:ext cx="1242647" cy="2614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6">
            <a:extLst>
              <a:ext uri="{FF2B5EF4-FFF2-40B4-BE49-F238E27FC236}">
                <a16:creationId xmlns:a16="http://schemas.microsoft.com/office/drawing/2014/main" id="{98A773FD-DCCB-AC42-CF09-C68E8E22961C}"/>
              </a:ext>
            </a:extLst>
          </p:cNvPr>
          <p:cNvGrpSpPr/>
          <p:nvPr userDrawn="1"/>
        </p:nvGrpSpPr>
        <p:grpSpPr>
          <a:xfrm>
            <a:off x="838199" y="3935260"/>
            <a:ext cx="3013364" cy="570626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31" name="矩形 27">
              <a:extLst>
                <a:ext uri="{FF2B5EF4-FFF2-40B4-BE49-F238E27FC236}">
                  <a16:creationId xmlns:a16="http://schemas.microsoft.com/office/drawing/2014/main" id="{923078D7-59C1-67E8-BC8B-6D54E8B6F594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28">
              <a:extLst>
                <a:ext uri="{FF2B5EF4-FFF2-40B4-BE49-F238E27FC236}">
                  <a16:creationId xmlns:a16="http://schemas.microsoft.com/office/drawing/2014/main" id="{602412D5-A0A6-C4EE-61A6-4320A2E5D63F}"/>
                </a:ext>
              </a:extLst>
            </p:cNvPr>
            <p:cNvSpPr/>
            <p:nvPr/>
          </p:nvSpPr>
          <p:spPr>
            <a:xfrm>
              <a:off x="6297561" y="1666134"/>
              <a:ext cx="1242647" cy="2614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26">
            <a:extLst>
              <a:ext uri="{FF2B5EF4-FFF2-40B4-BE49-F238E27FC236}">
                <a16:creationId xmlns:a16="http://schemas.microsoft.com/office/drawing/2014/main" id="{3E0C45FA-7834-C79E-2F2E-A3DB9C2D0CFE}"/>
              </a:ext>
            </a:extLst>
          </p:cNvPr>
          <p:cNvGrpSpPr/>
          <p:nvPr userDrawn="1"/>
        </p:nvGrpSpPr>
        <p:grpSpPr>
          <a:xfrm>
            <a:off x="838199" y="5139447"/>
            <a:ext cx="3013364" cy="570626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34" name="矩形 27">
              <a:extLst>
                <a:ext uri="{FF2B5EF4-FFF2-40B4-BE49-F238E27FC236}">
                  <a16:creationId xmlns:a16="http://schemas.microsoft.com/office/drawing/2014/main" id="{1E089F42-0A8F-E0DB-BB60-CC42F4144690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28">
              <a:extLst>
                <a:ext uri="{FF2B5EF4-FFF2-40B4-BE49-F238E27FC236}">
                  <a16:creationId xmlns:a16="http://schemas.microsoft.com/office/drawing/2014/main" id="{4BF3112D-9027-4529-3F17-161F66235F4D}"/>
                </a:ext>
              </a:extLst>
            </p:cNvPr>
            <p:cNvSpPr/>
            <p:nvPr/>
          </p:nvSpPr>
          <p:spPr>
            <a:xfrm>
              <a:off x="6297561" y="1666134"/>
              <a:ext cx="1242647" cy="2614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52C6318B-B422-EF1D-5766-7D520C212CD9}"/>
              </a:ext>
            </a:extLst>
          </p:cNvPr>
          <p:cNvSpPr/>
          <p:nvPr userDrawn="1"/>
        </p:nvSpPr>
        <p:spPr>
          <a:xfrm>
            <a:off x="958077" y="2852727"/>
            <a:ext cx="9620871" cy="89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0">
            <a:extLst>
              <a:ext uri="{FF2B5EF4-FFF2-40B4-BE49-F238E27FC236}">
                <a16:creationId xmlns:a16="http://schemas.microsoft.com/office/drawing/2014/main" id="{B26AC266-2A10-2296-9B45-B3A7193FB8C4}"/>
              </a:ext>
            </a:extLst>
          </p:cNvPr>
          <p:cNvSpPr/>
          <p:nvPr userDrawn="1"/>
        </p:nvSpPr>
        <p:spPr>
          <a:xfrm>
            <a:off x="970760" y="4056915"/>
            <a:ext cx="9620871" cy="89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0">
            <a:extLst>
              <a:ext uri="{FF2B5EF4-FFF2-40B4-BE49-F238E27FC236}">
                <a16:creationId xmlns:a16="http://schemas.microsoft.com/office/drawing/2014/main" id="{B7B4ED78-C2D8-3C0B-9C15-8FCAA969F13F}"/>
              </a:ext>
            </a:extLst>
          </p:cNvPr>
          <p:cNvSpPr/>
          <p:nvPr userDrawn="1"/>
        </p:nvSpPr>
        <p:spPr>
          <a:xfrm>
            <a:off x="990600" y="5264574"/>
            <a:ext cx="9620871" cy="89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927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AC11C-5B6F-F3CB-C272-A97288D61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36D3B-46EC-7314-0900-1BB20722A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CA4B6C-90BC-B05A-9935-9C0A0A455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8434"/>
            <a:ext cx="5695950" cy="509875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组合 26">
            <a:extLst>
              <a:ext uri="{FF2B5EF4-FFF2-40B4-BE49-F238E27FC236}">
                <a16:creationId xmlns:a16="http://schemas.microsoft.com/office/drawing/2014/main" id="{F0878574-A511-0F33-18E9-9E010193AFAF}"/>
              </a:ext>
            </a:extLst>
          </p:cNvPr>
          <p:cNvGrpSpPr/>
          <p:nvPr userDrawn="1"/>
        </p:nvGrpSpPr>
        <p:grpSpPr>
          <a:xfrm>
            <a:off x="838200" y="4871630"/>
            <a:ext cx="2706794" cy="988578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11" name="矩形 27">
              <a:extLst>
                <a:ext uri="{FF2B5EF4-FFF2-40B4-BE49-F238E27FC236}">
                  <a16:creationId xmlns:a16="http://schemas.microsoft.com/office/drawing/2014/main" id="{70F37C1F-C2A9-D93D-DE3D-2899BEC38293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8">
              <a:extLst>
                <a:ext uri="{FF2B5EF4-FFF2-40B4-BE49-F238E27FC236}">
                  <a16:creationId xmlns:a16="http://schemas.microsoft.com/office/drawing/2014/main" id="{A98286E9-1311-9745-F24E-D2007D7FBDB7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30">
            <a:extLst>
              <a:ext uri="{FF2B5EF4-FFF2-40B4-BE49-F238E27FC236}">
                <a16:creationId xmlns:a16="http://schemas.microsoft.com/office/drawing/2014/main" id="{A9D751D8-8779-6398-F928-9EE7318C9F21}"/>
              </a:ext>
            </a:extLst>
          </p:cNvPr>
          <p:cNvSpPr/>
          <p:nvPr userDrawn="1"/>
        </p:nvSpPr>
        <p:spPr>
          <a:xfrm>
            <a:off x="958077" y="4975304"/>
            <a:ext cx="9620871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145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AC11C-5B6F-F3CB-C272-A97288D61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36D3B-46EC-7314-0900-1BB20722A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CA4B6C-90BC-B05A-9935-9C0A0A455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8434"/>
            <a:ext cx="5695950" cy="509875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组合 26">
            <a:extLst>
              <a:ext uri="{FF2B5EF4-FFF2-40B4-BE49-F238E27FC236}">
                <a16:creationId xmlns:a16="http://schemas.microsoft.com/office/drawing/2014/main" id="{F0878574-A511-0F33-18E9-9E010193AFAF}"/>
              </a:ext>
            </a:extLst>
          </p:cNvPr>
          <p:cNvGrpSpPr/>
          <p:nvPr userDrawn="1"/>
        </p:nvGrpSpPr>
        <p:grpSpPr>
          <a:xfrm>
            <a:off x="838200" y="4871630"/>
            <a:ext cx="2706794" cy="988578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11" name="矩形 27">
              <a:extLst>
                <a:ext uri="{FF2B5EF4-FFF2-40B4-BE49-F238E27FC236}">
                  <a16:creationId xmlns:a16="http://schemas.microsoft.com/office/drawing/2014/main" id="{70F37C1F-C2A9-D93D-DE3D-2899BEC38293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8">
              <a:extLst>
                <a:ext uri="{FF2B5EF4-FFF2-40B4-BE49-F238E27FC236}">
                  <a16:creationId xmlns:a16="http://schemas.microsoft.com/office/drawing/2014/main" id="{A98286E9-1311-9745-F24E-D2007D7FBDB7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30">
            <a:extLst>
              <a:ext uri="{FF2B5EF4-FFF2-40B4-BE49-F238E27FC236}">
                <a16:creationId xmlns:a16="http://schemas.microsoft.com/office/drawing/2014/main" id="{A9D751D8-8779-6398-F928-9EE7318C9F21}"/>
              </a:ext>
            </a:extLst>
          </p:cNvPr>
          <p:cNvSpPr/>
          <p:nvPr userDrawn="1"/>
        </p:nvSpPr>
        <p:spPr>
          <a:xfrm>
            <a:off x="958077" y="4975304"/>
            <a:ext cx="9632136" cy="1441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30">
            <a:extLst>
              <a:ext uri="{FF2B5EF4-FFF2-40B4-BE49-F238E27FC236}">
                <a16:creationId xmlns:a16="http://schemas.microsoft.com/office/drawing/2014/main" id="{872A5268-F0B2-63ED-10C4-6CFF03B603CD}"/>
              </a:ext>
            </a:extLst>
          </p:cNvPr>
          <p:cNvSpPr/>
          <p:nvPr userDrawn="1"/>
        </p:nvSpPr>
        <p:spPr>
          <a:xfrm>
            <a:off x="838200" y="1672119"/>
            <a:ext cx="4614864" cy="1942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30">
            <a:extLst>
              <a:ext uri="{FF2B5EF4-FFF2-40B4-BE49-F238E27FC236}">
                <a16:creationId xmlns:a16="http://schemas.microsoft.com/office/drawing/2014/main" id="{A979B465-D70A-C508-7094-E793251BB0E1}"/>
              </a:ext>
            </a:extLst>
          </p:cNvPr>
          <p:cNvSpPr/>
          <p:nvPr userDrawn="1"/>
        </p:nvSpPr>
        <p:spPr>
          <a:xfrm>
            <a:off x="5926092" y="1678286"/>
            <a:ext cx="4494213" cy="2471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63A4FFA-12B9-C3DA-F358-7169D5FA5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8850" y="1760000"/>
            <a:ext cx="4494213" cy="2865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EAAFE9B-437C-DF79-81FC-695DEFA217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6552" y="1755454"/>
            <a:ext cx="4494213" cy="2865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9750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746E7-B882-E995-AEEA-384DD7A37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CB28B-E655-855A-339A-D7BA469C43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9E97F-8BCC-0D27-25A6-CDFF5DD25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8434"/>
            <a:ext cx="5695950" cy="509875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组合 26">
            <a:extLst>
              <a:ext uri="{FF2B5EF4-FFF2-40B4-BE49-F238E27FC236}">
                <a16:creationId xmlns:a16="http://schemas.microsoft.com/office/drawing/2014/main" id="{006B1924-24AA-065F-9DD8-674821D95AB0}"/>
              </a:ext>
            </a:extLst>
          </p:cNvPr>
          <p:cNvGrpSpPr/>
          <p:nvPr userDrawn="1"/>
        </p:nvGrpSpPr>
        <p:grpSpPr>
          <a:xfrm>
            <a:off x="838199" y="1447530"/>
            <a:ext cx="2488892" cy="953883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7" name="矩形 27">
              <a:extLst>
                <a:ext uri="{FF2B5EF4-FFF2-40B4-BE49-F238E27FC236}">
                  <a16:creationId xmlns:a16="http://schemas.microsoft.com/office/drawing/2014/main" id="{38920711-C07E-7571-AF1D-5DC36C0A95D5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28">
              <a:extLst>
                <a:ext uri="{FF2B5EF4-FFF2-40B4-BE49-F238E27FC236}">
                  <a16:creationId xmlns:a16="http://schemas.microsoft.com/office/drawing/2014/main" id="{07901818-3FE9-5885-7290-36C105A5EC0B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30">
            <a:extLst>
              <a:ext uri="{FF2B5EF4-FFF2-40B4-BE49-F238E27FC236}">
                <a16:creationId xmlns:a16="http://schemas.microsoft.com/office/drawing/2014/main" id="{DA1ECAB0-77F9-FABD-79E8-632930D891E9}"/>
              </a:ext>
            </a:extLst>
          </p:cNvPr>
          <p:cNvSpPr/>
          <p:nvPr userDrawn="1"/>
        </p:nvSpPr>
        <p:spPr>
          <a:xfrm>
            <a:off x="958076" y="1529171"/>
            <a:ext cx="9607099" cy="1110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907CDA3-F341-11E0-E0F5-A376D6142AB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199" y="3008905"/>
            <a:ext cx="4237039" cy="30613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F943037-841C-ACC6-6528-CD1DDE5424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008905"/>
            <a:ext cx="4469176" cy="30613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95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0F9E-C15C-8BCB-449F-6B35CF75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CE905-AB82-CE5E-6671-E807923F6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A3BED-5442-FBD2-C554-7155D4B505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组合 26">
            <a:extLst>
              <a:ext uri="{FF2B5EF4-FFF2-40B4-BE49-F238E27FC236}">
                <a16:creationId xmlns:a16="http://schemas.microsoft.com/office/drawing/2014/main" id="{ECEA4409-441B-686C-96B9-B0AC29CF186E}"/>
              </a:ext>
            </a:extLst>
          </p:cNvPr>
          <p:cNvGrpSpPr/>
          <p:nvPr userDrawn="1"/>
        </p:nvGrpSpPr>
        <p:grpSpPr>
          <a:xfrm>
            <a:off x="838200" y="2007245"/>
            <a:ext cx="2706794" cy="988578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6" name="矩形 27">
              <a:extLst>
                <a:ext uri="{FF2B5EF4-FFF2-40B4-BE49-F238E27FC236}">
                  <a16:creationId xmlns:a16="http://schemas.microsoft.com/office/drawing/2014/main" id="{4589EEC4-3534-7889-55BF-A6C743029854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28">
              <a:extLst>
                <a:ext uri="{FF2B5EF4-FFF2-40B4-BE49-F238E27FC236}">
                  <a16:creationId xmlns:a16="http://schemas.microsoft.com/office/drawing/2014/main" id="{C1281A7D-E841-E6D4-1E1D-BED104927D40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30">
            <a:extLst>
              <a:ext uri="{FF2B5EF4-FFF2-40B4-BE49-F238E27FC236}">
                <a16:creationId xmlns:a16="http://schemas.microsoft.com/office/drawing/2014/main" id="{E6C961D3-07ED-DAC2-12BA-328266CDAC27}"/>
              </a:ext>
            </a:extLst>
          </p:cNvPr>
          <p:cNvSpPr/>
          <p:nvPr userDrawn="1"/>
        </p:nvSpPr>
        <p:spPr>
          <a:xfrm>
            <a:off x="958077" y="2110919"/>
            <a:ext cx="9620871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26">
            <a:extLst>
              <a:ext uri="{FF2B5EF4-FFF2-40B4-BE49-F238E27FC236}">
                <a16:creationId xmlns:a16="http://schemas.microsoft.com/office/drawing/2014/main" id="{F3103392-47FD-D798-ECB4-88F6BC7769EC}"/>
              </a:ext>
            </a:extLst>
          </p:cNvPr>
          <p:cNvGrpSpPr/>
          <p:nvPr userDrawn="1"/>
        </p:nvGrpSpPr>
        <p:grpSpPr>
          <a:xfrm>
            <a:off x="838200" y="3454280"/>
            <a:ext cx="2706794" cy="1260002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10" name="矩形 27">
              <a:extLst>
                <a:ext uri="{FF2B5EF4-FFF2-40B4-BE49-F238E27FC236}">
                  <a16:creationId xmlns:a16="http://schemas.microsoft.com/office/drawing/2014/main" id="{E4138630-D653-9532-40B6-7301B11153A2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28">
              <a:extLst>
                <a:ext uri="{FF2B5EF4-FFF2-40B4-BE49-F238E27FC236}">
                  <a16:creationId xmlns:a16="http://schemas.microsoft.com/office/drawing/2014/main" id="{0BD77F4B-86D5-4338-F082-130614978449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30">
            <a:extLst>
              <a:ext uri="{FF2B5EF4-FFF2-40B4-BE49-F238E27FC236}">
                <a16:creationId xmlns:a16="http://schemas.microsoft.com/office/drawing/2014/main" id="{B8326255-A499-47EF-6C98-61ED12AC37D2}"/>
              </a:ext>
            </a:extLst>
          </p:cNvPr>
          <p:cNvSpPr/>
          <p:nvPr userDrawn="1"/>
        </p:nvSpPr>
        <p:spPr>
          <a:xfrm>
            <a:off x="958077" y="3557954"/>
            <a:ext cx="9620871" cy="1466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26">
            <a:extLst>
              <a:ext uri="{FF2B5EF4-FFF2-40B4-BE49-F238E27FC236}">
                <a16:creationId xmlns:a16="http://schemas.microsoft.com/office/drawing/2014/main" id="{57FD94D3-9619-7099-C970-4716351DA3D3}"/>
              </a:ext>
            </a:extLst>
          </p:cNvPr>
          <p:cNvGrpSpPr/>
          <p:nvPr userDrawn="1"/>
        </p:nvGrpSpPr>
        <p:grpSpPr>
          <a:xfrm>
            <a:off x="838200" y="5214738"/>
            <a:ext cx="2571368" cy="760446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14" name="矩形 27">
              <a:extLst>
                <a:ext uri="{FF2B5EF4-FFF2-40B4-BE49-F238E27FC236}">
                  <a16:creationId xmlns:a16="http://schemas.microsoft.com/office/drawing/2014/main" id="{B6631DC7-1CE4-7F6E-8F9F-0E0E3A4DD884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28">
              <a:extLst>
                <a:ext uri="{FF2B5EF4-FFF2-40B4-BE49-F238E27FC236}">
                  <a16:creationId xmlns:a16="http://schemas.microsoft.com/office/drawing/2014/main" id="{9875DF61-53C3-CB3A-A236-3C7768C31253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30">
            <a:extLst>
              <a:ext uri="{FF2B5EF4-FFF2-40B4-BE49-F238E27FC236}">
                <a16:creationId xmlns:a16="http://schemas.microsoft.com/office/drawing/2014/main" id="{7BC9EC6C-635D-A69C-2D57-47E733E1EEB3}"/>
              </a:ext>
            </a:extLst>
          </p:cNvPr>
          <p:cNvSpPr/>
          <p:nvPr userDrawn="1"/>
        </p:nvSpPr>
        <p:spPr>
          <a:xfrm>
            <a:off x="958077" y="5289647"/>
            <a:ext cx="4880863" cy="884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242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0F9E-C15C-8BCB-449F-6B35CF75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CE905-AB82-CE5E-6671-E807923F6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A3BED-5442-FBD2-C554-7155D4B505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组合 26">
            <a:extLst>
              <a:ext uri="{FF2B5EF4-FFF2-40B4-BE49-F238E27FC236}">
                <a16:creationId xmlns:a16="http://schemas.microsoft.com/office/drawing/2014/main" id="{ECEA4409-441B-686C-96B9-B0AC29CF186E}"/>
              </a:ext>
            </a:extLst>
          </p:cNvPr>
          <p:cNvGrpSpPr/>
          <p:nvPr userDrawn="1"/>
        </p:nvGrpSpPr>
        <p:grpSpPr>
          <a:xfrm>
            <a:off x="838200" y="2007245"/>
            <a:ext cx="2706794" cy="988578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6" name="矩形 27">
              <a:extLst>
                <a:ext uri="{FF2B5EF4-FFF2-40B4-BE49-F238E27FC236}">
                  <a16:creationId xmlns:a16="http://schemas.microsoft.com/office/drawing/2014/main" id="{4589EEC4-3534-7889-55BF-A6C743029854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28">
              <a:extLst>
                <a:ext uri="{FF2B5EF4-FFF2-40B4-BE49-F238E27FC236}">
                  <a16:creationId xmlns:a16="http://schemas.microsoft.com/office/drawing/2014/main" id="{C1281A7D-E841-E6D4-1E1D-BED104927D40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30">
            <a:extLst>
              <a:ext uri="{FF2B5EF4-FFF2-40B4-BE49-F238E27FC236}">
                <a16:creationId xmlns:a16="http://schemas.microsoft.com/office/drawing/2014/main" id="{E6C961D3-07ED-DAC2-12BA-328266CDAC27}"/>
              </a:ext>
            </a:extLst>
          </p:cNvPr>
          <p:cNvSpPr/>
          <p:nvPr userDrawn="1"/>
        </p:nvSpPr>
        <p:spPr>
          <a:xfrm>
            <a:off x="958077" y="2110919"/>
            <a:ext cx="9620871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26">
            <a:extLst>
              <a:ext uri="{FF2B5EF4-FFF2-40B4-BE49-F238E27FC236}">
                <a16:creationId xmlns:a16="http://schemas.microsoft.com/office/drawing/2014/main" id="{93134772-CFB0-8A6C-5B0D-67D41EC8F208}"/>
              </a:ext>
            </a:extLst>
          </p:cNvPr>
          <p:cNvGrpSpPr/>
          <p:nvPr userDrawn="1"/>
        </p:nvGrpSpPr>
        <p:grpSpPr>
          <a:xfrm>
            <a:off x="838200" y="3429000"/>
            <a:ext cx="2706794" cy="988578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18" name="矩形 27">
              <a:extLst>
                <a:ext uri="{FF2B5EF4-FFF2-40B4-BE49-F238E27FC236}">
                  <a16:creationId xmlns:a16="http://schemas.microsoft.com/office/drawing/2014/main" id="{6F5C7D03-7918-EFE9-4B4B-D3071FCC8CD2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28">
              <a:extLst>
                <a:ext uri="{FF2B5EF4-FFF2-40B4-BE49-F238E27FC236}">
                  <a16:creationId xmlns:a16="http://schemas.microsoft.com/office/drawing/2014/main" id="{15FC43DA-C8C8-129D-DD68-557E6A85F83C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30">
            <a:extLst>
              <a:ext uri="{FF2B5EF4-FFF2-40B4-BE49-F238E27FC236}">
                <a16:creationId xmlns:a16="http://schemas.microsoft.com/office/drawing/2014/main" id="{D95CA6B3-CDBE-839F-4DA6-33631A3F8AFC}"/>
              </a:ext>
            </a:extLst>
          </p:cNvPr>
          <p:cNvSpPr/>
          <p:nvPr userDrawn="1"/>
        </p:nvSpPr>
        <p:spPr>
          <a:xfrm>
            <a:off x="958077" y="3532674"/>
            <a:ext cx="9620871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6">
            <a:extLst>
              <a:ext uri="{FF2B5EF4-FFF2-40B4-BE49-F238E27FC236}">
                <a16:creationId xmlns:a16="http://schemas.microsoft.com/office/drawing/2014/main" id="{A2EF3E0F-E605-020B-C984-211CF7B5FCEE}"/>
              </a:ext>
            </a:extLst>
          </p:cNvPr>
          <p:cNvGrpSpPr/>
          <p:nvPr userDrawn="1"/>
        </p:nvGrpSpPr>
        <p:grpSpPr>
          <a:xfrm>
            <a:off x="838200" y="4887084"/>
            <a:ext cx="2706794" cy="988578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22" name="矩形 27">
              <a:extLst>
                <a:ext uri="{FF2B5EF4-FFF2-40B4-BE49-F238E27FC236}">
                  <a16:creationId xmlns:a16="http://schemas.microsoft.com/office/drawing/2014/main" id="{30D2E1AE-CF73-0C2F-078A-D4F6EF7BA7E1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8">
              <a:extLst>
                <a:ext uri="{FF2B5EF4-FFF2-40B4-BE49-F238E27FC236}">
                  <a16:creationId xmlns:a16="http://schemas.microsoft.com/office/drawing/2014/main" id="{5593433E-9D4A-9BF6-4002-0EBC32ACF7FB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30">
            <a:extLst>
              <a:ext uri="{FF2B5EF4-FFF2-40B4-BE49-F238E27FC236}">
                <a16:creationId xmlns:a16="http://schemas.microsoft.com/office/drawing/2014/main" id="{833F3279-0BB9-BCEA-0B0F-1EEB3E067CE7}"/>
              </a:ext>
            </a:extLst>
          </p:cNvPr>
          <p:cNvSpPr/>
          <p:nvPr userDrawn="1"/>
        </p:nvSpPr>
        <p:spPr>
          <a:xfrm>
            <a:off x="958077" y="4990758"/>
            <a:ext cx="9620871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38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3C3B-F874-B2D0-EE9C-163E539F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B0156-BA6A-CBAF-3781-CF1E38C2C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34D8F-44A8-22FD-FC25-117055C355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组合 26">
            <a:extLst>
              <a:ext uri="{FF2B5EF4-FFF2-40B4-BE49-F238E27FC236}">
                <a16:creationId xmlns:a16="http://schemas.microsoft.com/office/drawing/2014/main" id="{0D71530F-6543-2AC6-4C69-42EC7CA14C79}"/>
              </a:ext>
            </a:extLst>
          </p:cNvPr>
          <p:cNvGrpSpPr/>
          <p:nvPr userDrawn="1"/>
        </p:nvGrpSpPr>
        <p:grpSpPr>
          <a:xfrm>
            <a:off x="838200" y="5147054"/>
            <a:ext cx="1749226" cy="846045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6" name="矩形 27">
              <a:extLst>
                <a:ext uri="{FF2B5EF4-FFF2-40B4-BE49-F238E27FC236}">
                  <a16:creationId xmlns:a16="http://schemas.microsoft.com/office/drawing/2014/main" id="{5E00CE1D-2E09-E83E-34E4-34B1327450ED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28">
              <a:extLst>
                <a:ext uri="{FF2B5EF4-FFF2-40B4-BE49-F238E27FC236}">
                  <a16:creationId xmlns:a16="http://schemas.microsoft.com/office/drawing/2014/main" id="{4E68B63A-D43F-F9D7-639C-C6C8124A8A73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矩形 30">
            <a:extLst>
              <a:ext uri="{FF2B5EF4-FFF2-40B4-BE49-F238E27FC236}">
                <a16:creationId xmlns:a16="http://schemas.microsoft.com/office/drawing/2014/main" id="{114F4F61-866E-17BB-4E9E-71CA82C6E27F}"/>
              </a:ext>
            </a:extLst>
          </p:cNvPr>
          <p:cNvSpPr/>
          <p:nvPr userDrawn="1"/>
        </p:nvSpPr>
        <p:spPr>
          <a:xfrm>
            <a:off x="958077" y="5217678"/>
            <a:ext cx="2666471" cy="1128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26">
            <a:extLst>
              <a:ext uri="{FF2B5EF4-FFF2-40B4-BE49-F238E27FC236}">
                <a16:creationId xmlns:a16="http://schemas.microsoft.com/office/drawing/2014/main" id="{0425D7F4-6276-3892-9B91-E5F355B77BEE}"/>
              </a:ext>
            </a:extLst>
          </p:cNvPr>
          <p:cNvGrpSpPr/>
          <p:nvPr userDrawn="1"/>
        </p:nvGrpSpPr>
        <p:grpSpPr>
          <a:xfrm>
            <a:off x="4758563" y="5146976"/>
            <a:ext cx="1749226" cy="846045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14" name="矩形 27">
              <a:extLst>
                <a:ext uri="{FF2B5EF4-FFF2-40B4-BE49-F238E27FC236}">
                  <a16:creationId xmlns:a16="http://schemas.microsoft.com/office/drawing/2014/main" id="{A785F89E-1437-1A58-FEBF-FBAB071D9A60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28">
              <a:extLst>
                <a:ext uri="{FF2B5EF4-FFF2-40B4-BE49-F238E27FC236}">
                  <a16:creationId xmlns:a16="http://schemas.microsoft.com/office/drawing/2014/main" id="{F0653DA5-E429-A5FC-29C4-53C242B842FD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矩形 30">
            <a:extLst>
              <a:ext uri="{FF2B5EF4-FFF2-40B4-BE49-F238E27FC236}">
                <a16:creationId xmlns:a16="http://schemas.microsoft.com/office/drawing/2014/main" id="{88BED147-B621-4C03-C53E-7F06DBB0F370}"/>
              </a:ext>
            </a:extLst>
          </p:cNvPr>
          <p:cNvSpPr/>
          <p:nvPr userDrawn="1"/>
        </p:nvSpPr>
        <p:spPr>
          <a:xfrm>
            <a:off x="4878440" y="5217600"/>
            <a:ext cx="2666471" cy="1128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6">
            <a:extLst>
              <a:ext uri="{FF2B5EF4-FFF2-40B4-BE49-F238E27FC236}">
                <a16:creationId xmlns:a16="http://schemas.microsoft.com/office/drawing/2014/main" id="{AD121534-473C-269E-A9AC-EB7163869EBF}"/>
              </a:ext>
            </a:extLst>
          </p:cNvPr>
          <p:cNvGrpSpPr/>
          <p:nvPr userDrawn="1"/>
        </p:nvGrpSpPr>
        <p:grpSpPr>
          <a:xfrm>
            <a:off x="8798804" y="5146976"/>
            <a:ext cx="1749226" cy="846045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22" name="矩形 27">
              <a:extLst>
                <a:ext uri="{FF2B5EF4-FFF2-40B4-BE49-F238E27FC236}">
                  <a16:creationId xmlns:a16="http://schemas.microsoft.com/office/drawing/2014/main" id="{034AF2D6-DA5D-A2F9-33B5-71B2D1787A53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solidFill>
              <a:srgbClr val="A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8">
              <a:extLst>
                <a:ext uri="{FF2B5EF4-FFF2-40B4-BE49-F238E27FC236}">
                  <a16:creationId xmlns:a16="http://schemas.microsoft.com/office/drawing/2014/main" id="{1C70E7C4-66DD-EAEE-41A0-64CE5047E10A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solidFill>
              <a:srgbClr val="A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4" name="矩形 30">
            <a:extLst>
              <a:ext uri="{FF2B5EF4-FFF2-40B4-BE49-F238E27FC236}">
                <a16:creationId xmlns:a16="http://schemas.microsoft.com/office/drawing/2014/main" id="{C756F0A4-74A7-A8D3-B172-98576B215EE3}"/>
              </a:ext>
            </a:extLst>
          </p:cNvPr>
          <p:cNvSpPr/>
          <p:nvPr userDrawn="1"/>
        </p:nvSpPr>
        <p:spPr>
          <a:xfrm>
            <a:off x="8918682" y="5217600"/>
            <a:ext cx="2666470" cy="1128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661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46522-8529-A4E9-8163-6DEE20D39B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E60D0-08E2-ADD3-E28C-31CAC2567D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0ECDFB-5122-1EC9-99A9-A3F2534CC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8434"/>
            <a:ext cx="5695950" cy="509875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777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Logo&#10;&#10;Description automatically generated with medium confidence">
            <a:extLst>
              <a:ext uri="{FF2B5EF4-FFF2-40B4-BE49-F238E27FC236}">
                <a16:creationId xmlns:a16="http://schemas.microsoft.com/office/drawing/2014/main" id="{8F47A659-E1DF-146E-AE57-EB71F61AEB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050" y="576229"/>
            <a:ext cx="1559704" cy="1569660"/>
          </a:xfrm>
          <a:prstGeom prst="rect">
            <a:avLst/>
          </a:prstGeom>
        </p:spPr>
      </p:pic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1BBE5262-7F92-85E7-9136-013E9CF21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5" y="644002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C1CB24B-AE09-2686-2623-135CEF8FF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9172" y="640641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BC645CE-B9E7-A505-720E-2EFDDD0DE5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3205" y="1500537"/>
            <a:ext cx="7976845" cy="1928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09AEC2D-F676-6564-CA80-0CC16D1177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5125" y="3713163"/>
            <a:ext cx="3900488" cy="639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8A1E5AB-22C7-F61D-A043-DEC3888CE3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92670" y="5200650"/>
            <a:ext cx="7976844" cy="3159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391161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3811-0BFB-3F7E-7F5C-1D11521CE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8434"/>
            <a:ext cx="5695950" cy="509875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5E4E27-D5E3-2872-71E7-DF8992141C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7775" y="1787525"/>
            <a:ext cx="4738688" cy="1090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B6B5F4E-906B-C3F8-DCF6-5E3B5916ED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7775" y="3253508"/>
            <a:ext cx="4738688" cy="1090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1AA5711-498B-587C-86D8-BE9737C87C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7775" y="4631171"/>
            <a:ext cx="4625975" cy="874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EE89DA9-7793-13F6-78CD-42C54DF04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5" y="644002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229C06-E449-E45C-1929-A283D447D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9172" y="640641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71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26">
            <a:extLst>
              <a:ext uri="{FF2B5EF4-FFF2-40B4-BE49-F238E27FC236}">
                <a16:creationId xmlns:a16="http://schemas.microsoft.com/office/drawing/2014/main" id="{426E7FC4-E711-A441-0EDA-ABCDD590CF2E}"/>
              </a:ext>
            </a:extLst>
          </p:cNvPr>
          <p:cNvGrpSpPr/>
          <p:nvPr userDrawn="1"/>
        </p:nvGrpSpPr>
        <p:grpSpPr>
          <a:xfrm>
            <a:off x="827140" y="3487050"/>
            <a:ext cx="2717854" cy="583471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23" name="矩形 27">
              <a:extLst>
                <a:ext uri="{FF2B5EF4-FFF2-40B4-BE49-F238E27FC236}">
                  <a16:creationId xmlns:a16="http://schemas.microsoft.com/office/drawing/2014/main" id="{D39E5417-DD1F-FAFB-5F2A-285F9B6BA630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8">
              <a:extLst>
                <a:ext uri="{FF2B5EF4-FFF2-40B4-BE49-F238E27FC236}">
                  <a16:creationId xmlns:a16="http://schemas.microsoft.com/office/drawing/2014/main" id="{98B1C89E-D03B-CAA0-7858-8BAEA832D64A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30">
            <a:extLst>
              <a:ext uri="{FF2B5EF4-FFF2-40B4-BE49-F238E27FC236}">
                <a16:creationId xmlns:a16="http://schemas.microsoft.com/office/drawing/2014/main" id="{BB1B73EE-CB10-5F29-1B1B-D20AC3C48EDE}"/>
              </a:ext>
            </a:extLst>
          </p:cNvPr>
          <p:cNvSpPr/>
          <p:nvPr userDrawn="1"/>
        </p:nvSpPr>
        <p:spPr>
          <a:xfrm>
            <a:off x="907105" y="3546232"/>
            <a:ext cx="4299895" cy="884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6" name="组合 26">
            <a:extLst>
              <a:ext uri="{FF2B5EF4-FFF2-40B4-BE49-F238E27FC236}">
                <a16:creationId xmlns:a16="http://schemas.microsoft.com/office/drawing/2014/main" id="{C1316461-C77F-7554-8273-6F47ACD5C395}"/>
              </a:ext>
            </a:extLst>
          </p:cNvPr>
          <p:cNvGrpSpPr/>
          <p:nvPr userDrawn="1"/>
        </p:nvGrpSpPr>
        <p:grpSpPr>
          <a:xfrm>
            <a:off x="827140" y="2051327"/>
            <a:ext cx="2717854" cy="583471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27" name="矩形 27">
              <a:extLst>
                <a:ext uri="{FF2B5EF4-FFF2-40B4-BE49-F238E27FC236}">
                  <a16:creationId xmlns:a16="http://schemas.microsoft.com/office/drawing/2014/main" id="{FAA9D8F3-8078-A113-B4A1-4CF8770DCA7F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8">
              <a:extLst>
                <a:ext uri="{FF2B5EF4-FFF2-40B4-BE49-F238E27FC236}">
                  <a16:creationId xmlns:a16="http://schemas.microsoft.com/office/drawing/2014/main" id="{DF3583BB-9FBC-5511-1258-3945F42EEC35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30">
            <a:extLst>
              <a:ext uri="{FF2B5EF4-FFF2-40B4-BE49-F238E27FC236}">
                <a16:creationId xmlns:a16="http://schemas.microsoft.com/office/drawing/2014/main" id="{F4EF8A75-5C84-4681-04AB-FF07326C9101}"/>
              </a:ext>
            </a:extLst>
          </p:cNvPr>
          <p:cNvSpPr/>
          <p:nvPr userDrawn="1"/>
        </p:nvSpPr>
        <p:spPr>
          <a:xfrm>
            <a:off x="907105" y="2110509"/>
            <a:ext cx="4299895" cy="884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CE905-AB82-CE5E-6671-E807923F6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Marco Dall'Ara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A3BED-5442-FBD2-C554-7155D4B505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组合 26">
            <a:extLst>
              <a:ext uri="{FF2B5EF4-FFF2-40B4-BE49-F238E27FC236}">
                <a16:creationId xmlns:a16="http://schemas.microsoft.com/office/drawing/2014/main" id="{57FD94D3-9619-7099-C970-4716351DA3D3}"/>
              </a:ext>
            </a:extLst>
          </p:cNvPr>
          <p:cNvGrpSpPr/>
          <p:nvPr userDrawn="1"/>
        </p:nvGrpSpPr>
        <p:grpSpPr>
          <a:xfrm>
            <a:off x="827140" y="4932773"/>
            <a:ext cx="2717854" cy="583471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14" name="矩形 27">
              <a:extLst>
                <a:ext uri="{FF2B5EF4-FFF2-40B4-BE49-F238E27FC236}">
                  <a16:creationId xmlns:a16="http://schemas.microsoft.com/office/drawing/2014/main" id="{B6631DC7-1CE4-7F6E-8F9F-0E0E3A4DD884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28">
              <a:extLst>
                <a:ext uri="{FF2B5EF4-FFF2-40B4-BE49-F238E27FC236}">
                  <a16:creationId xmlns:a16="http://schemas.microsoft.com/office/drawing/2014/main" id="{9875DF61-53C3-CB3A-A236-3C7768C31253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30">
            <a:extLst>
              <a:ext uri="{FF2B5EF4-FFF2-40B4-BE49-F238E27FC236}">
                <a16:creationId xmlns:a16="http://schemas.microsoft.com/office/drawing/2014/main" id="{7BC9EC6C-635D-A69C-2D57-47E733E1EEB3}"/>
              </a:ext>
            </a:extLst>
          </p:cNvPr>
          <p:cNvSpPr/>
          <p:nvPr userDrawn="1"/>
        </p:nvSpPr>
        <p:spPr>
          <a:xfrm>
            <a:off x="907105" y="4991955"/>
            <a:ext cx="4299895" cy="884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57225BE-0987-316D-9D97-AEBCE2833BF3}"/>
              </a:ext>
            </a:extLst>
          </p:cNvPr>
          <p:cNvSpPr txBox="1">
            <a:spLocks/>
          </p:cNvSpPr>
          <p:nvPr userDrawn="1"/>
        </p:nvSpPr>
        <p:spPr>
          <a:xfrm>
            <a:off x="935714" y="2123638"/>
            <a:ext cx="4982803" cy="9331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800" dirty="0" err="1"/>
              <a:t>Hierarchical</a:t>
            </a:r>
            <a:r>
              <a:rPr lang="it-IT" sz="2800" dirty="0"/>
              <a:t> </a:t>
            </a:r>
            <a:r>
              <a:rPr lang="it-IT" sz="2800" dirty="0" err="1"/>
              <a:t>Representation</a:t>
            </a:r>
            <a:r>
              <a:rPr lang="it-IT" sz="2800" dirty="0"/>
              <a:t> </a:t>
            </a:r>
            <a:endParaRPr lang="en-GB" sz="2800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7A01758-94C9-4194-5202-60B91B801D74}"/>
              </a:ext>
            </a:extLst>
          </p:cNvPr>
          <p:cNvSpPr txBox="1">
            <a:spLocks/>
          </p:cNvSpPr>
          <p:nvPr userDrawn="1"/>
        </p:nvSpPr>
        <p:spPr>
          <a:xfrm>
            <a:off x="907106" y="5020908"/>
            <a:ext cx="4982803" cy="9331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800" dirty="0"/>
              <a:t>Reduce </a:t>
            </a:r>
            <a:r>
              <a:rPr lang="it-IT" sz="2800" dirty="0" err="1"/>
              <a:t>complexity</a:t>
            </a:r>
            <a:endParaRPr lang="en-GB" sz="280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A7CA8E8-7800-372E-438D-6ED23AB5EFD9}"/>
              </a:ext>
            </a:extLst>
          </p:cNvPr>
          <p:cNvSpPr txBox="1">
            <a:spLocks/>
          </p:cNvSpPr>
          <p:nvPr userDrawn="1"/>
        </p:nvSpPr>
        <p:spPr>
          <a:xfrm>
            <a:off x="946701" y="3548576"/>
            <a:ext cx="4260299" cy="9331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800" dirty="0"/>
              <a:t>Compress the number of Connection</a:t>
            </a:r>
          </a:p>
        </p:txBody>
      </p:sp>
    </p:spTree>
    <p:extLst>
      <p:ext uri="{BB962C8B-B14F-4D97-AF65-F5344CB8AC3E}">
        <p14:creationId xmlns:p14="http://schemas.microsoft.com/office/powerpoint/2010/main" val="2234236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D9CB3-6429-EE7D-D6C8-C9CE36C92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Marco Dall'Ara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A0007-3F64-A4F7-F6FE-D862CAA270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61463" y="644002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20684C-1AC2-B5AA-7805-7DAB3A952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8434"/>
            <a:ext cx="5695950" cy="509875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B03847A-D5E5-0D2E-7275-FE0E7BE41D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67148" y="1976246"/>
            <a:ext cx="3613150" cy="1776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E3A47DFC-5A02-0EAC-F0EB-92C422D0D1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52665" y="2030164"/>
            <a:ext cx="3613150" cy="1776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436AE72-1D69-9709-5849-B2484BA847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52665" y="4533509"/>
            <a:ext cx="3613150" cy="177641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76D11F0D-A59A-9115-C008-D56CED084D4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7148" y="4533509"/>
            <a:ext cx="3613150" cy="177641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grpSp>
        <p:nvGrpSpPr>
          <p:cNvPr id="21" name="组合 26">
            <a:extLst>
              <a:ext uri="{FF2B5EF4-FFF2-40B4-BE49-F238E27FC236}">
                <a16:creationId xmlns:a16="http://schemas.microsoft.com/office/drawing/2014/main" id="{BC14017C-0178-D399-8213-6E09D18BAA3C}"/>
              </a:ext>
            </a:extLst>
          </p:cNvPr>
          <p:cNvGrpSpPr/>
          <p:nvPr userDrawn="1"/>
        </p:nvGrpSpPr>
        <p:grpSpPr>
          <a:xfrm>
            <a:off x="5832763" y="1374736"/>
            <a:ext cx="2870738" cy="661882"/>
            <a:chOff x="6243397" y="1666134"/>
            <a:chExt cx="1296811" cy="988580"/>
          </a:xfrm>
          <a:solidFill>
            <a:srgbClr val="7030A0"/>
          </a:solidFill>
        </p:grpSpPr>
        <p:sp>
          <p:nvSpPr>
            <p:cNvPr id="22" name="矩形 27">
              <a:extLst>
                <a:ext uri="{FF2B5EF4-FFF2-40B4-BE49-F238E27FC236}">
                  <a16:creationId xmlns:a16="http://schemas.microsoft.com/office/drawing/2014/main" id="{501D143D-EC47-84D8-9F55-EC1B825E76A8}"/>
                </a:ext>
              </a:extLst>
            </p:cNvPr>
            <p:cNvSpPr/>
            <p:nvPr/>
          </p:nvSpPr>
          <p:spPr>
            <a:xfrm rot="5400000">
              <a:off x="5776190" y="2133343"/>
              <a:ext cx="988578" cy="54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8">
              <a:extLst>
                <a:ext uri="{FF2B5EF4-FFF2-40B4-BE49-F238E27FC236}">
                  <a16:creationId xmlns:a16="http://schemas.microsoft.com/office/drawing/2014/main" id="{D1E33F35-EF58-FB1A-529E-A61B7DC9D0D5}"/>
                </a:ext>
              </a:extLst>
            </p:cNvPr>
            <p:cNvSpPr/>
            <p:nvPr/>
          </p:nvSpPr>
          <p:spPr>
            <a:xfrm>
              <a:off x="6297561" y="1666134"/>
              <a:ext cx="1242647" cy="1237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6">
            <a:extLst>
              <a:ext uri="{FF2B5EF4-FFF2-40B4-BE49-F238E27FC236}">
                <a16:creationId xmlns:a16="http://schemas.microsoft.com/office/drawing/2014/main" id="{E6099786-069A-EF43-0295-E788D9D2594B}"/>
              </a:ext>
            </a:extLst>
          </p:cNvPr>
          <p:cNvGrpSpPr/>
          <p:nvPr userDrawn="1"/>
        </p:nvGrpSpPr>
        <p:grpSpPr>
          <a:xfrm>
            <a:off x="859890" y="1346605"/>
            <a:ext cx="2870738" cy="661882"/>
            <a:chOff x="6243397" y="1666134"/>
            <a:chExt cx="1296811" cy="988580"/>
          </a:xfrm>
          <a:solidFill>
            <a:srgbClr val="7030A0"/>
          </a:solidFill>
        </p:grpSpPr>
        <p:sp>
          <p:nvSpPr>
            <p:cNvPr id="25" name="矩形 27">
              <a:extLst>
                <a:ext uri="{FF2B5EF4-FFF2-40B4-BE49-F238E27FC236}">
                  <a16:creationId xmlns:a16="http://schemas.microsoft.com/office/drawing/2014/main" id="{571FADFE-FEB7-2A10-E681-D5F20645A43A}"/>
                </a:ext>
              </a:extLst>
            </p:cNvPr>
            <p:cNvSpPr/>
            <p:nvPr/>
          </p:nvSpPr>
          <p:spPr>
            <a:xfrm rot="5400000">
              <a:off x="5776190" y="2133343"/>
              <a:ext cx="988578" cy="54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8">
              <a:extLst>
                <a:ext uri="{FF2B5EF4-FFF2-40B4-BE49-F238E27FC236}">
                  <a16:creationId xmlns:a16="http://schemas.microsoft.com/office/drawing/2014/main" id="{89848360-25EF-6FEB-0474-B921B171EEB3}"/>
                </a:ext>
              </a:extLst>
            </p:cNvPr>
            <p:cNvSpPr/>
            <p:nvPr/>
          </p:nvSpPr>
          <p:spPr>
            <a:xfrm>
              <a:off x="6297561" y="1666134"/>
              <a:ext cx="1242647" cy="1237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E6A9255-5974-7604-A4E7-D50785AF4E73}"/>
              </a:ext>
            </a:extLst>
          </p:cNvPr>
          <p:cNvGrpSpPr/>
          <p:nvPr userDrawn="1"/>
        </p:nvGrpSpPr>
        <p:grpSpPr>
          <a:xfrm>
            <a:off x="859889" y="3865767"/>
            <a:ext cx="2870738" cy="661882"/>
            <a:chOff x="6243397" y="1666134"/>
            <a:chExt cx="1296811" cy="988580"/>
          </a:xfrm>
          <a:solidFill>
            <a:srgbClr val="7030A0"/>
          </a:solidFill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8816D2F-03B8-A6DD-8CE5-70144766A478}"/>
                </a:ext>
              </a:extLst>
            </p:cNvPr>
            <p:cNvSpPr/>
            <p:nvPr/>
          </p:nvSpPr>
          <p:spPr>
            <a:xfrm rot="5400000">
              <a:off x="5776190" y="2133343"/>
              <a:ext cx="988578" cy="54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51BD9D1-4297-9D55-6FE1-596671409BF6}"/>
                </a:ext>
              </a:extLst>
            </p:cNvPr>
            <p:cNvSpPr/>
            <p:nvPr/>
          </p:nvSpPr>
          <p:spPr>
            <a:xfrm>
              <a:off x="6297561" y="1666134"/>
              <a:ext cx="1242647" cy="1237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6">
            <a:extLst>
              <a:ext uri="{FF2B5EF4-FFF2-40B4-BE49-F238E27FC236}">
                <a16:creationId xmlns:a16="http://schemas.microsoft.com/office/drawing/2014/main" id="{D30D0300-326C-D1A8-7756-3CACDFCA0829}"/>
              </a:ext>
            </a:extLst>
          </p:cNvPr>
          <p:cNvGrpSpPr/>
          <p:nvPr userDrawn="1"/>
        </p:nvGrpSpPr>
        <p:grpSpPr>
          <a:xfrm>
            <a:off x="5832764" y="3883785"/>
            <a:ext cx="2870738" cy="661882"/>
            <a:chOff x="6243397" y="1666134"/>
            <a:chExt cx="1296811" cy="988580"/>
          </a:xfrm>
          <a:solidFill>
            <a:srgbClr val="7030A0"/>
          </a:solidFill>
        </p:grpSpPr>
        <p:sp>
          <p:nvSpPr>
            <p:cNvPr id="31" name="矩形 27">
              <a:extLst>
                <a:ext uri="{FF2B5EF4-FFF2-40B4-BE49-F238E27FC236}">
                  <a16:creationId xmlns:a16="http://schemas.microsoft.com/office/drawing/2014/main" id="{77C32DD7-5FC8-1492-545A-CCEFEDAFD5AA}"/>
                </a:ext>
              </a:extLst>
            </p:cNvPr>
            <p:cNvSpPr/>
            <p:nvPr/>
          </p:nvSpPr>
          <p:spPr>
            <a:xfrm rot="5400000">
              <a:off x="5776190" y="2133343"/>
              <a:ext cx="988578" cy="541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28">
              <a:extLst>
                <a:ext uri="{FF2B5EF4-FFF2-40B4-BE49-F238E27FC236}">
                  <a16:creationId xmlns:a16="http://schemas.microsoft.com/office/drawing/2014/main" id="{FB5F271D-C56F-25B7-947F-9AFD78E639E0}"/>
                </a:ext>
              </a:extLst>
            </p:cNvPr>
            <p:cNvSpPr/>
            <p:nvPr/>
          </p:nvSpPr>
          <p:spPr>
            <a:xfrm>
              <a:off x="6297561" y="1666134"/>
              <a:ext cx="1242647" cy="1237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5357CF8A-F0AB-815E-01F3-D245C23540F9}"/>
              </a:ext>
            </a:extLst>
          </p:cNvPr>
          <p:cNvSpPr txBox="1">
            <a:spLocks/>
          </p:cNvSpPr>
          <p:nvPr userDrawn="1"/>
        </p:nvSpPr>
        <p:spPr>
          <a:xfrm>
            <a:off x="919840" y="1374064"/>
            <a:ext cx="4114800" cy="57900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Neuron receptive fields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27818D3A-732F-C682-35AB-465E3D6ED8E0}"/>
              </a:ext>
            </a:extLst>
          </p:cNvPr>
          <p:cNvSpPr txBox="1">
            <a:spLocks/>
          </p:cNvSpPr>
          <p:nvPr userDrawn="1"/>
        </p:nvSpPr>
        <p:spPr>
          <a:xfrm>
            <a:off x="5952665" y="3896315"/>
            <a:ext cx="4114800" cy="57900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Max-Pooling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3D6CC01-5DFD-7C5C-FA48-5B38BA67131B}"/>
              </a:ext>
            </a:extLst>
          </p:cNvPr>
          <p:cNvSpPr txBox="1">
            <a:spLocks/>
          </p:cNvSpPr>
          <p:nvPr userDrawn="1"/>
        </p:nvSpPr>
        <p:spPr>
          <a:xfrm>
            <a:off x="919840" y="3882761"/>
            <a:ext cx="4114800" cy="57900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dirty="0">
                <a:latin typeface="+mj-lt"/>
              </a:rPr>
              <a:t>Multiple Feature Maps</a:t>
            </a:r>
            <a:endParaRPr lang="en-GB" sz="2400" dirty="0">
              <a:latin typeface="+mj-lt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1D7C1ACC-FC76-326B-A166-0FFAFA2FC354}"/>
              </a:ext>
            </a:extLst>
          </p:cNvPr>
          <p:cNvSpPr txBox="1">
            <a:spLocks/>
          </p:cNvSpPr>
          <p:nvPr userDrawn="1"/>
        </p:nvSpPr>
        <p:spPr>
          <a:xfrm>
            <a:off x="5892714" y="1388044"/>
            <a:ext cx="4114800" cy="57900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Shared weights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99A8A949-5235-E4DC-FA43-69F06E4538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99" y="1908319"/>
            <a:ext cx="2750836" cy="1865734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A8800932-9C15-0C41-9426-007B78DCA0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124" y="2044257"/>
            <a:ext cx="2400569" cy="1774079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3CD1F2FC-0685-68C1-0EE3-040248FA76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13" y="4539874"/>
            <a:ext cx="3699393" cy="1776412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FD78A837-6FC8-F76A-2BA4-26D97A3E0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25" b="24265"/>
          <a:stretch/>
        </p:blipFill>
        <p:spPr>
          <a:xfrm>
            <a:off x="942067" y="4527172"/>
            <a:ext cx="3663312" cy="174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19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ctrTitle"/>
          </p:nvPr>
        </p:nvSpPr>
        <p:spPr>
          <a:xfrm>
            <a:off x="838200" y="508434"/>
            <a:ext cx="5695950" cy="5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1"/>
          </p:nvPr>
        </p:nvSpPr>
        <p:spPr>
          <a:xfrm>
            <a:off x="6327775" y="1787525"/>
            <a:ext cx="4738688" cy="109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body" idx="2"/>
          </p:nvPr>
        </p:nvSpPr>
        <p:spPr>
          <a:xfrm>
            <a:off x="6327775" y="3253508"/>
            <a:ext cx="4738688" cy="109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body" idx="3"/>
          </p:nvPr>
        </p:nvSpPr>
        <p:spPr>
          <a:xfrm>
            <a:off x="6327775" y="4631171"/>
            <a:ext cx="4625975" cy="87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ftr" idx="11"/>
          </p:nvPr>
        </p:nvSpPr>
        <p:spPr>
          <a:xfrm>
            <a:off x="2443885" y="64400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6789172" y="64064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47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3811-0BFB-3F7E-7F5C-1D11521CE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8434"/>
            <a:ext cx="5695950" cy="509875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5E4E27-D5E3-2872-71E7-DF8992141C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7775" y="1787525"/>
            <a:ext cx="4738688" cy="1090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B6B5F4E-906B-C3F8-DCF6-5E3B5916ED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7775" y="3253508"/>
            <a:ext cx="4738688" cy="1090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1AA5711-498B-587C-86D8-BE9737C87C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7775" y="4631171"/>
            <a:ext cx="4625975" cy="874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EE89DA9-7793-13F6-78CD-42C54DF04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5" y="644002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229C06-E449-E45C-1929-A283D447D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9172" y="640641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2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3811-0BFB-3F7E-7F5C-1D11521CE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8434"/>
            <a:ext cx="5695950" cy="509875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5E4E27-D5E3-2872-71E7-DF8992141C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7775" y="1787525"/>
            <a:ext cx="4738688" cy="1090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B6B5F4E-906B-C3F8-DCF6-5E3B5916ED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7775" y="3253508"/>
            <a:ext cx="4738688" cy="1090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1AA5711-498B-587C-86D8-BE9737C87C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7775" y="4631171"/>
            <a:ext cx="4625975" cy="874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EE89DA9-7793-13F6-78CD-42C54DF04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5" y="644002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229C06-E449-E45C-1929-A283D447D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9172" y="640641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4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ctrTitle"/>
          </p:nvPr>
        </p:nvSpPr>
        <p:spPr>
          <a:xfrm>
            <a:off x="838200" y="508434"/>
            <a:ext cx="5695950" cy="5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1"/>
          </p:nvPr>
        </p:nvSpPr>
        <p:spPr>
          <a:xfrm>
            <a:off x="6327775" y="1787525"/>
            <a:ext cx="4738688" cy="109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body" idx="2"/>
          </p:nvPr>
        </p:nvSpPr>
        <p:spPr>
          <a:xfrm>
            <a:off x="6327775" y="3253508"/>
            <a:ext cx="4738688" cy="109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body" idx="3"/>
          </p:nvPr>
        </p:nvSpPr>
        <p:spPr>
          <a:xfrm>
            <a:off x="6327775" y="4631171"/>
            <a:ext cx="4625975" cy="87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ftr" idx="11"/>
          </p:nvPr>
        </p:nvSpPr>
        <p:spPr>
          <a:xfrm>
            <a:off x="2443885" y="64400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6789172" y="64064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35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3811-0BFB-3F7E-7F5C-1D11521CE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8434"/>
            <a:ext cx="5695950" cy="509875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5E4E27-D5E3-2872-71E7-DF8992141C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7775" y="1754127"/>
            <a:ext cx="4738688" cy="109061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B6B5F4E-906B-C3F8-DCF6-5E3B5916ED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7775" y="3200400"/>
            <a:ext cx="4738688" cy="114372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1AA5711-498B-587C-86D8-BE9737C87C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6902" y="4613593"/>
            <a:ext cx="4738688" cy="114372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EE89DA9-7793-13F6-78CD-42C54DF04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5" y="644002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/>
              <a:t>Marco Dall'Ara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229C06-E449-E45C-1929-A283D447D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9172" y="640641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F8377E58-2F03-C89A-0D7D-A29EDE5AB9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7775" y="4613593"/>
            <a:ext cx="4738688" cy="114372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59793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3811-0BFB-3F7E-7F5C-1D11521CE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8434"/>
            <a:ext cx="5695950" cy="509875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5E4E27-D5E3-2872-71E7-DF8992141C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7775" y="1787525"/>
            <a:ext cx="4738688" cy="1090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B6B5F4E-906B-C3F8-DCF6-5E3B5916ED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7775" y="3253508"/>
            <a:ext cx="4738688" cy="1090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1AA5711-498B-587C-86D8-BE9737C87C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7775" y="4631171"/>
            <a:ext cx="4625975" cy="874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EE89DA9-7793-13F6-78CD-42C54DF04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5" y="644002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229C06-E449-E45C-1929-A283D447D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9172" y="640641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8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3811-0BFB-3F7E-7F5C-1D11521CE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8434"/>
            <a:ext cx="5695950" cy="509875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5E4E27-D5E3-2872-71E7-DF8992141C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7775" y="1787525"/>
            <a:ext cx="4738688" cy="1090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B6B5F4E-906B-C3F8-DCF6-5E3B5916ED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7775" y="3253508"/>
            <a:ext cx="4738688" cy="1090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1AA5711-498B-587C-86D8-BE9737C87C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7775" y="4631171"/>
            <a:ext cx="4625975" cy="874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EE89DA9-7793-13F6-78CD-42C54DF04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5" y="644002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229C06-E449-E45C-1929-A283D447D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9172" y="640641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8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3811-0BFB-3F7E-7F5C-1D11521CE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08434"/>
            <a:ext cx="5695950" cy="509875"/>
          </a:xfrm>
          <a:prstGeom prst="rect">
            <a:avLst/>
          </a:prstGeo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5E4E27-D5E3-2872-71E7-DF8992141C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7775" y="1787525"/>
            <a:ext cx="4738688" cy="1090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B6B5F4E-906B-C3F8-DCF6-5E3B5916ED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7775" y="3253508"/>
            <a:ext cx="4738688" cy="1090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1AA5711-498B-587C-86D8-BE9737C87C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7775" y="4631171"/>
            <a:ext cx="4625975" cy="874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EE89DA9-7793-13F6-78CD-42C54DF04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5" y="644002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229C06-E449-E45C-1929-A283D447D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9172" y="640641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2ECF4306-5B52-FB26-64FB-C9B0CDF01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5" y="644002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DA6915A-1E9D-6ED3-6B8E-1478150E9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9172" y="640641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矩形 3">
            <a:extLst>
              <a:ext uri="{FF2B5EF4-FFF2-40B4-BE49-F238E27FC236}">
                <a16:creationId xmlns:a16="http://schemas.microsoft.com/office/drawing/2014/main" id="{462FD51E-A45B-0A46-070C-6386B140BCAA}"/>
              </a:ext>
            </a:extLst>
          </p:cNvPr>
          <p:cNvSpPr/>
          <p:nvPr userDrawn="1"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4">
            <a:extLst>
              <a:ext uri="{FF2B5EF4-FFF2-40B4-BE49-F238E27FC236}">
                <a16:creationId xmlns:a16="http://schemas.microsoft.com/office/drawing/2014/main" id="{494BC025-FEC0-27BD-0FF9-F3CC8893C7ED}"/>
              </a:ext>
            </a:extLst>
          </p:cNvPr>
          <p:cNvSpPr/>
          <p:nvPr userDrawn="1"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5">
            <a:extLst>
              <a:ext uri="{FF2B5EF4-FFF2-40B4-BE49-F238E27FC236}">
                <a16:creationId xmlns:a16="http://schemas.microsoft.com/office/drawing/2014/main" id="{8DDBEDC5-8869-A811-48F3-8783853A8E68}"/>
              </a:ext>
            </a:extLst>
          </p:cNvPr>
          <p:cNvSpPr/>
          <p:nvPr userDrawn="1"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6">
            <a:extLst>
              <a:ext uri="{FF2B5EF4-FFF2-40B4-BE49-F238E27FC236}">
                <a16:creationId xmlns:a16="http://schemas.microsoft.com/office/drawing/2014/main" id="{AEF1C685-0B11-2299-261B-66630C866136}"/>
              </a:ext>
            </a:extLst>
          </p:cNvPr>
          <p:cNvSpPr/>
          <p:nvPr userDrawn="1"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7">
            <a:extLst>
              <a:ext uri="{FF2B5EF4-FFF2-40B4-BE49-F238E27FC236}">
                <a16:creationId xmlns:a16="http://schemas.microsoft.com/office/drawing/2014/main" id="{CB88C049-134E-5194-47D8-43CF7C6E6EC5}"/>
              </a:ext>
            </a:extLst>
          </p:cNvPr>
          <p:cNvSpPr/>
          <p:nvPr userDrawn="1"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17">
            <a:extLst>
              <a:ext uri="{FF2B5EF4-FFF2-40B4-BE49-F238E27FC236}">
                <a16:creationId xmlns:a16="http://schemas.microsoft.com/office/drawing/2014/main" id="{A48FE014-FB4D-9520-BB35-C9513632BB78}"/>
              </a:ext>
            </a:extLst>
          </p:cNvPr>
          <p:cNvCxnSpPr/>
          <p:nvPr userDrawn="1"/>
        </p:nvCxnSpPr>
        <p:spPr>
          <a:xfrm>
            <a:off x="5400366" y="4643285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2CFE0099-FFE1-C773-01D7-508610C623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050" y="576229"/>
            <a:ext cx="1559704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8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C62AB149-3203-9C3F-8F51-1B2F3FCDC5F8}"/>
              </a:ext>
            </a:extLst>
          </p:cNvPr>
          <p:cNvCxnSpPr/>
          <p:nvPr userDrawn="1"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26">
            <a:extLst>
              <a:ext uri="{FF2B5EF4-FFF2-40B4-BE49-F238E27FC236}">
                <a16:creationId xmlns:a16="http://schemas.microsoft.com/office/drawing/2014/main" id="{113F0EE3-789C-1F5F-F171-CF9EAA391D80}"/>
              </a:ext>
            </a:extLst>
          </p:cNvPr>
          <p:cNvGrpSpPr/>
          <p:nvPr userDrawn="1"/>
        </p:nvGrpSpPr>
        <p:grpSpPr>
          <a:xfrm>
            <a:off x="6177685" y="1666134"/>
            <a:ext cx="1362525" cy="988578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11" name="矩形 27">
              <a:extLst>
                <a:ext uri="{FF2B5EF4-FFF2-40B4-BE49-F238E27FC236}">
                  <a16:creationId xmlns:a16="http://schemas.microsoft.com/office/drawing/2014/main" id="{E439350E-7D73-0760-1269-2AD7EE946D44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8">
              <a:extLst>
                <a:ext uri="{FF2B5EF4-FFF2-40B4-BE49-F238E27FC236}">
                  <a16:creationId xmlns:a16="http://schemas.microsoft.com/office/drawing/2014/main" id="{4DEE3118-0EEB-8725-ECAC-90E68B4FB378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30">
            <a:extLst>
              <a:ext uri="{FF2B5EF4-FFF2-40B4-BE49-F238E27FC236}">
                <a16:creationId xmlns:a16="http://schemas.microsoft.com/office/drawing/2014/main" id="{D543897F-6BA5-DE09-8E40-976A263D7471}"/>
              </a:ext>
            </a:extLst>
          </p:cNvPr>
          <p:cNvSpPr/>
          <p:nvPr userDrawn="1"/>
        </p:nvSpPr>
        <p:spPr>
          <a:xfrm>
            <a:off x="6297562" y="1769808"/>
            <a:ext cx="4842879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33">
            <a:extLst>
              <a:ext uri="{FF2B5EF4-FFF2-40B4-BE49-F238E27FC236}">
                <a16:creationId xmlns:a16="http://schemas.microsoft.com/office/drawing/2014/main" id="{55223B2F-22FB-63AD-B2AF-35C46DDC8554}"/>
              </a:ext>
            </a:extLst>
          </p:cNvPr>
          <p:cNvGrpSpPr/>
          <p:nvPr userDrawn="1"/>
        </p:nvGrpSpPr>
        <p:grpSpPr>
          <a:xfrm>
            <a:off x="6177685" y="3078968"/>
            <a:ext cx="1362525" cy="2542156"/>
            <a:chOff x="6177684" y="1666134"/>
            <a:chExt cx="1362523" cy="988578"/>
          </a:xfrm>
          <a:solidFill>
            <a:srgbClr val="7030A0"/>
          </a:solidFill>
        </p:grpSpPr>
        <p:sp>
          <p:nvSpPr>
            <p:cNvPr id="17" name="矩形 34">
              <a:extLst>
                <a:ext uri="{FF2B5EF4-FFF2-40B4-BE49-F238E27FC236}">
                  <a16:creationId xmlns:a16="http://schemas.microsoft.com/office/drawing/2014/main" id="{303302CE-F1CB-0909-E932-2861324C1C0B}"/>
                </a:ext>
              </a:extLst>
            </p:cNvPr>
            <p:cNvSpPr/>
            <p:nvPr/>
          </p:nvSpPr>
          <p:spPr>
            <a:xfrm rot="5400000">
              <a:off x="5743334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35">
              <a:extLst>
                <a:ext uri="{FF2B5EF4-FFF2-40B4-BE49-F238E27FC236}">
                  <a16:creationId xmlns:a16="http://schemas.microsoft.com/office/drawing/2014/main" id="{BB137276-59CD-B441-7289-528F47E6801F}"/>
                </a:ext>
              </a:extLst>
            </p:cNvPr>
            <p:cNvSpPr/>
            <p:nvPr/>
          </p:nvSpPr>
          <p:spPr>
            <a:xfrm>
              <a:off x="6297560" y="1666134"/>
              <a:ext cx="1242647" cy="1036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0" name="Picture 29" descr="Logo&#10;&#10;Description automatically generated with medium confidence">
            <a:extLst>
              <a:ext uri="{FF2B5EF4-FFF2-40B4-BE49-F238E27FC236}">
                <a16:creationId xmlns:a16="http://schemas.microsoft.com/office/drawing/2014/main" id="{D11A3759-EF6F-AB16-BD17-32E952D0FB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915" y="154418"/>
            <a:ext cx="1343052" cy="1351625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4535C03-237C-0C1C-3DE9-4FD5D00E0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5" y="644002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3C9C9141-EF68-9240-2576-7041EF077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9172" y="640641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矩形 31">
            <a:extLst>
              <a:ext uri="{FF2B5EF4-FFF2-40B4-BE49-F238E27FC236}">
                <a16:creationId xmlns:a16="http://schemas.microsoft.com/office/drawing/2014/main" id="{E299A8FC-BAE5-5FD0-DFA4-A4367B4D3726}"/>
              </a:ext>
            </a:extLst>
          </p:cNvPr>
          <p:cNvSpPr/>
          <p:nvPr userDrawn="1"/>
        </p:nvSpPr>
        <p:spPr>
          <a:xfrm>
            <a:off x="6297562" y="3182724"/>
            <a:ext cx="4842879" cy="32236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7">
            <a:extLst>
              <a:ext uri="{FF2B5EF4-FFF2-40B4-BE49-F238E27FC236}">
                <a16:creationId xmlns:a16="http://schemas.microsoft.com/office/drawing/2014/main" id="{781999BB-A88F-5780-5A93-6F5F53446700}"/>
              </a:ext>
            </a:extLst>
          </p:cNvPr>
          <p:cNvCxnSpPr>
            <a:cxnSpLocks/>
          </p:cNvCxnSpPr>
          <p:nvPr userDrawn="1"/>
        </p:nvCxnSpPr>
        <p:spPr>
          <a:xfrm>
            <a:off x="796413" y="6478692"/>
            <a:ext cx="1034402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67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C62AB149-3203-9C3F-8F51-1B2F3FCDC5F8}"/>
              </a:ext>
            </a:extLst>
          </p:cNvPr>
          <p:cNvCxnSpPr/>
          <p:nvPr userDrawn="1"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26">
            <a:extLst>
              <a:ext uri="{FF2B5EF4-FFF2-40B4-BE49-F238E27FC236}">
                <a16:creationId xmlns:a16="http://schemas.microsoft.com/office/drawing/2014/main" id="{113F0EE3-789C-1F5F-F171-CF9EAA391D80}"/>
              </a:ext>
            </a:extLst>
          </p:cNvPr>
          <p:cNvGrpSpPr/>
          <p:nvPr userDrawn="1"/>
        </p:nvGrpSpPr>
        <p:grpSpPr>
          <a:xfrm>
            <a:off x="6177685" y="1666134"/>
            <a:ext cx="1362525" cy="988578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11" name="矩形 27">
              <a:extLst>
                <a:ext uri="{FF2B5EF4-FFF2-40B4-BE49-F238E27FC236}">
                  <a16:creationId xmlns:a16="http://schemas.microsoft.com/office/drawing/2014/main" id="{E439350E-7D73-0760-1269-2AD7EE946D44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8">
              <a:extLst>
                <a:ext uri="{FF2B5EF4-FFF2-40B4-BE49-F238E27FC236}">
                  <a16:creationId xmlns:a16="http://schemas.microsoft.com/office/drawing/2014/main" id="{4DEE3118-0EEB-8725-ECAC-90E68B4FB378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30">
            <a:extLst>
              <a:ext uri="{FF2B5EF4-FFF2-40B4-BE49-F238E27FC236}">
                <a16:creationId xmlns:a16="http://schemas.microsoft.com/office/drawing/2014/main" id="{D543897F-6BA5-DE09-8E40-976A263D7471}"/>
              </a:ext>
            </a:extLst>
          </p:cNvPr>
          <p:cNvSpPr/>
          <p:nvPr userDrawn="1"/>
        </p:nvSpPr>
        <p:spPr>
          <a:xfrm>
            <a:off x="6297562" y="1769808"/>
            <a:ext cx="4842879" cy="1452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Picture 29" descr="Logo&#10;&#10;Description automatically generated with medium confidence">
            <a:extLst>
              <a:ext uri="{FF2B5EF4-FFF2-40B4-BE49-F238E27FC236}">
                <a16:creationId xmlns:a16="http://schemas.microsoft.com/office/drawing/2014/main" id="{D11A3759-EF6F-AB16-BD17-32E952D0FB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915" y="154418"/>
            <a:ext cx="1343052" cy="1351625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4535C03-237C-0C1C-3DE9-4FD5D00E0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5" y="644002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3C9C9141-EF68-9240-2576-7041EF077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9172" y="640641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直接连接符 17">
            <a:extLst>
              <a:ext uri="{FF2B5EF4-FFF2-40B4-BE49-F238E27FC236}">
                <a16:creationId xmlns:a16="http://schemas.microsoft.com/office/drawing/2014/main" id="{781999BB-A88F-5780-5A93-6F5F53446700}"/>
              </a:ext>
            </a:extLst>
          </p:cNvPr>
          <p:cNvCxnSpPr>
            <a:cxnSpLocks/>
          </p:cNvCxnSpPr>
          <p:nvPr userDrawn="1"/>
        </p:nvCxnSpPr>
        <p:spPr>
          <a:xfrm>
            <a:off x="796413" y="6478692"/>
            <a:ext cx="1034402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6">
            <a:extLst>
              <a:ext uri="{FF2B5EF4-FFF2-40B4-BE49-F238E27FC236}">
                <a16:creationId xmlns:a16="http://schemas.microsoft.com/office/drawing/2014/main" id="{3C537623-D171-DE7C-4F8A-A0E98D46DAF6}"/>
              </a:ext>
            </a:extLst>
          </p:cNvPr>
          <p:cNvGrpSpPr/>
          <p:nvPr userDrawn="1"/>
        </p:nvGrpSpPr>
        <p:grpSpPr>
          <a:xfrm>
            <a:off x="6177685" y="3771835"/>
            <a:ext cx="1362525" cy="988578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4" name="矩形 27">
              <a:extLst>
                <a:ext uri="{FF2B5EF4-FFF2-40B4-BE49-F238E27FC236}">
                  <a16:creationId xmlns:a16="http://schemas.microsoft.com/office/drawing/2014/main" id="{523950AF-3071-1E4E-CA81-053BD4BDE18D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28">
              <a:extLst>
                <a:ext uri="{FF2B5EF4-FFF2-40B4-BE49-F238E27FC236}">
                  <a16:creationId xmlns:a16="http://schemas.microsoft.com/office/drawing/2014/main" id="{38F97304-84AD-EB10-3AA6-CA74DA153E92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30">
            <a:extLst>
              <a:ext uri="{FF2B5EF4-FFF2-40B4-BE49-F238E27FC236}">
                <a16:creationId xmlns:a16="http://schemas.microsoft.com/office/drawing/2014/main" id="{8C65C967-9C2D-2F07-969B-8455D196D7EB}"/>
              </a:ext>
            </a:extLst>
          </p:cNvPr>
          <p:cNvSpPr/>
          <p:nvPr userDrawn="1"/>
        </p:nvSpPr>
        <p:spPr>
          <a:xfrm>
            <a:off x="6297561" y="3882796"/>
            <a:ext cx="4842879" cy="1452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5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C62AB149-3203-9C3F-8F51-1B2F3FCDC5F8}"/>
              </a:ext>
            </a:extLst>
          </p:cNvPr>
          <p:cNvCxnSpPr/>
          <p:nvPr userDrawn="1"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26">
            <a:extLst>
              <a:ext uri="{FF2B5EF4-FFF2-40B4-BE49-F238E27FC236}">
                <a16:creationId xmlns:a16="http://schemas.microsoft.com/office/drawing/2014/main" id="{113F0EE3-789C-1F5F-F171-CF9EAA391D80}"/>
              </a:ext>
            </a:extLst>
          </p:cNvPr>
          <p:cNvGrpSpPr/>
          <p:nvPr userDrawn="1"/>
        </p:nvGrpSpPr>
        <p:grpSpPr>
          <a:xfrm>
            <a:off x="6177685" y="1666134"/>
            <a:ext cx="1362525" cy="988578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11" name="矩形 27">
              <a:extLst>
                <a:ext uri="{FF2B5EF4-FFF2-40B4-BE49-F238E27FC236}">
                  <a16:creationId xmlns:a16="http://schemas.microsoft.com/office/drawing/2014/main" id="{E439350E-7D73-0760-1269-2AD7EE946D44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8">
              <a:extLst>
                <a:ext uri="{FF2B5EF4-FFF2-40B4-BE49-F238E27FC236}">
                  <a16:creationId xmlns:a16="http://schemas.microsoft.com/office/drawing/2014/main" id="{4DEE3118-0EEB-8725-ECAC-90E68B4FB378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30">
            <a:extLst>
              <a:ext uri="{FF2B5EF4-FFF2-40B4-BE49-F238E27FC236}">
                <a16:creationId xmlns:a16="http://schemas.microsoft.com/office/drawing/2014/main" id="{D543897F-6BA5-DE09-8E40-976A263D7471}"/>
              </a:ext>
            </a:extLst>
          </p:cNvPr>
          <p:cNvSpPr/>
          <p:nvPr userDrawn="1"/>
        </p:nvSpPr>
        <p:spPr>
          <a:xfrm>
            <a:off x="6297562" y="1769808"/>
            <a:ext cx="4842879" cy="1150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33">
            <a:extLst>
              <a:ext uri="{FF2B5EF4-FFF2-40B4-BE49-F238E27FC236}">
                <a16:creationId xmlns:a16="http://schemas.microsoft.com/office/drawing/2014/main" id="{55223B2F-22FB-63AD-B2AF-35C46DDC8554}"/>
              </a:ext>
            </a:extLst>
          </p:cNvPr>
          <p:cNvGrpSpPr/>
          <p:nvPr userDrawn="1"/>
        </p:nvGrpSpPr>
        <p:grpSpPr>
          <a:xfrm>
            <a:off x="6177685" y="3078968"/>
            <a:ext cx="1362525" cy="988578"/>
            <a:chOff x="6177684" y="1666134"/>
            <a:chExt cx="1362523" cy="988578"/>
          </a:xfrm>
          <a:solidFill>
            <a:srgbClr val="7030A0"/>
          </a:solidFill>
        </p:grpSpPr>
        <p:sp>
          <p:nvSpPr>
            <p:cNvPr id="17" name="矩形 34">
              <a:extLst>
                <a:ext uri="{FF2B5EF4-FFF2-40B4-BE49-F238E27FC236}">
                  <a16:creationId xmlns:a16="http://schemas.microsoft.com/office/drawing/2014/main" id="{303302CE-F1CB-0909-E932-2861324C1C0B}"/>
                </a:ext>
              </a:extLst>
            </p:cNvPr>
            <p:cNvSpPr/>
            <p:nvPr/>
          </p:nvSpPr>
          <p:spPr>
            <a:xfrm rot="5400000">
              <a:off x="5743334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35">
              <a:extLst>
                <a:ext uri="{FF2B5EF4-FFF2-40B4-BE49-F238E27FC236}">
                  <a16:creationId xmlns:a16="http://schemas.microsoft.com/office/drawing/2014/main" id="{BB137276-59CD-B441-7289-528F47E6801F}"/>
                </a:ext>
              </a:extLst>
            </p:cNvPr>
            <p:cNvSpPr/>
            <p:nvPr/>
          </p:nvSpPr>
          <p:spPr>
            <a:xfrm>
              <a:off x="6297560" y="1666134"/>
              <a:ext cx="1242647" cy="1036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0" name="Picture 29" descr="Logo&#10;&#10;Description automatically generated with medium confidence">
            <a:extLst>
              <a:ext uri="{FF2B5EF4-FFF2-40B4-BE49-F238E27FC236}">
                <a16:creationId xmlns:a16="http://schemas.microsoft.com/office/drawing/2014/main" id="{D11A3759-EF6F-AB16-BD17-32E952D0FB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915" y="154418"/>
            <a:ext cx="1343052" cy="1351625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4535C03-237C-0C1C-3DE9-4FD5D00E0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5" y="644002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/>
              <a:t>Marco Dall'Ara</a:t>
            </a:r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3C9C9141-EF68-9240-2576-7041EF077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9172" y="640641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矩形 31">
            <a:extLst>
              <a:ext uri="{FF2B5EF4-FFF2-40B4-BE49-F238E27FC236}">
                <a16:creationId xmlns:a16="http://schemas.microsoft.com/office/drawing/2014/main" id="{E299A8FC-BAE5-5FD0-DFA4-A4367B4D3726}"/>
              </a:ext>
            </a:extLst>
          </p:cNvPr>
          <p:cNvSpPr/>
          <p:nvPr userDrawn="1"/>
        </p:nvSpPr>
        <p:spPr>
          <a:xfrm>
            <a:off x="6297562" y="3182725"/>
            <a:ext cx="4842879" cy="1150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7">
            <a:extLst>
              <a:ext uri="{FF2B5EF4-FFF2-40B4-BE49-F238E27FC236}">
                <a16:creationId xmlns:a16="http://schemas.microsoft.com/office/drawing/2014/main" id="{781999BB-A88F-5780-5A93-6F5F53446700}"/>
              </a:ext>
            </a:extLst>
          </p:cNvPr>
          <p:cNvCxnSpPr>
            <a:cxnSpLocks/>
          </p:cNvCxnSpPr>
          <p:nvPr userDrawn="1"/>
        </p:nvCxnSpPr>
        <p:spPr>
          <a:xfrm>
            <a:off x="796413" y="6478692"/>
            <a:ext cx="1034402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31">
            <a:extLst>
              <a:ext uri="{FF2B5EF4-FFF2-40B4-BE49-F238E27FC236}">
                <a16:creationId xmlns:a16="http://schemas.microsoft.com/office/drawing/2014/main" id="{A7A1D7E1-58D6-7F27-F46C-4FF8DB980B0B}"/>
              </a:ext>
            </a:extLst>
          </p:cNvPr>
          <p:cNvSpPr/>
          <p:nvPr userDrawn="1"/>
        </p:nvSpPr>
        <p:spPr>
          <a:xfrm>
            <a:off x="6297561" y="4595643"/>
            <a:ext cx="4842879" cy="1150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3">
            <a:extLst>
              <a:ext uri="{FF2B5EF4-FFF2-40B4-BE49-F238E27FC236}">
                <a16:creationId xmlns:a16="http://schemas.microsoft.com/office/drawing/2014/main" id="{D88B8A2E-7301-10D5-8CCB-DF055F50F471}"/>
              </a:ext>
            </a:extLst>
          </p:cNvPr>
          <p:cNvGrpSpPr/>
          <p:nvPr userDrawn="1"/>
        </p:nvGrpSpPr>
        <p:grpSpPr>
          <a:xfrm>
            <a:off x="931331" y="4491802"/>
            <a:ext cx="1362525" cy="988578"/>
            <a:chOff x="6177684" y="1666134"/>
            <a:chExt cx="1362523" cy="988578"/>
          </a:xfrm>
          <a:solidFill>
            <a:srgbClr val="7030A0"/>
          </a:solidFill>
        </p:grpSpPr>
        <p:sp>
          <p:nvSpPr>
            <p:cNvPr id="5" name="矩形 34">
              <a:extLst>
                <a:ext uri="{FF2B5EF4-FFF2-40B4-BE49-F238E27FC236}">
                  <a16:creationId xmlns:a16="http://schemas.microsoft.com/office/drawing/2014/main" id="{6A7EC4DC-E18D-290E-6EB9-C2DB6540B369}"/>
                </a:ext>
              </a:extLst>
            </p:cNvPr>
            <p:cNvSpPr/>
            <p:nvPr/>
          </p:nvSpPr>
          <p:spPr>
            <a:xfrm rot="5400000">
              <a:off x="5743334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35">
              <a:extLst>
                <a:ext uri="{FF2B5EF4-FFF2-40B4-BE49-F238E27FC236}">
                  <a16:creationId xmlns:a16="http://schemas.microsoft.com/office/drawing/2014/main" id="{B9D6116E-1157-9725-F726-3B457E2CEA03}"/>
                </a:ext>
              </a:extLst>
            </p:cNvPr>
            <p:cNvSpPr/>
            <p:nvPr/>
          </p:nvSpPr>
          <p:spPr>
            <a:xfrm>
              <a:off x="6297560" y="1666134"/>
              <a:ext cx="1242647" cy="1036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矩形 31">
            <a:extLst>
              <a:ext uri="{FF2B5EF4-FFF2-40B4-BE49-F238E27FC236}">
                <a16:creationId xmlns:a16="http://schemas.microsoft.com/office/drawing/2014/main" id="{91F4E573-B51E-83D1-2C24-2E270EEDE448}"/>
              </a:ext>
            </a:extLst>
          </p:cNvPr>
          <p:cNvSpPr/>
          <p:nvPr userDrawn="1"/>
        </p:nvSpPr>
        <p:spPr>
          <a:xfrm>
            <a:off x="1051560" y="4595643"/>
            <a:ext cx="4842879" cy="1150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33">
            <a:extLst>
              <a:ext uri="{FF2B5EF4-FFF2-40B4-BE49-F238E27FC236}">
                <a16:creationId xmlns:a16="http://schemas.microsoft.com/office/drawing/2014/main" id="{516A97A6-300C-9725-FF3F-4EB781C00A19}"/>
              </a:ext>
            </a:extLst>
          </p:cNvPr>
          <p:cNvGrpSpPr/>
          <p:nvPr userDrawn="1"/>
        </p:nvGrpSpPr>
        <p:grpSpPr>
          <a:xfrm>
            <a:off x="6177685" y="4491802"/>
            <a:ext cx="1362525" cy="988578"/>
            <a:chOff x="6177684" y="1666134"/>
            <a:chExt cx="1362523" cy="988578"/>
          </a:xfrm>
          <a:solidFill>
            <a:srgbClr val="7030A0"/>
          </a:solidFill>
        </p:grpSpPr>
        <p:sp>
          <p:nvSpPr>
            <p:cNvPr id="15" name="矩形 34">
              <a:extLst>
                <a:ext uri="{FF2B5EF4-FFF2-40B4-BE49-F238E27FC236}">
                  <a16:creationId xmlns:a16="http://schemas.microsoft.com/office/drawing/2014/main" id="{67BB0A73-1F95-34B6-4536-D0D56C73F404}"/>
                </a:ext>
              </a:extLst>
            </p:cNvPr>
            <p:cNvSpPr/>
            <p:nvPr/>
          </p:nvSpPr>
          <p:spPr>
            <a:xfrm rot="5400000">
              <a:off x="5743334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35">
              <a:extLst>
                <a:ext uri="{FF2B5EF4-FFF2-40B4-BE49-F238E27FC236}">
                  <a16:creationId xmlns:a16="http://schemas.microsoft.com/office/drawing/2014/main" id="{F3A1E00F-3598-2379-DE80-BBDFAEB08F97}"/>
                </a:ext>
              </a:extLst>
            </p:cNvPr>
            <p:cNvSpPr/>
            <p:nvPr/>
          </p:nvSpPr>
          <p:spPr>
            <a:xfrm>
              <a:off x="6297560" y="1666134"/>
              <a:ext cx="1242647" cy="1036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896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C62AB149-3203-9C3F-8F51-1B2F3FCDC5F8}"/>
              </a:ext>
            </a:extLst>
          </p:cNvPr>
          <p:cNvCxnSpPr/>
          <p:nvPr userDrawn="1"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26">
            <a:extLst>
              <a:ext uri="{FF2B5EF4-FFF2-40B4-BE49-F238E27FC236}">
                <a16:creationId xmlns:a16="http://schemas.microsoft.com/office/drawing/2014/main" id="{113F0EE3-789C-1F5F-F171-CF9EAA391D80}"/>
              </a:ext>
            </a:extLst>
          </p:cNvPr>
          <p:cNvGrpSpPr/>
          <p:nvPr userDrawn="1"/>
        </p:nvGrpSpPr>
        <p:grpSpPr>
          <a:xfrm>
            <a:off x="6849212" y="1892354"/>
            <a:ext cx="1173594" cy="918030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11" name="矩形 27">
              <a:extLst>
                <a:ext uri="{FF2B5EF4-FFF2-40B4-BE49-F238E27FC236}">
                  <a16:creationId xmlns:a16="http://schemas.microsoft.com/office/drawing/2014/main" id="{E439350E-7D73-0760-1269-2AD7EE946D44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8">
              <a:extLst>
                <a:ext uri="{FF2B5EF4-FFF2-40B4-BE49-F238E27FC236}">
                  <a16:creationId xmlns:a16="http://schemas.microsoft.com/office/drawing/2014/main" id="{4DEE3118-0EEB-8725-ECAC-90E68B4FB378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30">
            <a:extLst>
              <a:ext uri="{FF2B5EF4-FFF2-40B4-BE49-F238E27FC236}">
                <a16:creationId xmlns:a16="http://schemas.microsoft.com/office/drawing/2014/main" id="{D543897F-6BA5-DE09-8E40-976A263D7471}"/>
              </a:ext>
            </a:extLst>
          </p:cNvPr>
          <p:cNvSpPr/>
          <p:nvPr userDrawn="1"/>
        </p:nvSpPr>
        <p:spPr>
          <a:xfrm>
            <a:off x="6969089" y="2023944"/>
            <a:ext cx="4171352" cy="1349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0" name="Picture 29" descr="Logo&#10;&#10;Description automatically generated with medium confidence">
            <a:extLst>
              <a:ext uri="{FF2B5EF4-FFF2-40B4-BE49-F238E27FC236}">
                <a16:creationId xmlns:a16="http://schemas.microsoft.com/office/drawing/2014/main" id="{D11A3759-EF6F-AB16-BD17-32E952D0FB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915" y="154418"/>
            <a:ext cx="1343052" cy="1351625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4535C03-237C-0C1C-3DE9-4FD5D00E0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5" y="644002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3C9C9141-EF68-9240-2576-7041EF077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9172" y="640641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直接连接符 17">
            <a:extLst>
              <a:ext uri="{FF2B5EF4-FFF2-40B4-BE49-F238E27FC236}">
                <a16:creationId xmlns:a16="http://schemas.microsoft.com/office/drawing/2014/main" id="{781999BB-A88F-5780-5A93-6F5F53446700}"/>
              </a:ext>
            </a:extLst>
          </p:cNvPr>
          <p:cNvCxnSpPr>
            <a:cxnSpLocks/>
          </p:cNvCxnSpPr>
          <p:nvPr userDrawn="1"/>
        </p:nvCxnSpPr>
        <p:spPr>
          <a:xfrm>
            <a:off x="796413" y="6478692"/>
            <a:ext cx="1034402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26">
            <a:extLst>
              <a:ext uri="{FF2B5EF4-FFF2-40B4-BE49-F238E27FC236}">
                <a16:creationId xmlns:a16="http://schemas.microsoft.com/office/drawing/2014/main" id="{9AB1C4D3-2DE0-6CC6-D25E-8E7A0CDEC35B}"/>
              </a:ext>
            </a:extLst>
          </p:cNvPr>
          <p:cNvGrpSpPr/>
          <p:nvPr userDrawn="1"/>
        </p:nvGrpSpPr>
        <p:grpSpPr>
          <a:xfrm>
            <a:off x="6849212" y="4009062"/>
            <a:ext cx="1173594" cy="918030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8" name="矩形 27">
              <a:extLst>
                <a:ext uri="{FF2B5EF4-FFF2-40B4-BE49-F238E27FC236}">
                  <a16:creationId xmlns:a16="http://schemas.microsoft.com/office/drawing/2014/main" id="{327951C7-AD38-8727-8540-8DF4134AFB5A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28">
              <a:extLst>
                <a:ext uri="{FF2B5EF4-FFF2-40B4-BE49-F238E27FC236}">
                  <a16:creationId xmlns:a16="http://schemas.microsoft.com/office/drawing/2014/main" id="{BC9F5672-65B6-714D-AEC8-168814242908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30">
            <a:extLst>
              <a:ext uri="{FF2B5EF4-FFF2-40B4-BE49-F238E27FC236}">
                <a16:creationId xmlns:a16="http://schemas.microsoft.com/office/drawing/2014/main" id="{B3C46FA5-C7C7-160F-16ED-D12A9998954A}"/>
              </a:ext>
            </a:extLst>
          </p:cNvPr>
          <p:cNvSpPr/>
          <p:nvPr userDrawn="1"/>
        </p:nvSpPr>
        <p:spPr>
          <a:xfrm>
            <a:off x="6969089" y="4112736"/>
            <a:ext cx="4171352" cy="1349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5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C62AB149-3203-9C3F-8F51-1B2F3FCDC5F8}"/>
              </a:ext>
            </a:extLst>
          </p:cNvPr>
          <p:cNvCxnSpPr/>
          <p:nvPr userDrawn="1"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26">
            <a:extLst>
              <a:ext uri="{FF2B5EF4-FFF2-40B4-BE49-F238E27FC236}">
                <a16:creationId xmlns:a16="http://schemas.microsoft.com/office/drawing/2014/main" id="{113F0EE3-789C-1F5F-F171-CF9EAA391D80}"/>
              </a:ext>
            </a:extLst>
          </p:cNvPr>
          <p:cNvGrpSpPr/>
          <p:nvPr userDrawn="1"/>
        </p:nvGrpSpPr>
        <p:grpSpPr>
          <a:xfrm>
            <a:off x="1654809" y="1347525"/>
            <a:ext cx="1004468" cy="579540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11" name="矩形 27">
              <a:extLst>
                <a:ext uri="{FF2B5EF4-FFF2-40B4-BE49-F238E27FC236}">
                  <a16:creationId xmlns:a16="http://schemas.microsoft.com/office/drawing/2014/main" id="{E439350E-7D73-0760-1269-2AD7EE946D44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8">
              <a:extLst>
                <a:ext uri="{FF2B5EF4-FFF2-40B4-BE49-F238E27FC236}">
                  <a16:creationId xmlns:a16="http://schemas.microsoft.com/office/drawing/2014/main" id="{4DEE3118-0EEB-8725-ECAC-90E68B4FB378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" name="Picture 29" descr="Logo&#10;&#10;Description automatically generated with medium confidence">
            <a:extLst>
              <a:ext uri="{FF2B5EF4-FFF2-40B4-BE49-F238E27FC236}">
                <a16:creationId xmlns:a16="http://schemas.microsoft.com/office/drawing/2014/main" id="{D11A3759-EF6F-AB16-BD17-32E952D0FB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915" y="154418"/>
            <a:ext cx="1343052" cy="1351625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4535C03-237C-0C1C-3DE9-4FD5D00E0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5" y="644002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3C9C9141-EF68-9240-2576-7041EF077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9172" y="640641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直接连接符 17">
            <a:extLst>
              <a:ext uri="{FF2B5EF4-FFF2-40B4-BE49-F238E27FC236}">
                <a16:creationId xmlns:a16="http://schemas.microsoft.com/office/drawing/2014/main" id="{781999BB-A88F-5780-5A93-6F5F53446700}"/>
              </a:ext>
            </a:extLst>
          </p:cNvPr>
          <p:cNvCxnSpPr>
            <a:cxnSpLocks/>
          </p:cNvCxnSpPr>
          <p:nvPr userDrawn="1"/>
        </p:nvCxnSpPr>
        <p:spPr>
          <a:xfrm>
            <a:off x="796413" y="6478692"/>
            <a:ext cx="1034402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26">
            <a:extLst>
              <a:ext uri="{FF2B5EF4-FFF2-40B4-BE49-F238E27FC236}">
                <a16:creationId xmlns:a16="http://schemas.microsoft.com/office/drawing/2014/main" id="{E336DA04-8FC8-64DD-9D45-2A95DD4DFD41}"/>
              </a:ext>
            </a:extLst>
          </p:cNvPr>
          <p:cNvGrpSpPr/>
          <p:nvPr userDrawn="1"/>
        </p:nvGrpSpPr>
        <p:grpSpPr>
          <a:xfrm>
            <a:off x="6378889" y="1347526"/>
            <a:ext cx="1004468" cy="579540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17" name="矩形 27">
              <a:extLst>
                <a:ext uri="{FF2B5EF4-FFF2-40B4-BE49-F238E27FC236}">
                  <a16:creationId xmlns:a16="http://schemas.microsoft.com/office/drawing/2014/main" id="{97B3E044-A31C-2895-5F08-B59919CAF964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28">
              <a:extLst>
                <a:ext uri="{FF2B5EF4-FFF2-40B4-BE49-F238E27FC236}">
                  <a16:creationId xmlns:a16="http://schemas.microsoft.com/office/drawing/2014/main" id="{00283F52-ADB7-F2D4-468F-528C5E0F3511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30">
            <a:extLst>
              <a:ext uri="{FF2B5EF4-FFF2-40B4-BE49-F238E27FC236}">
                <a16:creationId xmlns:a16="http://schemas.microsoft.com/office/drawing/2014/main" id="{33875D0A-A8BB-26E4-97DC-8F8417BCD449}"/>
              </a:ext>
            </a:extLst>
          </p:cNvPr>
          <p:cNvSpPr/>
          <p:nvPr userDrawn="1"/>
        </p:nvSpPr>
        <p:spPr>
          <a:xfrm>
            <a:off x="6469442" y="1418401"/>
            <a:ext cx="3277044" cy="699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6">
            <a:extLst>
              <a:ext uri="{FF2B5EF4-FFF2-40B4-BE49-F238E27FC236}">
                <a16:creationId xmlns:a16="http://schemas.microsoft.com/office/drawing/2014/main" id="{CF72879A-66DF-5F3C-F676-2330675C3A02}"/>
              </a:ext>
            </a:extLst>
          </p:cNvPr>
          <p:cNvGrpSpPr/>
          <p:nvPr userDrawn="1"/>
        </p:nvGrpSpPr>
        <p:grpSpPr>
          <a:xfrm>
            <a:off x="1654809" y="3645142"/>
            <a:ext cx="1004468" cy="579540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25" name="矩形 27">
              <a:extLst>
                <a:ext uri="{FF2B5EF4-FFF2-40B4-BE49-F238E27FC236}">
                  <a16:creationId xmlns:a16="http://schemas.microsoft.com/office/drawing/2014/main" id="{10DD8E1C-2ECA-8EE1-72FD-14727CCDAF05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8">
              <a:extLst>
                <a:ext uri="{FF2B5EF4-FFF2-40B4-BE49-F238E27FC236}">
                  <a16:creationId xmlns:a16="http://schemas.microsoft.com/office/drawing/2014/main" id="{B3F15D96-D6EB-75D4-52FB-5385552C9044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6">
            <a:extLst>
              <a:ext uri="{FF2B5EF4-FFF2-40B4-BE49-F238E27FC236}">
                <a16:creationId xmlns:a16="http://schemas.microsoft.com/office/drawing/2014/main" id="{AD525F49-D1FF-3DC5-5E93-9BD7A9D3DA75}"/>
              </a:ext>
            </a:extLst>
          </p:cNvPr>
          <p:cNvGrpSpPr/>
          <p:nvPr userDrawn="1"/>
        </p:nvGrpSpPr>
        <p:grpSpPr>
          <a:xfrm>
            <a:off x="6378889" y="3645143"/>
            <a:ext cx="1004468" cy="579540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29" name="矩形 27">
              <a:extLst>
                <a:ext uri="{FF2B5EF4-FFF2-40B4-BE49-F238E27FC236}">
                  <a16:creationId xmlns:a16="http://schemas.microsoft.com/office/drawing/2014/main" id="{4743CC9B-E974-2C30-8663-0449FA11FE70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28">
              <a:extLst>
                <a:ext uri="{FF2B5EF4-FFF2-40B4-BE49-F238E27FC236}">
                  <a16:creationId xmlns:a16="http://schemas.microsoft.com/office/drawing/2014/main" id="{81E55CDC-54F6-7316-2815-C1FBC546392B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矩形 30">
            <a:extLst>
              <a:ext uri="{FF2B5EF4-FFF2-40B4-BE49-F238E27FC236}">
                <a16:creationId xmlns:a16="http://schemas.microsoft.com/office/drawing/2014/main" id="{DBAA3EE1-D76C-FF58-CB36-C7B8D9969E17}"/>
              </a:ext>
            </a:extLst>
          </p:cNvPr>
          <p:cNvSpPr/>
          <p:nvPr userDrawn="1"/>
        </p:nvSpPr>
        <p:spPr>
          <a:xfrm>
            <a:off x="6469442" y="3716018"/>
            <a:ext cx="3277044" cy="699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0">
            <a:extLst>
              <a:ext uri="{FF2B5EF4-FFF2-40B4-BE49-F238E27FC236}">
                <a16:creationId xmlns:a16="http://schemas.microsoft.com/office/drawing/2014/main" id="{A861BF1A-4A29-7D59-5597-C2D26307B05E}"/>
              </a:ext>
            </a:extLst>
          </p:cNvPr>
          <p:cNvSpPr/>
          <p:nvPr userDrawn="1"/>
        </p:nvSpPr>
        <p:spPr>
          <a:xfrm>
            <a:off x="1743184" y="1408301"/>
            <a:ext cx="3277044" cy="699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0">
            <a:extLst>
              <a:ext uri="{FF2B5EF4-FFF2-40B4-BE49-F238E27FC236}">
                <a16:creationId xmlns:a16="http://schemas.microsoft.com/office/drawing/2014/main" id="{CA5854C1-A907-A87F-F467-A56FBB6E716A}"/>
              </a:ext>
            </a:extLst>
          </p:cNvPr>
          <p:cNvSpPr/>
          <p:nvPr userDrawn="1"/>
        </p:nvSpPr>
        <p:spPr>
          <a:xfrm>
            <a:off x="1743184" y="3705918"/>
            <a:ext cx="3277044" cy="699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31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C62AB149-3203-9C3F-8F51-1B2F3FCDC5F8}"/>
              </a:ext>
            </a:extLst>
          </p:cNvPr>
          <p:cNvCxnSpPr/>
          <p:nvPr userDrawn="1"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26">
            <a:extLst>
              <a:ext uri="{FF2B5EF4-FFF2-40B4-BE49-F238E27FC236}">
                <a16:creationId xmlns:a16="http://schemas.microsoft.com/office/drawing/2014/main" id="{113F0EE3-789C-1F5F-F171-CF9EAA391D80}"/>
              </a:ext>
            </a:extLst>
          </p:cNvPr>
          <p:cNvGrpSpPr/>
          <p:nvPr userDrawn="1"/>
        </p:nvGrpSpPr>
        <p:grpSpPr>
          <a:xfrm>
            <a:off x="796413" y="4568654"/>
            <a:ext cx="1362525" cy="988578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11" name="矩形 27">
              <a:extLst>
                <a:ext uri="{FF2B5EF4-FFF2-40B4-BE49-F238E27FC236}">
                  <a16:creationId xmlns:a16="http://schemas.microsoft.com/office/drawing/2014/main" id="{E439350E-7D73-0760-1269-2AD7EE946D44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8">
              <a:extLst>
                <a:ext uri="{FF2B5EF4-FFF2-40B4-BE49-F238E27FC236}">
                  <a16:creationId xmlns:a16="http://schemas.microsoft.com/office/drawing/2014/main" id="{4DEE3118-0EEB-8725-ECAC-90E68B4FB378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30">
            <a:extLst>
              <a:ext uri="{FF2B5EF4-FFF2-40B4-BE49-F238E27FC236}">
                <a16:creationId xmlns:a16="http://schemas.microsoft.com/office/drawing/2014/main" id="{D543897F-6BA5-DE09-8E40-976A263D7471}"/>
              </a:ext>
            </a:extLst>
          </p:cNvPr>
          <p:cNvSpPr/>
          <p:nvPr userDrawn="1"/>
        </p:nvSpPr>
        <p:spPr>
          <a:xfrm>
            <a:off x="916290" y="4672326"/>
            <a:ext cx="4842879" cy="1182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Picture 29" descr="Logo&#10;&#10;Description automatically generated with medium confidence">
            <a:extLst>
              <a:ext uri="{FF2B5EF4-FFF2-40B4-BE49-F238E27FC236}">
                <a16:creationId xmlns:a16="http://schemas.microsoft.com/office/drawing/2014/main" id="{D11A3759-EF6F-AB16-BD17-32E952D0FB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915" y="154418"/>
            <a:ext cx="1343052" cy="1351625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4535C03-237C-0C1C-3DE9-4FD5D00E0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5" y="644002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3C9C9141-EF68-9240-2576-7041EF077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9172" y="640641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直接连接符 17">
            <a:extLst>
              <a:ext uri="{FF2B5EF4-FFF2-40B4-BE49-F238E27FC236}">
                <a16:creationId xmlns:a16="http://schemas.microsoft.com/office/drawing/2014/main" id="{781999BB-A88F-5780-5A93-6F5F53446700}"/>
              </a:ext>
            </a:extLst>
          </p:cNvPr>
          <p:cNvCxnSpPr>
            <a:cxnSpLocks/>
          </p:cNvCxnSpPr>
          <p:nvPr userDrawn="1"/>
        </p:nvCxnSpPr>
        <p:spPr>
          <a:xfrm>
            <a:off x="796413" y="6478692"/>
            <a:ext cx="1034402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6">
            <a:extLst>
              <a:ext uri="{FF2B5EF4-FFF2-40B4-BE49-F238E27FC236}">
                <a16:creationId xmlns:a16="http://schemas.microsoft.com/office/drawing/2014/main" id="{3C537623-D171-DE7C-4F8A-A0E98D46DAF6}"/>
              </a:ext>
            </a:extLst>
          </p:cNvPr>
          <p:cNvGrpSpPr/>
          <p:nvPr userDrawn="1"/>
        </p:nvGrpSpPr>
        <p:grpSpPr>
          <a:xfrm>
            <a:off x="6297563" y="4568654"/>
            <a:ext cx="1362525" cy="988578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4" name="矩形 27">
              <a:extLst>
                <a:ext uri="{FF2B5EF4-FFF2-40B4-BE49-F238E27FC236}">
                  <a16:creationId xmlns:a16="http://schemas.microsoft.com/office/drawing/2014/main" id="{523950AF-3071-1E4E-CA81-053BD4BDE18D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28">
              <a:extLst>
                <a:ext uri="{FF2B5EF4-FFF2-40B4-BE49-F238E27FC236}">
                  <a16:creationId xmlns:a16="http://schemas.microsoft.com/office/drawing/2014/main" id="{38F97304-84AD-EB10-3AA6-CA74DA153E92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30">
            <a:extLst>
              <a:ext uri="{FF2B5EF4-FFF2-40B4-BE49-F238E27FC236}">
                <a16:creationId xmlns:a16="http://schemas.microsoft.com/office/drawing/2014/main" id="{8C65C967-9C2D-2F07-969B-8455D196D7EB}"/>
              </a:ext>
            </a:extLst>
          </p:cNvPr>
          <p:cNvSpPr/>
          <p:nvPr userDrawn="1"/>
        </p:nvSpPr>
        <p:spPr>
          <a:xfrm>
            <a:off x="6417439" y="4679615"/>
            <a:ext cx="4842879" cy="1182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78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C62AB149-3203-9C3F-8F51-1B2F3FCDC5F8}"/>
              </a:ext>
            </a:extLst>
          </p:cNvPr>
          <p:cNvCxnSpPr/>
          <p:nvPr userDrawn="1"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26">
            <a:extLst>
              <a:ext uri="{FF2B5EF4-FFF2-40B4-BE49-F238E27FC236}">
                <a16:creationId xmlns:a16="http://schemas.microsoft.com/office/drawing/2014/main" id="{113F0EE3-789C-1F5F-F171-CF9EAA391D80}"/>
              </a:ext>
            </a:extLst>
          </p:cNvPr>
          <p:cNvGrpSpPr/>
          <p:nvPr userDrawn="1"/>
        </p:nvGrpSpPr>
        <p:grpSpPr>
          <a:xfrm>
            <a:off x="5954980" y="1821042"/>
            <a:ext cx="1362525" cy="988578"/>
            <a:chOff x="6177683" y="1666134"/>
            <a:chExt cx="1362525" cy="988578"/>
          </a:xfrm>
          <a:solidFill>
            <a:srgbClr val="7030A0"/>
          </a:solidFill>
        </p:grpSpPr>
        <p:sp>
          <p:nvSpPr>
            <p:cNvPr id="11" name="矩形 27">
              <a:extLst>
                <a:ext uri="{FF2B5EF4-FFF2-40B4-BE49-F238E27FC236}">
                  <a16:creationId xmlns:a16="http://schemas.microsoft.com/office/drawing/2014/main" id="{E439350E-7D73-0760-1269-2AD7EE946D44}"/>
                </a:ext>
              </a:extLst>
            </p:cNvPr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28">
              <a:extLst>
                <a:ext uri="{FF2B5EF4-FFF2-40B4-BE49-F238E27FC236}">
                  <a16:creationId xmlns:a16="http://schemas.microsoft.com/office/drawing/2014/main" id="{4DEE3118-0EEB-8725-ECAC-90E68B4FB378}"/>
                </a:ext>
              </a:extLst>
            </p:cNvPr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30">
            <a:extLst>
              <a:ext uri="{FF2B5EF4-FFF2-40B4-BE49-F238E27FC236}">
                <a16:creationId xmlns:a16="http://schemas.microsoft.com/office/drawing/2014/main" id="{D543897F-6BA5-DE09-8E40-976A263D7471}"/>
              </a:ext>
            </a:extLst>
          </p:cNvPr>
          <p:cNvSpPr/>
          <p:nvPr userDrawn="1"/>
        </p:nvSpPr>
        <p:spPr>
          <a:xfrm>
            <a:off x="6074858" y="1905400"/>
            <a:ext cx="4842879" cy="1555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Picture 29" descr="Logo&#10;&#10;Description automatically generated with medium confidence">
            <a:extLst>
              <a:ext uri="{FF2B5EF4-FFF2-40B4-BE49-F238E27FC236}">
                <a16:creationId xmlns:a16="http://schemas.microsoft.com/office/drawing/2014/main" id="{D11A3759-EF6F-AB16-BD17-32E952D0FB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915" y="154418"/>
            <a:ext cx="1343052" cy="1351625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4535C03-237C-0C1C-3DE9-4FD5D00E0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5" y="644002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3C9C9141-EF68-9240-2576-7041EF077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9172" y="640641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直接连接符 17">
            <a:extLst>
              <a:ext uri="{FF2B5EF4-FFF2-40B4-BE49-F238E27FC236}">
                <a16:creationId xmlns:a16="http://schemas.microsoft.com/office/drawing/2014/main" id="{781999BB-A88F-5780-5A93-6F5F53446700}"/>
              </a:ext>
            </a:extLst>
          </p:cNvPr>
          <p:cNvCxnSpPr>
            <a:cxnSpLocks/>
          </p:cNvCxnSpPr>
          <p:nvPr userDrawn="1"/>
        </p:nvCxnSpPr>
        <p:spPr>
          <a:xfrm>
            <a:off x="796413" y="6478692"/>
            <a:ext cx="1034402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78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1D43BFCD-6781-41B0-F8B0-62A387F47B9B}"/>
              </a:ext>
            </a:extLst>
          </p:cNvPr>
          <p:cNvCxnSpPr/>
          <p:nvPr userDrawn="1"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AF8FB052-AFED-E7A3-2C7C-BFD10C5CDB2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915" y="154418"/>
            <a:ext cx="1343052" cy="1351625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E8C0D8B-D42A-DF8E-9A41-37A85F7F5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5" y="644002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66A8E87-98B7-F450-BFFD-5FABEF3A6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9172" y="6406417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87DFE072-285E-465C-85F2-8F6EBF5925C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直接连接符 17">
            <a:extLst>
              <a:ext uri="{FF2B5EF4-FFF2-40B4-BE49-F238E27FC236}">
                <a16:creationId xmlns:a16="http://schemas.microsoft.com/office/drawing/2014/main" id="{FC66F34B-7C1C-B1EA-F978-322C2AD07247}"/>
              </a:ext>
            </a:extLst>
          </p:cNvPr>
          <p:cNvCxnSpPr>
            <a:cxnSpLocks/>
          </p:cNvCxnSpPr>
          <p:nvPr userDrawn="1"/>
        </p:nvCxnSpPr>
        <p:spPr>
          <a:xfrm>
            <a:off x="796413" y="6478692"/>
            <a:ext cx="1034402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0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8" r:id="rId2"/>
    <p:sldLayoutId id="2147483650" r:id="rId3"/>
    <p:sldLayoutId id="2147483649" r:id="rId4"/>
    <p:sldLayoutId id="2147483651" r:id="rId5"/>
    <p:sldLayoutId id="2147483667" r:id="rId6"/>
    <p:sldLayoutId id="2147483652" r:id="rId7"/>
    <p:sldLayoutId id="2147483668" r:id="rId8"/>
    <p:sldLayoutId id="2147483672" r:id="rId9"/>
    <p:sldLayoutId id="2147483681" r:id="rId10"/>
    <p:sldLayoutId id="2147483682" r:id="rId11"/>
    <p:sldLayoutId id="214748369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199CA2-FA80-65C8-43DA-1D5025146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4" y="6440025"/>
            <a:ext cx="4345287" cy="331518"/>
          </a:xfrm>
        </p:spPr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 I Moliner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E050B-1F26-0C58-F70D-5FADC82DF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21267-6096-E0B3-4D15-8DA097A564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8685" y="1836879"/>
            <a:ext cx="8734629" cy="241788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800" dirty="0">
                <a:solidFill>
                  <a:srgbClr val="1C4885"/>
                </a:solidFill>
                <a:latin typeface="+mj-lt"/>
                <a:ea typeface="FZZhengHeiS-DB-GB" panose="02000000000000000000" pitchFamily="2" charset="0"/>
              </a:rPr>
              <a:t>Study of Quantum Convolutional Neural Network (QCNN) applied to the MINST dataset</a:t>
            </a:r>
            <a:endParaRPr lang="zh-CN" altLang="en-US" sz="4800" dirty="0">
              <a:solidFill>
                <a:srgbClr val="1C4885"/>
              </a:solidFill>
              <a:latin typeface="+mj-lt"/>
              <a:ea typeface="FZZhengHeiS-DB-GB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48BD3B-3F5C-19E3-3BBE-98710852ED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28686" y="4954693"/>
            <a:ext cx="8734628" cy="1205077"/>
          </a:xfrm>
        </p:spPr>
        <p:txBody>
          <a:bodyPr/>
          <a:lstStyle/>
          <a:p>
            <a:pPr marL="0" indent="0" algn="ctr">
              <a:buNone/>
            </a:pPr>
            <a:r>
              <a:rPr lang="it-IT" sz="2000" b="1" dirty="0">
                <a:latin typeface="+mj-lt"/>
              </a:rPr>
              <a:t>Authors</a:t>
            </a:r>
            <a:r>
              <a:rPr lang="it-IT" sz="2000" dirty="0">
                <a:latin typeface="+mj-lt"/>
              </a:rPr>
              <a:t>: Marco Dall’Ara, Giulio Albertin, Joan Verguizas I Moliner</a:t>
            </a:r>
          </a:p>
          <a:p>
            <a:pPr marL="0" indent="0" algn="ctr">
              <a:buNone/>
            </a:pPr>
            <a:r>
              <a:rPr lang="it-IT" sz="2000" dirty="0">
                <a:latin typeface="+mj-lt"/>
              </a:rPr>
              <a:t>                   </a:t>
            </a:r>
          </a:p>
          <a:p>
            <a:pPr marL="0" indent="0" algn="ctr">
              <a:buNone/>
            </a:pPr>
            <a:r>
              <a:rPr lang="it-IT" sz="2000" b="1" dirty="0">
                <a:latin typeface="+mj-lt"/>
              </a:rPr>
              <a:t>14/07/2023</a:t>
            </a:r>
          </a:p>
        </p:txBody>
      </p:sp>
      <p:pic>
        <p:nvPicPr>
          <p:cNvPr id="5" name="Picture 4" descr="Announcing TensorFlow Quantum: An Open Source Library for Quantum Machine  Learning – Google Research Blog">
            <a:extLst>
              <a:ext uri="{FF2B5EF4-FFF2-40B4-BE49-F238E27FC236}">
                <a16:creationId xmlns:a16="http://schemas.microsoft.com/office/drawing/2014/main" id="{4D428398-8FEC-FE22-E930-B9FCAB60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08" y="4225650"/>
            <a:ext cx="2488182" cy="30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99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5"/>
          <p:cNvSpPr txBox="1">
            <a:spLocks noGrp="1"/>
          </p:cNvSpPr>
          <p:nvPr>
            <p:ph type="ftr" idx="11"/>
          </p:nvPr>
        </p:nvSpPr>
        <p:spPr>
          <a:xfrm>
            <a:off x="2443884" y="6440024"/>
            <a:ext cx="4223615" cy="289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 dirty="0">
                <a:latin typeface="Calibri"/>
                <a:ea typeface="Calibri"/>
                <a:cs typeface="Calibri"/>
                <a:sym typeface="Calibri"/>
              </a:rPr>
              <a:t>Marco Dall’Ara, Giulio Albertin, Joan Verguizasi Moliner</a:t>
            </a:r>
            <a:endParaRPr dirty="0"/>
          </a:p>
        </p:txBody>
      </p:sp>
      <p:sp>
        <p:nvSpPr>
          <p:cNvPr id="598" name="Google Shape;598;p45"/>
          <p:cNvSpPr txBox="1">
            <a:spLocks noGrp="1"/>
          </p:cNvSpPr>
          <p:nvPr>
            <p:ph type="sldNum" idx="12"/>
          </p:nvPr>
        </p:nvSpPr>
        <p:spPr>
          <a:xfrm>
            <a:off x="6789172" y="640641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  <p:sp>
        <p:nvSpPr>
          <p:cNvPr id="600" name="Google Shape;600;p45"/>
          <p:cNvSpPr txBox="1"/>
          <p:nvPr/>
        </p:nvSpPr>
        <p:spPr>
          <a:xfrm>
            <a:off x="836126" y="830337"/>
            <a:ext cx="357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Pooling Layer</a:t>
            </a:r>
            <a:endParaRPr sz="18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cxnSp>
        <p:nvCxnSpPr>
          <p:cNvPr id="601" name="Google Shape;601;p45"/>
          <p:cNvCxnSpPr/>
          <p:nvPr/>
        </p:nvCxnSpPr>
        <p:spPr>
          <a:xfrm>
            <a:off x="5792450" y="1662981"/>
            <a:ext cx="6000" cy="877200"/>
          </a:xfrm>
          <a:prstGeom prst="straightConnector1">
            <a:avLst/>
          </a:prstGeom>
          <a:noFill/>
          <a:ln w="1143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2" name="Google Shape;602;p45"/>
          <p:cNvSpPr/>
          <p:nvPr/>
        </p:nvSpPr>
        <p:spPr>
          <a:xfrm>
            <a:off x="5847225" y="1717929"/>
            <a:ext cx="4830300" cy="11403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3" name="Google Shape;603;p45"/>
          <p:cNvCxnSpPr/>
          <p:nvPr/>
        </p:nvCxnSpPr>
        <p:spPr>
          <a:xfrm rot="10800000" flipH="1">
            <a:off x="5738025" y="1662969"/>
            <a:ext cx="1323600" cy="600"/>
          </a:xfrm>
          <a:prstGeom prst="straightConnector1">
            <a:avLst/>
          </a:prstGeom>
          <a:noFill/>
          <a:ln w="1143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4" name="Google Shape;604;p45"/>
          <p:cNvSpPr txBox="1"/>
          <p:nvPr/>
        </p:nvSpPr>
        <p:spPr>
          <a:xfrm>
            <a:off x="5847225" y="1784953"/>
            <a:ext cx="4830300" cy="10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A3F"/>
              </a:buClr>
              <a:buSzPts val="2400"/>
              <a:buFont typeface="Arial"/>
              <a:buNone/>
            </a:pPr>
            <a:r>
              <a:rPr lang="it-IT" sz="2400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Qubits are </a:t>
            </a:r>
            <a:r>
              <a:rPr lang="it-IT" sz="2400" b="1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traced out </a:t>
            </a:r>
            <a:r>
              <a:rPr lang="it-IT" sz="2400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in the calculation of the expected value of Z in the end.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5"/>
          <p:cNvSpPr/>
          <p:nvPr/>
        </p:nvSpPr>
        <p:spPr>
          <a:xfrm>
            <a:off x="5847225" y="3207254"/>
            <a:ext cx="4830300" cy="11403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5"/>
          <p:cNvSpPr/>
          <p:nvPr/>
        </p:nvSpPr>
        <p:spPr>
          <a:xfrm>
            <a:off x="5847225" y="4769179"/>
            <a:ext cx="4830300" cy="11403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7" name="Google Shape;607;p45"/>
          <p:cNvCxnSpPr/>
          <p:nvPr/>
        </p:nvCxnSpPr>
        <p:spPr>
          <a:xfrm>
            <a:off x="5792450" y="3179781"/>
            <a:ext cx="6000" cy="877200"/>
          </a:xfrm>
          <a:prstGeom prst="straightConnector1">
            <a:avLst/>
          </a:prstGeom>
          <a:noFill/>
          <a:ln w="1143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8" name="Google Shape;608;p45"/>
          <p:cNvCxnSpPr/>
          <p:nvPr/>
        </p:nvCxnSpPr>
        <p:spPr>
          <a:xfrm rot="10800000" flipH="1">
            <a:off x="5738025" y="3179781"/>
            <a:ext cx="1323600" cy="600"/>
          </a:xfrm>
          <a:prstGeom prst="straightConnector1">
            <a:avLst/>
          </a:prstGeom>
          <a:noFill/>
          <a:ln w="1143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9" name="Google Shape;609;p45"/>
          <p:cNvCxnSpPr/>
          <p:nvPr/>
        </p:nvCxnSpPr>
        <p:spPr>
          <a:xfrm rot="10800000" flipH="1">
            <a:off x="5738025" y="4694256"/>
            <a:ext cx="1323600" cy="600"/>
          </a:xfrm>
          <a:prstGeom prst="straightConnector1">
            <a:avLst/>
          </a:prstGeom>
          <a:noFill/>
          <a:ln w="1143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0" name="Google Shape;610;p45"/>
          <p:cNvCxnSpPr/>
          <p:nvPr/>
        </p:nvCxnSpPr>
        <p:spPr>
          <a:xfrm>
            <a:off x="5792450" y="4696581"/>
            <a:ext cx="6000" cy="877200"/>
          </a:xfrm>
          <a:prstGeom prst="straightConnector1">
            <a:avLst/>
          </a:prstGeom>
          <a:noFill/>
          <a:ln w="1143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1" name="Google Shape;611;p45"/>
          <p:cNvSpPr txBox="1"/>
          <p:nvPr/>
        </p:nvSpPr>
        <p:spPr>
          <a:xfrm>
            <a:off x="5847225" y="4769179"/>
            <a:ext cx="4830300" cy="10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A3F"/>
              </a:buClr>
              <a:buSzPts val="2400"/>
              <a:buFont typeface="Arial"/>
              <a:buNone/>
            </a:pPr>
            <a:r>
              <a:rPr lang="it-IT" sz="2400" b="0" i="0" u="none" strike="noStrike" cap="none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Reduces dimensionality and introduces </a:t>
            </a:r>
            <a:r>
              <a:rPr lang="it-IT" sz="2400" b="1" i="0" u="none" strike="noStrike" cap="none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nonlinearities</a:t>
            </a:r>
            <a:r>
              <a:rPr lang="it-IT" sz="2400" b="0" i="0" u="none" strike="noStrike" cap="none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5"/>
          <p:cNvSpPr txBox="1"/>
          <p:nvPr/>
        </p:nvSpPr>
        <p:spPr>
          <a:xfrm>
            <a:off x="5847225" y="3242391"/>
            <a:ext cx="4830300" cy="10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A3F"/>
              </a:buClr>
              <a:buSzPts val="2400"/>
              <a:buFont typeface="Arial"/>
              <a:buNone/>
            </a:pPr>
            <a:r>
              <a:rPr lang="it-IT" sz="2400" b="0" i="0" u="none" strike="noStrike" cap="none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The outcome determines whether apply a single-qubit gate on neighbors’ qubits.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613" name="Google Shape;61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879" y="2203431"/>
            <a:ext cx="4781596" cy="13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875" y="3973672"/>
            <a:ext cx="4781600" cy="13500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582;p44">
            <a:extLst>
              <a:ext uri="{FF2B5EF4-FFF2-40B4-BE49-F238E27FC236}">
                <a16:creationId xmlns:a16="http://schemas.microsoft.com/office/drawing/2014/main" id="{71BDA59B-0223-1A32-6569-E9C98D688C40}"/>
              </a:ext>
            </a:extLst>
          </p:cNvPr>
          <p:cNvSpPr txBox="1">
            <a:spLocks/>
          </p:cNvSpPr>
          <p:nvPr/>
        </p:nvSpPr>
        <p:spPr>
          <a:xfrm>
            <a:off x="836126" y="447910"/>
            <a:ext cx="8447574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>
                <a:latin typeface="+mj-lt"/>
              </a:rPr>
              <a:t>Quantum Convolutional Neural Network</a:t>
            </a:r>
            <a:endParaRPr lang="it-IT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10A8C-C89A-664E-D973-B9CCEDA55B81}"/>
              </a:ext>
            </a:extLst>
          </p:cNvPr>
          <p:cNvSpPr txBox="1"/>
          <p:nvPr/>
        </p:nvSpPr>
        <p:spPr>
          <a:xfrm>
            <a:off x="8535774" y="6086355"/>
            <a:ext cx="3324349" cy="30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+mj-lt"/>
              </a:rPr>
              <a:t>Y. </a:t>
            </a:r>
            <a:r>
              <a:rPr lang="en-US" sz="1400" i="1" dirty="0" err="1">
                <a:latin typeface="+mj-lt"/>
              </a:rPr>
              <a:t>Lu,et</a:t>
            </a:r>
            <a:r>
              <a:rPr lang="en-US" sz="1400" i="1" dirty="0">
                <a:latin typeface="+mj-lt"/>
              </a:rPr>
              <a:t> al., 40</a:t>
            </a:r>
            <a:r>
              <a:rPr lang="en-US" sz="1400" i="1" baseline="30000" dirty="0">
                <a:latin typeface="+mj-lt"/>
              </a:rPr>
              <a:t>th</a:t>
            </a:r>
            <a:r>
              <a:rPr lang="en-US" sz="1400" i="1" dirty="0">
                <a:latin typeface="+mj-lt"/>
              </a:rPr>
              <a:t> </a:t>
            </a:r>
            <a:r>
              <a:rPr lang="en-US" sz="1400" i="1" dirty="0">
                <a:effectLst/>
                <a:latin typeface="+mj-lt"/>
              </a:rPr>
              <a:t>CCC, 52363, (2021).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6"/>
          <p:cNvSpPr txBox="1">
            <a:spLocks noGrp="1"/>
          </p:cNvSpPr>
          <p:nvPr>
            <p:ph type="ftr" idx="11"/>
          </p:nvPr>
        </p:nvSpPr>
        <p:spPr>
          <a:xfrm>
            <a:off x="2443885" y="6440023"/>
            <a:ext cx="4339286" cy="389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 dirty="0">
                <a:latin typeface="Calibri"/>
                <a:ea typeface="Calibri"/>
                <a:cs typeface="Calibri"/>
                <a:sym typeface="Calibri"/>
              </a:rPr>
              <a:t>Marco Dall’Ara, Giulio Albertin, Joan Verguizasi Moliner</a:t>
            </a:r>
            <a:endParaRPr dirty="0"/>
          </a:p>
        </p:txBody>
      </p:sp>
      <p:sp>
        <p:nvSpPr>
          <p:cNvPr id="620" name="Google Shape;620;p46"/>
          <p:cNvSpPr txBox="1">
            <a:spLocks noGrp="1"/>
          </p:cNvSpPr>
          <p:nvPr>
            <p:ph type="sldNum" idx="12"/>
          </p:nvPr>
        </p:nvSpPr>
        <p:spPr>
          <a:xfrm>
            <a:off x="6789172" y="640641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  <p:cxnSp>
        <p:nvCxnSpPr>
          <p:cNvPr id="623" name="Google Shape;623;p46"/>
          <p:cNvCxnSpPr/>
          <p:nvPr/>
        </p:nvCxnSpPr>
        <p:spPr>
          <a:xfrm>
            <a:off x="6109950" y="1542117"/>
            <a:ext cx="6000" cy="877200"/>
          </a:xfrm>
          <a:prstGeom prst="straightConnector1">
            <a:avLst/>
          </a:prstGeom>
          <a:noFill/>
          <a:ln w="1143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4" name="Google Shape;624;p46"/>
          <p:cNvSpPr/>
          <p:nvPr/>
        </p:nvSpPr>
        <p:spPr>
          <a:xfrm>
            <a:off x="6164725" y="1597065"/>
            <a:ext cx="4830300" cy="11403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5" name="Google Shape;625;p46"/>
          <p:cNvCxnSpPr/>
          <p:nvPr/>
        </p:nvCxnSpPr>
        <p:spPr>
          <a:xfrm rot="10800000" flipH="1">
            <a:off x="6055525" y="1542105"/>
            <a:ext cx="1323600" cy="600"/>
          </a:xfrm>
          <a:prstGeom prst="straightConnector1">
            <a:avLst/>
          </a:prstGeom>
          <a:noFill/>
          <a:ln w="1143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6" name="Google Shape;626;p46"/>
          <p:cNvSpPr txBox="1"/>
          <p:nvPr/>
        </p:nvSpPr>
        <p:spPr>
          <a:xfrm>
            <a:off x="6164725" y="1597065"/>
            <a:ext cx="4830300" cy="10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A3F"/>
              </a:buClr>
              <a:buSzPts val="2400"/>
              <a:buFont typeface="Arial"/>
              <a:buNone/>
            </a:pPr>
            <a:r>
              <a:rPr lang="it-IT" sz="2400" b="0" i="0" u="none" strike="noStrike" cap="none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FC layer is applied to perform classification on the extracted features.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6"/>
          <p:cNvSpPr/>
          <p:nvPr/>
        </p:nvSpPr>
        <p:spPr>
          <a:xfrm>
            <a:off x="6164725" y="3086390"/>
            <a:ext cx="4830300" cy="11403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6"/>
          <p:cNvSpPr/>
          <p:nvPr/>
        </p:nvSpPr>
        <p:spPr>
          <a:xfrm>
            <a:off x="6164725" y="4648315"/>
            <a:ext cx="4830300" cy="11403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9" name="Google Shape;629;p46"/>
          <p:cNvCxnSpPr/>
          <p:nvPr/>
        </p:nvCxnSpPr>
        <p:spPr>
          <a:xfrm>
            <a:off x="6109950" y="3058917"/>
            <a:ext cx="6000" cy="877200"/>
          </a:xfrm>
          <a:prstGeom prst="straightConnector1">
            <a:avLst/>
          </a:prstGeom>
          <a:noFill/>
          <a:ln w="1143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0" name="Google Shape;630;p46"/>
          <p:cNvCxnSpPr/>
          <p:nvPr/>
        </p:nvCxnSpPr>
        <p:spPr>
          <a:xfrm rot="10800000" flipH="1">
            <a:off x="6055525" y="3058917"/>
            <a:ext cx="1323600" cy="600"/>
          </a:xfrm>
          <a:prstGeom prst="straightConnector1">
            <a:avLst/>
          </a:prstGeom>
          <a:noFill/>
          <a:ln w="1143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1" name="Google Shape;631;p46"/>
          <p:cNvCxnSpPr/>
          <p:nvPr/>
        </p:nvCxnSpPr>
        <p:spPr>
          <a:xfrm rot="10800000" flipH="1">
            <a:off x="6055525" y="4573392"/>
            <a:ext cx="1323600" cy="600"/>
          </a:xfrm>
          <a:prstGeom prst="straightConnector1">
            <a:avLst/>
          </a:prstGeom>
          <a:noFill/>
          <a:ln w="1143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2" name="Google Shape;632;p46"/>
          <p:cNvCxnSpPr/>
          <p:nvPr/>
        </p:nvCxnSpPr>
        <p:spPr>
          <a:xfrm>
            <a:off x="6109950" y="4575717"/>
            <a:ext cx="6000" cy="877200"/>
          </a:xfrm>
          <a:prstGeom prst="straightConnector1">
            <a:avLst/>
          </a:prstGeom>
          <a:noFill/>
          <a:ln w="1143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3" name="Google Shape;633;p46"/>
          <p:cNvSpPr txBox="1"/>
          <p:nvPr/>
        </p:nvSpPr>
        <p:spPr>
          <a:xfrm>
            <a:off x="6322774" y="4657945"/>
            <a:ext cx="4830300" cy="10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A3F"/>
              </a:buClr>
              <a:buSzPts val="2400"/>
              <a:buFont typeface="Arial"/>
              <a:buNone/>
            </a:pPr>
            <a:r>
              <a:rPr lang="it-IT" sz="2400" b="0" i="0" u="none" strike="noStrike" cap="none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Binary classification:</a:t>
            </a:r>
            <a:endParaRPr sz="2400" b="0" i="0" u="none" strike="noStrike" cap="none" dirty="0">
              <a:solidFill>
                <a:srgbClr val="343A3F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A3F"/>
              </a:buClr>
              <a:buSzPts val="2400"/>
              <a:buFont typeface="Arial"/>
              <a:buNone/>
            </a:pPr>
            <a:r>
              <a:rPr lang="it-IT" sz="2400" b="1" i="0" u="none" strike="noStrike" cap="none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&lt;Z&gt; ≥ 0  </a:t>
            </a:r>
            <a:r>
              <a:rPr lang="it-IT" sz="2400" i="0" u="none" strike="noStrike" cap="none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-&gt; </a:t>
            </a:r>
            <a:r>
              <a:rPr lang="it-IT" sz="2400" b="0" i="0" u="none" strike="noStrike" cap="none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one class</a:t>
            </a:r>
            <a:endParaRPr sz="2400" b="0" i="0" u="none" strike="noStrike" cap="none" dirty="0">
              <a:solidFill>
                <a:srgbClr val="343A3F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A3F"/>
              </a:buClr>
              <a:buSzPts val="2400"/>
              <a:buFont typeface="Arial"/>
              <a:buNone/>
            </a:pPr>
            <a:r>
              <a:rPr lang="it-IT" sz="2400" b="1" i="0" u="none" strike="noStrike" cap="none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&lt;Z&gt; &lt; 0  </a:t>
            </a:r>
            <a:r>
              <a:rPr lang="it-IT" sz="2400" b="0" i="0" u="none" strike="noStrike" cap="none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-&gt; other class</a:t>
            </a:r>
            <a:endParaRPr sz="2400" b="0" i="0" u="none" strike="noStrike" cap="none" dirty="0">
              <a:solidFill>
                <a:srgbClr val="343A3F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46"/>
          <p:cNvSpPr txBox="1"/>
          <p:nvPr/>
        </p:nvSpPr>
        <p:spPr>
          <a:xfrm>
            <a:off x="6164725" y="3121527"/>
            <a:ext cx="4830300" cy="10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A3F"/>
              </a:buClr>
              <a:buSzPts val="2400"/>
              <a:buFont typeface="Arial"/>
              <a:buNone/>
            </a:pPr>
            <a:r>
              <a:rPr lang="it-IT" sz="2400" b="0" i="0" u="none" strike="noStrike" cap="none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The output of the QCNN model for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A3F"/>
              </a:buClr>
              <a:buSzPts val="2400"/>
              <a:buFont typeface="Arial"/>
              <a:buNone/>
            </a:pPr>
            <a:r>
              <a:rPr lang="it-IT" sz="2400" b="0" i="0" u="none" strike="noStrike" cap="none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x</a:t>
            </a:r>
            <a:r>
              <a:rPr lang="it-IT" sz="2400" b="0" i="0" u="none" strike="noStrike" cap="none" baseline="-25000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in</a:t>
            </a:r>
            <a:r>
              <a:rPr lang="it-IT" sz="2400" b="0" i="0" u="none" strike="noStrike" cap="none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 is  -&gt;  </a:t>
            </a:r>
            <a:r>
              <a:rPr lang="it-IT" sz="2400" b="1" i="0" u="none" strike="noStrike" cap="none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f(θ, x</a:t>
            </a:r>
            <a:r>
              <a:rPr lang="it-IT" sz="2400" b="1" i="0" u="none" strike="noStrike" cap="none" baseline="-25000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in</a:t>
            </a:r>
            <a:r>
              <a:rPr lang="it-IT" sz="2400" b="1" i="0" u="none" strike="noStrike" cap="none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) ≡ &lt;Z&gt; </a:t>
            </a:r>
            <a:r>
              <a:rPr lang="it-IT" sz="2400" b="0" i="0" u="none" strike="noStrike" cap="none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635" name="Google Shape;63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2084741"/>
            <a:ext cx="5331626" cy="31436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582;p44">
            <a:extLst>
              <a:ext uri="{FF2B5EF4-FFF2-40B4-BE49-F238E27FC236}">
                <a16:creationId xmlns:a16="http://schemas.microsoft.com/office/drawing/2014/main" id="{3CA1134A-4F77-3A0E-32EB-E24C1D421FA3}"/>
              </a:ext>
            </a:extLst>
          </p:cNvPr>
          <p:cNvSpPr txBox="1">
            <a:spLocks/>
          </p:cNvSpPr>
          <p:nvPr/>
        </p:nvSpPr>
        <p:spPr>
          <a:xfrm>
            <a:off x="836126" y="447910"/>
            <a:ext cx="8447574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>
                <a:latin typeface="+mj-lt"/>
              </a:rPr>
              <a:t>Quantum Convolutional Neural Network</a:t>
            </a:r>
            <a:endParaRPr lang="it-IT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F87A9-F949-2CC5-92B7-23F5FA164507}"/>
              </a:ext>
            </a:extLst>
          </p:cNvPr>
          <p:cNvSpPr txBox="1"/>
          <p:nvPr/>
        </p:nvSpPr>
        <p:spPr>
          <a:xfrm>
            <a:off x="8535774" y="6086355"/>
            <a:ext cx="3324349" cy="30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+mj-lt"/>
              </a:rPr>
              <a:t>Y. </a:t>
            </a:r>
            <a:r>
              <a:rPr lang="en-US" sz="1400" i="1" dirty="0" err="1">
                <a:latin typeface="+mj-lt"/>
              </a:rPr>
              <a:t>Lu,et</a:t>
            </a:r>
            <a:r>
              <a:rPr lang="en-US" sz="1400" i="1" dirty="0">
                <a:latin typeface="+mj-lt"/>
              </a:rPr>
              <a:t> al., 40</a:t>
            </a:r>
            <a:r>
              <a:rPr lang="en-US" sz="1400" i="1" baseline="30000" dirty="0">
                <a:latin typeface="+mj-lt"/>
              </a:rPr>
              <a:t>th</a:t>
            </a:r>
            <a:r>
              <a:rPr lang="en-US" sz="1400" i="1" dirty="0">
                <a:latin typeface="+mj-lt"/>
              </a:rPr>
              <a:t> </a:t>
            </a:r>
            <a:r>
              <a:rPr lang="en-US" sz="1400" i="1" dirty="0">
                <a:effectLst/>
                <a:latin typeface="+mj-lt"/>
              </a:rPr>
              <a:t>CCC, 52363, (2021).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7"/>
          <p:cNvSpPr txBox="1">
            <a:spLocks noGrp="1"/>
          </p:cNvSpPr>
          <p:nvPr>
            <p:ph type="ftr" sz="quarter" idx="10"/>
          </p:nvPr>
        </p:nvSpPr>
        <p:spPr>
          <a:xfrm>
            <a:off x="2443884" y="6440024"/>
            <a:ext cx="434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 dirty="0">
                <a:latin typeface="Calibri"/>
                <a:ea typeface="Calibri"/>
                <a:cs typeface="Calibri"/>
                <a:sym typeface="Calibri"/>
              </a:rPr>
              <a:t>Marco Dall’Ara, Giulio Albertin, Joan Verguizasi Moliner</a:t>
            </a:r>
            <a:endParaRPr dirty="0"/>
          </a:p>
        </p:txBody>
      </p:sp>
      <p:sp>
        <p:nvSpPr>
          <p:cNvPr id="643" name="Google Shape;643;p47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  <p:sp>
        <p:nvSpPr>
          <p:cNvPr id="641" name="Google Shape;641;p47"/>
          <p:cNvSpPr txBox="1">
            <a:spLocks noGrp="1"/>
          </p:cNvSpPr>
          <p:nvPr>
            <p:ph type="body" idx="4294967295"/>
          </p:nvPr>
        </p:nvSpPr>
        <p:spPr>
          <a:xfrm>
            <a:off x="6433677" y="4673600"/>
            <a:ext cx="4724400" cy="12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t-IT" sz="2600" b="1" dirty="0">
                <a:latin typeface="+mj-lt"/>
                <a:ea typeface="Calibri"/>
                <a:cs typeface="Calibri"/>
                <a:sym typeface="Calibri"/>
              </a:rPr>
              <a:t>Disadvantages</a:t>
            </a:r>
            <a:r>
              <a:rPr lang="it-IT" dirty="0">
                <a:latin typeface="+mj-lt"/>
                <a:ea typeface="Calibri"/>
                <a:cs typeface="Calibri"/>
                <a:sym typeface="Calibri"/>
              </a:rPr>
              <a:t>: </a:t>
            </a:r>
            <a:r>
              <a:rPr lang="it-IT" sz="2000" dirty="0">
                <a:latin typeface="+mj-lt"/>
              </a:rPr>
              <a:t>A</a:t>
            </a:r>
            <a:r>
              <a:rPr lang="it-IT" sz="2000" dirty="0">
                <a:latin typeface="+mj-lt"/>
                <a:ea typeface="Calibri"/>
                <a:cs typeface="Calibri"/>
                <a:sym typeface="Calibri"/>
              </a:rPr>
              <a:t>t least N qubits per image of N pixels. The </a:t>
            </a:r>
            <a:r>
              <a:rPr lang="it-IT" sz="2000" dirty="0">
                <a:latin typeface="+mj-lt"/>
              </a:rPr>
              <a:t>data input discretization produces </a:t>
            </a:r>
            <a:r>
              <a:rPr lang="it-IT" sz="2000" dirty="0">
                <a:latin typeface="+mj-lt"/>
                <a:ea typeface="Calibri"/>
                <a:cs typeface="Calibri"/>
                <a:sym typeface="Calibri"/>
              </a:rPr>
              <a:t>information loss</a:t>
            </a:r>
            <a:r>
              <a:rPr lang="it-IT" sz="2000" dirty="0">
                <a:latin typeface="+mj-lt"/>
              </a:rPr>
              <a:t>.</a:t>
            </a:r>
            <a:r>
              <a:rPr lang="it-IT" dirty="0">
                <a:latin typeface="+mj-lt"/>
              </a:rPr>
              <a:t>  </a:t>
            </a:r>
            <a:endParaRPr sz="2000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j-lt"/>
            </a:endParaRPr>
          </a:p>
        </p:txBody>
      </p:sp>
      <p:sp>
        <p:nvSpPr>
          <p:cNvPr id="640" name="Google Shape;640;p47"/>
          <p:cNvSpPr txBox="1">
            <a:spLocks noGrp="1"/>
          </p:cNvSpPr>
          <p:nvPr>
            <p:ph type="body" idx="4294967295"/>
          </p:nvPr>
        </p:nvSpPr>
        <p:spPr>
          <a:xfrm>
            <a:off x="1003904" y="4715669"/>
            <a:ext cx="482123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t-IT" sz="2600" b="1" dirty="0">
                <a:latin typeface="+mj-lt"/>
                <a:ea typeface="Calibri"/>
                <a:cs typeface="Calibri"/>
                <a:sym typeface="Calibri"/>
              </a:rPr>
              <a:t>Advantages</a:t>
            </a:r>
            <a:r>
              <a:rPr lang="it-IT" dirty="0">
                <a:latin typeface="+mj-lt"/>
                <a:ea typeface="Calibri"/>
                <a:cs typeface="Calibri"/>
                <a:sym typeface="Calibri"/>
              </a:rPr>
              <a:t>: </a:t>
            </a:r>
            <a:r>
              <a:rPr lang="it-IT" sz="2000" dirty="0">
                <a:latin typeface="+mj-lt"/>
                <a:ea typeface="Calibri"/>
                <a:cs typeface="Calibri"/>
                <a:sym typeface="Calibri"/>
              </a:rPr>
              <a:t>Simple and straightforward approach. Low encoding circuit </a:t>
            </a:r>
            <a:r>
              <a:rPr lang="it-IT" sz="2000" dirty="0">
                <a:latin typeface="+mj-lt"/>
              </a:rPr>
              <a:t>d</a:t>
            </a:r>
            <a:r>
              <a:rPr lang="it-IT" sz="2000" dirty="0">
                <a:latin typeface="+mj-lt"/>
                <a:ea typeface="Calibri"/>
                <a:cs typeface="Calibri"/>
                <a:sym typeface="Calibri"/>
              </a:rPr>
              <a:t>epth.</a:t>
            </a:r>
            <a:endParaRPr sz="1200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47"/>
          <p:cNvSpPr txBox="1"/>
          <p:nvPr/>
        </p:nvSpPr>
        <p:spPr>
          <a:xfrm>
            <a:off x="836126" y="447910"/>
            <a:ext cx="5695950" cy="5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it-IT" sz="36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Basis encoding</a:t>
            </a:r>
            <a:endParaRPr sz="36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47"/>
          <p:cNvSpPr txBox="1"/>
          <p:nvPr/>
        </p:nvSpPr>
        <p:spPr>
          <a:xfrm>
            <a:off x="836126" y="830337"/>
            <a:ext cx="31223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Theory</a:t>
            </a:r>
            <a:endParaRPr sz="1800" b="0" i="0" u="none" strike="noStrike" cap="none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646" name="Google Shape;64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912" y="1355736"/>
            <a:ext cx="3857223" cy="300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6140" y="2321652"/>
            <a:ext cx="2979475" cy="6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8"/>
          <p:cNvSpPr txBox="1">
            <a:spLocks noGrp="1"/>
          </p:cNvSpPr>
          <p:nvPr>
            <p:ph type="body" sz="quarter" idx="13"/>
          </p:nvPr>
        </p:nvSpPr>
        <p:spPr>
          <a:xfrm>
            <a:off x="7000875" y="2162895"/>
            <a:ext cx="4738688" cy="109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 dirty="0">
                <a:latin typeface="+mj-lt"/>
              </a:rPr>
              <a:t>3</a:t>
            </a:r>
            <a:r>
              <a:rPr lang="it-IT" sz="2400" dirty="0">
                <a:latin typeface="+mj-lt"/>
                <a:ea typeface="Calibri"/>
                <a:cs typeface="Calibri"/>
                <a:sym typeface="Calibri"/>
              </a:rPr>
              <a:t>x</a:t>
            </a:r>
            <a:r>
              <a:rPr lang="it-IT" sz="2400" dirty="0">
                <a:latin typeface="+mj-lt"/>
              </a:rPr>
              <a:t>3</a:t>
            </a:r>
            <a:r>
              <a:rPr lang="it-IT" sz="2400" dirty="0">
                <a:latin typeface="+mj-lt"/>
                <a:ea typeface="Calibri"/>
                <a:cs typeface="Calibri"/>
                <a:sym typeface="Calibri"/>
              </a:rPr>
              <a:t> input images</a:t>
            </a:r>
            <a:endParaRPr sz="2400" dirty="0">
              <a:latin typeface="+mj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 dirty="0">
                <a:latin typeface="+mj-lt"/>
              </a:rPr>
              <a:t>9</a:t>
            </a:r>
            <a:r>
              <a:rPr lang="it-IT" sz="2400" dirty="0">
                <a:latin typeface="+mj-lt"/>
                <a:ea typeface="Calibri"/>
                <a:cs typeface="Calibri"/>
                <a:sym typeface="Calibri"/>
              </a:rPr>
              <a:t> qubits</a:t>
            </a:r>
            <a:endParaRPr sz="2400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48"/>
          <p:cNvSpPr txBox="1">
            <a:spLocks noGrp="1"/>
          </p:cNvSpPr>
          <p:nvPr>
            <p:ph type="body" sz="quarter" idx="14"/>
          </p:nvPr>
        </p:nvSpPr>
        <p:spPr>
          <a:xfrm>
            <a:off x="6991350" y="4261564"/>
            <a:ext cx="4738688" cy="109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 dirty="0">
                <a:latin typeface="+mj-lt"/>
              </a:rPr>
              <a:t>30 </a:t>
            </a:r>
            <a:r>
              <a:rPr lang="it-IT" sz="2400" dirty="0">
                <a:latin typeface="+mj-lt"/>
                <a:ea typeface="Calibri"/>
                <a:cs typeface="Calibri"/>
                <a:sym typeface="Calibri"/>
              </a:rPr>
              <a:t>parameters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 dirty="0">
                <a:latin typeface="+mj-lt"/>
              </a:rPr>
              <a:t>21</a:t>
            </a:r>
            <a:r>
              <a:rPr lang="it-IT" sz="2400" dirty="0">
                <a:latin typeface="+mj-lt"/>
                <a:ea typeface="Calibri"/>
                <a:cs typeface="Calibri"/>
                <a:sym typeface="Calibri"/>
              </a:rPr>
              <a:t> sec/epoch</a:t>
            </a:r>
            <a:endParaRPr sz="2400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48"/>
          <p:cNvSpPr txBox="1">
            <a:spLocks noGrp="1"/>
          </p:cNvSpPr>
          <p:nvPr>
            <p:ph type="ftr" sz="quarter" idx="3"/>
          </p:nvPr>
        </p:nvSpPr>
        <p:spPr>
          <a:xfrm>
            <a:off x="2443884" y="6440025"/>
            <a:ext cx="4345287" cy="33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 dirty="0">
                <a:latin typeface="Calibri"/>
                <a:ea typeface="Calibri"/>
                <a:cs typeface="Calibri"/>
                <a:sym typeface="Calibri"/>
              </a:rPr>
              <a:t>Marco Dall’Ara, Giulio Albertin, Joan Verguizasi Moliner</a:t>
            </a:r>
            <a:endParaRPr dirty="0"/>
          </a:p>
        </p:txBody>
      </p:sp>
      <p:sp>
        <p:nvSpPr>
          <p:cNvPr id="655" name="Google Shape;655;p48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  <p:sp>
        <p:nvSpPr>
          <p:cNvPr id="656" name="Google Shape;656;p48"/>
          <p:cNvSpPr txBox="1"/>
          <p:nvPr/>
        </p:nvSpPr>
        <p:spPr>
          <a:xfrm>
            <a:off x="836126" y="447910"/>
            <a:ext cx="5695950" cy="50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it-IT" sz="36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Basis encoding</a:t>
            </a:r>
            <a:endParaRPr sz="36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48"/>
          <p:cNvSpPr txBox="1"/>
          <p:nvPr/>
        </p:nvSpPr>
        <p:spPr>
          <a:xfrm>
            <a:off x="836126" y="830337"/>
            <a:ext cx="31223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Model</a:t>
            </a:r>
            <a:endParaRPr sz="18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658" name="Google Shape;65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175" y="2224082"/>
            <a:ext cx="62674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9"/>
          <p:cNvSpPr txBox="1">
            <a:spLocks noGrp="1"/>
          </p:cNvSpPr>
          <p:nvPr>
            <p:ph type="ftr" idx="11"/>
          </p:nvPr>
        </p:nvSpPr>
        <p:spPr>
          <a:xfrm>
            <a:off x="2443884" y="6440024"/>
            <a:ext cx="4515715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 dirty="0">
                <a:latin typeface="Calibri"/>
                <a:ea typeface="Calibri"/>
                <a:cs typeface="Calibri"/>
                <a:sym typeface="Calibri"/>
              </a:rPr>
              <a:t>Marco Dall’Ara, Giulio Albertin, Joan Verguizasi Moliner</a:t>
            </a:r>
            <a:endParaRPr dirty="0"/>
          </a:p>
        </p:txBody>
      </p:sp>
      <p:sp>
        <p:nvSpPr>
          <p:cNvPr id="664" name="Google Shape;664;p49"/>
          <p:cNvSpPr txBox="1">
            <a:spLocks noGrp="1"/>
          </p:cNvSpPr>
          <p:nvPr>
            <p:ph type="sldNum" idx="12"/>
          </p:nvPr>
        </p:nvSpPr>
        <p:spPr>
          <a:xfrm>
            <a:off x="6789172" y="640641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it-IT"/>
              <a:t>14</a:t>
            </a:fld>
            <a:endParaRPr/>
          </a:p>
        </p:txBody>
      </p:sp>
      <p:sp>
        <p:nvSpPr>
          <p:cNvPr id="665" name="Google Shape;665;p49"/>
          <p:cNvSpPr txBox="1">
            <a:spLocks noGrp="1"/>
          </p:cNvSpPr>
          <p:nvPr>
            <p:ph type="ctrTitle"/>
          </p:nvPr>
        </p:nvSpPr>
        <p:spPr>
          <a:xfrm>
            <a:off x="836126" y="447910"/>
            <a:ext cx="56961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it-IT" dirty="0">
                <a:latin typeface="+mj-lt"/>
              </a:rPr>
              <a:t>Basis encoding</a:t>
            </a:r>
            <a:endParaRPr dirty="0">
              <a:latin typeface="+mj-lt"/>
            </a:endParaRPr>
          </a:p>
        </p:txBody>
      </p:sp>
      <p:sp>
        <p:nvSpPr>
          <p:cNvPr id="666" name="Google Shape;666;p49"/>
          <p:cNvSpPr txBox="1"/>
          <p:nvPr/>
        </p:nvSpPr>
        <p:spPr>
          <a:xfrm>
            <a:off x="836126" y="830337"/>
            <a:ext cx="312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Model results</a:t>
            </a:r>
            <a:endParaRPr sz="1800" b="0" i="0" u="none" strike="noStrike" cap="none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667" name="Google Shape;66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7075" y="1199625"/>
            <a:ext cx="4847400" cy="48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125" y="1155537"/>
            <a:ext cx="4935587" cy="4935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0"/>
          <p:cNvSpPr txBox="1">
            <a:spLocks noGrp="1"/>
          </p:cNvSpPr>
          <p:nvPr>
            <p:ph type="ftr" sz="quarter" idx="10"/>
          </p:nvPr>
        </p:nvSpPr>
        <p:spPr>
          <a:xfrm>
            <a:off x="2443884" y="6440025"/>
            <a:ext cx="4345287" cy="33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 dirty="0">
                <a:latin typeface="Calibri"/>
                <a:ea typeface="Calibri"/>
                <a:cs typeface="Calibri"/>
                <a:sym typeface="Calibri"/>
              </a:rPr>
              <a:t>Marco Dall’Ara, Giulio Albertin, Joan Verguizasi Moliner</a:t>
            </a:r>
            <a:endParaRPr dirty="0"/>
          </a:p>
        </p:txBody>
      </p:sp>
      <p:sp>
        <p:nvSpPr>
          <p:cNvPr id="676" name="Google Shape;676;p50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it-IT"/>
              <a:t>15</a:t>
            </a:fld>
            <a:endParaRPr/>
          </a:p>
        </p:txBody>
      </p:sp>
      <p:sp>
        <p:nvSpPr>
          <p:cNvPr id="673" name="Google Shape;673;p50"/>
          <p:cNvSpPr txBox="1">
            <a:spLocks noGrp="1"/>
          </p:cNvSpPr>
          <p:nvPr>
            <p:ph type="body" idx="4294967295"/>
          </p:nvPr>
        </p:nvSpPr>
        <p:spPr>
          <a:xfrm>
            <a:off x="904861" y="4679157"/>
            <a:ext cx="4822825" cy="121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t-IT" sz="2600" b="1" dirty="0">
                <a:latin typeface="+mj-lt"/>
                <a:ea typeface="Calibri"/>
                <a:cs typeface="Calibri"/>
                <a:sym typeface="Calibri"/>
              </a:rPr>
              <a:t>Advantages</a:t>
            </a:r>
            <a:r>
              <a:rPr lang="it-IT" dirty="0">
                <a:latin typeface="+mj-lt"/>
                <a:ea typeface="Calibri"/>
                <a:cs typeface="Calibri"/>
                <a:sym typeface="Calibri"/>
              </a:rPr>
              <a:t>: </a:t>
            </a:r>
            <a:r>
              <a:rPr lang="it-IT" sz="2000" dirty="0">
                <a:latin typeface="+mj-lt"/>
                <a:ea typeface="Calibri"/>
                <a:cs typeface="Calibri"/>
                <a:sym typeface="Calibri"/>
              </a:rPr>
              <a:t>Low</a:t>
            </a:r>
            <a:r>
              <a:rPr lang="it-IT" dirty="0"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it-IT" sz="2000" dirty="0">
                <a:latin typeface="+mj-lt"/>
              </a:rPr>
              <a:t>d</a:t>
            </a:r>
            <a:r>
              <a:rPr lang="it-IT" sz="2000" dirty="0">
                <a:latin typeface="+mj-lt"/>
                <a:ea typeface="Calibri"/>
                <a:cs typeface="Calibri"/>
                <a:sym typeface="Calibri"/>
              </a:rPr>
              <a:t>epth of the encoding circuit. No </a:t>
            </a:r>
            <a:r>
              <a:rPr lang="it-IT" sz="2000" dirty="0">
                <a:latin typeface="+mj-lt"/>
              </a:rPr>
              <a:t>information loss due to a continuous representation of the input.</a:t>
            </a:r>
            <a:endParaRPr sz="1200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50"/>
          <p:cNvSpPr txBox="1">
            <a:spLocks noGrp="1"/>
          </p:cNvSpPr>
          <p:nvPr>
            <p:ph type="body" idx="4294967295"/>
          </p:nvPr>
        </p:nvSpPr>
        <p:spPr>
          <a:xfrm>
            <a:off x="6464316" y="4679157"/>
            <a:ext cx="462597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t-IT" sz="2600" b="1" dirty="0">
                <a:latin typeface="+mj-lt"/>
                <a:ea typeface="Calibri"/>
                <a:cs typeface="Calibri"/>
                <a:sym typeface="Calibri"/>
              </a:rPr>
              <a:t>Disadvantages</a:t>
            </a:r>
            <a:r>
              <a:rPr lang="it-IT" dirty="0">
                <a:latin typeface="+mj-lt"/>
                <a:ea typeface="Calibri"/>
                <a:cs typeface="Calibri"/>
                <a:sym typeface="Calibri"/>
              </a:rPr>
              <a:t>: </a:t>
            </a:r>
            <a:r>
              <a:rPr lang="it-IT" sz="2000" dirty="0">
                <a:latin typeface="+mj-lt"/>
              </a:rPr>
              <a:t>Use of N qubits per pixel. Susceptible to noise.</a:t>
            </a:r>
            <a:endParaRPr sz="2000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j-lt"/>
            </a:endParaRPr>
          </a:p>
        </p:txBody>
      </p:sp>
      <p:sp>
        <p:nvSpPr>
          <p:cNvPr id="677" name="Google Shape;677;p50"/>
          <p:cNvSpPr txBox="1"/>
          <p:nvPr/>
        </p:nvSpPr>
        <p:spPr>
          <a:xfrm>
            <a:off x="836126" y="447910"/>
            <a:ext cx="56961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it-IT" sz="36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Angle encoding</a:t>
            </a:r>
            <a:endParaRPr sz="36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50"/>
          <p:cNvSpPr txBox="1"/>
          <p:nvPr/>
        </p:nvSpPr>
        <p:spPr>
          <a:xfrm>
            <a:off x="836126" y="830337"/>
            <a:ext cx="312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Theory</a:t>
            </a:r>
            <a:endParaRPr sz="1800" b="0" i="0" u="none" strike="noStrike" cap="none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679" name="Google Shape;67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274" y="1395788"/>
            <a:ext cx="4626000" cy="292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4313" y="3031650"/>
            <a:ext cx="45815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1"/>
          <p:cNvSpPr txBox="1">
            <a:spLocks noGrp="1"/>
          </p:cNvSpPr>
          <p:nvPr>
            <p:ph type="body" sz="quarter" idx="13"/>
          </p:nvPr>
        </p:nvSpPr>
        <p:spPr>
          <a:xfrm>
            <a:off x="7013575" y="2162895"/>
            <a:ext cx="4738688" cy="109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 dirty="0">
                <a:latin typeface="+mj-lt"/>
              </a:rPr>
              <a:t>3</a:t>
            </a:r>
            <a:r>
              <a:rPr lang="it-IT" sz="2400" dirty="0">
                <a:latin typeface="+mj-lt"/>
                <a:ea typeface="Calibri"/>
                <a:cs typeface="Calibri"/>
                <a:sym typeface="Calibri"/>
              </a:rPr>
              <a:t>x</a:t>
            </a:r>
            <a:r>
              <a:rPr lang="it-IT" sz="2400" dirty="0">
                <a:latin typeface="+mj-lt"/>
              </a:rPr>
              <a:t>3</a:t>
            </a:r>
            <a:r>
              <a:rPr lang="it-IT" sz="2400" dirty="0">
                <a:latin typeface="+mj-lt"/>
                <a:ea typeface="Calibri"/>
                <a:cs typeface="Calibri"/>
                <a:sym typeface="Calibri"/>
              </a:rPr>
              <a:t> input images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 dirty="0">
                <a:latin typeface="+mj-lt"/>
              </a:rPr>
              <a:t>9</a:t>
            </a:r>
            <a:r>
              <a:rPr lang="it-IT" sz="2400" dirty="0">
                <a:latin typeface="+mj-lt"/>
                <a:ea typeface="Calibri"/>
                <a:cs typeface="Calibri"/>
                <a:sym typeface="Calibri"/>
              </a:rPr>
              <a:t> qubits</a:t>
            </a:r>
            <a:endParaRPr sz="2400" dirty="0">
              <a:latin typeface="+mj-lt"/>
            </a:endParaRPr>
          </a:p>
        </p:txBody>
      </p:sp>
      <p:sp>
        <p:nvSpPr>
          <p:cNvPr id="686" name="Google Shape;686;p51"/>
          <p:cNvSpPr txBox="1">
            <a:spLocks noGrp="1"/>
          </p:cNvSpPr>
          <p:nvPr>
            <p:ph type="body" sz="quarter" idx="14"/>
          </p:nvPr>
        </p:nvSpPr>
        <p:spPr>
          <a:xfrm>
            <a:off x="7013575" y="4320015"/>
            <a:ext cx="4738688" cy="109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 dirty="0">
                <a:latin typeface="+mj-lt"/>
              </a:rPr>
              <a:t>57 </a:t>
            </a:r>
            <a:r>
              <a:rPr lang="it-IT" sz="2400" dirty="0">
                <a:latin typeface="+mj-lt"/>
                <a:ea typeface="Calibri"/>
                <a:cs typeface="Calibri"/>
                <a:sym typeface="Calibri"/>
              </a:rPr>
              <a:t>parameters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 dirty="0">
                <a:latin typeface="+mj-lt"/>
              </a:rPr>
              <a:t>40</a:t>
            </a:r>
            <a:r>
              <a:rPr lang="it-IT" sz="2400" dirty="0">
                <a:latin typeface="+mj-lt"/>
                <a:ea typeface="Calibri"/>
                <a:cs typeface="Calibri"/>
                <a:sym typeface="Calibri"/>
              </a:rPr>
              <a:t> sec/epoch</a:t>
            </a:r>
            <a:endParaRPr sz="2400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51"/>
          <p:cNvSpPr txBox="1">
            <a:spLocks noGrp="1"/>
          </p:cNvSpPr>
          <p:nvPr>
            <p:ph type="ftr" sz="quarter" idx="3"/>
          </p:nvPr>
        </p:nvSpPr>
        <p:spPr>
          <a:xfrm>
            <a:off x="2443884" y="6440024"/>
            <a:ext cx="4345287" cy="41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 dirty="0">
                <a:latin typeface="Calibri"/>
                <a:ea typeface="Calibri"/>
                <a:cs typeface="Calibri"/>
                <a:sym typeface="Calibri"/>
              </a:rPr>
              <a:t>Marco Dall’Ara, Giulio Albertin, Joan Verguizasi Moliner</a:t>
            </a:r>
            <a:endParaRPr dirty="0"/>
          </a:p>
        </p:txBody>
      </p:sp>
      <p:sp>
        <p:nvSpPr>
          <p:cNvPr id="688" name="Google Shape;688;p5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it-IT"/>
              <a:t>16</a:t>
            </a:fld>
            <a:endParaRPr/>
          </a:p>
        </p:txBody>
      </p:sp>
      <p:sp>
        <p:nvSpPr>
          <p:cNvPr id="689" name="Google Shape;689;p51"/>
          <p:cNvSpPr txBox="1"/>
          <p:nvPr/>
        </p:nvSpPr>
        <p:spPr>
          <a:xfrm>
            <a:off x="836126" y="447910"/>
            <a:ext cx="56961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it-IT" sz="36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Angle encoding</a:t>
            </a:r>
            <a:endParaRPr sz="36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51"/>
          <p:cNvSpPr txBox="1"/>
          <p:nvPr/>
        </p:nvSpPr>
        <p:spPr>
          <a:xfrm>
            <a:off x="836126" y="830337"/>
            <a:ext cx="312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Model</a:t>
            </a:r>
            <a:endParaRPr sz="1800" b="0" i="0" u="none" strike="noStrike" cap="none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691" name="Google Shape;69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675" y="2219337"/>
            <a:ext cx="63055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2"/>
          <p:cNvSpPr txBox="1">
            <a:spLocks noGrp="1"/>
          </p:cNvSpPr>
          <p:nvPr>
            <p:ph type="ftr" idx="11"/>
          </p:nvPr>
        </p:nvSpPr>
        <p:spPr>
          <a:xfrm>
            <a:off x="2443884" y="6440024"/>
            <a:ext cx="4345287" cy="33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 dirty="0">
                <a:latin typeface="Calibri"/>
                <a:ea typeface="Calibri"/>
                <a:cs typeface="Calibri"/>
                <a:sym typeface="Calibri"/>
              </a:rPr>
              <a:t>Marco Dall’Ara, Giulio Albertin, Joan Verguizasi Moliner</a:t>
            </a:r>
            <a:endParaRPr dirty="0"/>
          </a:p>
        </p:txBody>
      </p:sp>
      <p:sp>
        <p:nvSpPr>
          <p:cNvPr id="697" name="Google Shape;697;p52"/>
          <p:cNvSpPr txBox="1">
            <a:spLocks noGrp="1"/>
          </p:cNvSpPr>
          <p:nvPr>
            <p:ph type="sldNum" idx="12"/>
          </p:nvPr>
        </p:nvSpPr>
        <p:spPr>
          <a:xfrm>
            <a:off x="6789172" y="640641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it-IT"/>
              <a:t>17</a:t>
            </a:fld>
            <a:endParaRPr/>
          </a:p>
        </p:txBody>
      </p:sp>
      <p:sp>
        <p:nvSpPr>
          <p:cNvPr id="698" name="Google Shape;698;p52"/>
          <p:cNvSpPr txBox="1">
            <a:spLocks noGrp="1"/>
          </p:cNvSpPr>
          <p:nvPr>
            <p:ph type="ctrTitle"/>
          </p:nvPr>
        </p:nvSpPr>
        <p:spPr>
          <a:xfrm>
            <a:off x="836126" y="447910"/>
            <a:ext cx="56961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it-IT">
                <a:latin typeface="+mj-lt"/>
              </a:rPr>
              <a:t>Angle encoding</a:t>
            </a:r>
            <a:endParaRPr>
              <a:latin typeface="+mj-lt"/>
            </a:endParaRPr>
          </a:p>
        </p:txBody>
      </p:sp>
      <p:sp>
        <p:nvSpPr>
          <p:cNvPr id="699" name="Google Shape;699;p52"/>
          <p:cNvSpPr txBox="1"/>
          <p:nvPr/>
        </p:nvSpPr>
        <p:spPr>
          <a:xfrm>
            <a:off x="836126" y="830337"/>
            <a:ext cx="312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Model results</a:t>
            </a:r>
            <a:endParaRPr sz="1800" b="0" i="0" u="none" strike="noStrike" cap="none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700" name="Google Shape;70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75" y="1256687"/>
            <a:ext cx="4959800" cy="49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975" y="1213013"/>
            <a:ext cx="4971900" cy="49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F05D5-54D2-5F33-BFB6-3CF0C866B1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3274" y="4757843"/>
            <a:ext cx="4822597" cy="1543679"/>
          </a:xfrm>
        </p:spPr>
        <p:txBody>
          <a:bodyPr/>
          <a:lstStyle/>
          <a:p>
            <a:pPr marL="0" indent="0">
              <a:buNone/>
            </a:pPr>
            <a:r>
              <a:rPr lang="it-IT" sz="2600" b="1" dirty="0">
                <a:latin typeface="+mj-lt"/>
              </a:rPr>
              <a:t>Advantages</a:t>
            </a:r>
            <a:r>
              <a:rPr lang="it-IT" dirty="0">
                <a:latin typeface="+mj-lt"/>
              </a:rPr>
              <a:t>: </a:t>
            </a:r>
            <a:r>
              <a:rPr lang="it-IT" sz="2000" dirty="0">
                <a:latin typeface="+mj-lt"/>
              </a:rPr>
              <a:t>number of data encoded scales exponentially with the number of qubits.</a:t>
            </a:r>
            <a:endParaRPr lang="en-US" sz="2000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C893A-4B20-7F04-B4CD-FBAB3A47DB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2076" y="4757843"/>
            <a:ext cx="4625975" cy="1377486"/>
          </a:xfrm>
        </p:spPr>
        <p:txBody>
          <a:bodyPr/>
          <a:lstStyle/>
          <a:p>
            <a:pPr marL="0" indent="0">
              <a:buNone/>
            </a:pPr>
            <a:r>
              <a:rPr lang="it-IT" sz="2600" b="1" dirty="0">
                <a:latin typeface="+mj-lt"/>
              </a:rPr>
              <a:t>Disadvantages</a:t>
            </a:r>
            <a:r>
              <a:rPr lang="it-IT" dirty="0">
                <a:latin typeface="+mj-lt"/>
              </a:rPr>
              <a:t>: </a:t>
            </a:r>
            <a:r>
              <a:rPr lang="it-IT" sz="2000" dirty="0">
                <a:latin typeface="+mj-lt"/>
              </a:rPr>
              <a:t>depth of the encoding circuit scales exponentially with the number of qubits.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ED219-6210-DC06-5B9E-EFD118934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00DC-99F3-8B07-3CE2-DBEB72DD1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CFE419-0B6E-78B9-600C-55620D8AC95C}"/>
              </a:ext>
            </a:extLst>
          </p:cNvPr>
          <p:cNvSpPr txBox="1">
            <a:spLocks/>
          </p:cNvSpPr>
          <p:nvPr/>
        </p:nvSpPr>
        <p:spPr>
          <a:xfrm>
            <a:off x="836126" y="447910"/>
            <a:ext cx="5695950" cy="5098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/>
              <a:t>Amplitude encoding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9F06D-4C76-E233-5F9E-479E0571D09B}"/>
              </a:ext>
            </a:extLst>
          </p:cNvPr>
          <p:cNvSpPr txBox="1"/>
          <p:nvPr/>
        </p:nvSpPr>
        <p:spPr>
          <a:xfrm>
            <a:off x="836126" y="830337"/>
            <a:ext cx="312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Theory</a:t>
            </a:r>
            <a:endParaRPr lang="en-US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75FD84-036C-712E-3789-423441C3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00" y="1832842"/>
            <a:ext cx="7299819" cy="1991906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9917DA28-A12B-5CED-CE67-C97FE13D1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75" y="2376830"/>
            <a:ext cx="2009561" cy="90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98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EB90D-9AD0-F5C8-43A0-87CCF7CADB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7040" y="2165895"/>
            <a:ext cx="4133747" cy="1409630"/>
          </a:xfrm>
        </p:spPr>
        <p:txBody>
          <a:bodyPr/>
          <a:lstStyle/>
          <a:p>
            <a:r>
              <a:rPr lang="it-IT" sz="2400" dirty="0">
                <a:latin typeface="+mj-lt"/>
              </a:rPr>
              <a:t>8x8 input images</a:t>
            </a:r>
          </a:p>
          <a:p>
            <a:r>
              <a:rPr lang="it-IT" sz="2400" dirty="0">
                <a:latin typeface="+mj-lt"/>
              </a:rPr>
              <a:t>6 qubits</a:t>
            </a:r>
            <a:endParaRPr lang="en-US" sz="2400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10A4B-958A-B195-6046-45D5C9E9BF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13396" y="4266765"/>
            <a:ext cx="4077391" cy="1238686"/>
          </a:xfrm>
        </p:spPr>
        <p:txBody>
          <a:bodyPr/>
          <a:lstStyle/>
          <a:p>
            <a:r>
              <a:rPr lang="it-IT" sz="2400" dirty="0">
                <a:latin typeface="+mj-lt"/>
              </a:rPr>
              <a:t>51 parameters</a:t>
            </a:r>
          </a:p>
          <a:p>
            <a:r>
              <a:rPr lang="it-IT" sz="2400" dirty="0">
                <a:latin typeface="+mj-lt"/>
              </a:rPr>
              <a:t>35 sec/epoch</a:t>
            </a:r>
            <a:endParaRPr lang="en-US" sz="2400" dirty="0"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DAA0F-1CCF-BCFC-96E8-E3D7C1A18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z="140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63657-AD60-55A0-E980-8214CF7C9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 descr="A group of purple rectangular objects&#10;&#10;Description automatically generated">
            <a:extLst>
              <a:ext uri="{FF2B5EF4-FFF2-40B4-BE49-F238E27FC236}">
                <a16:creationId xmlns:a16="http://schemas.microsoft.com/office/drawing/2014/main" id="{FF990556-1AA4-91AF-0580-D7D29A538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3" y="1689846"/>
            <a:ext cx="6534770" cy="38156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54A371D-AAB1-67A0-772D-547352F70D1F}"/>
              </a:ext>
            </a:extLst>
          </p:cNvPr>
          <p:cNvSpPr txBox="1">
            <a:spLocks/>
          </p:cNvSpPr>
          <p:nvPr/>
        </p:nvSpPr>
        <p:spPr>
          <a:xfrm>
            <a:off x="836126" y="447910"/>
            <a:ext cx="5695950" cy="5098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/>
              <a:t>Amplitude encoding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75BA9-6A9B-FD78-7FE6-A338FB818E04}"/>
              </a:ext>
            </a:extLst>
          </p:cNvPr>
          <p:cNvSpPr txBox="1"/>
          <p:nvPr/>
        </p:nvSpPr>
        <p:spPr>
          <a:xfrm>
            <a:off x="836126" y="830337"/>
            <a:ext cx="312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First model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034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0A21A-D835-D590-E8D4-E1727C098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B0B946-E012-9C04-28EC-609C418AA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126" y="475105"/>
            <a:ext cx="7228374" cy="509875"/>
          </a:xfrm>
        </p:spPr>
        <p:txBody>
          <a:bodyPr/>
          <a:lstStyle/>
          <a:p>
            <a:pPr algn="l"/>
            <a:r>
              <a:rPr lang="it-IT" dirty="0"/>
              <a:t>Convolutional Neural Network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FF3B781-27D8-9810-AC92-C9EE7E44C7FD}"/>
              </a:ext>
            </a:extLst>
          </p:cNvPr>
          <p:cNvSpPr txBox="1">
            <a:spLocks/>
          </p:cNvSpPr>
          <p:nvPr/>
        </p:nvSpPr>
        <p:spPr>
          <a:xfrm>
            <a:off x="6558685" y="1416720"/>
            <a:ext cx="2613026" cy="6432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>
                <a:solidFill>
                  <a:srgbClr val="343A3F"/>
                </a:solidFill>
                <a:latin typeface="+mj-lt"/>
              </a:rPr>
              <a:t>Shared weights</a:t>
            </a:r>
            <a:endParaRPr lang="en-US" sz="240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2A6E0D9-62EB-357A-97BD-8CC9D8B1A823}"/>
              </a:ext>
            </a:extLst>
          </p:cNvPr>
          <p:cNvSpPr txBox="1">
            <a:spLocks/>
          </p:cNvSpPr>
          <p:nvPr/>
        </p:nvSpPr>
        <p:spPr>
          <a:xfrm>
            <a:off x="1837287" y="1416720"/>
            <a:ext cx="2613026" cy="6432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>
                <a:solidFill>
                  <a:srgbClr val="343A3F"/>
                </a:solidFill>
                <a:latin typeface="+mj-lt"/>
              </a:rPr>
              <a:t>Local connectivity</a:t>
            </a:r>
            <a:endParaRPr lang="en-US" sz="24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D664C3-851B-C1FB-BF29-BD85AEDEEEE9}"/>
              </a:ext>
            </a:extLst>
          </p:cNvPr>
          <p:cNvSpPr txBox="1">
            <a:spLocks/>
          </p:cNvSpPr>
          <p:nvPr/>
        </p:nvSpPr>
        <p:spPr>
          <a:xfrm>
            <a:off x="1837287" y="3692704"/>
            <a:ext cx="2613026" cy="6432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>
                <a:solidFill>
                  <a:srgbClr val="343A3F"/>
                </a:solidFill>
                <a:latin typeface="+mj-lt"/>
              </a:rPr>
              <a:t>Multiple feature maps</a:t>
            </a:r>
            <a:endParaRPr lang="en-US" sz="24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6CC136-BB90-1FFC-8681-8F20508D6856}"/>
              </a:ext>
            </a:extLst>
          </p:cNvPr>
          <p:cNvSpPr txBox="1">
            <a:spLocks/>
          </p:cNvSpPr>
          <p:nvPr/>
        </p:nvSpPr>
        <p:spPr>
          <a:xfrm>
            <a:off x="6558685" y="3735061"/>
            <a:ext cx="2613026" cy="6432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>
                <a:solidFill>
                  <a:srgbClr val="343A3F"/>
                </a:solidFill>
                <a:latin typeface="+mj-lt"/>
              </a:rPr>
              <a:t>Max Pooling</a:t>
            </a:r>
            <a:endParaRPr lang="en-US" sz="2400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B55DF06-11A0-CA58-BFB3-06FD1C469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50" y="2127786"/>
            <a:ext cx="1740900" cy="1358226"/>
          </a:xfrm>
          <a:prstGeom prst="rect">
            <a:avLst/>
          </a:prstGeom>
        </p:spPr>
      </p:pic>
      <p:pic>
        <p:nvPicPr>
          <p:cNvPr id="16" name="Immagine 18">
            <a:extLst>
              <a:ext uri="{FF2B5EF4-FFF2-40B4-BE49-F238E27FC236}">
                <a16:creationId xmlns:a16="http://schemas.microsoft.com/office/drawing/2014/main" id="{DF83BB22-4BD5-9F06-2139-9D82E47C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85" y="2171267"/>
            <a:ext cx="1965416" cy="1452491"/>
          </a:xfrm>
          <a:prstGeom prst="rect">
            <a:avLst/>
          </a:prstGeom>
        </p:spPr>
      </p:pic>
      <p:pic>
        <p:nvPicPr>
          <p:cNvPr id="17" name="Immagine 12">
            <a:extLst>
              <a:ext uri="{FF2B5EF4-FFF2-40B4-BE49-F238E27FC236}">
                <a16:creationId xmlns:a16="http://schemas.microsoft.com/office/drawing/2014/main" id="{647AB600-72CC-FBD7-883C-F0507FA4E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41" y="4594597"/>
            <a:ext cx="3252714" cy="1561921"/>
          </a:xfrm>
          <a:prstGeom prst="rect">
            <a:avLst/>
          </a:prstGeom>
        </p:spPr>
      </p:pic>
      <p:pic>
        <p:nvPicPr>
          <p:cNvPr id="18" name="Immagine 16">
            <a:extLst>
              <a:ext uri="{FF2B5EF4-FFF2-40B4-BE49-F238E27FC236}">
                <a16:creationId xmlns:a16="http://schemas.microsoft.com/office/drawing/2014/main" id="{EC068390-AEF2-8394-E197-9A1E98C627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/>
        </p:blipFill>
        <p:spPr>
          <a:xfrm>
            <a:off x="1674678" y="4590191"/>
            <a:ext cx="3473020" cy="1641643"/>
          </a:xfrm>
          <a:prstGeom prst="rect">
            <a:avLst/>
          </a:prstGeom>
        </p:spPr>
      </p:pic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0125A0F1-26CC-1727-D68C-4A2E5F473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4" y="6440025"/>
            <a:ext cx="4345287" cy="331518"/>
          </a:xfrm>
        </p:spPr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 I Moliner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70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06CA0-92CB-F2EB-B07C-90B4E923D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BA518-1A53-7E2B-9457-F654F9FEB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C38701-3285-2A7E-CC35-1339E12B8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126" y="447910"/>
            <a:ext cx="5695950" cy="509875"/>
          </a:xfrm>
        </p:spPr>
        <p:txBody>
          <a:bodyPr/>
          <a:lstStyle/>
          <a:p>
            <a:pPr algn="l"/>
            <a:r>
              <a:rPr lang="it-IT" dirty="0"/>
              <a:t>Amplitude encoding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3F529-CD8C-2DB3-F0D5-60A6CCEA7693}"/>
              </a:ext>
            </a:extLst>
          </p:cNvPr>
          <p:cNvSpPr txBox="1"/>
          <p:nvPr/>
        </p:nvSpPr>
        <p:spPr>
          <a:xfrm>
            <a:off x="836126" y="830337"/>
            <a:ext cx="312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First model results</a:t>
            </a:r>
            <a:endParaRPr lang="en-US" dirty="0">
              <a:latin typeface="+mj-lt"/>
            </a:endParaRPr>
          </a:p>
        </p:txBody>
      </p:sp>
      <p:pic>
        <p:nvPicPr>
          <p:cNvPr id="5" name="Picture 4" descr="A graph of a graph showing a number of different colored squares&#10;&#10;Description automatically generated">
            <a:extLst>
              <a:ext uri="{FF2B5EF4-FFF2-40B4-BE49-F238E27FC236}">
                <a16:creationId xmlns:a16="http://schemas.microsoft.com/office/drawing/2014/main" id="{3DCEED17-329C-D74F-C01E-CC6031C9D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639" y="1275197"/>
            <a:ext cx="4847414" cy="4847414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774DFBCC-9286-C568-D830-57EB9674D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5" y="1275197"/>
            <a:ext cx="4847414" cy="484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61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FA9F6-3A80-B8C2-72E1-BF8875684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z="140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E8DA5-50DF-EAD7-B304-D3D41B6E1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39940B-F818-0EB0-1783-18FBBED0ACBF}"/>
              </a:ext>
            </a:extLst>
          </p:cNvPr>
          <p:cNvSpPr txBox="1">
            <a:spLocks/>
          </p:cNvSpPr>
          <p:nvPr/>
        </p:nvSpPr>
        <p:spPr>
          <a:xfrm>
            <a:off x="836126" y="447910"/>
            <a:ext cx="5695950" cy="5098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/>
              <a:t>Amplitude encoding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D5C3F-7C4F-962A-F3F0-63C115CD692F}"/>
              </a:ext>
            </a:extLst>
          </p:cNvPr>
          <p:cNvSpPr txBox="1"/>
          <p:nvPr/>
        </p:nvSpPr>
        <p:spPr>
          <a:xfrm>
            <a:off x="836126" y="830337"/>
            <a:ext cx="312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Second model</a:t>
            </a:r>
            <a:endParaRPr lang="en-US" dirty="0">
              <a:latin typeface="+mj-lt"/>
            </a:endParaRPr>
          </a:p>
        </p:txBody>
      </p:sp>
      <p:pic>
        <p:nvPicPr>
          <p:cNvPr id="11" name="Picture 10" descr="A purple squares with white text&#10;&#10;Description automatically generated">
            <a:extLst>
              <a:ext uri="{FF2B5EF4-FFF2-40B4-BE49-F238E27FC236}">
                <a16:creationId xmlns:a16="http://schemas.microsoft.com/office/drawing/2014/main" id="{A45AE892-D226-4B34-8AA6-19FCAD5D8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466" y="-2340389"/>
            <a:ext cx="8551092" cy="12094303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BAF674E-3F76-A59D-8830-D5B5698BE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7040" y="2165895"/>
            <a:ext cx="4133747" cy="1409630"/>
          </a:xfrm>
        </p:spPr>
        <p:txBody>
          <a:bodyPr/>
          <a:lstStyle/>
          <a:p>
            <a:r>
              <a:rPr lang="it-IT" sz="2400" dirty="0">
                <a:latin typeface="+mj-lt"/>
              </a:rPr>
              <a:t>4x4 input images</a:t>
            </a:r>
          </a:p>
          <a:p>
            <a:r>
              <a:rPr lang="it-IT" sz="2400" dirty="0">
                <a:latin typeface="+mj-lt"/>
              </a:rPr>
              <a:t>4 qubits/filter (12qubits)</a:t>
            </a:r>
            <a:endParaRPr lang="en-US" sz="2400" dirty="0">
              <a:latin typeface="+mj-lt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5011463-5FE8-880D-09FA-EE85B7DD8E62}"/>
              </a:ext>
            </a:extLst>
          </p:cNvPr>
          <p:cNvSpPr txBox="1">
            <a:spLocks/>
          </p:cNvSpPr>
          <p:nvPr/>
        </p:nvSpPr>
        <p:spPr>
          <a:xfrm>
            <a:off x="7013396" y="4266765"/>
            <a:ext cx="4077391" cy="12386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latin typeface="+mj-lt"/>
              </a:rPr>
              <a:t>168 parameters</a:t>
            </a:r>
          </a:p>
          <a:p>
            <a:r>
              <a:rPr lang="it-IT" sz="2400" dirty="0">
                <a:latin typeface="+mj-lt"/>
              </a:rPr>
              <a:t>45 sec/epoch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387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06CA0-92CB-F2EB-B07C-90B4E923D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BA518-1A53-7E2B-9457-F654F9FEB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C38701-3285-2A7E-CC35-1339E12B8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126" y="447910"/>
            <a:ext cx="5695950" cy="509875"/>
          </a:xfrm>
        </p:spPr>
        <p:txBody>
          <a:bodyPr/>
          <a:lstStyle/>
          <a:p>
            <a:pPr algn="l"/>
            <a:r>
              <a:rPr lang="it-IT" dirty="0"/>
              <a:t>Amplitude encoding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3F529-CD8C-2DB3-F0D5-60A6CCEA7693}"/>
              </a:ext>
            </a:extLst>
          </p:cNvPr>
          <p:cNvSpPr txBox="1"/>
          <p:nvPr/>
        </p:nvSpPr>
        <p:spPr>
          <a:xfrm>
            <a:off x="836126" y="830337"/>
            <a:ext cx="312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Second model results</a:t>
            </a:r>
            <a:endParaRPr lang="en-US" dirty="0">
              <a:latin typeface="+mj-lt"/>
            </a:endParaRPr>
          </a:p>
        </p:txBody>
      </p:sp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F334EC77-8A6E-53E6-9B65-7D080B59B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26" y="1304519"/>
            <a:ext cx="4980956" cy="4980956"/>
          </a:xfrm>
          <a:prstGeom prst="rect">
            <a:avLst/>
          </a:prstGeom>
        </p:spPr>
      </p:pic>
      <p:pic>
        <p:nvPicPr>
          <p:cNvPr id="9" name="Picture 8" descr="A graph of a graph showing a number of different colored squares&#10;&#10;Description automatically generated">
            <a:extLst>
              <a:ext uri="{FF2B5EF4-FFF2-40B4-BE49-F238E27FC236}">
                <a16:creationId xmlns:a16="http://schemas.microsoft.com/office/drawing/2014/main" id="{E8250D95-EC4E-7BDE-6545-6C6326013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294" y="1304519"/>
            <a:ext cx="4980956" cy="498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19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39EBD7-C5E8-E3BA-F0C6-B749B3FAE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sz="140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864302-B763-EFAC-FFDD-F80031BCC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EEAD9B-DAE0-3960-52D0-ADE4D675D85F}"/>
              </a:ext>
            </a:extLst>
          </p:cNvPr>
          <p:cNvSpPr txBox="1">
            <a:spLocks/>
          </p:cNvSpPr>
          <p:nvPr/>
        </p:nvSpPr>
        <p:spPr>
          <a:xfrm>
            <a:off x="836126" y="447910"/>
            <a:ext cx="5695950" cy="5098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/>
              <a:t>Amplitude encoding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CAAB4-02DF-5088-C7D7-361DEC0887EB}"/>
              </a:ext>
            </a:extLst>
          </p:cNvPr>
          <p:cNvSpPr txBox="1"/>
          <p:nvPr/>
        </p:nvSpPr>
        <p:spPr>
          <a:xfrm>
            <a:off x="836126" y="830337"/>
            <a:ext cx="312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Locality problem</a:t>
            </a: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E7CC9-660B-CD98-0E8B-5F450045D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24" y="2835557"/>
            <a:ext cx="7294075" cy="30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9EDC1F8-FCD5-7461-626B-E6BA08A15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24" y="2132957"/>
            <a:ext cx="5706848" cy="30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FFB785-D705-7E11-FD7C-DD0296C01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706" y="1688556"/>
            <a:ext cx="2323533" cy="2075944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B0929C3-BA63-4274-A11F-F74A6A06F5BA}"/>
              </a:ext>
            </a:extLst>
          </p:cNvPr>
          <p:cNvSpPr txBox="1">
            <a:spLocks/>
          </p:cNvSpPr>
          <p:nvPr/>
        </p:nvSpPr>
        <p:spPr>
          <a:xfrm>
            <a:off x="1045128" y="5079285"/>
            <a:ext cx="9185288" cy="136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Applying a local gate will mix information on amplitudes losing local connectivity. </a:t>
            </a:r>
          </a:p>
          <a:p>
            <a:r>
              <a:rPr lang="it-IT" sz="2000" b="1" dirty="0">
                <a:latin typeface="+mj-lt"/>
              </a:rPr>
              <a:t>We need unitary block matrixes to preserve local connectivity.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3230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39EBD7-C5E8-E3BA-F0C6-B749B3FAE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sz="140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864302-B763-EFAC-FFDD-F80031BCC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EEAD9B-DAE0-3960-52D0-ADE4D675D85F}"/>
              </a:ext>
            </a:extLst>
          </p:cNvPr>
          <p:cNvSpPr txBox="1">
            <a:spLocks/>
          </p:cNvSpPr>
          <p:nvPr/>
        </p:nvSpPr>
        <p:spPr>
          <a:xfrm>
            <a:off x="836126" y="447910"/>
            <a:ext cx="5695950" cy="5098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/>
              <a:t>Amplitude encoding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CAAB4-02DF-5088-C7D7-361DEC0887EB}"/>
              </a:ext>
            </a:extLst>
          </p:cNvPr>
          <p:cNvSpPr txBox="1"/>
          <p:nvPr/>
        </p:nvSpPr>
        <p:spPr>
          <a:xfrm>
            <a:off x="836126" y="830337"/>
            <a:ext cx="312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Locality problem</a:t>
            </a:r>
            <a:endParaRPr lang="en-US" dirty="0">
              <a:latin typeface="+mj-lt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9EDC1F8-FCD5-7461-626B-E6BA08A15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191" y="1841896"/>
            <a:ext cx="5478086" cy="29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B0929C3-BA63-4274-A11F-F74A6A06F5BA}"/>
              </a:ext>
            </a:extLst>
          </p:cNvPr>
          <p:cNvSpPr txBox="1">
            <a:spLocks/>
          </p:cNvSpPr>
          <p:nvPr/>
        </p:nvSpPr>
        <p:spPr>
          <a:xfrm>
            <a:off x="1045128" y="5079285"/>
            <a:ext cx="9185288" cy="1360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>
                <a:latin typeface="+mj-lt"/>
              </a:rPr>
              <a:t>Applying a local gate will mix information on amplitudes losing local connectivity </a:t>
            </a:r>
          </a:p>
          <a:p>
            <a:r>
              <a:rPr lang="it-IT" sz="2000" b="1" dirty="0">
                <a:latin typeface="+mj-lt"/>
              </a:rPr>
              <a:t>We need unitary block matrixes to preserve local connectivity </a:t>
            </a:r>
            <a:endParaRPr lang="en-US" sz="2000" b="1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84FDCA-E89B-1614-F0DF-D10FB370F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26" y="1351048"/>
            <a:ext cx="3033736" cy="271046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0442241-FECA-49BE-B031-44C500974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929" y="2649656"/>
            <a:ext cx="5478086" cy="102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21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B9CD3-C8BC-7B45-43CF-6485BD81C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DC551-4057-3284-A2CA-4814ADF92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1178CD8-F711-68E2-44E9-23C911C27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126" y="447910"/>
            <a:ext cx="5695950" cy="509875"/>
          </a:xfrm>
        </p:spPr>
        <p:txBody>
          <a:bodyPr/>
          <a:lstStyle/>
          <a:p>
            <a:pPr algn="l"/>
            <a:r>
              <a:rPr lang="it-IT" dirty="0"/>
              <a:t>Amplitude encoding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13CD94-250A-B253-AE0A-6D245F3C3850}"/>
              </a:ext>
            </a:extLst>
          </p:cNvPr>
          <p:cNvSpPr txBox="1"/>
          <p:nvPr/>
        </p:nvSpPr>
        <p:spPr>
          <a:xfrm>
            <a:off x="836126" y="830337"/>
            <a:ext cx="312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Third model</a:t>
            </a:r>
            <a:endParaRPr lang="en-US" dirty="0">
              <a:latin typeface="+mj-lt"/>
            </a:endParaRPr>
          </a:p>
        </p:txBody>
      </p:sp>
      <p:pic>
        <p:nvPicPr>
          <p:cNvPr id="34" name="Picture 33" descr="A graph of different types of programming&#10;&#10;Description automatically generated">
            <a:extLst>
              <a:ext uri="{FF2B5EF4-FFF2-40B4-BE49-F238E27FC236}">
                <a16:creationId xmlns:a16="http://schemas.microsoft.com/office/drawing/2014/main" id="{F538A4F7-0B08-A6A7-4B67-2E9F8FFD0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5" y="731530"/>
            <a:ext cx="6006374" cy="35070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275FAE-AC54-648B-F7A3-5C02FE980119}"/>
              </a:ext>
            </a:extLst>
          </p:cNvPr>
          <p:cNvCxnSpPr/>
          <p:nvPr/>
        </p:nvCxnSpPr>
        <p:spPr>
          <a:xfrm>
            <a:off x="603711" y="4490595"/>
            <a:ext cx="10058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C6500D-63CF-CE7D-46E3-4A65EB1E5228}"/>
              </a:ext>
            </a:extLst>
          </p:cNvPr>
          <p:cNvCxnSpPr/>
          <p:nvPr/>
        </p:nvCxnSpPr>
        <p:spPr>
          <a:xfrm>
            <a:off x="603711" y="4742583"/>
            <a:ext cx="10058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6BC333A-1568-C28B-FA9C-12875EF322EB}"/>
              </a:ext>
            </a:extLst>
          </p:cNvPr>
          <p:cNvCxnSpPr/>
          <p:nvPr/>
        </p:nvCxnSpPr>
        <p:spPr>
          <a:xfrm>
            <a:off x="616838" y="5944912"/>
            <a:ext cx="10058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DF03E7-FA04-8017-246E-63615CDD8E8D}"/>
              </a:ext>
            </a:extLst>
          </p:cNvPr>
          <p:cNvCxnSpPr/>
          <p:nvPr/>
        </p:nvCxnSpPr>
        <p:spPr>
          <a:xfrm>
            <a:off x="586653" y="4000199"/>
            <a:ext cx="10058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DCD50D6-CFD7-4D81-032B-A693CD44F82E}"/>
              </a:ext>
            </a:extLst>
          </p:cNvPr>
          <p:cNvCxnSpPr/>
          <p:nvPr/>
        </p:nvCxnSpPr>
        <p:spPr>
          <a:xfrm>
            <a:off x="599780" y="5461470"/>
            <a:ext cx="10058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C0E8DC1D-F788-FCEB-3202-FC9D790AC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72" y="4327446"/>
            <a:ext cx="561002" cy="54955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054A5FCD-409B-0CB4-23F9-194649878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199" y="5778015"/>
            <a:ext cx="561002" cy="354919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9D0F9620-4884-E6F0-BC3F-5CC809AE88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738" y="4103413"/>
            <a:ext cx="19050" cy="16192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311BC431-2D52-D062-BFB7-F1E1D532FB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1340" y="5594966"/>
            <a:ext cx="19050" cy="161925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D848DCD3-0F64-0C09-AC8B-F3C33E769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788" y="4327446"/>
            <a:ext cx="2300749" cy="14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E414ECF1-2514-F8A7-72DD-FF857DF84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788" y="5577087"/>
            <a:ext cx="2300749" cy="14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CA98DB3-85EE-A0FD-39E6-B9C3FC2A35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2682" y="3900124"/>
            <a:ext cx="2140863" cy="98558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8A09162-BD2F-6B05-4E13-58BADAB08D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7002" y="5204998"/>
            <a:ext cx="2007378" cy="91710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3D4E704-370C-2005-45AB-2A92475CB494}"/>
              </a:ext>
            </a:extLst>
          </p:cNvPr>
          <p:cNvSpPr txBox="1"/>
          <p:nvPr/>
        </p:nvSpPr>
        <p:spPr>
          <a:xfrm>
            <a:off x="1724659" y="4217203"/>
            <a:ext cx="56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=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DFA056-5CD4-3F4F-80A0-45EB8EF065B1}"/>
              </a:ext>
            </a:extLst>
          </p:cNvPr>
          <p:cNvSpPr txBox="1"/>
          <p:nvPr/>
        </p:nvSpPr>
        <p:spPr>
          <a:xfrm>
            <a:off x="4451597" y="4200870"/>
            <a:ext cx="56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=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253A5F-0AF6-4BC1-4223-0E3B5945046E}"/>
              </a:ext>
            </a:extLst>
          </p:cNvPr>
          <p:cNvSpPr txBox="1"/>
          <p:nvPr/>
        </p:nvSpPr>
        <p:spPr>
          <a:xfrm>
            <a:off x="1717317" y="5466913"/>
            <a:ext cx="56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=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B84597-9C9C-D046-0060-DE8A2CD8072A}"/>
              </a:ext>
            </a:extLst>
          </p:cNvPr>
          <p:cNvSpPr txBox="1"/>
          <p:nvPr/>
        </p:nvSpPr>
        <p:spPr>
          <a:xfrm>
            <a:off x="4454583" y="5471842"/>
            <a:ext cx="56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=</a:t>
            </a:r>
            <a:endParaRPr lang="en-US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65D807B-24B5-1E3B-5F17-6AA14A645A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7040" y="2165895"/>
            <a:ext cx="4133747" cy="1409630"/>
          </a:xfrm>
        </p:spPr>
        <p:txBody>
          <a:bodyPr/>
          <a:lstStyle/>
          <a:p>
            <a:r>
              <a:rPr lang="it-IT" sz="2400" dirty="0">
                <a:latin typeface="+mj-lt"/>
              </a:rPr>
              <a:t>8x8 input images</a:t>
            </a:r>
          </a:p>
          <a:p>
            <a:r>
              <a:rPr lang="it-IT" sz="2400" dirty="0">
                <a:latin typeface="+mj-lt"/>
              </a:rPr>
              <a:t>6 qubits</a:t>
            </a:r>
            <a:endParaRPr lang="en-US" sz="2400" dirty="0">
              <a:latin typeface="+mj-lt"/>
            </a:endParaRP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2B029DED-E304-4122-BB31-408E038E8AF9}"/>
              </a:ext>
            </a:extLst>
          </p:cNvPr>
          <p:cNvSpPr txBox="1">
            <a:spLocks/>
          </p:cNvSpPr>
          <p:nvPr/>
        </p:nvSpPr>
        <p:spPr>
          <a:xfrm>
            <a:off x="7013396" y="4266765"/>
            <a:ext cx="4077391" cy="12386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latin typeface="+mj-lt"/>
              </a:rPr>
              <a:t>78 parameters</a:t>
            </a:r>
          </a:p>
          <a:p>
            <a:r>
              <a:rPr lang="it-IT" sz="2400" dirty="0">
                <a:latin typeface="+mj-lt"/>
              </a:rPr>
              <a:t>24 sec/epoch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9698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06CA0-92CB-F2EB-B07C-90B4E923D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BA518-1A53-7E2B-9457-F654F9FEB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C38701-3285-2A7E-CC35-1339E12B8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126" y="447910"/>
            <a:ext cx="5695950" cy="509875"/>
          </a:xfrm>
        </p:spPr>
        <p:txBody>
          <a:bodyPr/>
          <a:lstStyle/>
          <a:p>
            <a:pPr algn="l"/>
            <a:r>
              <a:rPr lang="it-IT" dirty="0"/>
              <a:t>Amplitude encoding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3F529-CD8C-2DB3-F0D5-60A6CCEA7693}"/>
              </a:ext>
            </a:extLst>
          </p:cNvPr>
          <p:cNvSpPr txBox="1"/>
          <p:nvPr/>
        </p:nvSpPr>
        <p:spPr>
          <a:xfrm>
            <a:off x="836126" y="830337"/>
            <a:ext cx="548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Third model results and comparison</a:t>
            </a:r>
            <a:endParaRPr lang="en-US" dirty="0">
              <a:latin typeface="+mj-lt"/>
            </a:endParaRPr>
          </a:p>
        </p:txBody>
      </p:sp>
      <p:pic>
        <p:nvPicPr>
          <p:cNvPr id="4" name="Picture 3" descr="A graph of a graph showing a number of different colored squares&#10;&#10;Description automatically generated">
            <a:extLst>
              <a:ext uri="{FF2B5EF4-FFF2-40B4-BE49-F238E27FC236}">
                <a16:creationId xmlns:a16="http://schemas.microsoft.com/office/drawing/2014/main" id="{BDB1F1FD-35A7-945C-9A5B-3DC88BC28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26" y="1340212"/>
            <a:ext cx="5116735" cy="5116735"/>
          </a:xfrm>
          <a:prstGeom prst="rect">
            <a:avLst/>
          </a:prstGeom>
        </p:spPr>
      </p:pic>
      <p:pic>
        <p:nvPicPr>
          <p:cNvPr id="3" name="Picture 2" descr="A screen shot of a diagram&#10;&#10;Description automatically generated">
            <a:extLst>
              <a:ext uri="{FF2B5EF4-FFF2-40B4-BE49-F238E27FC236}">
                <a16:creationId xmlns:a16="http://schemas.microsoft.com/office/drawing/2014/main" id="{345F21CC-7E29-EA7B-E0C9-145902134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015" y="2167640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81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3D56C-24FB-A66B-A75E-370053BDA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z="140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46E36-2D6B-6E34-9E54-A0EB94ADE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80E463-B757-B5D9-5C60-998A79018D80}"/>
              </a:ext>
            </a:extLst>
          </p:cNvPr>
          <p:cNvSpPr txBox="1">
            <a:spLocks/>
          </p:cNvSpPr>
          <p:nvPr/>
        </p:nvSpPr>
        <p:spPr>
          <a:xfrm>
            <a:off x="836126" y="447910"/>
            <a:ext cx="5695950" cy="5098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/>
              <a:t>Amplitude encoding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3F8BB-E355-DDEE-1991-00D2D302AA79}"/>
              </a:ext>
            </a:extLst>
          </p:cNvPr>
          <p:cNvSpPr txBox="1"/>
          <p:nvPr/>
        </p:nvSpPr>
        <p:spPr>
          <a:xfrm>
            <a:off x="836126" y="830337"/>
            <a:ext cx="312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Hybrid model</a:t>
            </a:r>
            <a:endParaRPr lang="en-US" dirty="0">
              <a:latin typeface="+mj-lt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1DAF78D-7DBC-CCFD-738A-5DB24628F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7040" y="2165895"/>
            <a:ext cx="4133747" cy="1409630"/>
          </a:xfrm>
        </p:spPr>
        <p:txBody>
          <a:bodyPr/>
          <a:lstStyle/>
          <a:p>
            <a:r>
              <a:rPr lang="it-IT" sz="2400" dirty="0">
                <a:latin typeface="+mj-lt"/>
              </a:rPr>
              <a:t>8x8 input images</a:t>
            </a:r>
          </a:p>
          <a:p>
            <a:r>
              <a:rPr lang="it-IT" sz="2400" dirty="0">
                <a:latin typeface="+mj-lt"/>
              </a:rPr>
              <a:t>6 qubits</a:t>
            </a:r>
            <a:endParaRPr lang="en-US" sz="2400" dirty="0">
              <a:latin typeface="+mj-lt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E80CCA3-8143-3409-C0CC-847C4CCCB4E2}"/>
              </a:ext>
            </a:extLst>
          </p:cNvPr>
          <p:cNvSpPr txBox="1">
            <a:spLocks/>
          </p:cNvSpPr>
          <p:nvPr/>
        </p:nvSpPr>
        <p:spPr>
          <a:xfrm>
            <a:off x="7013396" y="4266765"/>
            <a:ext cx="4077391" cy="12386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latin typeface="+mj-lt"/>
              </a:rPr>
              <a:t>168 parameters</a:t>
            </a:r>
          </a:p>
          <a:p>
            <a:r>
              <a:rPr lang="it-IT" sz="2400" dirty="0">
                <a:latin typeface="+mj-lt"/>
              </a:rPr>
              <a:t>45 sec/epoch</a:t>
            </a:r>
            <a:endParaRPr lang="en-US" sz="2400" dirty="0">
              <a:latin typeface="+mj-lt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F956269-D1FB-BA2B-655A-388BF308A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429" y="-280491"/>
            <a:ext cx="7402825" cy="104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5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06CA0-92CB-F2EB-B07C-90B4E923D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BA518-1A53-7E2B-9457-F654F9FEB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C38701-3285-2A7E-CC35-1339E12B8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126" y="447910"/>
            <a:ext cx="5695950" cy="509875"/>
          </a:xfrm>
        </p:spPr>
        <p:txBody>
          <a:bodyPr/>
          <a:lstStyle/>
          <a:p>
            <a:pPr algn="l"/>
            <a:r>
              <a:rPr lang="it-IT" dirty="0"/>
              <a:t>Amplitude encoding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3F529-CD8C-2DB3-F0D5-60A6CCEA7693}"/>
              </a:ext>
            </a:extLst>
          </p:cNvPr>
          <p:cNvSpPr txBox="1"/>
          <p:nvPr/>
        </p:nvSpPr>
        <p:spPr>
          <a:xfrm>
            <a:off x="836126" y="830337"/>
            <a:ext cx="312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Hybrid model results</a:t>
            </a:r>
            <a:endParaRPr lang="en-US" dirty="0">
              <a:latin typeface="+mj-lt"/>
            </a:endParaRPr>
          </a:p>
        </p:txBody>
      </p:sp>
      <p:pic>
        <p:nvPicPr>
          <p:cNvPr id="4" name="Picture 3" descr="A graph of a graph showing a number of different colored squares&#10;&#10;Description automatically generated">
            <a:extLst>
              <a:ext uri="{FF2B5EF4-FFF2-40B4-BE49-F238E27FC236}">
                <a16:creationId xmlns:a16="http://schemas.microsoft.com/office/drawing/2014/main" id="{53D75CAA-EFE1-B309-4EC4-776B8446D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44" y="1244478"/>
            <a:ext cx="5161939" cy="5161939"/>
          </a:xfrm>
          <a:prstGeom prst="rect">
            <a:avLst/>
          </a:prstGeom>
        </p:spPr>
      </p:pic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D07348A6-2317-05B2-2D73-59BD09EE1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1" y="1320611"/>
            <a:ext cx="4998471" cy="49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09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A072E-881E-0179-96AB-9ABB3D916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z="140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0A21A-D835-D590-E8D4-E1727C098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B0B946-E012-9C04-28EC-609C418AA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126" y="475105"/>
            <a:ext cx="7228374" cy="509875"/>
          </a:xfrm>
        </p:spPr>
        <p:txBody>
          <a:bodyPr/>
          <a:lstStyle/>
          <a:p>
            <a:pPr algn="l"/>
            <a:r>
              <a:rPr lang="it-IT" dirty="0"/>
              <a:t>Convolutional Neural Network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FF3B781-27D8-9810-AC92-C9EE7E44C7FD}"/>
              </a:ext>
            </a:extLst>
          </p:cNvPr>
          <p:cNvSpPr txBox="1">
            <a:spLocks/>
          </p:cNvSpPr>
          <p:nvPr/>
        </p:nvSpPr>
        <p:spPr>
          <a:xfrm>
            <a:off x="6518624" y="1341042"/>
            <a:ext cx="2446129" cy="6432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42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parameters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</a:t>
            </a:r>
            <a:endParaRPr lang="fr-FR" sz="1200" dirty="0">
              <a:solidFill>
                <a:prstClr val="black"/>
              </a:solidFill>
              <a:latin typeface="Calibri Light" panose="020F03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Maria </a:t>
            </a:r>
            <a:r>
              <a:rPr kumimoji="0" lang="en-GB" sz="1200" b="1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Schuld</a:t>
            </a:r>
            <a:r>
              <a:rPr kumimoji="0" lang="en-GB" sz="12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et </a:t>
            </a:r>
            <a:r>
              <a:rPr kumimoji="0" lang="en-GB" sz="1200" b="1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al.,Phys</a:t>
            </a:r>
            <a:r>
              <a:rPr kumimoji="0" lang="en-GB" sz="12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. Rev. A 101, 032308 (2019</a:t>
            </a:r>
            <a:r>
              <a:rPr kumimoji="0" lang="en-GB" sz="12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)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2A6E0D9-62EB-357A-97BD-8CC9D8B1A823}"/>
              </a:ext>
            </a:extLst>
          </p:cNvPr>
          <p:cNvSpPr txBox="1">
            <a:spLocks/>
          </p:cNvSpPr>
          <p:nvPr/>
        </p:nvSpPr>
        <p:spPr>
          <a:xfrm>
            <a:off x="1837287" y="1377813"/>
            <a:ext cx="2613026" cy="6432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+mj-lt"/>
              </a:rPr>
              <a:t>15 parameters,</a:t>
            </a:r>
          </a:p>
          <a:p>
            <a:pPr marL="0" indent="0">
              <a:buNone/>
            </a:pPr>
            <a:r>
              <a:rPr lang="it-IT" sz="1200" b="1" dirty="0">
                <a:latin typeface="+mj-lt"/>
              </a:rPr>
              <a:t>our </a:t>
            </a:r>
            <a:r>
              <a:rPr lang="it-IT" sz="1200" b="1" i="1" dirty="0">
                <a:latin typeface="+mj-lt"/>
              </a:rPr>
              <a:t>QFCC</a:t>
            </a:r>
            <a:endParaRPr lang="en-GB" sz="1200" b="1" i="1" dirty="0"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38B1C1F-B50D-0A33-64AB-11A4C493F0DB}"/>
              </a:ext>
            </a:extLst>
          </p:cNvPr>
          <p:cNvSpPr txBox="1">
            <a:spLocks/>
          </p:cNvSpPr>
          <p:nvPr/>
        </p:nvSpPr>
        <p:spPr>
          <a:xfrm>
            <a:off x="1837287" y="3628936"/>
            <a:ext cx="2613026" cy="6432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prstClr val="black"/>
                </a:solidFill>
                <a:latin typeface="Calibri Light" panose="020F0302020204030204"/>
              </a:rPr>
              <a:t>6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parameters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	     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Sukin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Sim et al., Adv. Quantum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Technol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. 2, 1900070 (2019)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F8DBA28-CE92-4A8D-D39E-6F8470DF3819}"/>
              </a:ext>
            </a:extLst>
          </p:cNvPr>
          <p:cNvSpPr txBox="1">
            <a:spLocks/>
          </p:cNvSpPr>
          <p:nvPr/>
        </p:nvSpPr>
        <p:spPr>
          <a:xfrm>
            <a:off x="6558685" y="3628936"/>
            <a:ext cx="3086100" cy="6432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10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parameters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	     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Sukin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Sim et al., Adv. Quantum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Technol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              . 2, 1900070 (2019)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Segnaposto immagine 21">
            <a:extLst>
              <a:ext uri="{FF2B5EF4-FFF2-40B4-BE49-F238E27FC236}">
                <a16:creationId xmlns:a16="http://schemas.microsoft.com/office/drawing/2014/main" id="{69F02C9D-1A80-285F-E4A3-AAF926A78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8" t="-1005" r="178" b="302"/>
          <a:stretch/>
        </p:blipFill>
        <p:spPr>
          <a:xfrm>
            <a:off x="337950" y="2306110"/>
            <a:ext cx="5259652" cy="1045102"/>
          </a:xfrm>
          <a:prstGeom prst="rect">
            <a:avLst/>
          </a:prstGeom>
        </p:spPr>
      </p:pic>
      <p:pic>
        <p:nvPicPr>
          <p:cNvPr id="12" name="Segnaposto immagine 23">
            <a:extLst>
              <a:ext uri="{FF2B5EF4-FFF2-40B4-BE49-F238E27FC236}">
                <a16:creationId xmlns:a16="http://schemas.microsoft.com/office/drawing/2014/main" id="{5263C002-7051-4425-716B-EAE7BC0FF5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" t="1" r="-706" b="-1516"/>
          <a:stretch/>
        </p:blipFill>
        <p:spPr>
          <a:xfrm>
            <a:off x="5940503" y="2126010"/>
            <a:ext cx="4917998" cy="1502926"/>
          </a:xfrm>
          <a:prstGeom prst="rect">
            <a:avLst/>
          </a:prstGeom>
        </p:spPr>
      </p:pic>
      <p:pic>
        <p:nvPicPr>
          <p:cNvPr id="13" name="Segnaposto immagine 25">
            <a:extLst>
              <a:ext uri="{FF2B5EF4-FFF2-40B4-BE49-F238E27FC236}">
                <a16:creationId xmlns:a16="http://schemas.microsoft.com/office/drawing/2014/main" id="{F323D9D4-6C82-9E63-D7AA-0E7C62274F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3" b="186"/>
          <a:stretch/>
        </p:blipFill>
        <p:spPr>
          <a:xfrm>
            <a:off x="2089123" y="4533083"/>
            <a:ext cx="2412162" cy="1776412"/>
          </a:xfrm>
          <a:prstGeom prst="rect">
            <a:avLst/>
          </a:prstGeom>
        </p:spPr>
      </p:pic>
      <p:pic>
        <p:nvPicPr>
          <p:cNvPr id="19" name="Segnaposto immagine 27">
            <a:extLst>
              <a:ext uri="{FF2B5EF4-FFF2-40B4-BE49-F238E27FC236}">
                <a16:creationId xmlns:a16="http://schemas.microsoft.com/office/drawing/2014/main" id="{18614128-8C72-BFF8-062F-24749E715E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5" r="-936"/>
          <a:stretch/>
        </p:blipFill>
        <p:spPr>
          <a:xfrm>
            <a:off x="5621555" y="4533083"/>
            <a:ext cx="4613722" cy="177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5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B3FD6D-F4F4-A1EA-58EB-1ACF7210EC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43884" y="6440025"/>
            <a:ext cx="4406119" cy="331518"/>
          </a:xfrm>
        </p:spPr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 I Moliner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CA63E5-FC3B-577A-074F-59436DBA3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2D77F1-DA1E-8A6A-5847-E1D461B1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126" y="475105"/>
            <a:ext cx="7228374" cy="509875"/>
          </a:xfrm>
        </p:spPr>
        <p:txBody>
          <a:bodyPr/>
          <a:lstStyle/>
          <a:p>
            <a:pPr algn="l"/>
            <a:r>
              <a:rPr lang="it-IT" dirty="0"/>
              <a:t>Example: «beak detector»</a:t>
            </a:r>
            <a:endParaRPr lang="en-US" dirty="0"/>
          </a:p>
        </p:txBody>
      </p:sp>
      <p:sp>
        <p:nvSpPr>
          <p:cNvPr id="8" name="CasellaDiTesto 20">
            <a:extLst>
              <a:ext uri="{FF2B5EF4-FFF2-40B4-BE49-F238E27FC236}">
                <a16:creationId xmlns:a16="http://schemas.microsoft.com/office/drawing/2014/main" id="{156C717C-AC9A-5354-83ED-BCF30B0BF659}"/>
              </a:ext>
            </a:extLst>
          </p:cNvPr>
          <p:cNvSpPr txBox="1"/>
          <p:nvPr/>
        </p:nvSpPr>
        <p:spPr>
          <a:xfrm>
            <a:off x="1073137" y="1766110"/>
            <a:ext cx="9199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u="none" strike="noStrike" baseline="0" dirty="0">
                <a:solidFill>
                  <a:srgbClr val="000000"/>
                </a:solidFill>
                <a:latin typeface="+mj-lt"/>
              </a:rPr>
              <a:t>Some patterns are much smaller than the whole image:</a:t>
            </a:r>
          </a:p>
        </p:txBody>
      </p:sp>
      <p:pic>
        <p:nvPicPr>
          <p:cNvPr id="9" name="Immagine 10">
            <a:extLst>
              <a:ext uri="{FF2B5EF4-FFF2-40B4-BE49-F238E27FC236}">
                <a16:creationId xmlns:a16="http://schemas.microsoft.com/office/drawing/2014/main" id="{7F1A62C3-3DAE-5207-1866-290D15A4D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65" y="2788724"/>
            <a:ext cx="4406119" cy="3465683"/>
          </a:xfrm>
          <a:prstGeom prst="rect">
            <a:avLst/>
          </a:prstGeom>
        </p:spPr>
      </p:pic>
      <p:sp>
        <p:nvSpPr>
          <p:cNvPr id="19" name="Rettangolo 13">
            <a:extLst>
              <a:ext uri="{FF2B5EF4-FFF2-40B4-BE49-F238E27FC236}">
                <a16:creationId xmlns:a16="http://schemas.microsoft.com/office/drawing/2014/main" id="{D760DF66-2671-A1BD-0047-D817CAE3E9EF}"/>
              </a:ext>
            </a:extLst>
          </p:cNvPr>
          <p:cNvSpPr/>
          <p:nvPr/>
        </p:nvSpPr>
        <p:spPr>
          <a:xfrm>
            <a:off x="2342838" y="3519302"/>
            <a:ext cx="1019331" cy="70079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ccia a destra 14">
            <a:extLst>
              <a:ext uri="{FF2B5EF4-FFF2-40B4-BE49-F238E27FC236}">
                <a16:creationId xmlns:a16="http://schemas.microsoft.com/office/drawing/2014/main" id="{FD64EDBB-909C-B9DD-4B81-A20B6D1C9E72}"/>
              </a:ext>
            </a:extLst>
          </p:cNvPr>
          <p:cNvSpPr/>
          <p:nvPr/>
        </p:nvSpPr>
        <p:spPr>
          <a:xfrm>
            <a:off x="4053777" y="3687134"/>
            <a:ext cx="2947428" cy="36512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ttangolo 15">
            <a:extLst>
              <a:ext uri="{FF2B5EF4-FFF2-40B4-BE49-F238E27FC236}">
                <a16:creationId xmlns:a16="http://schemas.microsoft.com/office/drawing/2014/main" id="{626E5F62-91CA-D843-D1A8-6EA270C45DFB}"/>
              </a:ext>
            </a:extLst>
          </p:cNvPr>
          <p:cNvSpPr/>
          <p:nvPr/>
        </p:nvSpPr>
        <p:spPr>
          <a:xfrm>
            <a:off x="7554372" y="3217826"/>
            <a:ext cx="1978000" cy="13037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ttore a gomito 17">
            <a:extLst>
              <a:ext uri="{FF2B5EF4-FFF2-40B4-BE49-F238E27FC236}">
                <a16:creationId xmlns:a16="http://schemas.microsoft.com/office/drawing/2014/main" id="{68169823-4BF3-46D3-0C34-48BD6164D667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71923" y="3498247"/>
            <a:ext cx="742897" cy="742897"/>
          </a:xfrm>
          <a:prstGeom prst="bentConnector3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19">
            <a:extLst>
              <a:ext uri="{FF2B5EF4-FFF2-40B4-BE49-F238E27FC236}">
                <a16:creationId xmlns:a16="http://schemas.microsoft.com/office/drawing/2014/main" id="{265223DC-EEC9-2D85-13A2-1E78962D0721}"/>
              </a:ext>
            </a:extLst>
          </p:cNvPr>
          <p:cNvSpPr txBox="1"/>
          <p:nvPr/>
        </p:nvSpPr>
        <p:spPr>
          <a:xfrm>
            <a:off x="7554371" y="4770868"/>
            <a:ext cx="19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  <a:latin typeface="+mj-lt"/>
              </a:rPr>
              <a:t>«Beak» signal</a:t>
            </a:r>
            <a:endParaRPr lang="en-GB" b="1" dirty="0">
              <a:solidFill>
                <a:srgbClr val="7030A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6042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D05118-BCA4-E980-F75B-1A3750695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sz="140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8DCF93-9FD9-681E-1E0B-1349688053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EF6616CA-0B8D-3764-E3C8-75EBC7B0ACCF}"/>
              </a:ext>
            </a:extLst>
          </p:cNvPr>
          <p:cNvSpPr txBox="1"/>
          <p:nvPr/>
        </p:nvSpPr>
        <p:spPr>
          <a:xfrm>
            <a:off x="884420" y="464695"/>
            <a:ext cx="893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+mj-lt"/>
              </a:rPr>
              <a:t>Training parameters during the QFCC analysis</a:t>
            </a:r>
          </a:p>
        </p:txBody>
      </p:sp>
      <p:sp>
        <p:nvSpPr>
          <p:cNvPr id="5" name="CasellaDiTesto 5">
            <a:extLst>
              <a:ext uri="{FF2B5EF4-FFF2-40B4-BE49-F238E27FC236}">
                <a16:creationId xmlns:a16="http://schemas.microsoft.com/office/drawing/2014/main" id="{6F93237A-130F-0B50-9BF6-74617D6691BE}"/>
              </a:ext>
            </a:extLst>
          </p:cNvPr>
          <p:cNvSpPr txBox="1"/>
          <p:nvPr/>
        </p:nvSpPr>
        <p:spPr>
          <a:xfrm>
            <a:off x="976860" y="1751244"/>
            <a:ext cx="9606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Each QFCC is adapted on 3 qubits to match the output of the QCNN</a:t>
            </a:r>
          </a:p>
        </p:txBody>
      </p:sp>
      <p:sp>
        <p:nvSpPr>
          <p:cNvPr id="6" name="CasellaDiTesto 6">
            <a:extLst>
              <a:ext uri="{FF2B5EF4-FFF2-40B4-BE49-F238E27FC236}">
                <a16:creationId xmlns:a16="http://schemas.microsoft.com/office/drawing/2014/main" id="{1276BC27-B27A-EBBB-8DFD-9119D6E58082}"/>
              </a:ext>
            </a:extLst>
          </p:cNvPr>
          <p:cNvSpPr txBox="1"/>
          <p:nvPr/>
        </p:nvSpPr>
        <p:spPr>
          <a:xfrm>
            <a:off x="976860" y="2853127"/>
            <a:ext cx="9606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Training set size: 5000 samples</a:t>
            </a:r>
          </a:p>
          <a:p>
            <a:r>
              <a:rPr lang="en-GB" sz="2400" dirty="0">
                <a:latin typeface="+mj-lt"/>
              </a:rPr>
              <a:t>Test set size: 500 samples</a:t>
            </a:r>
          </a:p>
        </p:txBody>
      </p:sp>
      <p:sp>
        <p:nvSpPr>
          <p:cNvPr id="7" name="CasellaDiTesto 7">
            <a:extLst>
              <a:ext uri="{FF2B5EF4-FFF2-40B4-BE49-F238E27FC236}">
                <a16:creationId xmlns:a16="http://schemas.microsoft.com/office/drawing/2014/main" id="{062E5899-EDFB-ABD6-6B1A-87353A60B1BA}"/>
              </a:ext>
            </a:extLst>
          </p:cNvPr>
          <p:cNvSpPr txBox="1"/>
          <p:nvPr/>
        </p:nvSpPr>
        <p:spPr>
          <a:xfrm>
            <a:off x="976860" y="4054221"/>
            <a:ext cx="9606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Gradient Descent: Adam optimizer</a:t>
            </a:r>
          </a:p>
          <a:p>
            <a:r>
              <a:rPr lang="en-GB" sz="2400" dirty="0">
                <a:latin typeface="+mj-lt"/>
              </a:rPr>
              <a:t>Loss function: MSE</a:t>
            </a:r>
          </a:p>
        </p:txBody>
      </p:sp>
      <p:sp>
        <p:nvSpPr>
          <p:cNvPr id="8" name="CasellaDiTesto 8">
            <a:extLst>
              <a:ext uri="{FF2B5EF4-FFF2-40B4-BE49-F238E27FC236}">
                <a16:creationId xmlns:a16="http://schemas.microsoft.com/office/drawing/2014/main" id="{08BE6E82-E9E5-DD84-38EE-561B98FAC35E}"/>
              </a:ext>
            </a:extLst>
          </p:cNvPr>
          <p:cNvSpPr txBox="1"/>
          <p:nvPr/>
        </p:nvSpPr>
        <p:spPr>
          <a:xfrm>
            <a:off x="976860" y="5255315"/>
            <a:ext cx="9606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Minibatch size: 75 samples</a:t>
            </a:r>
          </a:p>
          <a:p>
            <a:r>
              <a:rPr lang="en-GB" sz="2400" dirty="0">
                <a:latin typeface="+mj-lt"/>
              </a:rPr>
              <a:t>Epochs: 50</a:t>
            </a:r>
          </a:p>
        </p:txBody>
      </p:sp>
      <p:pic>
        <p:nvPicPr>
          <p:cNvPr id="9" name="Picture 4" descr="Announcing TensorFlow Quantum: An Open Source Library for Quantum Machine  Learning – Google Research Blog">
            <a:extLst>
              <a:ext uri="{FF2B5EF4-FFF2-40B4-BE49-F238E27FC236}">
                <a16:creationId xmlns:a16="http://schemas.microsoft.com/office/drawing/2014/main" id="{35226D11-013D-862C-E406-E4A39024E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466" y="6164242"/>
            <a:ext cx="2488182" cy="30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014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BCF138F-79DC-2462-71AB-A650673099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</a:t>
            </a:r>
            <a:r>
              <a:rPr lang="it-IT" sz="1400" dirty="0" err="1">
                <a:latin typeface="+mj-lt"/>
              </a:rPr>
              <a:t>Verguizasi</a:t>
            </a:r>
            <a:r>
              <a:rPr lang="it-IT" sz="1400" dirty="0">
                <a:latin typeface="+mj-lt"/>
              </a:rPr>
              <a:t> </a:t>
            </a:r>
            <a:r>
              <a:rPr lang="it-IT" sz="1400" dirty="0" err="1">
                <a:latin typeface="+mj-lt"/>
              </a:rPr>
              <a:t>Moliner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B993E82-00F5-F942-4CCD-2F2D920BFC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it-IT" dirty="0"/>
              <a:t>31</a:t>
            </a:r>
            <a:endParaRPr lang="en-US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D114B911-0DF1-DD74-C1F5-FDB4DEB7F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735" y="550079"/>
            <a:ext cx="5695950" cy="509875"/>
          </a:xfrm>
        </p:spPr>
        <p:txBody>
          <a:bodyPr/>
          <a:lstStyle/>
          <a:p>
            <a:pPr algn="l"/>
            <a:r>
              <a:rPr lang="it-IT" dirty="0"/>
              <a:t>QFCC </a:t>
            </a:r>
            <a:r>
              <a:rPr lang="it-IT" dirty="0" err="1"/>
              <a:t>Results</a:t>
            </a:r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1D71BB-E0CD-672E-5A1D-E512C6EA7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1" y="1513442"/>
            <a:ext cx="4776948" cy="47944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E5F5945-39B1-0E91-C525-1B32CF7A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3442"/>
            <a:ext cx="4741889" cy="479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88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06CA0-92CB-F2EB-B07C-90B4E923D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BA518-1A53-7E2B-9457-F654F9FEB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C38701-3285-2A7E-CC35-1339E12B8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126" y="447910"/>
            <a:ext cx="5695950" cy="509875"/>
          </a:xfrm>
        </p:spPr>
        <p:txBody>
          <a:bodyPr/>
          <a:lstStyle/>
          <a:p>
            <a:pPr algn="l"/>
            <a:r>
              <a:rPr lang="it-IT" dirty="0"/>
              <a:t>Summary</a:t>
            </a:r>
            <a:endParaRPr lang="en-US" dirty="0"/>
          </a:p>
        </p:txBody>
      </p:sp>
      <p:pic>
        <p:nvPicPr>
          <p:cNvPr id="20" name="Picture 19" descr="A graph with different colored rectangles&#10;&#10;Description automatically generated">
            <a:extLst>
              <a:ext uri="{FF2B5EF4-FFF2-40B4-BE49-F238E27FC236}">
                <a16:creationId xmlns:a16="http://schemas.microsoft.com/office/drawing/2014/main" id="{12C95F7C-4A25-4F0F-85F9-79FD5BBDF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26" y="2057387"/>
            <a:ext cx="5485714" cy="3657143"/>
          </a:xfrm>
          <a:prstGeom prst="rect">
            <a:avLst/>
          </a:prstGeom>
        </p:spPr>
      </p:pic>
      <p:pic>
        <p:nvPicPr>
          <p:cNvPr id="23" name="Picture 22" descr="A screen shot of a diagram&#10;&#10;Description automatically generated">
            <a:extLst>
              <a:ext uri="{FF2B5EF4-FFF2-40B4-BE49-F238E27FC236}">
                <a16:creationId xmlns:a16="http://schemas.microsoft.com/office/drawing/2014/main" id="{3DC3B032-B592-3AA7-4041-3880D2E7E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15" y="2057386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49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BA824-3B32-A154-EDA8-DBB1A1218E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sz="1400">
                <a:latin typeface="+mj-lt"/>
              </a:rPr>
              <a:t>Marco Dall’Ara, Giulio Albertin, Joan Verguizasi Moliner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99E14-F9E0-00CB-C5D6-BAED4F9928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9386C1-D7DB-4B97-1C32-C824EA8D634F}"/>
              </a:ext>
            </a:extLst>
          </p:cNvPr>
          <p:cNvSpPr txBox="1">
            <a:spLocks/>
          </p:cNvSpPr>
          <p:nvPr/>
        </p:nvSpPr>
        <p:spPr>
          <a:xfrm>
            <a:off x="836126" y="546937"/>
            <a:ext cx="6878444" cy="5098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/>
              <a:t>Conclusions</a:t>
            </a:r>
            <a:endParaRPr lang="en-US" dirty="0"/>
          </a:p>
        </p:txBody>
      </p:sp>
      <p:sp>
        <p:nvSpPr>
          <p:cNvPr id="8" name="Heptagon 7">
            <a:extLst>
              <a:ext uri="{FF2B5EF4-FFF2-40B4-BE49-F238E27FC236}">
                <a16:creationId xmlns:a16="http://schemas.microsoft.com/office/drawing/2014/main" id="{12FAA36A-DDE5-2C3B-4137-059818E81153}"/>
              </a:ext>
            </a:extLst>
          </p:cNvPr>
          <p:cNvSpPr/>
          <p:nvPr/>
        </p:nvSpPr>
        <p:spPr>
          <a:xfrm>
            <a:off x="4208770" y="2831376"/>
            <a:ext cx="234755" cy="304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8FC9BE-9445-065E-0449-8FD898E0B53B}"/>
              </a:ext>
            </a:extLst>
          </p:cNvPr>
          <p:cNvGrpSpPr/>
          <p:nvPr/>
        </p:nvGrpSpPr>
        <p:grpSpPr>
          <a:xfrm>
            <a:off x="6399053" y="546937"/>
            <a:ext cx="3523438" cy="311434"/>
            <a:chOff x="7191589" y="825054"/>
            <a:chExt cx="4440968" cy="45028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4590A-B14A-F2E9-B8B8-EBB06F37FBA2}"/>
                </a:ext>
              </a:extLst>
            </p:cNvPr>
            <p:cNvSpPr txBox="1"/>
            <p:nvPr/>
          </p:nvSpPr>
          <p:spPr>
            <a:xfrm>
              <a:off x="7442522" y="830339"/>
              <a:ext cx="4190035" cy="444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+mj-lt"/>
                </a:rPr>
                <a:t>Y. </a:t>
              </a:r>
              <a:r>
                <a:rPr lang="en-US" sz="1400" i="1" dirty="0" err="1">
                  <a:latin typeface="+mj-lt"/>
                </a:rPr>
                <a:t>Lu,et</a:t>
              </a:r>
              <a:r>
                <a:rPr lang="en-US" sz="1400" i="1" dirty="0">
                  <a:latin typeface="+mj-lt"/>
                </a:rPr>
                <a:t> al., 40</a:t>
              </a:r>
              <a:r>
                <a:rPr lang="en-US" sz="1400" i="1" baseline="30000" dirty="0">
                  <a:latin typeface="+mj-lt"/>
                </a:rPr>
                <a:t>th</a:t>
              </a:r>
              <a:r>
                <a:rPr lang="en-US" sz="1400" i="1" dirty="0">
                  <a:latin typeface="+mj-lt"/>
                </a:rPr>
                <a:t> </a:t>
              </a:r>
              <a:r>
                <a:rPr lang="en-US" sz="1400" i="1" dirty="0">
                  <a:effectLst/>
                  <a:latin typeface="+mj-lt"/>
                </a:rPr>
                <a:t>CCC, 52363, (2021).</a:t>
              </a:r>
            </a:p>
          </p:txBody>
        </p:sp>
        <p:sp>
          <p:nvSpPr>
            <p:cNvPr id="21" name="Heptagon 20">
              <a:extLst>
                <a:ext uri="{FF2B5EF4-FFF2-40B4-BE49-F238E27FC236}">
                  <a16:creationId xmlns:a16="http://schemas.microsoft.com/office/drawing/2014/main" id="{33CACF7F-4596-351F-DD07-407636DD8BC2}"/>
                </a:ext>
              </a:extLst>
            </p:cNvPr>
            <p:cNvSpPr/>
            <p:nvPr/>
          </p:nvSpPr>
          <p:spPr>
            <a:xfrm>
              <a:off x="7191589" y="825054"/>
              <a:ext cx="278937" cy="296039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1</a:t>
              </a:r>
              <a:endParaRPr lang="en-US" dirty="0"/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253A69-F55D-E5FC-54A1-10686E7E3644}"/>
              </a:ext>
            </a:extLst>
          </p:cNvPr>
          <p:cNvSpPr txBox="1"/>
          <p:nvPr/>
        </p:nvSpPr>
        <p:spPr>
          <a:xfrm>
            <a:off x="976860" y="1705086"/>
            <a:ext cx="9606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We were not able to evaluate Basis and Angle encoding in QCNN accurately due to limitations in simulating a large quantum algorithm.</a:t>
            </a:r>
          </a:p>
        </p:txBody>
      </p:sp>
      <p:sp>
        <p:nvSpPr>
          <p:cNvPr id="14" name="CasellaDiTesto 5">
            <a:extLst>
              <a:ext uri="{FF2B5EF4-FFF2-40B4-BE49-F238E27FC236}">
                <a16:creationId xmlns:a16="http://schemas.microsoft.com/office/drawing/2014/main" id="{4166CD47-8953-B3E9-A9D0-0CE8CD4E0962}"/>
              </a:ext>
            </a:extLst>
          </p:cNvPr>
          <p:cNvSpPr txBox="1"/>
          <p:nvPr/>
        </p:nvSpPr>
        <p:spPr>
          <a:xfrm>
            <a:off x="976860" y="2831376"/>
            <a:ext cx="960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We reproduced similar models to        with amplitude encoding and found slightly smaller accuracies than classical fair models. However, thanks to amplitude encoding data capacity is higher in the quantum model. </a:t>
            </a:r>
          </a:p>
        </p:txBody>
      </p:sp>
      <p:sp>
        <p:nvSpPr>
          <p:cNvPr id="15" name="CasellaDiTesto 5">
            <a:extLst>
              <a:ext uri="{FF2B5EF4-FFF2-40B4-BE49-F238E27FC236}">
                <a16:creationId xmlns:a16="http://schemas.microsoft.com/office/drawing/2014/main" id="{A0858985-B9AF-4FBF-6DAB-E3E6FB4F59B0}"/>
              </a:ext>
            </a:extLst>
          </p:cNvPr>
          <p:cNvSpPr txBox="1"/>
          <p:nvPr/>
        </p:nvSpPr>
        <p:spPr>
          <a:xfrm>
            <a:off x="976860" y="4044919"/>
            <a:ext cx="960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We slightly improved that model’s speed, depth, and accuracy (Qm_Amp_1) with a simpler model (Qm_Amp_3) by accurately considering local connectivity in amplitude encoding. By changing the final QFCC we have not found significant results.</a:t>
            </a:r>
          </a:p>
        </p:txBody>
      </p:sp>
      <p:sp>
        <p:nvSpPr>
          <p:cNvPr id="16" name="CasellaDiTesto 5">
            <a:extLst>
              <a:ext uri="{FF2B5EF4-FFF2-40B4-BE49-F238E27FC236}">
                <a16:creationId xmlns:a16="http://schemas.microsoft.com/office/drawing/2014/main" id="{6AB4975E-29D9-8EE7-0C3D-A8BA9117CB47}"/>
              </a:ext>
            </a:extLst>
          </p:cNvPr>
          <p:cNvSpPr txBox="1"/>
          <p:nvPr/>
        </p:nvSpPr>
        <p:spPr>
          <a:xfrm>
            <a:off x="976860" y="5317293"/>
            <a:ext cx="960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With the Hybrid model with amplitude encoding,  we improved the accuracy of the classical fair model.</a:t>
            </a:r>
          </a:p>
          <a:p>
            <a:endParaRPr lang="en-GB" dirty="0">
              <a:latin typeface="+mj-lt"/>
            </a:endParaRPr>
          </a:p>
        </p:txBody>
      </p:sp>
      <p:pic>
        <p:nvPicPr>
          <p:cNvPr id="1028" name="Picture 4" descr="Announcing TensorFlow Quantum: An Open Source Library for Quantum Machine  Learning – Google Research Blog">
            <a:extLst>
              <a:ext uri="{FF2B5EF4-FFF2-40B4-BE49-F238E27FC236}">
                <a16:creationId xmlns:a16="http://schemas.microsoft.com/office/drawing/2014/main" id="{9DF6C62D-64B1-012A-E91C-BB60ACD7B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053" y="900192"/>
            <a:ext cx="2313147" cy="28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99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642AE-7BB1-0B0F-67E4-638E8CAD73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43884" y="6440025"/>
            <a:ext cx="4477615" cy="331518"/>
          </a:xfrm>
        </p:spPr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 I Moliner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E418C-0035-73F1-0A43-F10FF1052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olo 29">
            <a:extLst>
              <a:ext uri="{FF2B5EF4-FFF2-40B4-BE49-F238E27FC236}">
                <a16:creationId xmlns:a16="http://schemas.microsoft.com/office/drawing/2014/main" id="{158CD587-80CB-0C69-62B7-648EF2A92F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7140" y="43335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sz="3600" dirty="0" err="1"/>
              <a:t>Convolutional</a:t>
            </a:r>
            <a:r>
              <a:rPr lang="it-IT" sz="3600" dirty="0"/>
              <a:t> NN vs </a:t>
            </a:r>
            <a:r>
              <a:rPr lang="it-IT" sz="3600" dirty="0" err="1"/>
              <a:t>Fully</a:t>
            </a:r>
            <a:r>
              <a:rPr lang="it-IT" sz="3600" dirty="0"/>
              <a:t> </a:t>
            </a:r>
            <a:r>
              <a:rPr lang="it-IT" sz="3600" dirty="0" err="1"/>
              <a:t>Connected</a:t>
            </a:r>
            <a:r>
              <a:rPr lang="it-IT" sz="3600" dirty="0"/>
              <a:t> NN</a:t>
            </a:r>
            <a:endParaRPr lang="en-GB" sz="3600" dirty="0"/>
          </a:p>
        </p:txBody>
      </p:sp>
      <p:sp>
        <p:nvSpPr>
          <p:cNvPr id="6" name="CasellaDiTesto 31">
            <a:extLst>
              <a:ext uri="{FF2B5EF4-FFF2-40B4-BE49-F238E27FC236}">
                <a16:creationId xmlns:a16="http://schemas.microsoft.com/office/drawing/2014/main" id="{A99A14CF-0821-A62C-AE82-16FBDF7DD429}"/>
              </a:ext>
            </a:extLst>
          </p:cNvPr>
          <p:cNvSpPr txBox="1"/>
          <p:nvPr/>
        </p:nvSpPr>
        <p:spPr>
          <a:xfrm>
            <a:off x="1919744" y="1066419"/>
            <a:ext cx="6935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dirty="0"/>
          </a:p>
          <a:p>
            <a:endParaRPr lang="it-IT" sz="2800" dirty="0"/>
          </a:p>
          <a:p>
            <a:endParaRPr lang="en-GB" sz="2800" dirty="0"/>
          </a:p>
        </p:txBody>
      </p:sp>
      <p:pic>
        <p:nvPicPr>
          <p:cNvPr id="7" name="Immagine 36">
            <a:extLst>
              <a:ext uri="{FF2B5EF4-FFF2-40B4-BE49-F238E27FC236}">
                <a16:creationId xmlns:a16="http://schemas.microsoft.com/office/drawing/2014/main" id="{70CE5056-6889-317A-B430-6C7681E77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161" y="2391982"/>
            <a:ext cx="5753579" cy="298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64D3-6712-4D91-A3DD-A051339C5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126" y="475105"/>
            <a:ext cx="5695950" cy="509875"/>
          </a:xfrm>
        </p:spPr>
        <p:txBody>
          <a:bodyPr/>
          <a:lstStyle/>
          <a:p>
            <a:pPr algn="l"/>
            <a:r>
              <a:rPr lang="it-IT" dirty="0"/>
              <a:t>Quantum Computing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1DCB5-36B1-D254-33D3-C648015F4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7042" y="1950564"/>
            <a:ext cx="4674812" cy="1090613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>
                <a:latin typeface="+mj-lt"/>
              </a:rPr>
              <a:t>Some quantum algorithms are demonstrated to be </a:t>
            </a:r>
            <a:r>
              <a:rPr lang="it-IT" sz="1800" b="1" dirty="0">
                <a:latin typeface="+mj-lt"/>
              </a:rPr>
              <a:t>more efficient </a:t>
            </a:r>
            <a:r>
              <a:rPr lang="it-IT" sz="1800" dirty="0">
                <a:latin typeface="+mj-lt"/>
              </a:rPr>
              <a:t>than classical ones (Shor’s algorithm).</a:t>
            </a:r>
          </a:p>
        </p:txBody>
      </p:sp>
      <p:pic>
        <p:nvPicPr>
          <p:cNvPr id="7" name="Picture 6" descr="A picture containing different, necklet, accessory&#10;&#10;Description automatically generated">
            <a:extLst>
              <a:ext uri="{FF2B5EF4-FFF2-40B4-BE49-F238E27FC236}">
                <a16:creationId xmlns:a16="http://schemas.microsoft.com/office/drawing/2014/main" id="{D7DE548C-4A61-4484-6BAB-4A627053A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26" y="2495870"/>
            <a:ext cx="5048834" cy="2608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FC9356-083D-F989-B694-4A073995EF43}"/>
              </a:ext>
            </a:extLst>
          </p:cNvPr>
          <p:cNvSpPr txBox="1"/>
          <p:nvPr/>
        </p:nvSpPr>
        <p:spPr>
          <a:xfrm>
            <a:off x="1721742" y="2331863"/>
            <a:ext cx="379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0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D7EA2-AD58-043E-F112-322788D47001}"/>
              </a:ext>
            </a:extLst>
          </p:cNvPr>
          <p:cNvSpPr txBox="1"/>
          <p:nvPr/>
        </p:nvSpPr>
        <p:spPr>
          <a:xfrm>
            <a:off x="1721742" y="4954464"/>
            <a:ext cx="379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1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325A68-F570-E47E-D290-31E3C658B40A}"/>
                  </a:ext>
                </a:extLst>
              </p:cNvPr>
              <p:cNvSpPr txBox="1"/>
              <p:nvPr/>
            </p:nvSpPr>
            <p:spPr>
              <a:xfrm>
                <a:off x="3922328" y="2125588"/>
                <a:ext cx="9791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325A68-F570-E47E-D290-31E3C658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28" y="2125588"/>
                <a:ext cx="97915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7B53AB-C715-F9BE-31D5-B01DC9B248EC}"/>
                  </a:ext>
                </a:extLst>
              </p:cNvPr>
              <p:cNvSpPr txBox="1"/>
              <p:nvPr/>
            </p:nvSpPr>
            <p:spPr>
              <a:xfrm>
                <a:off x="1260331" y="5780534"/>
                <a:ext cx="3795291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1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lit/>
                        </m:rP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 b="0" i="1" smtClean="0">
                          <a:latin typeface="Cambria Math" panose="02040503050406030204" pitchFamily="18" charset="0"/>
                        </a:rPr>
                        <m:t>sen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7B53AB-C715-F9BE-31D5-B01DC9B24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331" y="5780534"/>
                <a:ext cx="3795291" cy="645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7113EC-8063-E139-6337-BFA862B3F5D3}"/>
                  </a:ext>
                </a:extLst>
              </p:cNvPr>
              <p:cNvSpPr txBox="1"/>
              <p:nvPr/>
            </p:nvSpPr>
            <p:spPr>
              <a:xfrm>
                <a:off x="1971188" y="2609642"/>
                <a:ext cx="609414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7113EC-8063-E139-6337-BFA862B3F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188" y="2609642"/>
                <a:ext cx="6094140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5FFA1E-B874-5B8A-5060-2D3F520DE2CF}"/>
                  </a:ext>
                </a:extLst>
              </p:cNvPr>
              <p:cNvSpPr txBox="1"/>
              <p:nvPr/>
            </p:nvSpPr>
            <p:spPr>
              <a:xfrm>
                <a:off x="3922329" y="4969430"/>
                <a:ext cx="9791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5FFA1E-B874-5B8A-5060-2D3F520DE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29" y="4969430"/>
                <a:ext cx="97915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7885DA-2019-5003-389D-B07C44F8FF80}"/>
                  </a:ext>
                </a:extLst>
              </p:cNvPr>
              <p:cNvSpPr txBox="1"/>
              <p:nvPr/>
            </p:nvSpPr>
            <p:spPr>
              <a:xfrm>
                <a:off x="1455025" y="3008217"/>
                <a:ext cx="60941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7885DA-2019-5003-389D-B07C44F8F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025" y="3008217"/>
                <a:ext cx="60941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250192-D568-A8D0-A1F6-69B439F1A201}"/>
                  </a:ext>
                </a:extLst>
              </p:cNvPr>
              <p:cNvSpPr txBox="1"/>
              <p:nvPr/>
            </p:nvSpPr>
            <p:spPr>
              <a:xfrm>
                <a:off x="1372938" y="4002810"/>
                <a:ext cx="60941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250192-D568-A8D0-A1F6-69B439F1A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938" y="4002810"/>
                <a:ext cx="609414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17">
            <a:extLst>
              <a:ext uri="{FF2B5EF4-FFF2-40B4-BE49-F238E27FC236}">
                <a16:creationId xmlns:a16="http://schemas.microsoft.com/office/drawing/2014/main" id="{232DCF5D-72DE-DCF7-711E-01E7BAD8F9F4}"/>
              </a:ext>
            </a:extLst>
          </p:cNvPr>
          <p:cNvCxnSpPr>
            <a:cxnSpLocks/>
          </p:cNvCxnSpPr>
          <p:nvPr/>
        </p:nvCxnSpPr>
        <p:spPr>
          <a:xfrm>
            <a:off x="1382189" y="1879106"/>
            <a:ext cx="1079849" cy="66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0F9DCD2-8E88-BAA1-566A-E9C0F9A87DAC}"/>
              </a:ext>
            </a:extLst>
          </p:cNvPr>
          <p:cNvSpPr txBox="1"/>
          <p:nvPr/>
        </p:nvSpPr>
        <p:spPr>
          <a:xfrm>
            <a:off x="1318376" y="1549909"/>
            <a:ext cx="130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accent1"/>
                </a:solidFill>
              </a:rPr>
              <a:t>Bit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8D1946-5F3D-BA8E-5B7D-869FD5A2DE9C}"/>
              </a:ext>
            </a:extLst>
          </p:cNvPr>
          <p:cNvSpPr txBox="1"/>
          <p:nvPr/>
        </p:nvSpPr>
        <p:spPr>
          <a:xfrm>
            <a:off x="3757536" y="154190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1" dirty="0" err="1">
                <a:solidFill>
                  <a:schemeClr val="accent1"/>
                </a:solidFill>
              </a:rPr>
              <a:t>Qubit</a:t>
            </a: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31" name="直接连接符 17">
            <a:extLst>
              <a:ext uri="{FF2B5EF4-FFF2-40B4-BE49-F238E27FC236}">
                <a16:creationId xmlns:a16="http://schemas.microsoft.com/office/drawing/2014/main" id="{E20DDF22-4163-EFCC-5909-53525B450D16}"/>
              </a:ext>
            </a:extLst>
          </p:cNvPr>
          <p:cNvCxnSpPr>
            <a:cxnSpLocks/>
          </p:cNvCxnSpPr>
          <p:nvPr/>
        </p:nvCxnSpPr>
        <p:spPr>
          <a:xfrm>
            <a:off x="3821638" y="1881803"/>
            <a:ext cx="1079849" cy="66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D52F082-9159-AE82-405F-243CCD093581}"/>
              </a:ext>
            </a:extLst>
          </p:cNvPr>
          <p:cNvSpPr txBox="1">
            <a:spLocks/>
          </p:cNvSpPr>
          <p:nvPr/>
        </p:nvSpPr>
        <p:spPr>
          <a:xfrm>
            <a:off x="6285570" y="3424289"/>
            <a:ext cx="4892814" cy="13831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latin typeface="+mj-lt"/>
              </a:rPr>
              <a:t>Every quantum algorithm can be decomposed with a finite set of gates (</a:t>
            </a:r>
            <a:r>
              <a:rPr lang="it-IT" sz="1800" b="1" dirty="0">
                <a:latin typeface="+mj-lt"/>
              </a:rPr>
              <a:t>universal set of gates</a:t>
            </a:r>
            <a:r>
              <a:rPr lang="it-IT" sz="1800" dirty="0">
                <a:latin typeface="+mj-lt"/>
              </a:rPr>
              <a:t>):</a:t>
            </a:r>
          </a:p>
          <a:p>
            <a:r>
              <a:rPr lang="it-IT" sz="1800" dirty="0">
                <a:latin typeface="+mj-lt"/>
              </a:rPr>
              <a:t>Single qubit gate</a:t>
            </a:r>
          </a:p>
          <a:p>
            <a:r>
              <a:rPr lang="it-IT" sz="1800" dirty="0">
                <a:latin typeface="+mj-lt"/>
              </a:rPr>
              <a:t>Multi-qubits gate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8E1A4A6-24B9-F0B4-5F73-0CA54E9850D0}"/>
              </a:ext>
            </a:extLst>
          </p:cNvPr>
          <p:cNvSpPr txBox="1">
            <a:spLocks/>
          </p:cNvSpPr>
          <p:nvPr/>
        </p:nvSpPr>
        <p:spPr>
          <a:xfrm>
            <a:off x="6242034" y="4681884"/>
            <a:ext cx="2369344" cy="109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8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70687-35F9-93E4-7796-DE264740E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4" y="6440024"/>
            <a:ext cx="4345287" cy="397065"/>
          </a:xfrm>
        </p:spPr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 I Moliner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112D5-BD28-8418-468E-0F5FECBBE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 descr="A diagram of a connection&#10;&#10;Description automatically generated">
            <a:extLst>
              <a:ext uri="{FF2B5EF4-FFF2-40B4-BE49-F238E27FC236}">
                <a16:creationId xmlns:a16="http://schemas.microsoft.com/office/drawing/2014/main" id="{18B02DAD-B5EE-0554-D9A5-365EE39FD94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12936"/>
          <a:stretch/>
        </p:blipFill>
        <p:spPr>
          <a:xfrm>
            <a:off x="7360377" y="4854130"/>
            <a:ext cx="2743200" cy="143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0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E756-D8F9-8D5C-A01D-F98EB145B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126" y="447910"/>
            <a:ext cx="5695950" cy="509875"/>
          </a:xfrm>
        </p:spPr>
        <p:txBody>
          <a:bodyPr/>
          <a:lstStyle/>
          <a:p>
            <a:pPr algn="l"/>
            <a:r>
              <a:rPr lang="it-IT" dirty="0"/>
              <a:t>Quantum Neural Network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0422B-4289-AD53-1640-2ECBB241EDF3}"/>
              </a:ext>
            </a:extLst>
          </p:cNvPr>
          <p:cNvSpPr txBox="1"/>
          <p:nvPr/>
        </p:nvSpPr>
        <p:spPr>
          <a:xfrm>
            <a:off x="1278416" y="5246186"/>
            <a:ext cx="9793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</a:rPr>
              <a:t>Quantum algorithms are able to </a:t>
            </a:r>
            <a:r>
              <a:rPr lang="it-IT" b="1" dirty="0">
                <a:latin typeface="+mj-lt"/>
              </a:rPr>
              <a:t>extract patterns </a:t>
            </a:r>
            <a:r>
              <a:rPr lang="it-IT" dirty="0">
                <a:latin typeface="+mj-lt"/>
              </a:rPr>
              <a:t>of a function (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Deutsch–</a:t>
            </a:r>
            <a:r>
              <a:rPr lang="en-US" i="0" dirty="0" err="1">
                <a:solidFill>
                  <a:srgbClr val="000000"/>
                </a:solidFill>
                <a:effectLst/>
                <a:latin typeface="+mj-lt"/>
              </a:rPr>
              <a:t>Jozsa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 algorithm</a:t>
            </a:r>
            <a:r>
              <a:rPr lang="it-IT" dirty="0">
                <a:latin typeface="+mj-lt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</a:rPr>
              <a:t>Entanglement is a </a:t>
            </a:r>
            <a:r>
              <a:rPr lang="it-IT" b="1" dirty="0">
                <a:latin typeface="+mj-lt"/>
              </a:rPr>
              <a:t>unique</a:t>
            </a:r>
            <a:r>
              <a:rPr lang="it-IT" dirty="0">
                <a:latin typeface="+mj-lt"/>
              </a:rPr>
              <a:t> feature of Quantum Systems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</a:rPr>
              <a:t>Theoretically, can be stored more information in N qubits than in N bits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D083C-FE78-9B3F-3E63-7320781B6730}"/>
              </a:ext>
            </a:extLst>
          </p:cNvPr>
          <p:cNvSpPr txBox="1"/>
          <p:nvPr/>
        </p:nvSpPr>
        <p:spPr>
          <a:xfrm>
            <a:off x="836126" y="830337"/>
            <a:ext cx="312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Theory</a:t>
            </a:r>
            <a:endParaRPr lang="en-US" dirty="0">
              <a:latin typeface="+mj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88300-304F-D5B8-1C6B-6FB5018139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43884" y="6440025"/>
            <a:ext cx="4345287" cy="331518"/>
          </a:xfrm>
        </p:spPr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 I Moliner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EC720-AEAE-AD85-55AD-3DD210924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CDDE3F-D986-BF69-66DA-CD73A53E02DC}"/>
              </a:ext>
            </a:extLst>
          </p:cNvPr>
          <p:cNvSpPr/>
          <p:nvPr/>
        </p:nvSpPr>
        <p:spPr>
          <a:xfrm>
            <a:off x="9532372" y="2238872"/>
            <a:ext cx="538220" cy="199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4CA56-0884-34EE-83AC-987B7688E2B2}"/>
              </a:ext>
            </a:extLst>
          </p:cNvPr>
          <p:cNvSpPr txBox="1"/>
          <p:nvPr/>
        </p:nvSpPr>
        <p:spPr>
          <a:xfrm>
            <a:off x="1278416" y="4922718"/>
            <a:ext cx="8374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+mj-lt"/>
              </a:rPr>
              <a:t>Why? Superposition</a:t>
            </a:r>
            <a:r>
              <a:rPr lang="it-IT" sz="2400" dirty="0">
                <a:latin typeface="+mj-lt"/>
              </a:rPr>
              <a:t> </a:t>
            </a:r>
            <a:r>
              <a:rPr lang="it-IT" sz="2400" b="1" dirty="0">
                <a:latin typeface="+mj-lt"/>
              </a:rPr>
              <a:t>and</a:t>
            </a:r>
            <a:r>
              <a:rPr lang="it-IT" sz="2400" dirty="0">
                <a:latin typeface="+mj-lt"/>
              </a:rPr>
              <a:t> </a:t>
            </a:r>
            <a:r>
              <a:rPr lang="it-IT" sz="2400" b="1" dirty="0">
                <a:latin typeface="+mj-lt"/>
              </a:rPr>
              <a:t>entanglement</a:t>
            </a:r>
            <a:endParaRPr lang="en-US" sz="2400" b="1" dirty="0">
              <a:latin typeface="+mj-lt"/>
            </a:endParaRPr>
          </a:p>
        </p:txBody>
      </p:sp>
      <p:pic>
        <p:nvPicPr>
          <p:cNvPr id="24" name="Picture 23" descr="A diagram of a computer coding process&#10;&#10;Description automatically generated">
            <a:extLst>
              <a:ext uri="{FF2B5EF4-FFF2-40B4-BE49-F238E27FC236}">
                <a16:creationId xmlns:a16="http://schemas.microsoft.com/office/drawing/2014/main" id="{B74B3C88-427A-4E56-C2A4-72EC8BF2E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04" y="1185116"/>
            <a:ext cx="5860191" cy="34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6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56008-5C2D-0724-5131-F5739E2E6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b="1" dirty="0">
                <a:latin typeface="+mj-lt"/>
              </a:rPr>
              <a:t>Non-linearity</a:t>
            </a:r>
            <a:r>
              <a:rPr lang="it-IT" sz="2400" dirty="0">
                <a:latin typeface="+mj-lt"/>
              </a:rPr>
              <a:t> of the model comes from </a:t>
            </a:r>
            <a:r>
              <a:rPr lang="it-IT" sz="2400" b="1" dirty="0">
                <a:latin typeface="+mj-lt"/>
              </a:rPr>
              <a:t>measurements.</a:t>
            </a:r>
            <a:endParaRPr lang="en-US" sz="2400" b="1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5E3E5-45A0-5126-86B3-72BFED81813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27775" y="3412772"/>
            <a:ext cx="4738688" cy="10906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343A3F"/>
                </a:solidFill>
                <a:latin typeface="+mj-lt"/>
              </a:rPr>
              <a:t>E</a:t>
            </a:r>
            <a:r>
              <a:rPr lang="en-US" sz="2400" b="1" dirty="0" err="1">
                <a:solidFill>
                  <a:srgbClr val="343A3F"/>
                </a:solidFill>
                <a:effectLst/>
                <a:latin typeface="+mj-lt"/>
              </a:rPr>
              <a:t>xpressibility</a:t>
            </a:r>
            <a:r>
              <a:rPr lang="en-US" sz="2400" dirty="0">
                <a:solidFill>
                  <a:srgbClr val="343A3F"/>
                </a:solidFill>
                <a:effectLst/>
                <a:latin typeface="+mj-lt"/>
              </a:rPr>
              <a:t> : </a:t>
            </a:r>
            <a:r>
              <a:rPr lang="en-US" sz="2400" b="0" i="0" dirty="0">
                <a:solidFill>
                  <a:srgbClr val="343A3F"/>
                </a:solidFill>
                <a:effectLst/>
                <a:latin typeface="+mj-lt"/>
              </a:rPr>
              <a:t>extent to which a PQC can generate states within the Hilbert space</a:t>
            </a:r>
            <a:r>
              <a:rPr lang="en-US" sz="2600" b="0" i="0" dirty="0">
                <a:solidFill>
                  <a:srgbClr val="343A3F"/>
                </a:solidFill>
                <a:effectLst/>
                <a:latin typeface="+mj-lt"/>
              </a:rPr>
              <a:t>.</a:t>
            </a:r>
            <a:endParaRPr lang="en-US" sz="2600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FE25E-B600-C5B0-EFC5-77ED426D17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7775" y="4871839"/>
            <a:ext cx="4898243" cy="8742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343A3F"/>
                </a:solidFill>
                <a:latin typeface="+mj-lt"/>
              </a:rPr>
              <a:t>E</a:t>
            </a:r>
            <a:r>
              <a:rPr lang="en-US" sz="2400" b="1" dirty="0">
                <a:solidFill>
                  <a:srgbClr val="343A3F"/>
                </a:solidFill>
                <a:effectLst/>
                <a:latin typeface="+mj-lt"/>
              </a:rPr>
              <a:t>ntangling capability </a:t>
            </a:r>
            <a:r>
              <a:rPr lang="en-US" sz="2400" b="0" dirty="0">
                <a:solidFill>
                  <a:srgbClr val="343A3F"/>
                </a:solidFill>
                <a:effectLst/>
                <a:latin typeface="+mj-lt"/>
              </a:rPr>
              <a:t>:</a:t>
            </a:r>
            <a:r>
              <a:rPr lang="en-US" sz="2400" b="0" i="1" dirty="0">
                <a:solidFill>
                  <a:srgbClr val="343A3F"/>
                </a:solidFill>
                <a:effectLst/>
                <a:latin typeface="+mj-lt"/>
              </a:rPr>
              <a:t> </a:t>
            </a:r>
            <a:r>
              <a:rPr lang="en-US" sz="2400" b="0" i="0" dirty="0">
                <a:solidFill>
                  <a:srgbClr val="343A3F"/>
                </a:solidFill>
                <a:effectLst/>
                <a:latin typeface="+mj-lt"/>
              </a:rPr>
              <a:t>ability of a PQC to generate entangled states</a:t>
            </a:r>
            <a:r>
              <a:rPr lang="en-US" sz="2600" b="0" i="0" dirty="0">
                <a:solidFill>
                  <a:srgbClr val="343A3F"/>
                </a:solidFill>
                <a:effectLst/>
                <a:latin typeface="+mj-lt"/>
              </a:rPr>
              <a:t>.</a:t>
            </a:r>
            <a:endParaRPr lang="en-US" sz="2600" dirty="0"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06CA0-92CB-F2EB-B07C-90B4E923D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4" y="6440024"/>
            <a:ext cx="4345287" cy="417976"/>
          </a:xfrm>
        </p:spPr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 I Moliner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BA518-1A53-7E2B-9457-F654F9FEB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A purple rectangular object with white text&#10;&#10;Description automatically generated">
            <a:extLst>
              <a:ext uri="{FF2B5EF4-FFF2-40B4-BE49-F238E27FC236}">
                <a16:creationId xmlns:a16="http://schemas.microsoft.com/office/drawing/2014/main" id="{9599FDAB-965D-C810-0A05-2DE69D8B6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39" y="2089360"/>
            <a:ext cx="2559597" cy="321961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DC38701-3285-2A7E-CC35-1339E12B8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126" y="447910"/>
            <a:ext cx="5695950" cy="509875"/>
          </a:xfrm>
        </p:spPr>
        <p:txBody>
          <a:bodyPr/>
          <a:lstStyle/>
          <a:p>
            <a:pPr algn="l"/>
            <a:r>
              <a:rPr lang="it-IT" dirty="0"/>
              <a:t>Quantum Neural Network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71DA99-AAC9-95A6-E048-0274B8EC0309}"/>
              </a:ext>
            </a:extLst>
          </p:cNvPr>
          <p:cNvSpPr txBox="1"/>
          <p:nvPr/>
        </p:nvSpPr>
        <p:spPr>
          <a:xfrm>
            <a:off x="836126" y="830337"/>
            <a:ext cx="357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Parametrized quantum circuit (PQC)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096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88083-BDAF-39C9-9381-C087C9321B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7774" y="4106556"/>
            <a:ext cx="4830305" cy="2207551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solidFill>
                  <a:srgbClr val="343A3F"/>
                </a:solidFill>
                <a:latin typeface="+mj-lt"/>
              </a:rPr>
              <a:t>Minimize Mean Squared Error (MSE) between </a:t>
            </a:r>
            <a:r>
              <a:rPr lang="it-IT" sz="2400" b="1" dirty="0">
                <a:solidFill>
                  <a:srgbClr val="343A3F"/>
                </a:solidFill>
                <a:latin typeface="+mj-lt"/>
              </a:rPr>
              <a:t>&lt;Z&gt; </a:t>
            </a:r>
            <a:r>
              <a:rPr lang="it-IT" sz="2400" dirty="0">
                <a:solidFill>
                  <a:srgbClr val="343A3F"/>
                </a:solidFill>
                <a:latin typeface="+mj-lt"/>
              </a:rPr>
              <a:t>and true label.</a:t>
            </a:r>
            <a:endParaRPr lang="en-US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FFD28-ED30-B097-FB7C-59C78C9F9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3884" y="6440024"/>
            <a:ext cx="4464915" cy="417976"/>
          </a:xfrm>
        </p:spPr>
        <p:txBody>
          <a:bodyPr/>
          <a:lstStyle/>
          <a:p>
            <a:r>
              <a:rPr lang="it-IT" sz="1400" dirty="0">
                <a:latin typeface="+mj-lt"/>
              </a:rPr>
              <a:t>Marco Dall’Ara, Giulio Albertin, Joan Verguizas I Moliner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DF26A-2D19-54DF-0B08-C8BDB9C28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DFE072-285E-465C-85F2-8F6EBF5925C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6F0F83-A839-F825-FD85-D1BEA548A37F}"/>
              </a:ext>
            </a:extLst>
          </p:cNvPr>
          <p:cNvSpPr txBox="1">
            <a:spLocks/>
          </p:cNvSpPr>
          <p:nvPr/>
        </p:nvSpPr>
        <p:spPr>
          <a:xfrm>
            <a:off x="836126" y="447910"/>
            <a:ext cx="5695950" cy="5098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/>
              <a:t>Quantum Neural Network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EC4E2-E1D6-E387-34DC-F40CB4CBA2FE}"/>
              </a:ext>
            </a:extLst>
          </p:cNvPr>
          <p:cNvSpPr txBox="1"/>
          <p:nvPr/>
        </p:nvSpPr>
        <p:spPr>
          <a:xfrm>
            <a:off x="836126" y="830337"/>
            <a:ext cx="357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Classical Optimization</a:t>
            </a:r>
            <a:endParaRPr lang="en-US" dirty="0">
              <a:latin typeface="+mj-lt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F943844-9F57-6EDE-EEDB-4289E9220D0C}"/>
              </a:ext>
            </a:extLst>
          </p:cNvPr>
          <p:cNvSpPr txBox="1">
            <a:spLocks/>
          </p:cNvSpPr>
          <p:nvPr/>
        </p:nvSpPr>
        <p:spPr>
          <a:xfrm>
            <a:off x="6327775" y="1789089"/>
            <a:ext cx="4830305" cy="13212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343A3F"/>
                </a:solidFill>
                <a:latin typeface="+mj-lt"/>
              </a:rPr>
              <a:t>Parameter Shift Rule</a:t>
            </a:r>
            <a:r>
              <a:rPr lang="en-US" sz="2000" b="1" dirty="0">
                <a:solidFill>
                  <a:srgbClr val="343A3F"/>
                </a:solidFill>
                <a:latin typeface="+mj-lt"/>
              </a:rPr>
              <a:t>: </a:t>
            </a:r>
            <a:r>
              <a:rPr lang="en-US" sz="2000" dirty="0">
                <a:solidFill>
                  <a:srgbClr val="343A3F"/>
                </a:solidFill>
                <a:latin typeface="+mj-lt"/>
              </a:rPr>
              <a:t>Permits to analytically find the gradient of a linear function of expectation values of Pauli matrixes</a:t>
            </a:r>
            <a:r>
              <a:rPr lang="en-US" sz="2400" dirty="0">
                <a:solidFill>
                  <a:srgbClr val="343A3F"/>
                </a:solidFill>
                <a:latin typeface="+mj-lt"/>
              </a:rPr>
              <a:t>.</a:t>
            </a:r>
          </a:p>
        </p:txBody>
      </p:sp>
      <p:pic>
        <p:nvPicPr>
          <p:cNvPr id="11" name="Picture 10" descr="A purple rectangular sign with white text&#10;&#10;Description automatically generated">
            <a:extLst>
              <a:ext uri="{FF2B5EF4-FFF2-40B4-BE49-F238E27FC236}">
                <a16:creationId xmlns:a16="http://schemas.microsoft.com/office/drawing/2014/main" id="{6F3FE927-E20E-82C6-5692-4FE813A4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20" y="1414236"/>
            <a:ext cx="2407889" cy="4029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D2C247-3988-D049-6DDD-F7E99BAD6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080" y="2751444"/>
            <a:ext cx="3614999" cy="23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9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4"/>
          <p:cNvSpPr txBox="1">
            <a:spLocks noGrp="1"/>
          </p:cNvSpPr>
          <p:nvPr>
            <p:ph type="ftr" idx="11"/>
          </p:nvPr>
        </p:nvSpPr>
        <p:spPr>
          <a:xfrm>
            <a:off x="2443884" y="6440024"/>
            <a:ext cx="4345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 dirty="0">
                <a:latin typeface="Calibri"/>
                <a:ea typeface="Calibri"/>
                <a:cs typeface="Calibri"/>
                <a:sym typeface="Calibri"/>
              </a:rPr>
              <a:t>Marco Dall’Ara, Giulio Albertin, Joan Verguizasi Moliner</a:t>
            </a:r>
            <a:endParaRPr dirty="0"/>
          </a:p>
        </p:txBody>
      </p:sp>
      <p:sp>
        <p:nvSpPr>
          <p:cNvPr id="581" name="Google Shape;581;p44"/>
          <p:cNvSpPr txBox="1">
            <a:spLocks noGrp="1"/>
          </p:cNvSpPr>
          <p:nvPr>
            <p:ph type="sldNum" idx="12"/>
          </p:nvPr>
        </p:nvSpPr>
        <p:spPr>
          <a:xfrm>
            <a:off x="6789172" y="64064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it-IT"/>
              <a:t>9</a:t>
            </a:fld>
            <a:endParaRPr dirty="0"/>
          </a:p>
        </p:txBody>
      </p:sp>
      <p:sp>
        <p:nvSpPr>
          <p:cNvPr id="582" name="Google Shape;582;p44"/>
          <p:cNvSpPr txBox="1">
            <a:spLocks noGrp="1"/>
          </p:cNvSpPr>
          <p:nvPr>
            <p:ph type="ctrTitle"/>
          </p:nvPr>
        </p:nvSpPr>
        <p:spPr>
          <a:xfrm>
            <a:off x="836126" y="447910"/>
            <a:ext cx="8447574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it-IT" dirty="0">
                <a:latin typeface="+mj-lt"/>
              </a:rPr>
              <a:t>Quantum Convolutional Neural Network</a:t>
            </a:r>
            <a:endParaRPr dirty="0">
              <a:latin typeface="+mj-lt"/>
            </a:endParaRPr>
          </a:p>
        </p:txBody>
      </p:sp>
      <p:sp>
        <p:nvSpPr>
          <p:cNvPr id="583" name="Google Shape;583;p44"/>
          <p:cNvSpPr txBox="1"/>
          <p:nvPr/>
        </p:nvSpPr>
        <p:spPr>
          <a:xfrm>
            <a:off x="836126" y="830337"/>
            <a:ext cx="357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Convolutional Layer</a:t>
            </a:r>
            <a:endParaRPr sz="18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cxnSp>
        <p:nvCxnSpPr>
          <p:cNvPr id="584" name="Google Shape;584;p44"/>
          <p:cNvCxnSpPr/>
          <p:nvPr/>
        </p:nvCxnSpPr>
        <p:spPr>
          <a:xfrm>
            <a:off x="6093000" y="1653400"/>
            <a:ext cx="6000" cy="877200"/>
          </a:xfrm>
          <a:prstGeom prst="straightConnector1">
            <a:avLst/>
          </a:prstGeom>
          <a:noFill/>
          <a:ln w="1143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5" name="Google Shape;585;p44"/>
          <p:cNvSpPr/>
          <p:nvPr/>
        </p:nvSpPr>
        <p:spPr>
          <a:xfrm>
            <a:off x="6162950" y="1723600"/>
            <a:ext cx="4830300" cy="14508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6" name="Google Shape;586;p44"/>
          <p:cNvCxnSpPr/>
          <p:nvPr/>
        </p:nvCxnSpPr>
        <p:spPr>
          <a:xfrm rot="10800000" flipH="1">
            <a:off x="6035925" y="1653400"/>
            <a:ext cx="1323600" cy="600"/>
          </a:xfrm>
          <a:prstGeom prst="straightConnector1">
            <a:avLst/>
          </a:prstGeom>
          <a:noFill/>
          <a:ln w="1143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7" name="Google Shape;587;p44"/>
          <p:cNvSpPr txBox="1"/>
          <p:nvPr/>
        </p:nvSpPr>
        <p:spPr>
          <a:xfrm>
            <a:off x="6226900" y="1572892"/>
            <a:ext cx="4830300" cy="14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A3F"/>
              </a:buClr>
              <a:buSzPts val="2400"/>
              <a:buFont typeface="Arial"/>
              <a:buNone/>
            </a:pPr>
            <a:r>
              <a:rPr lang="it-IT" sz="2400" b="0" i="0" u="none" strike="noStrike" cap="none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Consists of Two Qubit Unitary Operations U</a:t>
            </a:r>
            <a:r>
              <a:rPr lang="it-IT" sz="2400" b="0" i="0" u="none" strike="noStrike" cap="none" baseline="-25000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i.</a:t>
            </a:r>
          </a:p>
        </p:txBody>
      </p:sp>
      <p:cxnSp>
        <p:nvCxnSpPr>
          <p:cNvPr id="588" name="Google Shape;588;p44"/>
          <p:cNvCxnSpPr/>
          <p:nvPr/>
        </p:nvCxnSpPr>
        <p:spPr>
          <a:xfrm rot="10800000" flipH="1">
            <a:off x="490125" y="1723600"/>
            <a:ext cx="1323600" cy="600"/>
          </a:xfrm>
          <a:prstGeom prst="straightConnector1">
            <a:avLst/>
          </a:prstGeom>
          <a:noFill/>
          <a:ln w="1143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9" name="Google Shape;589;p44"/>
          <p:cNvCxnSpPr/>
          <p:nvPr/>
        </p:nvCxnSpPr>
        <p:spPr>
          <a:xfrm>
            <a:off x="547625" y="1723600"/>
            <a:ext cx="6000" cy="877200"/>
          </a:xfrm>
          <a:prstGeom prst="straightConnector1">
            <a:avLst/>
          </a:prstGeom>
          <a:noFill/>
          <a:ln w="1143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0" name="Google Shape;590;p44"/>
          <p:cNvSpPr/>
          <p:nvPr/>
        </p:nvSpPr>
        <p:spPr>
          <a:xfrm>
            <a:off x="611175" y="1761850"/>
            <a:ext cx="4830300" cy="1412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4"/>
          <p:cNvSpPr txBox="1"/>
          <p:nvPr/>
        </p:nvSpPr>
        <p:spPr>
          <a:xfrm>
            <a:off x="681525" y="1623604"/>
            <a:ext cx="4830300" cy="14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A3F"/>
              </a:buClr>
              <a:buSzPts val="2400"/>
              <a:buFont typeface="Arial"/>
              <a:buNone/>
            </a:pPr>
            <a:r>
              <a:rPr lang="it-IT" sz="2400" b="1" i="0" u="none" strike="noStrike" cap="none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Same Features as Classical CNN:  </a:t>
            </a:r>
            <a:r>
              <a:rPr lang="it-IT" sz="2400" b="0" i="0" u="none" strike="noStrike" cap="none" dirty="0">
                <a:solidFill>
                  <a:srgbClr val="343A3F"/>
                </a:solidFill>
                <a:latin typeface="+mj-lt"/>
                <a:ea typeface="Calibri"/>
                <a:cs typeface="Calibri"/>
                <a:sym typeface="Calibri"/>
              </a:rPr>
              <a:t>Local Connectivity and Parameters Sharing.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592" name="Google Shape;59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3600275"/>
            <a:ext cx="11887200" cy="20802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AE4267-7C87-F4DB-7CC3-2C309D51E1FD}"/>
              </a:ext>
            </a:extLst>
          </p:cNvPr>
          <p:cNvSpPr txBox="1"/>
          <p:nvPr/>
        </p:nvSpPr>
        <p:spPr>
          <a:xfrm>
            <a:off x="8535774" y="6086355"/>
            <a:ext cx="3324349" cy="30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+mj-lt"/>
              </a:rPr>
              <a:t>Y. </a:t>
            </a:r>
            <a:r>
              <a:rPr lang="en-US" sz="1400" i="1" dirty="0" err="1">
                <a:latin typeface="+mj-lt"/>
              </a:rPr>
              <a:t>Lu,et</a:t>
            </a:r>
            <a:r>
              <a:rPr lang="en-US" sz="1400" i="1" dirty="0">
                <a:latin typeface="+mj-lt"/>
              </a:rPr>
              <a:t> al., 40</a:t>
            </a:r>
            <a:r>
              <a:rPr lang="en-US" sz="1400" i="1" baseline="30000" dirty="0">
                <a:latin typeface="+mj-lt"/>
              </a:rPr>
              <a:t>th</a:t>
            </a:r>
            <a:r>
              <a:rPr lang="en-US" sz="1400" i="1" dirty="0">
                <a:latin typeface="+mj-lt"/>
              </a:rPr>
              <a:t> </a:t>
            </a:r>
            <a:r>
              <a:rPr lang="en-US" sz="1400" i="1" dirty="0">
                <a:effectLst/>
                <a:latin typeface="+mj-lt"/>
              </a:rPr>
              <a:t>CCC, 52363, (2021).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1314</Words>
  <Application>Microsoft Office PowerPoint</Application>
  <PresentationFormat>Widescreen</PresentationFormat>
  <Paragraphs>228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Custom Design</vt:lpstr>
      <vt:lpstr>1_Custom Design</vt:lpstr>
      <vt:lpstr>5_Custom Design</vt:lpstr>
      <vt:lpstr>8_Custom Design</vt:lpstr>
      <vt:lpstr>7_Custom Design</vt:lpstr>
      <vt:lpstr>9_Custom Design</vt:lpstr>
      <vt:lpstr>6_Custom Design</vt:lpstr>
      <vt:lpstr>4_Custom Design</vt:lpstr>
      <vt:lpstr>2_Custom Design</vt:lpstr>
      <vt:lpstr>PowerPoint Presentation</vt:lpstr>
      <vt:lpstr>Convolutional Neural Network</vt:lpstr>
      <vt:lpstr>Example: «beak detector»</vt:lpstr>
      <vt:lpstr>Convolutional NN vs Fully Connected NN</vt:lpstr>
      <vt:lpstr>Quantum Computing</vt:lpstr>
      <vt:lpstr>Quantum Neural Network</vt:lpstr>
      <vt:lpstr>Quantum Neural Network</vt:lpstr>
      <vt:lpstr>PowerPoint Presentation</vt:lpstr>
      <vt:lpstr>Quantum Convolutional Neural Network</vt:lpstr>
      <vt:lpstr>PowerPoint Presentation</vt:lpstr>
      <vt:lpstr>PowerPoint Presentation</vt:lpstr>
      <vt:lpstr>PowerPoint Presentation</vt:lpstr>
      <vt:lpstr>PowerPoint Presentation</vt:lpstr>
      <vt:lpstr>Basis encoding</vt:lpstr>
      <vt:lpstr>PowerPoint Presentation</vt:lpstr>
      <vt:lpstr>PowerPoint Presentation</vt:lpstr>
      <vt:lpstr>Angle encoding</vt:lpstr>
      <vt:lpstr>PowerPoint Presentation</vt:lpstr>
      <vt:lpstr>PowerPoint Presentation</vt:lpstr>
      <vt:lpstr>Amplitude encoding</vt:lpstr>
      <vt:lpstr>PowerPoint Presentation</vt:lpstr>
      <vt:lpstr>Amplitude encoding</vt:lpstr>
      <vt:lpstr>PowerPoint Presentation</vt:lpstr>
      <vt:lpstr>PowerPoint Presentation</vt:lpstr>
      <vt:lpstr>Amplitude encoding</vt:lpstr>
      <vt:lpstr>Amplitude encoding</vt:lpstr>
      <vt:lpstr>PowerPoint Presentation</vt:lpstr>
      <vt:lpstr>Amplitude encoding</vt:lpstr>
      <vt:lpstr>Convolutional Neural Network</vt:lpstr>
      <vt:lpstr>PowerPoint Presentation</vt:lpstr>
      <vt:lpstr>QFCC Results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Dall'ara</dc:creator>
  <cp:lastModifiedBy>marco Dall'ara</cp:lastModifiedBy>
  <cp:revision>19</cp:revision>
  <dcterms:created xsi:type="dcterms:W3CDTF">2022-09-18T08:30:48Z</dcterms:created>
  <dcterms:modified xsi:type="dcterms:W3CDTF">2023-07-11T14:52:28Z</dcterms:modified>
</cp:coreProperties>
</file>