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webextensions/webextension4.xml" ContentType="application/vnd.ms-office.webextension+xml"/>
  <Override PartName="/ppt/webextensions/webextension5.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13"/>
  </p:notesMasterIdLst>
  <p:sldIdLst>
    <p:sldId id="272" r:id="rId3"/>
    <p:sldId id="257" r:id="rId4"/>
    <p:sldId id="258" r:id="rId5"/>
    <p:sldId id="259" r:id="rId6"/>
    <p:sldId id="260" r:id="rId7"/>
    <p:sldId id="261" r:id="rId8"/>
    <p:sldId id="262"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704"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47" autoAdjust="0"/>
    <p:restoredTop sz="95033" autoAdjust="0"/>
  </p:normalViewPr>
  <p:slideViewPr>
    <p:cSldViewPr snapToGrid="0">
      <p:cViewPr>
        <p:scale>
          <a:sx n="100" d="100"/>
          <a:sy n="100" d="100"/>
        </p:scale>
        <p:origin x="53" y="-701"/>
      </p:cViewPr>
      <p:guideLst>
        <p:guide orient="horz" pos="2704"/>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F403CC-DCCF-4082-95B8-2A603A61D4F9}" type="datetimeFigureOut">
              <a:rPr lang="en-GB" smtClean="0"/>
              <a:t>13/05/2024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2B2F5C-9B8B-44B9-8E7A-1A635814E3B5}" type="slidenum">
              <a:rPr lang="en-GB" smtClean="0"/>
              <a:t>‹#›</a:t>
            </a:fld>
            <a:endParaRPr lang="en-GB"/>
          </a:p>
        </p:txBody>
      </p:sp>
    </p:spTree>
    <p:extLst>
      <p:ext uri="{BB962C8B-B14F-4D97-AF65-F5344CB8AC3E}">
        <p14:creationId xmlns:p14="http://schemas.microsoft.com/office/powerpoint/2010/main" val="4104693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A2B2F5C-9B8B-44B9-8E7A-1A635814E3B5}" type="slidenum">
              <a:rPr lang="en-GB" smtClean="0"/>
              <a:t>2</a:t>
            </a:fld>
            <a:endParaRPr lang="en-GB"/>
          </a:p>
        </p:txBody>
      </p:sp>
    </p:spTree>
    <p:extLst>
      <p:ext uri="{BB962C8B-B14F-4D97-AF65-F5344CB8AC3E}">
        <p14:creationId xmlns:p14="http://schemas.microsoft.com/office/powerpoint/2010/main" val="1545303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r>
              <a:rPr lang="it-IT" b="0" i="0" dirty="0">
                <a:solidFill>
                  <a:srgbClr val="ECECEC"/>
                </a:solidFill>
                <a:effectLst/>
                <a:latin typeface="Söhne"/>
              </a:rPr>
            </a:br>
            <a:r>
              <a:rPr lang="it-IT" b="0" i="0" dirty="0">
                <a:solidFill>
                  <a:srgbClr val="ECECEC"/>
                </a:solidFill>
                <a:effectLst/>
                <a:latin typeface="Söhne"/>
              </a:rPr>
              <a:t>L'opzione --</a:t>
            </a:r>
            <a:r>
              <a:rPr lang="it-IT" b="0" i="0" dirty="0" err="1">
                <a:solidFill>
                  <a:srgbClr val="ECECEC"/>
                </a:solidFill>
                <a:effectLst/>
                <a:latin typeface="Söhne"/>
              </a:rPr>
              <a:t>exclusive</a:t>
            </a:r>
            <a:r>
              <a:rPr lang="it-IT" b="0" i="0" dirty="0">
                <a:solidFill>
                  <a:srgbClr val="ECECEC"/>
                </a:solidFill>
                <a:effectLst/>
                <a:latin typeface="Söhne"/>
              </a:rPr>
              <a:t> specifica che il lavoro richiede l'uso esclusivo dei nodi all'interno del sistema di calcolo ad alte prestazioni (HPC). Questo significa che nessun altro lavoro può essere eseguito sui nodi assegnati a questo lavoro durante il suo periodo di esecuzione.</a:t>
            </a:r>
          </a:p>
          <a:p>
            <a:pPr algn="l"/>
            <a:r>
              <a:rPr lang="it-IT" b="0" i="0" dirty="0">
                <a:solidFill>
                  <a:srgbClr val="ECECEC"/>
                </a:solidFill>
                <a:effectLst/>
                <a:latin typeface="Söhne"/>
              </a:rPr>
              <a:t>Questa opzione è utile quando un lavoro richiede risorse computazionali dedicate su un nodo e non può essere eseguito in parallelo con altri lavori su quegli stessi nodi. L'uso esclusivo dei nodi può garantire che il lavoro abbia accesso a tutte le risorse del nodo senza interferenze da parte di altri processi o utenti.</a:t>
            </a:r>
          </a:p>
          <a:p>
            <a:endParaRPr lang="en-GB" dirty="0"/>
          </a:p>
        </p:txBody>
      </p:sp>
      <p:sp>
        <p:nvSpPr>
          <p:cNvPr id="4" name="Slide Number Placeholder 3"/>
          <p:cNvSpPr>
            <a:spLocks noGrp="1"/>
          </p:cNvSpPr>
          <p:nvPr>
            <p:ph type="sldNum" sz="quarter" idx="5"/>
          </p:nvPr>
        </p:nvSpPr>
        <p:spPr/>
        <p:txBody>
          <a:bodyPr/>
          <a:lstStyle/>
          <a:p>
            <a:fld id="{BA2B2F5C-9B8B-44B9-8E7A-1A635814E3B5}" type="slidenum">
              <a:rPr lang="en-GB" smtClean="0"/>
              <a:t>3</a:t>
            </a:fld>
            <a:endParaRPr lang="en-GB"/>
          </a:p>
        </p:txBody>
      </p:sp>
    </p:spTree>
    <p:extLst>
      <p:ext uri="{BB962C8B-B14F-4D97-AF65-F5344CB8AC3E}">
        <p14:creationId xmlns:p14="http://schemas.microsoft.com/office/powerpoint/2010/main" val="14907410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A2B2F5C-9B8B-44B9-8E7A-1A635814E3B5}" type="slidenum">
              <a:rPr lang="en-GB" smtClean="0"/>
              <a:t>8</a:t>
            </a:fld>
            <a:endParaRPr lang="en-GB"/>
          </a:p>
        </p:txBody>
      </p:sp>
    </p:spTree>
    <p:extLst>
      <p:ext uri="{BB962C8B-B14F-4D97-AF65-F5344CB8AC3E}">
        <p14:creationId xmlns:p14="http://schemas.microsoft.com/office/powerpoint/2010/main" val="2635723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A2B2F5C-9B8B-44B9-8E7A-1A635814E3B5}" type="slidenum">
              <a:rPr lang="en-GB" smtClean="0"/>
              <a:t>9</a:t>
            </a:fld>
            <a:endParaRPr lang="en-GB"/>
          </a:p>
        </p:txBody>
      </p:sp>
    </p:spTree>
    <p:extLst>
      <p:ext uri="{BB962C8B-B14F-4D97-AF65-F5344CB8AC3E}">
        <p14:creationId xmlns:p14="http://schemas.microsoft.com/office/powerpoint/2010/main" val="1637995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899F8-43AA-F375-F9E6-119C6033648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8FABA53D-CC12-E474-AC70-FC9DB6FB47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C0A12333-4934-BBA5-2C5A-3396E9F4F9B7}"/>
              </a:ext>
            </a:extLst>
          </p:cNvPr>
          <p:cNvSpPr>
            <a:spLocks noGrp="1"/>
          </p:cNvSpPr>
          <p:nvPr>
            <p:ph type="dt" sz="half" idx="10"/>
          </p:nvPr>
        </p:nvSpPr>
        <p:spPr/>
        <p:txBody>
          <a:bodyPr/>
          <a:lstStyle/>
          <a:p>
            <a:fld id="{A6B34947-4D62-4C75-99B9-F04EA036F3BB}" type="datetimeFigureOut">
              <a:rPr lang="en-GB" smtClean="0"/>
              <a:t>13/05/2024</a:t>
            </a:fld>
            <a:endParaRPr lang="en-GB"/>
          </a:p>
        </p:txBody>
      </p:sp>
      <p:sp>
        <p:nvSpPr>
          <p:cNvPr id="5" name="Footer Placeholder 4">
            <a:extLst>
              <a:ext uri="{FF2B5EF4-FFF2-40B4-BE49-F238E27FC236}">
                <a16:creationId xmlns:a16="http://schemas.microsoft.com/office/drawing/2014/main" id="{22EC671C-1553-EBB8-9B97-2501EBF4196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6F51E7C-F358-C60A-868E-543AF93C5AD5}"/>
              </a:ext>
            </a:extLst>
          </p:cNvPr>
          <p:cNvSpPr>
            <a:spLocks noGrp="1"/>
          </p:cNvSpPr>
          <p:nvPr>
            <p:ph type="sldNum" sz="quarter" idx="12"/>
          </p:nvPr>
        </p:nvSpPr>
        <p:spPr/>
        <p:txBody>
          <a:bodyPr/>
          <a:lstStyle/>
          <a:p>
            <a:fld id="{CDE252B6-D2D1-4A21-B5AF-A23E4C0FF7F3}" type="slidenum">
              <a:rPr lang="en-GB" smtClean="0"/>
              <a:t>‹#›</a:t>
            </a:fld>
            <a:endParaRPr lang="en-GB"/>
          </a:p>
        </p:txBody>
      </p:sp>
    </p:spTree>
    <p:extLst>
      <p:ext uri="{BB962C8B-B14F-4D97-AF65-F5344CB8AC3E}">
        <p14:creationId xmlns:p14="http://schemas.microsoft.com/office/powerpoint/2010/main" val="4171643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E4B62-48F9-28AA-6606-DC9C8EFBF501}"/>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86F165FC-E721-5C7E-AE43-4DA0442D64C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55BBE42-2CA8-B1F1-C7D7-A491451D4F49}"/>
              </a:ext>
            </a:extLst>
          </p:cNvPr>
          <p:cNvSpPr>
            <a:spLocks noGrp="1"/>
          </p:cNvSpPr>
          <p:nvPr>
            <p:ph type="dt" sz="half" idx="10"/>
          </p:nvPr>
        </p:nvSpPr>
        <p:spPr/>
        <p:txBody>
          <a:bodyPr/>
          <a:lstStyle/>
          <a:p>
            <a:fld id="{A6B34947-4D62-4C75-99B9-F04EA036F3BB}" type="datetimeFigureOut">
              <a:rPr lang="en-GB" smtClean="0"/>
              <a:t>13/05/2024</a:t>
            </a:fld>
            <a:endParaRPr lang="en-GB"/>
          </a:p>
        </p:txBody>
      </p:sp>
      <p:sp>
        <p:nvSpPr>
          <p:cNvPr id="5" name="Footer Placeholder 4">
            <a:extLst>
              <a:ext uri="{FF2B5EF4-FFF2-40B4-BE49-F238E27FC236}">
                <a16:creationId xmlns:a16="http://schemas.microsoft.com/office/drawing/2014/main" id="{E257D2A2-0CC5-C775-2A64-CF38BA92D8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F04AF2C-5830-4161-2E72-B3366E62E31D}"/>
              </a:ext>
            </a:extLst>
          </p:cNvPr>
          <p:cNvSpPr>
            <a:spLocks noGrp="1"/>
          </p:cNvSpPr>
          <p:nvPr>
            <p:ph type="sldNum" sz="quarter" idx="12"/>
          </p:nvPr>
        </p:nvSpPr>
        <p:spPr/>
        <p:txBody>
          <a:bodyPr/>
          <a:lstStyle/>
          <a:p>
            <a:fld id="{CDE252B6-D2D1-4A21-B5AF-A23E4C0FF7F3}" type="slidenum">
              <a:rPr lang="en-GB" smtClean="0"/>
              <a:t>‹#›</a:t>
            </a:fld>
            <a:endParaRPr lang="en-GB"/>
          </a:p>
        </p:txBody>
      </p:sp>
    </p:spTree>
    <p:extLst>
      <p:ext uri="{BB962C8B-B14F-4D97-AF65-F5344CB8AC3E}">
        <p14:creationId xmlns:p14="http://schemas.microsoft.com/office/powerpoint/2010/main" val="671045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004E32-AEEF-6261-1D96-03EB6F612212}"/>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87F6A0DC-CD02-4E94-0082-037FD662BD0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E09D2994-B2F7-A809-EC59-02888F2CA86B}"/>
              </a:ext>
            </a:extLst>
          </p:cNvPr>
          <p:cNvSpPr>
            <a:spLocks noGrp="1"/>
          </p:cNvSpPr>
          <p:nvPr>
            <p:ph type="dt" sz="half" idx="10"/>
          </p:nvPr>
        </p:nvSpPr>
        <p:spPr/>
        <p:txBody>
          <a:bodyPr/>
          <a:lstStyle/>
          <a:p>
            <a:fld id="{A6B34947-4D62-4C75-99B9-F04EA036F3BB}" type="datetimeFigureOut">
              <a:rPr lang="en-GB" smtClean="0"/>
              <a:t>13/05/2024</a:t>
            </a:fld>
            <a:endParaRPr lang="en-GB"/>
          </a:p>
        </p:txBody>
      </p:sp>
      <p:sp>
        <p:nvSpPr>
          <p:cNvPr id="5" name="Footer Placeholder 4">
            <a:extLst>
              <a:ext uri="{FF2B5EF4-FFF2-40B4-BE49-F238E27FC236}">
                <a16:creationId xmlns:a16="http://schemas.microsoft.com/office/drawing/2014/main" id="{305DA748-C14E-6DC7-5AC8-BCD51A62130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3514685-D786-E472-0C2F-D73DBA715806}"/>
              </a:ext>
            </a:extLst>
          </p:cNvPr>
          <p:cNvSpPr>
            <a:spLocks noGrp="1"/>
          </p:cNvSpPr>
          <p:nvPr>
            <p:ph type="sldNum" sz="quarter" idx="12"/>
          </p:nvPr>
        </p:nvSpPr>
        <p:spPr/>
        <p:txBody>
          <a:bodyPr/>
          <a:lstStyle/>
          <a:p>
            <a:fld id="{CDE252B6-D2D1-4A21-B5AF-A23E4C0FF7F3}" type="slidenum">
              <a:rPr lang="en-GB" smtClean="0"/>
              <a:t>‹#›</a:t>
            </a:fld>
            <a:endParaRPr lang="en-GB"/>
          </a:p>
        </p:txBody>
      </p:sp>
    </p:spTree>
    <p:extLst>
      <p:ext uri="{BB962C8B-B14F-4D97-AF65-F5344CB8AC3E}">
        <p14:creationId xmlns:p14="http://schemas.microsoft.com/office/powerpoint/2010/main" val="39538810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F68666B-80B7-5FA5-FC9F-2F928A26B010}"/>
              </a:ext>
            </a:extLst>
          </p:cNvPr>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2404343"/>
            <a:ext cx="5181600" cy="1325563"/>
          </a:xfrm>
        </p:spPr>
        <p:txBody>
          <a:bodyPr>
            <a:noAutofit/>
          </a:bodyPr>
          <a:lstStyle>
            <a:lvl1pPr>
              <a:defRPr sz="4800">
                <a:latin typeface="Poppins" pitchFamily="2" charset="77"/>
                <a:cs typeface="Poppins" pitchFamily="2" charset="77"/>
              </a:defRPr>
            </a:lvl1pPr>
          </a:lstStyle>
          <a:p>
            <a:r>
              <a:rPr lang="en-US" dirty="0"/>
              <a:t>Click to edit Master title style</a:t>
            </a:r>
          </a:p>
        </p:txBody>
      </p:sp>
      <p:sp>
        <p:nvSpPr>
          <p:cNvPr id="9" name="Picture Placeholder 8">
            <a:extLst>
              <a:ext uri="{FF2B5EF4-FFF2-40B4-BE49-F238E27FC236}">
                <a16:creationId xmlns:a16="http://schemas.microsoft.com/office/drawing/2014/main" id="{BA87BAAC-9384-2363-2089-821720F16DD3}"/>
              </a:ext>
            </a:extLst>
          </p:cNvPr>
          <p:cNvSpPr>
            <a:spLocks noGrp="1"/>
          </p:cNvSpPr>
          <p:nvPr>
            <p:ph type="pic" sz="quarter" idx="13"/>
          </p:nvPr>
        </p:nvSpPr>
        <p:spPr>
          <a:xfrm>
            <a:off x="7239000" y="1485900"/>
            <a:ext cx="3657600" cy="4457700"/>
          </a:xfrm>
        </p:spPr>
        <p:txBody>
          <a:bodyPr/>
          <a:lstStyle/>
          <a:p>
            <a:endParaRPr lang="en-US"/>
          </a:p>
        </p:txBody>
      </p:sp>
      <p:cxnSp>
        <p:nvCxnSpPr>
          <p:cNvPr id="11" name="Straight Connector 10">
            <a:extLst>
              <a:ext uri="{FF2B5EF4-FFF2-40B4-BE49-F238E27FC236}">
                <a16:creationId xmlns:a16="http://schemas.microsoft.com/office/drawing/2014/main" id="{0CA0C2D1-06AD-3620-044D-2EAE71AC87AC}"/>
              </a:ext>
            </a:extLst>
          </p:cNvPr>
          <p:cNvCxnSpPr/>
          <p:nvPr userDrawn="1"/>
        </p:nvCxnSpPr>
        <p:spPr>
          <a:xfrm>
            <a:off x="1638300" y="571500"/>
            <a:ext cx="4267200"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60C99D5D-5452-4897-02A9-A1B32F0BE968}"/>
              </a:ext>
            </a:extLst>
          </p:cNvPr>
          <p:cNvCxnSpPr/>
          <p:nvPr userDrawn="1"/>
        </p:nvCxnSpPr>
        <p:spPr>
          <a:xfrm>
            <a:off x="10096500" y="571500"/>
            <a:ext cx="1259359"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914400" y="571500"/>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914400" y="658586"/>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7" name="Text Placeholder 16">
            <a:extLst>
              <a:ext uri="{FF2B5EF4-FFF2-40B4-BE49-F238E27FC236}">
                <a16:creationId xmlns:a16="http://schemas.microsoft.com/office/drawing/2014/main" id="{003331A5-D35A-E699-E3EA-6035EB0DCD16}"/>
              </a:ext>
            </a:extLst>
          </p:cNvPr>
          <p:cNvSpPr>
            <a:spLocks noGrp="1"/>
          </p:cNvSpPr>
          <p:nvPr>
            <p:ph type="body" sz="quarter" idx="14"/>
          </p:nvPr>
        </p:nvSpPr>
        <p:spPr>
          <a:xfrm>
            <a:off x="1066800" y="5185232"/>
            <a:ext cx="2971800" cy="365126"/>
          </a:xfrm>
        </p:spPr>
        <p:txBody>
          <a:bodyPr>
            <a:normAutofit/>
          </a:bodyPr>
          <a:lstStyle>
            <a:lvl1pPr marL="0" indent="0">
              <a:buNone/>
              <a:defRPr sz="18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
        <p:nvSpPr>
          <p:cNvPr id="18" name="Text Placeholder 16">
            <a:extLst>
              <a:ext uri="{FF2B5EF4-FFF2-40B4-BE49-F238E27FC236}">
                <a16:creationId xmlns:a16="http://schemas.microsoft.com/office/drawing/2014/main" id="{442CA476-8654-0542-5C0B-4F439516AF31}"/>
              </a:ext>
            </a:extLst>
          </p:cNvPr>
          <p:cNvSpPr>
            <a:spLocks noGrp="1"/>
          </p:cNvSpPr>
          <p:nvPr>
            <p:ph type="body" sz="quarter" idx="15"/>
          </p:nvPr>
        </p:nvSpPr>
        <p:spPr>
          <a:xfrm>
            <a:off x="1066800" y="5588228"/>
            <a:ext cx="2971800" cy="365126"/>
          </a:xfrm>
        </p:spPr>
        <p:txBody>
          <a:bodyPr>
            <a:noAutofit/>
          </a:bodyPr>
          <a:lstStyle>
            <a:lvl1pPr marL="0" indent="0">
              <a:buNone/>
              <a:defRPr sz="2000">
                <a:solidFill>
                  <a:schemeClr val="tx1">
                    <a:lumMod val="85000"/>
                    <a:lumOff val="1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Tree>
    <p:extLst>
      <p:ext uri="{BB962C8B-B14F-4D97-AF65-F5344CB8AC3E}">
        <p14:creationId xmlns:p14="http://schemas.microsoft.com/office/powerpoint/2010/main" val="2409404638"/>
      </p:ext>
    </p:extLst>
  </p:cSld>
  <p:clrMapOvr>
    <a:masterClrMapping/>
  </p:clrMapOvr>
  <p:extLst>
    <p:ext uri="{DCECCB84-F9BA-43D5-87BE-67443E8EF086}">
      <p15:sldGuideLst xmlns:p15="http://schemas.microsoft.com/office/powerpoint/2012/main">
        <p15:guide id="1" orient="horz" pos="936">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512">
          <p15:clr>
            <a:srgbClr val="FBAE40"/>
          </p15:clr>
        </p15:guide>
        <p15:guide id="7" orient="horz" pos="360">
          <p15:clr>
            <a:srgbClr val="FBAE40"/>
          </p15:clr>
        </p15:guide>
        <p15:guide id="8" pos="672">
          <p15:clr>
            <a:srgbClr val="FBAE40"/>
          </p15:clr>
        </p15:guide>
        <p15:guide id="9" pos="3720">
          <p15:clr>
            <a:srgbClr val="FBAE40"/>
          </p15:clr>
        </p15:guide>
        <p15:guide id="10" pos="6360">
          <p15:clr>
            <a:srgbClr val="FBAE40"/>
          </p15:clr>
        </p15:guide>
        <p15:guide id="11" pos="71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B735EAF-8052-DDCD-6CEC-D825479BEFD3}"/>
              </a:ext>
            </a:extLst>
          </p:cNvPr>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4499428" y="796698"/>
            <a:ext cx="6854371"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7" name="Picture Placeholder 6">
            <a:extLst>
              <a:ext uri="{FF2B5EF4-FFF2-40B4-BE49-F238E27FC236}">
                <a16:creationId xmlns:a16="http://schemas.microsoft.com/office/drawing/2014/main" id="{DCB9F921-8097-7740-47FD-1905F9FE448C}"/>
              </a:ext>
            </a:extLst>
          </p:cNvPr>
          <p:cNvSpPr>
            <a:spLocks noGrp="1"/>
          </p:cNvSpPr>
          <p:nvPr>
            <p:ph type="pic" sz="quarter" idx="19"/>
          </p:nvPr>
        </p:nvSpPr>
        <p:spPr>
          <a:xfrm>
            <a:off x="0" y="0"/>
            <a:ext cx="4354513" cy="6858000"/>
          </a:xfrm>
        </p:spPr>
        <p:txBody>
          <a:bodyPr/>
          <a:lstStyle/>
          <a:p>
            <a:endParaRPr lang="en-US"/>
          </a:p>
        </p:txBody>
      </p:sp>
      <p:sp>
        <p:nvSpPr>
          <p:cNvPr id="9" name="Text Placeholder 7">
            <a:extLst>
              <a:ext uri="{FF2B5EF4-FFF2-40B4-BE49-F238E27FC236}">
                <a16:creationId xmlns:a16="http://schemas.microsoft.com/office/drawing/2014/main" id="{DEBCBD63-480F-D96C-B0DF-94EF264BA08C}"/>
              </a:ext>
            </a:extLst>
          </p:cNvPr>
          <p:cNvSpPr>
            <a:spLocks noGrp="1"/>
          </p:cNvSpPr>
          <p:nvPr>
            <p:ph type="body" sz="quarter" idx="21"/>
          </p:nvPr>
        </p:nvSpPr>
        <p:spPr>
          <a:xfrm>
            <a:off x="8280716" y="2676257"/>
            <a:ext cx="2917371" cy="743178"/>
          </a:xfrm>
        </p:spPr>
        <p:txBody>
          <a:bodyPr anchor="b" anchorCtr="0">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23F1D198-945D-C96D-60E9-C0AEC5E296ED}"/>
              </a:ext>
            </a:extLst>
          </p:cNvPr>
          <p:cNvSpPr>
            <a:spLocks noGrp="1"/>
          </p:cNvSpPr>
          <p:nvPr>
            <p:ph type="body" sz="quarter" idx="17"/>
          </p:nvPr>
        </p:nvSpPr>
        <p:spPr>
          <a:xfrm>
            <a:off x="8280717" y="389046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3" name="Text Placeholder 7">
            <a:extLst>
              <a:ext uri="{FF2B5EF4-FFF2-40B4-BE49-F238E27FC236}">
                <a16:creationId xmlns:a16="http://schemas.microsoft.com/office/drawing/2014/main" id="{BDCD9B2A-F0BB-F9DB-CC75-2EC1683475F8}"/>
              </a:ext>
            </a:extLst>
          </p:cNvPr>
          <p:cNvSpPr>
            <a:spLocks noGrp="1"/>
          </p:cNvSpPr>
          <p:nvPr>
            <p:ph type="body" sz="quarter" idx="18"/>
          </p:nvPr>
        </p:nvSpPr>
        <p:spPr>
          <a:xfrm>
            <a:off x="4495800" y="389046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12">
            <a:extLst>
              <a:ext uri="{FF2B5EF4-FFF2-40B4-BE49-F238E27FC236}">
                <a16:creationId xmlns:a16="http://schemas.microsoft.com/office/drawing/2014/main" id="{68651C4C-4AD1-19DA-CC78-BEC58707B5AD}"/>
              </a:ext>
            </a:extLst>
          </p:cNvPr>
          <p:cNvSpPr>
            <a:spLocks noGrp="1"/>
          </p:cNvSpPr>
          <p:nvPr>
            <p:ph type="body" sz="quarter" idx="20"/>
          </p:nvPr>
        </p:nvSpPr>
        <p:spPr>
          <a:xfrm>
            <a:off x="8902700" y="6573838"/>
            <a:ext cx="2870200" cy="284162"/>
          </a:xfrm>
        </p:spPr>
        <p:txBody>
          <a:bodyPr>
            <a:noAutofit/>
          </a:bodyPr>
          <a:lstStyle>
            <a:lvl1pPr marL="0" indent="0" algn="r">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
        <p:nvSpPr>
          <p:cNvPr id="3" name="Text Placeholder 7">
            <a:extLst>
              <a:ext uri="{FF2B5EF4-FFF2-40B4-BE49-F238E27FC236}">
                <a16:creationId xmlns:a16="http://schemas.microsoft.com/office/drawing/2014/main" id="{12271BA1-38C2-A7FE-AC76-8EC49BFBBE35}"/>
              </a:ext>
            </a:extLst>
          </p:cNvPr>
          <p:cNvSpPr>
            <a:spLocks noGrp="1"/>
          </p:cNvSpPr>
          <p:nvPr>
            <p:ph type="body" sz="quarter" idx="22"/>
          </p:nvPr>
        </p:nvSpPr>
        <p:spPr>
          <a:xfrm>
            <a:off x="4495800" y="2676257"/>
            <a:ext cx="2917371" cy="743178"/>
          </a:xfrm>
        </p:spPr>
        <p:txBody>
          <a:bodyPr anchor="b" anchorCtr="0">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1738946370"/>
      </p:ext>
    </p:extLst>
  </p:cSld>
  <p:clrMapOvr>
    <a:masterClrMapping/>
  </p:clrMapOvr>
  <p:extLst>
    <p:ext uri="{DCECCB84-F9BA-43D5-87BE-67443E8EF086}">
      <p15:sldGuideLst xmlns:p15="http://schemas.microsoft.com/office/powerpoint/2012/main">
        <p15:guide id="1" orient="horz" pos="840">
          <p15:clr>
            <a:srgbClr val="FBAE40"/>
          </p15:clr>
        </p15:guide>
        <p15:guide id="2" pos="2832">
          <p15:clr>
            <a:srgbClr val="FBAE40"/>
          </p15:clr>
        </p15:guide>
        <p15:guide id="3" orient="horz" pos="3744">
          <p15:clr>
            <a:srgbClr val="FBAE40"/>
          </p15:clr>
        </p15:guide>
        <p15:guide id="4" pos="6864">
          <p15:clr>
            <a:srgbClr val="FBAE40"/>
          </p15:clr>
        </p15:guide>
        <p15:guide id="5" pos="4560">
          <p15:clr>
            <a:srgbClr val="FBAE40"/>
          </p15:clr>
        </p15:guide>
        <p15:guide id="6" orient="horz" pos="1704">
          <p15:clr>
            <a:srgbClr val="FBAE40"/>
          </p15:clr>
        </p15:guide>
        <p15:guide id="7" orient="horz" pos="360">
          <p15:clr>
            <a:srgbClr val="FBAE40"/>
          </p15:clr>
        </p15:guide>
        <p15:guide id="9" pos="3720">
          <p15:clr>
            <a:srgbClr val="FBAE40"/>
          </p15:clr>
        </p15:guide>
        <p15:guide id="10" pos="6360">
          <p15:clr>
            <a:srgbClr val="FBAE40"/>
          </p15:clr>
        </p15:guide>
        <p15:guide id="11" pos="7152">
          <p15:clr>
            <a:srgbClr val="FBAE40"/>
          </p15:clr>
        </p15:guide>
        <p15:guide id="12" pos="2952">
          <p15:clr>
            <a:srgbClr val="FBAE40"/>
          </p15:clr>
        </p15:guide>
        <p15:guide id="13" pos="7056">
          <p15:clr>
            <a:srgbClr val="FBAE40"/>
          </p15:clr>
        </p15:guide>
        <p15:guide id="14" orient="horz" pos="2448">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E7C7D43-1CC3-3332-AEFC-59ABB023F7AC}"/>
              </a:ext>
            </a:extLst>
          </p:cNvPr>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70214"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675413"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2977889461"/>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512">
          <p15:clr>
            <a:srgbClr val="FBAE40"/>
          </p15:clr>
        </p15:guide>
        <p15:guide id="7" orient="horz" pos="360">
          <p15:clr>
            <a:srgbClr val="FBAE40"/>
          </p15:clr>
        </p15:guide>
        <p15:guide id="8" pos="1032">
          <p15:clr>
            <a:srgbClr val="FBAE40"/>
          </p15:clr>
        </p15:guide>
        <p15:guide id="9" pos="3720">
          <p15:clr>
            <a:srgbClr val="FBAE40"/>
          </p15:clr>
        </p15:guide>
        <p15:guide id="10" pos="6360">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6678385"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609600" y="584664"/>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609600" y="671750"/>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66799" y="267493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675413" y="267493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7" name="Picture Placeholder 6">
            <a:extLst>
              <a:ext uri="{FF2B5EF4-FFF2-40B4-BE49-F238E27FC236}">
                <a16:creationId xmlns:a16="http://schemas.microsoft.com/office/drawing/2014/main" id="{39F175D2-EEFE-E4BF-0E57-03025B8F8D64}"/>
              </a:ext>
            </a:extLst>
          </p:cNvPr>
          <p:cNvSpPr>
            <a:spLocks noGrp="1"/>
          </p:cNvSpPr>
          <p:nvPr>
            <p:ph type="pic" sz="quarter" idx="19"/>
          </p:nvPr>
        </p:nvSpPr>
        <p:spPr>
          <a:xfrm>
            <a:off x="7696200" y="1"/>
            <a:ext cx="4495800" cy="6858000"/>
          </a:xfrm>
        </p:spPr>
        <p:txBody>
          <a:bodyPr/>
          <a:lstStyle/>
          <a:p>
            <a:endParaRPr lang="en-US" dirty="0"/>
          </a:p>
        </p:txBody>
      </p:sp>
      <p:sp>
        <p:nvSpPr>
          <p:cNvPr id="15" name="Text Placeholder 12">
            <a:extLst>
              <a:ext uri="{FF2B5EF4-FFF2-40B4-BE49-F238E27FC236}">
                <a16:creationId xmlns:a16="http://schemas.microsoft.com/office/drawing/2014/main" id="{273C4E42-511B-EB94-CA0A-051B1A4A918D}"/>
              </a:ext>
            </a:extLst>
          </p:cNvPr>
          <p:cNvSpPr>
            <a:spLocks noGrp="1"/>
          </p:cNvSpPr>
          <p:nvPr>
            <p:ph type="body" sz="quarter" idx="20"/>
          </p:nvPr>
        </p:nvSpPr>
        <p:spPr>
          <a:xfrm>
            <a:off x="495300" y="6573838"/>
            <a:ext cx="2870200" cy="284162"/>
          </a:xfrm>
        </p:spPr>
        <p:txBody>
          <a:bodyPr>
            <a:noAutofit/>
          </a:bodyPr>
          <a:lstStyle>
            <a:lvl1pPr marL="0" indent="0" algn="l">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Tree>
    <p:extLst>
      <p:ext uri="{BB962C8B-B14F-4D97-AF65-F5344CB8AC3E}">
        <p14:creationId xmlns:p14="http://schemas.microsoft.com/office/powerpoint/2010/main" val="1290918557"/>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7" orient="horz" pos="360">
          <p15:clr>
            <a:srgbClr val="FBAE40"/>
          </p15:clr>
        </p15:guide>
        <p15:guide id="8" pos="1032">
          <p15:clr>
            <a:srgbClr val="FBAE40"/>
          </p15:clr>
        </p15:guide>
        <p15:guide id="9" pos="4848">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E70AFB9-F87E-11AC-2B32-B5178FE34E78}"/>
              </a:ext>
            </a:extLst>
          </p:cNvPr>
          <p:cNvSpPr/>
          <p:nvPr userDrawn="1"/>
        </p:nvSpPr>
        <p:spPr>
          <a:xfrm>
            <a:off x="6096000" y="1"/>
            <a:ext cx="6096000" cy="6858000"/>
          </a:xfrm>
          <a:prstGeom prst="rect">
            <a:avLst/>
          </a:prstGeom>
          <a:solidFill>
            <a:srgbClr val="F1F4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71442" y="268927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675414"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2922602383"/>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512">
          <p15:clr>
            <a:srgbClr val="FBAE40"/>
          </p15:clr>
        </p15:guide>
        <p15:guide id="7" orient="horz" pos="360">
          <p15:clr>
            <a:srgbClr val="FBAE40"/>
          </p15:clr>
        </p15:guide>
        <p15:guide id="8" pos="1032">
          <p15:clr>
            <a:srgbClr val="FBAE40"/>
          </p15:clr>
        </p15:guide>
        <p15:guide id="9" pos="3720">
          <p15:clr>
            <a:srgbClr val="FBAE40"/>
          </p15:clr>
        </p15:guide>
        <p15:guide id="10" pos="6360">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D414779-4CEE-EEAD-8A66-EE043E90B44F}"/>
              </a:ext>
            </a:extLst>
          </p:cNvPr>
          <p:cNvSpPr/>
          <p:nvPr userDrawn="1"/>
        </p:nvSpPr>
        <p:spPr>
          <a:xfrm>
            <a:off x="1611313" y="3215390"/>
            <a:ext cx="2638398" cy="364261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4675414"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7" name="Picture Placeholder 6">
            <a:extLst>
              <a:ext uri="{FF2B5EF4-FFF2-40B4-BE49-F238E27FC236}">
                <a16:creationId xmlns:a16="http://schemas.microsoft.com/office/drawing/2014/main" id="{34235A04-C2C9-A7DC-3FE5-1E7D27C0E13D}"/>
              </a:ext>
            </a:extLst>
          </p:cNvPr>
          <p:cNvSpPr>
            <a:spLocks noGrp="1"/>
          </p:cNvSpPr>
          <p:nvPr>
            <p:ph type="pic" sz="quarter" idx="19"/>
          </p:nvPr>
        </p:nvSpPr>
        <p:spPr>
          <a:xfrm>
            <a:off x="914400" y="2627313"/>
            <a:ext cx="2525713" cy="3316287"/>
          </a:xfrm>
        </p:spPr>
        <p:txBody>
          <a:bodyPr/>
          <a:lstStyle/>
          <a:p>
            <a:endParaRPr lang="en-US"/>
          </a:p>
        </p:txBody>
      </p:sp>
      <p:sp>
        <p:nvSpPr>
          <p:cNvPr id="3" name="Text Placeholder 12">
            <a:extLst>
              <a:ext uri="{FF2B5EF4-FFF2-40B4-BE49-F238E27FC236}">
                <a16:creationId xmlns:a16="http://schemas.microsoft.com/office/drawing/2014/main" id="{7104C814-4179-5378-738C-F0AEB2D153F3}"/>
              </a:ext>
            </a:extLst>
          </p:cNvPr>
          <p:cNvSpPr>
            <a:spLocks noGrp="1"/>
          </p:cNvSpPr>
          <p:nvPr>
            <p:ph type="body" sz="quarter" idx="20"/>
          </p:nvPr>
        </p:nvSpPr>
        <p:spPr>
          <a:xfrm>
            <a:off x="8902700" y="6573838"/>
            <a:ext cx="2870200" cy="284162"/>
          </a:xfrm>
        </p:spPr>
        <p:txBody>
          <a:bodyPr>
            <a:noAutofit/>
          </a:bodyPr>
          <a:lstStyle>
            <a:lvl1pPr marL="0" indent="0" algn="r">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Tree>
    <p:extLst>
      <p:ext uri="{BB962C8B-B14F-4D97-AF65-F5344CB8AC3E}">
        <p14:creationId xmlns:p14="http://schemas.microsoft.com/office/powerpoint/2010/main" val="675685221"/>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655">
          <p15:clr>
            <a:srgbClr val="FBAE40"/>
          </p15:clr>
        </p15:guide>
        <p15:guide id="7" orient="horz" pos="360">
          <p15:clr>
            <a:srgbClr val="FBAE40"/>
          </p15:clr>
        </p15:guide>
        <p15:guide id="8" pos="1015">
          <p15:clr>
            <a:srgbClr val="FBAE40"/>
          </p15:clr>
        </p15:guide>
        <p15:guide id="9" pos="2167">
          <p15:clr>
            <a:srgbClr val="FBAE40"/>
          </p15:clr>
        </p15:guide>
        <p15:guide id="10" pos="6360">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FB883CC-094E-7039-9807-58F11002611B}"/>
              </a:ext>
            </a:extLst>
          </p:cNvPr>
          <p:cNvSpPr/>
          <p:nvPr userDrawn="1"/>
        </p:nvSpPr>
        <p:spPr>
          <a:xfrm>
            <a:off x="0" y="0"/>
            <a:ext cx="5358984"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1066800" y="267493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7" name="Picture Placeholder 6">
            <a:extLst>
              <a:ext uri="{FF2B5EF4-FFF2-40B4-BE49-F238E27FC236}">
                <a16:creationId xmlns:a16="http://schemas.microsoft.com/office/drawing/2014/main" id="{8FDDBBAD-B928-4819-64F5-80A5AECD71CB}"/>
              </a:ext>
            </a:extLst>
          </p:cNvPr>
          <p:cNvSpPr>
            <a:spLocks noGrp="1"/>
          </p:cNvSpPr>
          <p:nvPr>
            <p:ph type="pic" sz="quarter" idx="19"/>
          </p:nvPr>
        </p:nvSpPr>
        <p:spPr>
          <a:xfrm>
            <a:off x="4381500" y="2171699"/>
            <a:ext cx="2971800" cy="4549775"/>
          </a:xfrm>
        </p:spPr>
        <p:txBody>
          <a:bodyPr/>
          <a:lstStyle/>
          <a:p>
            <a:endParaRPr lang="en-US"/>
          </a:p>
        </p:txBody>
      </p:sp>
      <p:sp>
        <p:nvSpPr>
          <p:cNvPr id="3" name="Text Placeholder 12">
            <a:extLst>
              <a:ext uri="{FF2B5EF4-FFF2-40B4-BE49-F238E27FC236}">
                <a16:creationId xmlns:a16="http://schemas.microsoft.com/office/drawing/2014/main" id="{8B3586BE-78C6-E426-9F3C-F59381E5CD88}"/>
              </a:ext>
            </a:extLst>
          </p:cNvPr>
          <p:cNvSpPr>
            <a:spLocks noGrp="1"/>
          </p:cNvSpPr>
          <p:nvPr>
            <p:ph type="body" sz="quarter" idx="20"/>
          </p:nvPr>
        </p:nvSpPr>
        <p:spPr>
          <a:xfrm>
            <a:off x="8902700" y="6573838"/>
            <a:ext cx="2870200" cy="284162"/>
          </a:xfrm>
        </p:spPr>
        <p:txBody>
          <a:bodyPr>
            <a:noAutofit/>
          </a:bodyPr>
          <a:lstStyle>
            <a:lvl1pPr marL="0" indent="0" algn="r">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Tree>
    <p:extLst>
      <p:ext uri="{BB962C8B-B14F-4D97-AF65-F5344CB8AC3E}">
        <p14:creationId xmlns:p14="http://schemas.microsoft.com/office/powerpoint/2010/main" val="65825715"/>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5" pos="4632">
          <p15:clr>
            <a:srgbClr val="FBAE40"/>
          </p15:clr>
        </p15:guide>
        <p15:guide id="6" orient="horz" pos="1368">
          <p15:clr>
            <a:srgbClr val="FBAE40"/>
          </p15:clr>
        </p15:guide>
        <p15:guide id="7" orient="horz" pos="360">
          <p15:clr>
            <a:srgbClr val="FBAE40"/>
          </p15:clr>
        </p15:guide>
        <p15:guide id="9" pos="2760">
          <p15:clr>
            <a:srgbClr val="FBAE40"/>
          </p15:clr>
        </p15:guide>
        <p15:guide id="11" pos="7159">
          <p15:clr>
            <a:srgbClr val="FBAE40"/>
          </p15:clr>
        </p15:guide>
        <p15:guide id="12" pos="672">
          <p15:clr>
            <a:srgbClr val="FBAE40"/>
          </p15:clr>
        </p15:guide>
        <p15:guide id="14" orient="horz" pos="2448">
          <p15:clr>
            <a:srgbClr val="FBAE40"/>
          </p15:clr>
        </p15:guide>
        <p15:guide id="15" pos="7056">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5949CF9-AE80-D4A2-E0FC-126A4E8ECBCB}"/>
              </a:ext>
            </a:extLst>
          </p:cNvPr>
          <p:cNvSpPr/>
          <p:nvPr userDrawn="1"/>
        </p:nvSpPr>
        <p:spPr>
          <a:xfrm>
            <a:off x="6096000" y="1"/>
            <a:ext cx="6096000" cy="6858000"/>
          </a:xfrm>
          <a:prstGeom prst="rect">
            <a:avLst/>
          </a:prstGeom>
          <a:solidFill>
            <a:srgbClr val="F1F4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32546" y="4618037"/>
            <a:ext cx="9314540" cy="1325563"/>
          </a:xfrm>
        </p:spPr>
        <p:txBody>
          <a:bodyPr anchor="b">
            <a:noAutofit/>
          </a:bodyPr>
          <a:lstStyle>
            <a:lvl1pPr algn="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66797" y="914400"/>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675413" y="914400"/>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9" y="914400"/>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2098221"/>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2098221"/>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2098221"/>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1265808264"/>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5" pos="4560">
          <p15:clr>
            <a:srgbClr val="FBAE40"/>
          </p15:clr>
        </p15:guide>
        <p15:guide id="7" orient="horz" pos="360">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369C6-4D8C-F7F3-1539-D6BC147EBBB4}"/>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2CBCB717-E2AD-EAA2-CDB0-3374E88B26C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2947671E-65F8-4450-2E33-7B0E65A1355C}"/>
              </a:ext>
            </a:extLst>
          </p:cNvPr>
          <p:cNvSpPr>
            <a:spLocks noGrp="1"/>
          </p:cNvSpPr>
          <p:nvPr>
            <p:ph type="dt" sz="half" idx="10"/>
          </p:nvPr>
        </p:nvSpPr>
        <p:spPr/>
        <p:txBody>
          <a:bodyPr/>
          <a:lstStyle/>
          <a:p>
            <a:fld id="{A6B34947-4D62-4C75-99B9-F04EA036F3BB}" type="datetimeFigureOut">
              <a:rPr lang="en-GB" smtClean="0"/>
              <a:t>13/05/2024</a:t>
            </a:fld>
            <a:endParaRPr lang="en-GB"/>
          </a:p>
        </p:txBody>
      </p:sp>
      <p:sp>
        <p:nvSpPr>
          <p:cNvPr id="5" name="Footer Placeholder 4">
            <a:extLst>
              <a:ext uri="{FF2B5EF4-FFF2-40B4-BE49-F238E27FC236}">
                <a16:creationId xmlns:a16="http://schemas.microsoft.com/office/drawing/2014/main" id="{2AF18DFF-B5D3-95C6-2095-0AE5352BDA1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4F4A0F2-37FD-71E6-22F2-88F0D0BD8AA2}"/>
              </a:ext>
            </a:extLst>
          </p:cNvPr>
          <p:cNvSpPr>
            <a:spLocks noGrp="1"/>
          </p:cNvSpPr>
          <p:nvPr>
            <p:ph type="sldNum" sz="quarter" idx="12"/>
          </p:nvPr>
        </p:nvSpPr>
        <p:spPr/>
        <p:txBody>
          <a:bodyPr/>
          <a:lstStyle/>
          <a:p>
            <a:fld id="{CDE252B6-D2D1-4A21-B5AF-A23E4C0FF7F3}" type="slidenum">
              <a:rPr lang="en-GB" smtClean="0"/>
              <a:t>‹#›</a:t>
            </a:fld>
            <a:endParaRPr lang="en-GB"/>
          </a:p>
        </p:txBody>
      </p:sp>
    </p:spTree>
    <p:extLst>
      <p:ext uri="{BB962C8B-B14F-4D97-AF65-F5344CB8AC3E}">
        <p14:creationId xmlns:p14="http://schemas.microsoft.com/office/powerpoint/2010/main" val="24100564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D960C-86A7-6728-9263-973B76A8FDB9}"/>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748072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22538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F68666B-80B7-5FA5-FC9F-2F928A26B010}"/>
              </a:ext>
            </a:extLst>
          </p:cNvPr>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2404343"/>
            <a:ext cx="5181600" cy="1325563"/>
          </a:xfrm>
        </p:spPr>
        <p:txBody>
          <a:bodyPr>
            <a:noAutofit/>
          </a:bodyPr>
          <a:lstStyle>
            <a:lvl1pPr>
              <a:defRPr sz="4800">
                <a:latin typeface="Poppins" pitchFamily="2" charset="77"/>
                <a:cs typeface="Poppins" pitchFamily="2" charset="77"/>
              </a:defRPr>
            </a:lvl1pPr>
          </a:lstStyle>
          <a:p>
            <a:r>
              <a:rPr lang="en-US" dirty="0"/>
              <a:t>Click to edit Master title style</a:t>
            </a:r>
          </a:p>
        </p:txBody>
      </p:sp>
      <p:sp>
        <p:nvSpPr>
          <p:cNvPr id="9" name="Picture Placeholder 8">
            <a:extLst>
              <a:ext uri="{FF2B5EF4-FFF2-40B4-BE49-F238E27FC236}">
                <a16:creationId xmlns:a16="http://schemas.microsoft.com/office/drawing/2014/main" id="{BA87BAAC-9384-2363-2089-821720F16DD3}"/>
              </a:ext>
            </a:extLst>
          </p:cNvPr>
          <p:cNvSpPr>
            <a:spLocks noGrp="1"/>
          </p:cNvSpPr>
          <p:nvPr>
            <p:ph type="pic" sz="quarter" idx="13"/>
          </p:nvPr>
        </p:nvSpPr>
        <p:spPr>
          <a:xfrm>
            <a:off x="7239000" y="1485900"/>
            <a:ext cx="3657600" cy="4457700"/>
          </a:xfrm>
        </p:spPr>
        <p:txBody>
          <a:bodyPr/>
          <a:lstStyle/>
          <a:p>
            <a:endParaRPr lang="en-US"/>
          </a:p>
        </p:txBody>
      </p:sp>
      <p:cxnSp>
        <p:nvCxnSpPr>
          <p:cNvPr id="11" name="Straight Connector 10">
            <a:extLst>
              <a:ext uri="{FF2B5EF4-FFF2-40B4-BE49-F238E27FC236}">
                <a16:creationId xmlns:a16="http://schemas.microsoft.com/office/drawing/2014/main" id="{0CA0C2D1-06AD-3620-044D-2EAE71AC87AC}"/>
              </a:ext>
            </a:extLst>
          </p:cNvPr>
          <p:cNvCxnSpPr/>
          <p:nvPr userDrawn="1"/>
        </p:nvCxnSpPr>
        <p:spPr>
          <a:xfrm>
            <a:off x="1638300" y="571500"/>
            <a:ext cx="4267200"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60C99D5D-5452-4897-02A9-A1B32F0BE968}"/>
              </a:ext>
            </a:extLst>
          </p:cNvPr>
          <p:cNvCxnSpPr/>
          <p:nvPr userDrawn="1"/>
        </p:nvCxnSpPr>
        <p:spPr>
          <a:xfrm>
            <a:off x="10096500" y="571500"/>
            <a:ext cx="1259359"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914400" y="571500"/>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914400" y="658586"/>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7" name="Text Placeholder 16">
            <a:extLst>
              <a:ext uri="{FF2B5EF4-FFF2-40B4-BE49-F238E27FC236}">
                <a16:creationId xmlns:a16="http://schemas.microsoft.com/office/drawing/2014/main" id="{003331A5-D35A-E699-E3EA-6035EB0DCD16}"/>
              </a:ext>
            </a:extLst>
          </p:cNvPr>
          <p:cNvSpPr>
            <a:spLocks noGrp="1"/>
          </p:cNvSpPr>
          <p:nvPr>
            <p:ph type="body" sz="quarter" idx="14"/>
          </p:nvPr>
        </p:nvSpPr>
        <p:spPr>
          <a:xfrm>
            <a:off x="1066800" y="5185232"/>
            <a:ext cx="2971800" cy="365126"/>
          </a:xfrm>
        </p:spPr>
        <p:txBody>
          <a:bodyPr>
            <a:normAutofit/>
          </a:bodyPr>
          <a:lstStyle>
            <a:lvl1pPr marL="0" indent="0">
              <a:buNone/>
              <a:defRPr sz="18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
        <p:nvSpPr>
          <p:cNvPr id="18" name="Text Placeholder 16">
            <a:extLst>
              <a:ext uri="{FF2B5EF4-FFF2-40B4-BE49-F238E27FC236}">
                <a16:creationId xmlns:a16="http://schemas.microsoft.com/office/drawing/2014/main" id="{442CA476-8654-0542-5C0B-4F439516AF31}"/>
              </a:ext>
            </a:extLst>
          </p:cNvPr>
          <p:cNvSpPr>
            <a:spLocks noGrp="1"/>
          </p:cNvSpPr>
          <p:nvPr>
            <p:ph type="body" sz="quarter" idx="15"/>
          </p:nvPr>
        </p:nvSpPr>
        <p:spPr>
          <a:xfrm>
            <a:off x="1066800" y="5588228"/>
            <a:ext cx="2971800" cy="365126"/>
          </a:xfrm>
        </p:spPr>
        <p:txBody>
          <a:bodyPr>
            <a:noAutofit/>
          </a:bodyPr>
          <a:lstStyle>
            <a:lvl1pPr marL="0" indent="0">
              <a:buNone/>
              <a:defRPr sz="2000">
                <a:solidFill>
                  <a:schemeClr val="tx1">
                    <a:lumMod val="85000"/>
                    <a:lumOff val="1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Tree>
    <p:extLst>
      <p:ext uri="{BB962C8B-B14F-4D97-AF65-F5344CB8AC3E}">
        <p14:creationId xmlns:p14="http://schemas.microsoft.com/office/powerpoint/2010/main" val="2569608589"/>
      </p:ext>
    </p:extLst>
  </p:cSld>
  <p:clrMapOvr>
    <a:masterClrMapping/>
  </p:clrMapOvr>
  <p:extLst>
    <p:ext uri="{DCECCB84-F9BA-43D5-87BE-67443E8EF086}">
      <p15:sldGuideLst xmlns:p15="http://schemas.microsoft.com/office/powerpoint/2012/main">
        <p15:guide id="1" orient="horz" pos="936">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512">
          <p15:clr>
            <a:srgbClr val="FBAE40"/>
          </p15:clr>
        </p15:guide>
        <p15:guide id="7" orient="horz" pos="360">
          <p15:clr>
            <a:srgbClr val="FBAE40"/>
          </p15:clr>
        </p15:guide>
        <p15:guide id="8" pos="672">
          <p15:clr>
            <a:srgbClr val="FBAE40"/>
          </p15:clr>
        </p15:guide>
        <p15:guide id="9" pos="3720">
          <p15:clr>
            <a:srgbClr val="FBAE40"/>
          </p15:clr>
        </p15:guide>
        <p15:guide id="10" pos="6360">
          <p15:clr>
            <a:srgbClr val="FBAE40"/>
          </p15:clr>
        </p15:guide>
        <p15:guide id="11" pos="71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B98A7-FD6B-91C9-63BD-24CE9F6C2D0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ED19AEAB-E48F-BEA3-E283-C34692E03E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F74E917-9EA9-66E3-513A-8E04AB86FCBD}"/>
              </a:ext>
            </a:extLst>
          </p:cNvPr>
          <p:cNvSpPr>
            <a:spLocks noGrp="1"/>
          </p:cNvSpPr>
          <p:nvPr>
            <p:ph type="dt" sz="half" idx="10"/>
          </p:nvPr>
        </p:nvSpPr>
        <p:spPr/>
        <p:txBody>
          <a:bodyPr/>
          <a:lstStyle/>
          <a:p>
            <a:fld id="{A6B34947-4D62-4C75-99B9-F04EA036F3BB}" type="datetimeFigureOut">
              <a:rPr lang="en-GB" smtClean="0"/>
              <a:t>13/05/2024</a:t>
            </a:fld>
            <a:endParaRPr lang="en-GB"/>
          </a:p>
        </p:txBody>
      </p:sp>
      <p:sp>
        <p:nvSpPr>
          <p:cNvPr id="5" name="Footer Placeholder 4">
            <a:extLst>
              <a:ext uri="{FF2B5EF4-FFF2-40B4-BE49-F238E27FC236}">
                <a16:creationId xmlns:a16="http://schemas.microsoft.com/office/drawing/2014/main" id="{926D6EDF-1E33-A983-3D00-6694B84A014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6A9F08B-1280-2C47-3CD4-FB0A4A00631D}"/>
              </a:ext>
            </a:extLst>
          </p:cNvPr>
          <p:cNvSpPr>
            <a:spLocks noGrp="1"/>
          </p:cNvSpPr>
          <p:nvPr>
            <p:ph type="sldNum" sz="quarter" idx="12"/>
          </p:nvPr>
        </p:nvSpPr>
        <p:spPr/>
        <p:txBody>
          <a:bodyPr/>
          <a:lstStyle/>
          <a:p>
            <a:fld id="{CDE252B6-D2D1-4A21-B5AF-A23E4C0FF7F3}" type="slidenum">
              <a:rPr lang="en-GB" smtClean="0"/>
              <a:t>‹#›</a:t>
            </a:fld>
            <a:endParaRPr lang="en-GB"/>
          </a:p>
        </p:txBody>
      </p:sp>
    </p:spTree>
    <p:extLst>
      <p:ext uri="{BB962C8B-B14F-4D97-AF65-F5344CB8AC3E}">
        <p14:creationId xmlns:p14="http://schemas.microsoft.com/office/powerpoint/2010/main" val="647648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8C491-9737-1A8D-7CF2-4B605B5BC85E}"/>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91EBB285-3B9B-FAFA-9937-A32FDAF8895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A5D914E8-6C55-0253-CA26-0E45BFCEFC3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41D41DAB-7C0C-14BD-B3AD-8D62C0D7145E}"/>
              </a:ext>
            </a:extLst>
          </p:cNvPr>
          <p:cNvSpPr>
            <a:spLocks noGrp="1"/>
          </p:cNvSpPr>
          <p:nvPr>
            <p:ph type="dt" sz="half" idx="10"/>
          </p:nvPr>
        </p:nvSpPr>
        <p:spPr/>
        <p:txBody>
          <a:bodyPr/>
          <a:lstStyle/>
          <a:p>
            <a:fld id="{A6B34947-4D62-4C75-99B9-F04EA036F3BB}" type="datetimeFigureOut">
              <a:rPr lang="en-GB" smtClean="0"/>
              <a:t>13/05/2024</a:t>
            </a:fld>
            <a:endParaRPr lang="en-GB"/>
          </a:p>
        </p:txBody>
      </p:sp>
      <p:sp>
        <p:nvSpPr>
          <p:cNvPr id="6" name="Footer Placeholder 5">
            <a:extLst>
              <a:ext uri="{FF2B5EF4-FFF2-40B4-BE49-F238E27FC236}">
                <a16:creationId xmlns:a16="http://schemas.microsoft.com/office/drawing/2014/main" id="{D1713D48-D9B8-82E8-3459-CFC543B3E1C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553FD4B-90D9-D0C7-5699-0D2C6683D672}"/>
              </a:ext>
            </a:extLst>
          </p:cNvPr>
          <p:cNvSpPr>
            <a:spLocks noGrp="1"/>
          </p:cNvSpPr>
          <p:nvPr>
            <p:ph type="sldNum" sz="quarter" idx="12"/>
          </p:nvPr>
        </p:nvSpPr>
        <p:spPr/>
        <p:txBody>
          <a:bodyPr/>
          <a:lstStyle/>
          <a:p>
            <a:fld id="{CDE252B6-D2D1-4A21-B5AF-A23E4C0FF7F3}" type="slidenum">
              <a:rPr lang="en-GB" smtClean="0"/>
              <a:t>‹#›</a:t>
            </a:fld>
            <a:endParaRPr lang="en-GB"/>
          </a:p>
        </p:txBody>
      </p:sp>
    </p:spTree>
    <p:extLst>
      <p:ext uri="{BB962C8B-B14F-4D97-AF65-F5344CB8AC3E}">
        <p14:creationId xmlns:p14="http://schemas.microsoft.com/office/powerpoint/2010/main" val="1679005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F4C20-508D-27AD-FAE1-5322A94F50FF}"/>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7A823099-5CCA-F07C-A6C1-7A34DF2408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579ADEF-0FA0-F3E2-F63D-4AA40C9CEA1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F27DDB13-5B69-18CC-96EE-0E5C5B2CC5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BFC1EAA-4B41-81C2-A5C0-A0308E5136A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C1268285-60BB-5BAF-7E6B-8E5DE71F4999}"/>
              </a:ext>
            </a:extLst>
          </p:cNvPr>
          <p:cNvSpPr>
            <a:spLocks noGrp="1"/>
          </p:cNvSpPr>
          <p:nvPr>
            <p:ph type="dt" sz="half" idx="10"/>
          </p:nvPr>
        </p:nvSpPr>
        <p:spPr/>
        <p:txBody>
          <a:bodyPr/>
          <a:lstStyle/>
          <a:p>
            <a:fld id="{A6B34947-4D62-4C75-99B9-F04EA036F3BB}" type="datetimeFigureOut">
              <a:rPr lang="en-GB" smtClean="0"/>
              <a:t>13/05/2024</a:t>
            </a:fld>
            <a:endParaRPr lang="en-GB"/>
          </a:p>
        </p:txBody>
      </p:sp>
      <p:sp>
        <p:nvSpPr>
          <p:cNvPr id="8" name="Footer Placeholder 7">
            <a:extLst>
              <a:ext uri="{FF2B5EF4-FFF2-40B4-BE49-F238E27FC236}">
                <a16:creationId xmlns:a16="http://schemas.microsoft.com/office/drawing/2014/main" id="{195808D8-8751-AED8-D266-73D6A8A352D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168B5F4-50D0-B432-6BE3-DFA9EAB83819}"/>
              </a:ext>
            </a:extLst>
          </p:cNvPr>
          <p:cNvSpPr>
            <a:spLocks noGrp="1"/>
          </p:cNvSpPr>
          <p:nvPr>
            <p:ph type="sldNum" sz="quarter" idx="12"/>
          </p:nvPr>
        </p:nvSpPr>
        <p:spPr/>
        <p:txBody>
          <a:bodyPr/>
          <a:lstStyle/>
          <a:p>
            <a:fld id="{CDE252B6-D2D1-4A21-B5AF-A23E4C0FF7F3}" type="slidenum">
              <a:rPr lang="en-GB" smtClean="0"/>
              <a:t>‹#›</a:t>
            </a:fld>
            <a:endParaRPr lang="en-GB"/>
          </a:p>
        </p:txBody>
      </p:sp>
    </p:spTree>
    <p:extLst>
      <p:ext uri="{BB962C8B-B14F-4D97-AF65-F5344CB8AC3E}">
        <p14:creationId xmlns:p14="http://schemas.microsoft.com/office/powerpoint/2010/main" val="3520120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94BDE-3FAD-300E-94FC-D48CB4A60547}"/>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C8476B02-89A7-9E0B-3BA7-4A8244C99800}"/>
              </a:ext>
            </a:extLst>
          </p:cNvPr>
          <p:cNvSpPr>
            <a:spLocks noGrp="1"/>
          </p:cNvSpPr>
          <p:nvPr>
            <p:ph type="dt" sz="half" idx="10"/>
          </p:nvPr>
        </p:nvSpPr>
        <p:spPr/>
        <p:txBody>
          <a:bodyPr/>
          <a:lstStyle/>
          <a:p>
            <a:fld id="{A6B34947-4D62-4C75-99B9-F04EA036F3BB}" type="datetimeFigureOut">
              <a:rPr lang="en-GB" smtClean="0"/>
              <a:t>13/05/2024</a:t>
            </a:fld>
            <a:endParaRPr lang="en-GB"/>
          </a:p>
        </p:txBody>
      </p:sp>
      <p:sp>
        <p:nvSpPr>
          <p:cNvPr id="4" name="Footer Placeholder 3">
            <a:extLst>
              <a:ext uri="{FF2B5EF4-FFF2-40B4-BE49-F238E27FC236}">
                <a16:creationId xmlns:a16="http://schemas.microsoft.com/office/drawing/2014/main" id="{DA7C9C36-9FFC-CD0F-223A-B8469FBAE89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1A7711D-35AE-A121-E61A-06F6F252FC12}"/>
              </a:ext>
            </a:extLst>
          </p:cNvPr>
          <p:cNvSpPr>
            <a:spLocks noGrp="1"/>
          </p:cNvSpPr>
          <p:nvPr>
            <p:ph type="sldNum" sz="quarter" idx="12"/>
          </p:nvPr>
        </p:nvSpPr>
        <p:spPr/>
        <p:txBody>
          <a:bodyPr/>
          <a:lstStyle/>
          <a:p>
            <a:fld id="{CDE252B6-D2D1-4A21-B5AF-A23E4C0FF7F3}" type="slidenum">
              <a:rPr lang="en-GB" smtClean="0"/>
              <a:t>‹#›</a:t>
            </a:fld>
            <a:endParaRPr lang="en-GB"/>
          </a:p>
        </p:txBody>
      </p:sp>
    </p:spTree>
    <p:extLst>
      <p:ext uri="{BB962C8B-B14F-4D97-AF65-F5344CB8AC3E}">
        <p14:creationId xmlns:p14="http://schemas.microsoft.com/office/powerpoint/2010/main" val="514648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75699F-DCFC-8820-2479-B492930868E5}"/>
              </a:ext>
            </a:extLst>
          </p:cNvPr>
          <p:cNvSpPr>
            <a:spLocks noGrp="1"/>
          </p:cNvSpPr>
          <p:nvPr>
            <p:ph type="dt" sz="half" idx="10"/>
          </p:nvPr>
        </p:nvSpPr>
        <p:spPr/>
        <p:txBody>
          <a:bodyPr/>
          <a:lstStyle/>
          <a:p>
            <a:fld id="{A6B34947-4D62-4C75-99B9-F04EA036F3BB}" type="datetimeFigureOut">
              <a:rPr lang="en-GB" smtClean="0"/>
              <a:t>13/05/2024</a:t>
            </a:fld>
            <a:endParaRPr lang="en-GB"/>
          </a:p>
        </p:txBody>
      </p:sp>
      <p:sp>
        <p:nvSpPr>
          <p:cNvPr id="3" name="Footer Placeholder 2">
            <a:extLst>
              <a:ext uri="{FF2B5EF4-FFF2-40B4-BE49-F238E27FC236}">
                <a16:creationId xmlns:a16="http://schemas.microsoft.com/office/drawing/2014/main" id="{7EA41F37-C0AF-3ECE-A0B2-BD97ED15B7E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663131B-0C86-C0E7-7973-3FB5E7A64B3D}"/>
              </a:ext>
            </a:extLst>
          </p:cNvPr>
          <p:cNvSpPr>
            <a:spLocks noGrp="1"/>
          </p:cNvSpPr>
          <p:nvPr>
            <p:ph type="sldNum" sz="quarter" idx="12"/>
          </p:nvPr>
        </p:nvSpPr>
        <p:spPr/>
        <p:txBody>
          <a:bodyPr/>
          <a:lstStyle/>
          <a:p>
            <a:fld id="{CDE252B6-D2D1-4A21-B5AF-A23E4C0FF7F3}" type="slidenum">
              <a:rPr lang="en-GB" smtClean="0"/>
              <a:t>‹#›</a:t>
            </a:fld>
            <a:endParaRPr lang="en-GB"/>
          </a:p>
        </p:txBody>
      </p:sp>
    </p:spTree>
    <p:extLst>
      <p:ext uri="{BB962C8B-B14F-4D97-AF65-F5344CB8AC3E}">
        <p14:creationId xmlns:p14="http://schemas.microsoft.com/office/powerpoint/2010/main" val="3473388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DA539-4AA2-5524-7658-F470A1FD9DD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991B8B98-6C96-325C-4028-D614C98DC3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2CED6A73-EE01-1F43-29B2-0DB074AFE4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C1D3681-E0EE-8C4F-3D88-180560D71C71}"/>
              </a:ext>
            </a:extLst>
          </p:cNvPr>
          <p:cNvSpPr>
            <a:spLocks noGrp="1"/>
          </p:cNvSpPr>
          <p:nvPr>
            <p:ph type="dt" sz="half" idx="10"/>
          </p:nvPr>
        </p:nvSpPr>
        <p:spPr/>
        <p:txBody>
          <a:bodyPr/>
          <a:lstStyle/>
          <a:p>
            <a:fld id="{A6B34947-4D62-4C75-99B9-F04EA036F3BB}" type="datetimeFigureOut">
              <a:rPr lang="en-GB" smtClean="0"/>
              <a:t>13/05/2024</a:t>
            </a:fld>
            <a:endParaRPr lang="en-GB"/>
          </a:p>
        </p:txBody>
      </p:sp>
      <p:sp>
        <p:nvSpPr>
          <p:cNvPr id="6" name="Footer Placeholder 5">
            <a:extLst>
              <a:ext uri="{FF2B5EF4-FFF2-40B4-BE49-F238E27FC236}">
                <a16:creationId xmlns:a16="http://schemas.microsoft.com/office/drawing/2014/main" id="{97E251A9-58F4-C747-DE5B-E3E8D0E25B2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A2620B2-E3BE-3E1F-AE87-B6A21D3BB6A9}"/>
              </a:ext>
            </a:extLst>
          </p:cNvPr>
          <p:cNvSpPr>
            <a:spLocks noGrp="1"/>
          </p:cNvSpPr>
          <p:nvPr>
            <p:ph type="sldNum" sz="quarter" idx="12"/>
          </p:nvPr>
        </p:nvSpPr>
        <p:spPr/>
        <p:txBody>
          <a:bodyPr/>
          <a:lstStyle/>
          <a:p>
            <a:fld id="{CDE252B6-D2D1-4A21-B5AF-A23E4C0FF7F3}" type="slidenum">
              <a:rPr lang="en-GB" smtClean="0"/>
              <a:t>‹#›</a:t>
            </a:fld>
            <a:endParaRPr lang="en-GB"/>
          </a:p>
        </p:txBody>
      </p:sp>
    </p:spTree>
    <p:extLst>
      <p:ext uri="{BB962C8B-B14F-4D97-AF65-F5344CB8AC3E}">
        <p14:creationId xmlns:p14="http://schemas.microsoft.com/office/powerpoint/2010/main" val="214023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6EB27-B7CF-7419-C42B-D9506058BBD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76BB4940-3757-82B8-B939-455B7F0059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7CF258D-3726-1A44-3442-13C6D0C614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368BC97-F814-3C88-FEE2-53A0793FA2D8}"/>
              </a:ext>
            </a:extLst>
          </p:cNvPr>
          <p:cNvSpPr>
            <a:spLocks noGrp="1"/>
          </p:cNvSpPr>
          <p:nvPr>
            <p:ph type="dt" sz="half" idx="10"/>
          </p:nvPr>
        </p:nvSpPr>
        <p:spPr/>
        <p:txBody>
          <a:bodyPr/>
          <a:lstStyle/>
          <a:p>
            <a:fld id="{A6B34947-4D62-4C75-99B9-F04EA036F3BB}" type="datetimeFigureOut">
              <a:rPr lang="en-GB" smtClean="0"/>
              <a:t>13/05/2024</a:t>
            </a:fld>
            <a:endParaRPr lang="en-GB"/>
          </a:p>
        </p:txBody>
      </p:sp>
      <p:sp>
        <p:nvSpPr>
          <p:cNvPr id="6" name="Footer Placeholder 5">
            <a:extLst>
              <a:ext uri="{FF2B5EF4-FFF2-40B4-BE49-F238E27FC236}">
                <a16:creationId xmlns:a16="http://schemas.microsoft.com/office/drawing/2014/main" id="{BDE70EA9-607D-6389-AADD-D3B2E2DBDEA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40F969C-E5C0-F898-B9B0-1E4F3E3D86FF}"/>
              </a:ext>
            </a:extLst>
          </p:cNvPr>
          <p:cNvSpPr>
            <a:spLocks noGrp="1"/>
          </p:cNvSpPr>
          <p:nvPr>
            <p:ph type="sldNum" sz="quarter" idx="12"/>
          </p:nvPr>
        </p:nvSpPr>
        <p:spPr/>
        <p:txBody>
          <a:bodyPr/>
          <a:lstStyle/>
          <a:p>
            <a:fld id="{CDE252B6-D2D1-4A21-B5AF-A23E4C0FF7F3}" type="slidenum">
              <a:rPr lang="en-GB" smtClean="0"/>
              <a:t>‹#›</a:t>
            </a:fld>
            <a:endParaRPr lang="en-GB"/>
          </a:p>
        </p:txBody>
      </p:sp>
    </p:spTree>
    <p:extLst>
      <p:ext uri="{BB962C8B-B14F-4D97-AF65-F5344CB8AC3E}">
        <p14:creationId xmlns:p14="http://schemas.microsoft.com/office/powerpoint/2010/main" val="688562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4E303F-3A70-87DD-B4E1-2635AEB818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D1C57E24-15AF-451A-6F23-1C884FF8DE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D58ABA4C-DE62-7584-8E78-3A71DD975D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B34947-4D62-4C75-99B9-F04EA036F3BB}" type="datetimeFigureOut">
              <a:rPr lang="en-GB" smtClean="0"/>
              <a:t>13/05/2024</a:t>
            </a:fld>
            <a:endParaRPr lang="en-GB"/>
          </a:p>
        </p:txBody>
      </p:sp>
      <p:sp>
        <p:nvSpPr>
          <p:cNvPr id="5" name="Footer Placeholder 4">
            <a:extLst>
              <a:ext uri="{FF2B5EF4-FFF2-40B4-BE49-F238E27FC236}">
                <a16:creationId xmlns:a16="http://schemas.microsoft.com/office/drawing/2014/main" id="{B4F928F3-BBC8-451C-FF0B-C4066399A1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4BADC83A-0F76-39E3-D7A9-4787D8B6A9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E252B6-D2D1-4A21-B5AF-A23E4C0FF7F3}" type="slidenum">
              <a:rPr lang="en-GB" smtClean="0"/>
              <a:t>‹#›</a:t>
            </a:fld>
            <a:endParaRPr lang="en-GB"/>
          </a:p>
        </p:txBody>
      </p:sp>
    </p:spTree>
    <p:extLst>
      <p:ext uri="{BB962C8B-B14F-4D97-AF65-F5344CB8AC3E}">
        <p14:creationId xmlns:p14="http://schemas.microsoft.com/office/powerpoint/2010/main" val="29945970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54C769-5B6E-5C22-9516-5D7BE462E3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023190F5-D493-CE67-ED1B-D761BFA699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725225E-A593-BBE5-FA35-2952DE6D56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0812C0-D4F0-C345-96B4-1E8B918506AC}" type="datetimeFigureOut">
              <a:rPr lang="en-US" smtClean="0"/>
              <a:t>5/13/2024</a:t>
            </a:fld>
            <a:endParaRPr lang="en-US"/>
          </a:p>
        </p:txBody>
      </p:sp>
      <p:sp>
        <p:nvSpPr>
          <p:cNvPr id="6" name="Slide Number Placeholder 5">
            <a:extLst>
              <a:ext uri="{FF2B5EF4-FFF2-40B4-BE49-F238E27FC236}">
                <a16:creationId xmlns:a16="http://schemas.microsoft.com/office/drawing/2014/main" id="{BB730E95-9162-1956-4897-1AA052698F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9709E4-652E-524A-8D35-CF602AA44AAA}" type="slidenum">
              <a:rPr lang="en-US" smtClean="0"/>
              <a:t>‹#›</a:t>
            </a:fld>
            <a:endParaRPr lang="en-US"/>
          </a:p>
        </p:txBody>
      </p:sp>
    </p:spTree>
    <p:extLst>
      <p:ext uri="{BB962C8B-B14F-4D97-AF65-F5344CB8AC3E}">
        <p14:creationId xmlns:p14="http://schemas.microsoft.com/office/powerpoint/2010/main" val="9163654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800" kern="1200">
          <a:solidFill>
            <a:schemeClr val="tx1">
              <a:lumMod val="85000"/>
              <a:lumOff val="15000"/>
            </a:schemeClr>
          </a:solidFill>
          <a:latin typeface="Poppins" pitchFamily="2" charset="77"/>
          <a:ea typeface="+mj-ea"/>
          <a:cs typeface="Poppins" pitchFamily="2" charset="77"/>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6144">
          <p15:clr>
            <a:srgbClr val="F26B43"/>
          </p15:clr>
        </p15:guide>
        <p15:guide id="4" pos="7416">
          <p15:clr>
            <a:srgbClr val="F26B43"/>
          </p15:clr>
        </p15:guide>
        <p15:guide id="5" pos="31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536A1-1A23-FDCA-E791-278F673BA931}"/>
              </a:ext>
            </a:extLst>
          </p:cNvPr>
          <p:cNvSpPr>
            <a:spLocks noGrp="1"/>
          </p:cNvSpPr>
          <p:nvPr>
            <p:ph type="title"/>
          </p:nvPr>
        </p:nvSpPr>
        <p:spPr>
          <a:xfrm>
            <a:off x="275303" y="2671916"/>
            <a:ext cx="5820697" cy="1514167"/>
          </a:xfrm>
        </p:spPr>
        <p:txBody>
          <a:bodyPr/>
          <a:lstStyle/>
          <a:p>
            <a:r>
              <a:rPr lang="en-US" dirty="0">
                <a:latin typeface="Poppins"/>
                <a:cs typeface="Poppins"/>
              </a:rPr>
              <a:t>High performance computing Exam</a:t>
            </a:r>
            <a:br>
              <a:rPr lang="en-US" dirty="0">
                <a:latin typeface="Poppins"/>
                <a:cs typeface="Poppins"/>
              </a:rPr>
            </a:br>
            <a:br>
              <a:rPr lang="en-US" dirty="0">
                <a:latin typeface="Poppins"/>
                <a:cs typeface="Poppins"/>
              </a:rPr>
            </a:br>
            <a:r>
              <a:rPr lang="en-GB" dirty="0">
                <a:latin typeface="Poppins"/>
                <a:cs typeface="Poppins"/>
              </a:rPr>
              <a:t>Exercise 1</a:t>
            </a:r>
            <a:endParaRPr lang="en-US" dirty="0">
              <a:solidFill>
                <a:srgbClr val="000000"/>
              </a:solidFill>
              <a:latin typeface="Poppins"/>
              <a:cs typeface="Poppins"/>
            </a:endParaRPr>
          </a:p>
        </p:txBody>
      </p:sp>
      <p:sp>
        <p:nvSpPr>
          <p:cNvPr id="4" name="Text Placeholder 3">
            <a:extLst>
              <a:ext uri="{FF2B5EF4-FFF2-40B4-BE49-F238E27FC236}">
                <a16:creationId xmlns:a16="http://schemas.microsoft.com/office/drawing/2014/main" id="{E44F0848-B081-1EB4-54CE-A4262714BD2C}"/>
              </a:ext>
            </a:extLst>
          </p:cNvPr>
          <p:cNvSpPr>
            <a:spLocks noGrp="1"/>
          </p:cNvSpPr>
          <p:nvPr>
            <p:ph type="body" sz="quarter" idx="14"/>
          </p:nvPr>
        </p:nvSpPr>
        <p:spPr>
          <a:xfrm>
            <a:off x="914400" y="5783187"/>
            <a:ext cx="2971800" cy="365126"/>
          </a:xfrm>
        </p:spPr>
        <p:txBody>
          <a:bodyPr/>
          <a:lstStyle/>
          <a:p>
            <a:r>
              <a:rPr lang="en-US" dirty="0"/>
              <a:t>Created by</a:t>
            </a:r>
          </a:p>
        </p:txBody>
      </p:sp>
      <p:sp>
        <p:nvSpPr>
          <p:cNvPr id="5" name="Text Placeholder 4">
            <a:extLst>
              <a:ext uri="{FF2B5EF4-FFF2-40B4-BE49-F238E27FC236}">
                <a16:creationId xmlns:a16="http://schemas.microsoft.com/office/drawing/2014/main" id="{DAC5B7BB-086A-0BEE-471F-DC71F427D321}"/>
              </a:ext>
            </a:extLst>
          </p:cNvPr>
          <p:cNvSpPr>
            <a:spLocks noGrp="1"/>
          </p:cNvSpPr>
          <p:nvPr>
            <p:ph type="body" sz="quarter" idx="15"/>
          </p:nvPr>
        </p:nvSpPr>
        <p:spPr>
          <a:xfrm>
            <a:off x="914400" y="6186183"/>
            <a:ext cx="2971800" cy="365126"/>
          </a:xfrm>
        </p:spPr>
        <p:txBody>
          <a:bodyPr/>
          <a:lstStyle/>
          <a:p>
            <a:r>
              <a:rPr lang="en-US" dirty="0"/>
              <a:t>Marco De Rito</a:t>
            </a:r>
          </a:p>
        </p:txBody>
      </p:sp>
      <p:pic>
        <p:nvPicPr>
          <p:cNvPr id="7" name="Picture 6" descr="A logo of a university&#10;&#10;Description automatically generated">
            <a:extLst>
              <a:ext uri="{FF2B5EF4-FFF2-40B4-BE49-F238E27FC236}">
                <a16:creationId xmlns:a16="http://schemas.microsoft.com/office/drawing/2014/main" id="{5E86A78F-21BF-99A7-77E8-2819645F5D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2495" y="5438626"/>
            <a:ext cx="3134264" cy="1419374"/>
          </a:xfrm>
          <a:prstGeom prst="rect">
            <a:avLst/>
          </a:prstGeom>
        </p:spPr>
      </p:pic>
      <p:pic>
        <p:nvPicPr>
          <p:cNvPr id="10" name="Segnaposto immagine 8" descr="Immagine che contiene persona, computer, computer, Attrezzatura per ufficio&#10;&#10;Descrizione generata automaticamente">
            <a:extLst>
              <a:ext uri="{FF2B5EF4-FFF2-40B4-BE49-F238E27FC236}">
                <a16:creationId xmlns:a16="http://schemas.microsoft.com/office/drawing/2014/main" id="{717E265D-A3B0-478D-CC7A-38E56E67AE84}"/>
              </a:ext>
            </a:extLst>
          </p:cNvPr>
          <p:cNvPicPr>
            <a:picLocks noChangeAspect="1"/>
          </p:cNvPicPr>
          <p:nvPr/>
        </p:nvPicPr>
        <p:blipFill>
          <a:blip r:embed="rId3"/>
          <a:srcRect l="24600" r="24600"/>
          <a:stretch/>
        </p:blipFill>
        <p:spPr>
          <a:xfrm>
            <a:off x="8117458" y="1227180"/>
            <a:ext cx="3353848" cy="4403640"/>
          </a:xfrm>
          <a:prstGeom prst="rect">
            <a:avLst/>
          </a:prstGeom>
        </p:spPr>
      </p:pic>
    </p:spTree>
    <p:extLst>
      <p:ext uri="{BB962C8B-B14F-4D97-AF65-F5344CB8AC3E}">
        <p14:creationId xmlns:p14="http://schemas.microsoft.com/office/powerpoint/2010/main" val="1173695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79E8C-25B4-A990-14BE-566D542CEB3A}"/>
              </a:ext>
            </a:extLst>
          </p:cNvPr>
          <p:cNvSpPr>
            <a:spLocks noGrp="1"/>
          </p:cNvSpPr>
          <p:nvPr>
            <p:ph type="title"/>
          </p:nvPr>
        </p:nvSpPr>
        <p:spPr/>
        <p:txBody>
          <a:bodyPr/>
          <a:lstStyle/>
          <a:p>
            <a:r>
              <a:rPr lang="en-GB" dirty="0"/>
              <a:t>Conclusion</a:t>
            </a:r>
          </a:p>
        </p:txBody>
      </p:sp>
      <p:sp>
        <p:nvSpPr>
          <p:cNvPr id="3" name="Content Placeholder 2">
            <a:extLst>
              <a:ext uri="{FF2B5EF4-FFF2-40B4-BE49-F238E27FC236}">
                <a16:creationId xmlns:a16="http://schemas.microsoft.com/office/drawing/2014/main" id="{86792F7D-2931-23F5-F8F6-9FD8F2480EEC}"/>
              </a:ext>
            </a:extLst>
          </p:cNvPr>
          <p:cNvSpPr>
            <a:spLocks noGrp="1"/>
          </p:cNvSpPr>
          <p:nvPr>
            <p:ph idx="1"/>
          </p:nvPr>
        </p:nvSpPr>
        <p:spPr/>
        <p:txBody>
          <a:bodyPr>
            <a:normAutofit fontScale="77500" lnSpcReduction="20000"/>
          </a:bodyPr>
          <a:lstStyle/>
          <a:p>
            <a:r>
              <a:rPr lang="en-GB" dirty="0"/>
              <a:t>Allocation of tasks: 128 tasks assigned to the two </a:t>
            </a:r>
            <a:r>
              <a:rPr lang="en-GB" dirty="0" err="1"/>
              <a:t>epyc</a:t>
            </a:r>
            <a:r>
              <a:rPr lang="en-GB" dirty="0"/>
              <a:t> nodes, each with 264 cores, while 50 tasks are allocated to the thin node, which has 212 cores.</a:t>
            </a:r>
          </a:p>
          <a:p>
            <a:endParaRPr lang="en-GB" dirty="0"/>
          </a:p>
          <a:p>
            <a:r>
              <a:rPr lang="en-GB" dirty="0"/>
              <a:t>Performance: The results show a superiority of the thin node in terms of performance and scalability compared to the </a:t>
            </a:r>
            <a:r>
              <a:rPr lang="en-GB" dirty="0" err="1"/>
              <a:t>epyc</a:t>
            </a:r>
            <a:r>
              <a:rPr lang="en-GB" dirty="0"/>
              <a:t> nodes.</a:t>
            </a:r>
          </a:p>
          <a:p>
            <a:endParaRPr lang="en-GB" dirty="0"/>
          </a:p>
          <a:p>
            <a:r>
              <a:rPr lang="en-GB" dirty="0"/>
              <a:t>Influential factors: It's important to note that performance differences could be influenced by various factors, including the specific nature of workloads, software configurations, and code optimization methods.</a:t>
            </a:r>
          </a:p>
          <a:p>
            <a:pPr marL="0" indent="0">
              <a:buNone/>
            </a:pPr>
            <a:endParaRPr lang="en-GB" dirty="0"/>
          </a:p>
          <a:p>
            <a:r>
              <a:rPr lang="en-GB" dirty="0"/>
              <a:t>Performance analysis clearly indicates that the thin node has a significant advantage in efficiency and scalability over the </a:t>
            </a:r>
            <a:r>
              <a:rPr lang="en-GB" dirty="0" err="1"/>
              <a:t>epyc</a:t>
            </a:r>
            <a:r>
              <a:rPr lang="en-GB" dirty="0"/>
              <a:t> nodes. However, to fully understand the reasons behind this difference, further analysis is needed, taking into account the initial settings as well.</a:t>
            </a:r>
          </a:p>
        </p:txBody>
      </p:sp>
    </p:spTree>
    <p:extLst>
      <p:ext uri="{BB962C8B-B14F-4D97-AF65-F5344CB8AC3E}">
        <p14:creationId xmlns:p14="http://schemas.microsoft.com/office/powerpoint/2010/main" val="2754008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11AE2-3CCF-91DF-9AD0-A64627270A90}"/>
              </a:ext>
            </a:extLst>
          </p:cNvPr>
          <p:cNvSpPr>
            <a:spLocks noGrp="1"/>
          </p:cNvSpPr>
          <p:nvPr>
            <p:ph type="title"/>
          </p:nvPr>
        </p:nvSpPr>
        <p:spPr>
          <a:xfrm>
            <a:off x="838199" y="10741"/>
            <a:ext cx="10515600" cy="1325563"/>
          </a:xfrm>
        </p:spPr>
        <p:txBody>
          <a:bodyPr/>
          <a:lstStyle/>
          <a:p>
            <a:r>
              <a:rPr lang="en-GB" dirty="0"/>
              <a:t>The </a:t>
            </a:r>
            <a:r>
              <a:rPr lang="en-GB" dirty="0" err="1"/>
              <a:t>Sbatch</a:t>
            </a:r>
            <a:r>
              <a:rPr lang="en-GB" dirty="0"/>
              <a:t> code</a:t>
            </a:r>
          </a:p>
        </p:txBody>
      </p:sp>
      <p:pic>
        <p:nvPicPr>
          <p:cNvPr id="5" name="Picture 4">
            <a:extLst>
              <a:ext uri="{FF2B5EF4-FFF2-40B4-BE49-F238E27FC236}">
                <a16:creationId xmlns:a16="http://schemas.microsoft.com/office/drawing/2014/main" id="{59985D13-145E-F49E-F475-744EA46DF82D}"/>
              </a:ext>
            </a:extLst>
          </p:cNvPr>
          <p:cNvPicPr>
            <a:picLocks noChangeAspect="1"/>
          </p:cNvPicPr>
          <p:nvPr/>
        </p:nvPicPr>
        <p:blipFill>
          <a:blip r:embed="rId3"/>
          <a:stretch>
            <a:fillRect/>
          </a:stretch>
        </p:blipFill>
        <p:spPr>
          <a:xfrm>
            <a:off x="838199" y="1188721"/>
            <a:ext cx="3734124" cy="1653683"/>
          </a:xfrm>
          <a:prstGeom prst="rect">
            <a:avLst/>
          </a:prstGeom>
        </p:spPr>
      </p:pic>
      <p:pic>
        <p:nvPicPr>
          <p:cNvPr id="7" name="Picture 6">
            <a:extLst>
              <a:ext uri="{FF2B5EF4-FFF2-40B4-BE49-F238E27FC236}">
                <a16:creationId xmlns:a16="http://schemas.microsoft.com/office/drawing/2014/main" id="{6E150DA3-7373-BC49-E1DB-BA663B4752EC}"/>
              </a:ext>
            </a:extLst>
          </p:cNvPr>
          <p:cNvPicPr>
            <a:picLocks noChangeAspect="1"/>
          </p:cNvPicPr>
          <p:nvPr/>
        </p:nvPicPr>
        <p:blipFill>
          <a:blip r:embed="rId4"/>
          <a:stretch>
            <a:fillRect/>
          </a:stretch>
        </p:blipFill>
        <p:spPr>
          <a:xfrm>
            <a:off x="838200" y="3055457"/>
            <a:ext cx="8093141" cy="228620"/>
          </a:xfrm>
          <a:prstGeom prst="rect">
            <a:avLst/>
          </a:prstGeom>
        </p:spPr>
      </p:pic>
      <p:pic>
        <p:nvPicPr>
          <p:cNvPr id="9" name="Picture 8">
            <a:extLst>
              <a:ext uri="{FF2B5EF4-FFF2-40B4-BE49-F238E27FC236}">
                <a16:creationId xmlns:a16="http://schemas.microsoft.com/office/drawing/2014/main" id="{07953EBE-7798-9B28-F583-9EAD2A03A471}"/>
              </a:ext>
            </a:extLst>
          </p:cNvPr>
          <p:cNvPicPr>
            <a:picLocks noChangeAspect="1"/>
          </p:cNvPicPr>
          <p:nvPr/>
        </p:nvPicPr>
        <p:blipFill>
          <a:blip r:embed="rId5"/>
          <a:stretch>
            <a:fillRect/>
          </a:stretch>
        </p:blipFill>
        <p:spPr>
          <a:xfrm>
            <a:off x="838199" y="3919603"/>
            <a:ext cx="5425910" cy="1051651"/>
          </a:xfrm>
          <a:prstGeom prst="rect">
            <a:avLst/>
          </a:prstGeom>
        </p:spPr>
      </p:pic>
      <p:pic>
        <p:nvPicPr>
          <p:cNvPr id="11" name="Picture 10">
            <a:extLst>
              <a:ext uri="{FF2B5EF4-FFF2-40B4-BE49-F238E27FC236}">
                <a16:creationId xmlns:a16="http://schemas.microsoft.com/office/drawing/2014/main" id="{E00AC67C-463B-ABFB-A09C-6728AA703EEA}"/>
              </a:ext>
            </a:extLst>
          </p:cNvPr>
          <p:cNvPicPr>
            <a:picLocks noChangeAspect="1"/>
          </p:cNvPicPr>
          <p:nvPr/>
        </p:nvPicPr>
        <p:blipFill>
          <a:blip r:embed="rId6"/>
          <a:stretch>
            <a:fillRect/>
          </a:stretch>
        </p:blipFill>
        <p:spPr>
          <a:xfrm>
            <a:off x="838199" y="5341329"/>
            <a:ext cx="4252328" cy="266723"/>
          </a:xfrm>
          <a:prstGeom prst="rect">
            <a:avLst/>
          </a:prstGeom>
        </p:spPr>
      </p:pic>
      <p:pic>
        <p:nvPicPr>
          <p:cNvPr id="13" name="Picture 12">
            <a:extLst>
              <a:ext uri="{FF2B5EF4-FFF2-40B4-BE49-F238E27FC236}">
                <a16:creationId xmlns:a16="http://schemas.microsoft.com/office/drawing/2014/main" id="{E6B94971-3251-8A33-C75B-AA14382F3350}"/>
              </a:ext>
            </a:extLst>
          </p:cNvPr>
          <p:cNvPicPr>
            <a:picLocks noChangeAspect="1"/>
          </p:cNvPicPr>
          <p:nvPr/>
        </p:nvPicPr>
        <p:blipFill>
          <a:blip r:embed="rId7"/>
          <a:stretch>
            <a:fillRect/>
          </a:stretch>
        </p:blipFill>
        <p:spPr>
          <a:xfrm>
            <a:off x="838200" y="6361585"/>
            <a:ext cx="1562235" cy="228620"/>
          </a:xfrm>
          <a:prstGeom prst="rect">
            <a:avLst/>
          </a:prstGeom>
        </p:spPr>
      </p:pic>
      <p:sp>
        <p:nvSpPr>
          <p:cNvPr id="16" name="Arrow: Right 15">
            <a:extLst>
              <a:ext uri="{FF2B5EF4-FFF2-40B4-BE49-F238E27FC236}">
                <a16:creationId xmlns:a16="http://schemas.microsoft.com/office/drawing/2014/main" id="{85713A03-6B34-A556-BCC6-3554F66F05E8}"/>
              </a:ext>
            </a:extLst>
          </p:cNvPr>
          <p:cNvSpPr/>
          <p:nvPr/>
        </p:nvSpPr>
        <p:spPr>
          <a:xfrm>
            <a:off x="4670323" y="1188721"/>
            <a:ext cx="530942" cy="228620"/>
          </a:xfrm>
          <a:prstGeom prst="rightArrow">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21" name="TextBox 20">
            <a:extLst>
              <a:ext uri="{FF2B5EF4-FFF2-40B4-BE49-F238E27FC236}">
                <a16:creationId xmlns:a16="http://schemas.microsoft.com/office/drawing/2014/main" id="{B903C4D2-4226-2191-796A-28760324326A}"/>
              </a:ext>
            </a:extLst>
          </p:cNvPr>
          <p:cNvSpPr txBox="1"/>
          <p:nvPr/>
        </p:nvSpPr>
        <p:spPr>
          <a:xfrm>
            <a:off x="5201265" y="1090453"/>
            <a:ext cx="6872747" cy="1754326"/>
          </a:xfrm>
          <a:prstGeom prst="rect">
            <a:avLst/>
          </a:prstGeom>
          <a:solidFill>
            <a:schemeClr val="bg2">
              <a:lumMod val="90000"/>
            </a:schemeClr>
          </a:solidFill>
        </p:spPr>
        <p:txBody>
          <a:bodyPr wrap="square" rtlCol="0">
            <a:spAutoFit/>
          </a:bodyPr>
          <a:lstStyle/>
          <a:p>
            <a:pPr algn="just"/>
            <a:r>
              <a:rPr lang="en-GB" dirty="0"/>
              <a:t>These lines define the parameters for executing the script using SLURM, a workload manager for HPC systems. These parameters include the job name </a:t>
            </a:r>
            <a:r>
              <a:rPr lang="en-GB" b="1" dirty="0">
                <a:solidFill>
                  <a:schemeClr val="accent6">
                    <a:lumMod val="50000"/>
                  </a:schemeClr>
                </a:solidFill>
              </a:rPr>
              <a:t>(--job-name)</a:t>
            </a:r>
            <a:r>
              <a:rPr lang="en-GB" dirty="0"/>
              <a:t>, the number of nodes </a:t>
            </a:r>
            <a:r>
              <a:rPr lang="en-GB" b="1" dirty="0">
                <a:solidFill>
                  <a:schemeClr val="accent6">
                    <a:lumMod val="50000"/>
                  </a:schemeClr>
                </a:solidFill>
              </a:rPr>
              <a:t>(--nodes)</a:t>
            </a:r>
            <a:r>
              <a:rPr lang="en-GB" dirty="0"/>
              <a:t>, the number of tasks per node </a:t>
            </a:r>
            <a:r>
              <a:rPr lang="en-GB" b="1" dirty="0">
                <a:solidFill>
                  <a:schemeClr val="accent6">
                    <a:lumMod val="50000"/>
                  </a:schemeClr>
                </a:solidFill>
              </a:rPr>
              <a:t>(--</a:t>
            </a:r>
            <a:r>
              <a:rPr lang="en-GB" b="1" dirty="0" err="1">
                <a:solidFill>
                  <a:schemeClr val="accent6">
                    <a:lumMod val="50000"/>
                  </a:schemeClr>
                </a:solidFill>
              </a:rPr>
              <a:t>ntasks</a:t>
            </a:r>
            <a:r>
              <a:rPr lang="en-GB" b="1" dirty="0">
                <a:solidFill>
                  <a:schemeClr val="accent6">
                    <a:lumMod val="50000"/>
                  </a:schemeClr>
                </a:solidFill>
              </a:rPr>
              <a:t>-per-node)</a:t>
            </a:r>
            <a:r>
              <a:rPr lang="en-GB" dirty="0"/>
              <a:t>, the maximum execution time </a:t>
            </a:r>
            <a:r>
              <a:rPr lang="en-GB" b="1" dirty="0">
                <a:solidFill>
                  <a:schemeClr val="accent6">
                    <a:lumMod val="50000"/>
                  </a:schemeClr>
                </a:solidFill>
              </a:rPr>
              <a:t>(--time)</a:t>
            </a:r>
            <a:r>
              <a:rPr lang="en-GB" dirty="0"/>
              <a:t>, the partition where the job will be executed </a:t>
            </a:r>
            <a:r>
              <a:rPr lang="en-GB" b="1" dirty="0">
                <a:solidFill>
                  <a:schemeClr val="accent6">
                    <a:lumMod val="50000"/>
                  </a:schemeClr>
                </a:solidFill>
              </a:rPr>
              <a:t>(--partition)</a:t>
            </a:r>
            <a:r>
              <a:rPr lang="en-GB" dirty="0"/>
              <a:t>, and the </a:t>
            </a:r>
            <a:r>
              <a:rPr lang="en-GB" b="1" dirty="0">
                <a:solidFill>
                  <a:schemeClr val="accent6">
                    <a:lumMod val="50000"/>
                  </a:schemeClr>
                </a:solidFill>
              </a:rPr>
              <a:t>--exclusive </a:t>
            </a:r>
            <a:r>
              <a:rPr lang="en-GB" dirty="0"/>
              <a:t>option that requires exclusive node usage.</a:t>
            </a:r>
          </a:p>
        </p:txBody>
      </p:sp>
      <p:sp>
        <p:nvSpPr>
          <p:cNvPr id="27" name="TextBox 26">
            <a:extLst>
              <a:ext uri="{FF2B5EF4-FFF2-40B4-BE49-F238E27FC236}">
                <a16:creationId xmlns:a16="http://schemas.microsoft.com/office/drawing/2014/main" id="{E93B76F7-37F6-715F-DD25-97D28B0605A7}"/>
              </a:ext>
            </a:extLst>
          </p:cNvPr>
          <p:cNvSpPr txBox="1"/>
          <p:nvPr/>
        </p:nvSpPr>
        <p:spPr>
          <a:xfrm>
            <a:off x="1299141" y="3371342"/>
            <a:ext cx="7649175" cy="369332"/>
          </a:xfrm>
          <a:prstGeom prst="rect">
            <a:avLst/>
          </a:prstGeom>
          <a:solidFill>
            <a:schemeClr val="bg2">
              <a:lumMod val="90000"/>
            </a:schemeClr>
          </a:solidFill>
        </p:spPr>
        <p:txBody>
          <a:bodyPr wrap="square" rtlCol="0">
            <a:spAutoFit/>
          </a:bodyPr>
          <a:lstStyle/>
          <a:p>
            <a:pPr algn="just"/>
            <a:r>
              <a:rPr lang="en-GB" dirty="0"/>
              <a:t>It’s the path of the CSV file where the benchmark results will be written.</a:t>
            </a:r>
          </a:p>
        </p:txBody>
      </p:sp>
      <p:sp>
        <p:nvSpPr>
          <p:cNvPr id="28" name="Arrow: Right 27">
            <a:extLst>
              <a:ext uri="{FF2B5EF4-FFF2-40B4-BE49-F238E27FC236}">
                <a16:creationId xmlns:a16="http://schemas.microsoft.com/office/drawing/2014/main" id="{0026590F-8755-BD0D-6FAC-901BFD718243}"/>
              </a:ext>
            </a:extLst>
          </p:cNvPr>
          <p:cNvSpPr/>
          <p:nvPr/>
        </p:nvSpPr>
        <p:spPr>
          <a:xfrm>
            <a:off x="6339116" y="3924832"/>
            <a:ext cx="530942" cy="228620"/>
          </a:xfrm>
          <a:prstGeom prst="rightArrow">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29" name="TextBox 28">
            <a:extLst>
              <a:ext uri="{FF2B5EF4-FFF2-40B4-BE49-F238E27FC236}">
                <a16:creationId xmlns:a16="http://schemas.microsoft.com/office/drawing/2014/main" id="{706A0450-19C8-0564-5879-718C464276F3}"/>
              </a:ext>
            </a:extLst>
          </p:cNvPr>
          <p:cNvSpPr txBox="1"/>
          <p:nvPr/>
        </p:nvSpPr>
        <p:spPr>
          <a:xfrm>
            <a:off x="6945065" y="3897263"/>
            <a:ext cx="5050288" cy="1200329"/>
          </a:xfrm>
          <a:prstGeom prst="rect">
            <a:avLst/>
          </a:prstGeom>
          <a:solidFill>
            <a:schemeClr val="bg2">
              <a:lumMod val="90000"/>
            </a:schemeClr>
          </a:solidFill>
        </p:spPr>
        <p:txBody>
          <a:bodyPr wrap="square" rtlCol="0">
            <a:spAutoFit/>
          </a:bodyPr>
          <a:lstStyle/>
          <a:p>
            <a:pPr algn="just"/>
            <a:r>
              <a:rPr lang="en-GB" dirty="0"/>
              <a:t>This block checks if it's possible to load the required </a:t>
            </a:r>
            <a:r>
              <a:rPr lang="en-GB" dirty="0" err="1"/>
              <a:t>OpenMPI</a:t>
            </a:r>
            <a:r>
              <a:rPr lang="en-GB" dirty="0"/>
              <a:t> module for running the benchmark. If the module cannot be loaded, the script exits with an error message.</a:t>
            </a:r>
          </a:p>
        </p:txBody>
      </p:sp>
      <p:sp>
        <p:nvSpPr>
          <p:cNvPr id="30" name="Arrow: Bent-Up 29">
            <a:extLst>
              <a:ext uri="{FF2B5EF4-FFF2-40B4-BE49-F238E27FC236}">
                <a16:creationId xmlns:a16="http://schemas.microsoft.com/office/drawing/2014/main" id="{6EF7CCA0-E37E-5E2F-2FEF-02A1B000A69E}"/>
              </a:ext>
            </a:extLst>
          </p:cNvPr>
          <p:cNvSpPr/>
          <p:nvPr/>
        </p:nvSpPr>
        <p:spPr>
          <a:xfrm rot="5400000">
            <a:off x="919918" y="3202256"/>
            <a:ext cx="266723" cy="430162"/>
          </a:xfrm>
          <a:prstGeom prst="bentUpArrow">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31" name="Arrow: Right 30">
            <a:extLst>
              <a:ext uri="{FF2B5EF4-FFF2-40B4-BE49-F238E27FC236}">
                <a16:creationId xmlns:a16="http://schemas.microsoft.com/office/drawing/2014/main" id="{FA13B2C3-EBDB-1947-F79B-474B9D1BE722}"/>
              </a:ext>
            </a:extLst>
          </p:cNvPr>
          <p:cNvSpPr/>
          <p:nvPr/>
        </p:nvSpPr>
        <p:spPr>
          <a:xfrm>
            <a:off x="5201265" y="5282701"/>
            <a:ext cx="530942" cy="228620"/>
          </a:xfrm>
          <a:prstGeom prst="rightArrow">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32" name="TextBox 31">
            <a:extLst>
              <a:ext uri="{FF2B5EF4-FFF2-40B4-BE49-F238E27FC236}">
                <a16:creationId xmlns:a16="http://schemas.microsoft.com/office/drawing/2014/main" id="{8058AC30-F3FF-7EA4-32C4-971996A41E89}"/>
              </a:ext>
            </a:extLst>
          </p:cNvPr>
          <p:cNvSpPr txBox="1"/>
          <p:nvPr/>
        </p:nvSpPr>
        <p:spPr>
          <a:xfrm>
            <a:off x="5807213" y="5255132"/>
            <a:ext cx="6188139" cy="923330"/>
          </a:xfrm>
          <a:prstGeom prst="rect">
            <a:avLst/>
          </a:prstGeom>
          <a:solidFill>
            <a:schemeClr val="bg2">
              <a:lumMod val="90000"/>
            </a:schemeClr>
          </a:solidFill>
        </p:spPr>
        <p:txBody>
          <a:bodyPr wrap="square" rtlCol="0">
            <a:spAutoFit/>
          </a:bodyPr>
          <a:lstStyle/>
          <a:p>
            <a:pPr algn="just"/>
            <a:r>
              <a:rPr lang="en-GB" dirty="0"/>
              <a:t> Before executing the benchmark, the script creates the specified CSV file in </a:t>
            </a:r>
            <a:r>
              <a:rPr lang="en-GB" dirty="0" err="1"/>
              <a:t>output_file</a:t>
            </a:r>
            <a:r>
              <a:rPr lang="en-GB" dirty="0"/>
              <a:t> and writes the header with column names ("Processes", "Size", "Latency").</a:t>
            </a:r>
          </a:p>
        </p:txBody>
      </p:sp>
      <p:sp>
        <p:nvSpPr>
          <p:cNvPr id="38" name="Arrow: Right 37">
            <a:extLst>
              <a:ext uri="{FF2B5EF4-FFF2-40B4-BE49-F238E27FC236}">
                <a16:creationId xmlns:a16="http://schemas.microsoft.com/office/drawing/2014/main" id="{86C0A6BD-DCEE-419B-4A8F-4442B800C4DE}"/>
              </a:ext>
            </a:extLst>
          </p:cNvPr>
          <p:cNvSpPr/>
          <p:nvPr/>
        </p:nvSpPr>
        <p:spPr>
          <a:xfrm>
            <a:off x="2437075" y="6316087"/>
            <a:ext cx="530942" cy="228620"/>
          </a:xfrm>
          <a:prstGeom prst="rightArrow">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39" name="TextBox 38">
            <a:extLst>
              <a:ext uri="{FF2B5EF4-FFF2-40B4-BE49-F238E27FC236}">
                <a16:creationId xmlns:a16="http://schemas.microsoft.com/office/drawing/2014/main" id="{2E7E0601-7070-1684-055B-0473BBB68B45}"/>
              </a:ext>
            </a:extLst>
          </p:cNvPr>
          <p:cNvSpPr txBox="1"/>
          <p:nvPr/>
        </p:nvSpPr>
        <p:spPr>
          <a:xfrm>
            <a:off x="3004657" y="6277674"/>
            <a:ext cx="8008435" cy="369332"/>
          </a:xfrm>
          <a:prstGeom prst="rect">
            <a:avLst/>
          </a:prstGeom>
          <a:solidFill>
            <a:schemeClr val="bg2">
              <a:lumMod val="90000"/>
            </a:schemeClr>
          </a:solidFill>
        </p:spPr>
        <p:txBody>
          <a:bodyPr wrap="square" rtlCol="0" anchor="ctr">
            <a:spAutoFit/>
          </a:bodyPr>
          <a:lstStyle/>
          <a:p>
            <a:pPr algn="just"/>
            <a:r>
              <a:rPr lang="en-GB" dirty="0"/>
              <a:t>It defines the number of benchmark repetitions to obtain an average of the results.</a:t>
            </a:r>
          </a:p>
        </p:txBody>
      </p:sp>
    </p:spTree>
    <p:extLst>
      <p:ext uri="{BB962C8B-B14F-4D97-AF65-F5344CB8AC3E}">
        <p14:creationId xmlns:p14="http://schemas.microsoft.com/office/powerpoint/2010/main" val="632657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11AE2-3CCF-91DF-9AD0-A64627270A90}"/>
              </a:ext>
            </a:extLst>
          </p:cNvPr>
          <p:cNvSpPr>
            <a:spLocks noGrp="1"/>
          </p:cNvSpPr>
          <p:nvPr>
            <p:ph type="title"/>
          </p:nvPr>
        </p:nvSpPr>
        <p:spPr>
          <a:xfrm>
            <a:off x="838200" y="0"/>
            <a:ext cx="10515600" cy="1325563"/>
          </a:xfrm>
        </p:spPr>
        <p:txBody>
          <a:bodyPr/>
          <a:lstStyle/>
          <a:p>
            <a:r>
              <a:rPr lang="en-GB" dirty="0"/>
              <a:t>The </a:t>
            </a:r>
            <a:r>
              <a:rPr lang="en-GB" dirty="0" err="1"/>
              <a:t>Sbatch</a:t>
            </a:r>
            <a:r>
              <a:rPr lang="en-GB" dirty="0"/>
              <a:t> code</a:t>
            </a:r>
          </a:p>
        </p:txBody>
      </p:sp>
      <p:pic>
        <p:nvPicPr>
          <p:cNvPr id="15" name="Picture 14">
            <a:extLst>
              <a:ext uri="{FF2B5EF4-FFF2-40B4-BE49-F238E27FC236}">
                <a16:creationId xmlns:a16="http://schemas.microsoft.com/office/drawing/2014/main" id="{28346CD8-E182-255D-6588-FB2DF9D0D409}"/>
              </a:ext>
            </a:extLst>
          </p:cNvPr>
          <p:cNvPicPr>
            <a:picLocks noChangeAspect="1"/>
          </p:cNvPicPr>
          <p:nvPr/>
        </p:nvPicPr>
        <p:blipFill>
          <a:blip r:embed="rId3"/>
          <a:stretch>
            <a:fillRect/>
          </a:stretch>
        </p:blipFill>
        <p:spPr>
          <a:xfrm>
            <a:off x="277626" y="1142167"/>
            <a:ext cx="11636748" cy="1501270"/>
          </a:xfrm>
          <a:prstGeom prst="rect">
            <a:avLst/>
          </a:prstGeom>
        </p:spPr>
      </p:pic>
      <p:sp>
        <p:nvSpPr>
          <p:cNvPr id="8" name="Content Placeholder 2">
            <a:extLst>
              <a:ext uri="{FF2B5EF4-FFF2-40B4-BE49-F238E27FC236}">
                <a16:creationId xmlns:a16="http://schemas.microsoft.com/office/drawing/2014/main" id="{ED2DBA0D-5B72-7A92-B1AA-5316DC9E4AD5}"/>
              </a:ext>
            </a:extLst>
          </p:cNvPr>
          <p:cNvSpPr>
            <a:spLocks noGrp="1"/>
          </p:cNvSpPr>
          <p:nvPr>
            <p:ph idx="1"/>
          </p:nvPr>
        </p:nvSpPr>
        <p:spPr>
          <a:xfrm>
            <a:off x="277625" y="2713703"/>
            <a:ext cx="11636747" cy="4144297"/>
          </a:xfrm>
        </p:spPr>
        <p:txBody>
          <a:bodyPr>
            <a:normAutofit fontScale="62500" lnSpcReduction="20000"/>
          </a:bodyPr>
          <a:lstStyle/>
          <a:p>
            <a:pPr marL="0" indent="0">
              <a:buNone/>
            </a:pPr>
            <a:r>
              <a:rPr lang="en-GB" dirty="0"/>
              <a:t> These loops are used to execute the benchmark with different configurations of processes and data sizes. The outer loop varies the number of processes from 2 to 256, while the inner loop varies the data size from 2^1 to 2^20.</a:t>
            </a:r>
          </a:p>
          <a:p>
            <a:pPr marL="0" indent="0">
              <a:buNone/>
            </a:pPr>
            <a:r>
              <a:rPr lang="en-GB" dirty="0"/>
              <a:t>Within the nested loops, the script uses </a:t>
            </a:r>
            <a:r>
              <a:rPr lang="en-GB" dirty="0" err="1"/>
              <a:t>mpirun</a:t>
            </a:r>
            <a:r>
              <a:rPr lang="en-GB" dirty="0"/>
              <a:t> to execute the OSU Micro-Benchmarks for broadcast with the current sizes and number of processes. The results are extracted and written to the CSV file.</a:t>
            </a:r>
          </a:p>
          <a:p>
            <a:pPr marL="0" indent="0">
              <a:buNone/>
            </a:pPr>
            <a:r>
              <a:rPr lang="en-GB" dirty="0"/>
              <a:t> Let's see in detail:</a:t>
            </a:r>
          </a:p>
          <a:p>
            <a:r>
              <a:rPr lang="en-GB" dirty="0"/>
              <a:t>Outer Loop (Number of Processes):</a:t>
            </a:r>
          </a:p>
          <a:p>
            <a:pPr lvl="1"/>
            <a:r>
              <a:rPr lang="en-GB" dirty="0"/>
              <a:t>This loop varies the number of processes involved in executing the benchmark.</a:t>
            </a:r>
          </a:p>
          <a:p>
            <a:pPr lvl="1"/>
            <a:r>
              <a:rPr lang="en-GB" dirty="0"/>
              <a:t>Using the syntax {1..8}, the loop iterates through values from 1 to 8, corresponding to 2^1, 2^2, 2^3, ..., 2^8, meaning the number of processes exponentially increases from 2 to 256.</a:t>
            </a:r>
          </a:p>
          <a:p>
            <a:pPr lvl="1"/>
            <a:r>
              <a:rPr lang="en-GB" dirty="0"/>
              <a:t>For example, when j is 1, the number of processes will be 2; when j is 2, the number of processes will be 4, and so on.</a:t>
            </a:r>
          </a:p>
          <a:p>
            <a:r>
              <a:rPr lang="en-GB" dirty="0"/>
              <a:t>Inner Loop (Data Size):</a:t>
            </a:r>
          </a:p>
          <a:p>
            <a:pPr lvl="1"/>
            <a:r>
              <a:rPr lang="en-GB" dirty="0"/>
              <a:t>This loop varies the size of the data used in the benchmark.</a:t>
            </a:r>
          </a:p>
          <a:p>
            <a:pPr lvl="1"/>
            <a:r>
              <a:rPr lang="en-GB" dirty="0"/>
              <a:t>Using the syntax {1..20}, the loop iterates through values from 1 to 20.</a:t>
            </a:r>
          </a:p>
          <a:p>
            <a:pPr lvl="1"/>
            <a:r>
              <a:rPr lang="en-GB" dirty="0"/>
              <a:t>The variable </a:t>
            </a:r>
            <a:r>
              <a:rPr lang="en-GB" dirty="0" err="1"/>
              <a:t>i</a:t>
            </a:r>
            <a:r>
              <a:rPr lang="en-GB" dirty="0"/>
              <a:t> represents the exponent of 2 to calculate the data size. For example, when </a:t>
            </a:r>
            <a:r>
              <a:rPr lang="en-GB" dirty="0" err="1"/>
              <a:t>i</a:t>
            </a:r>
            <a:r>
              <a:rPr lang="en-GB" dirty="0"/>
              <a:t> is 1, the data size will be 2^1, which is 2 bytes; when </a:t>
            </a:r>
            <a:r>
              <a:rPr lang="en-GB" dirty="0" err="1"/>
              <a:t>i</a:t>
            </a:r>
            <a:r>
              <a:rPr lang="en-GB" dirty="0"/>
              <a:t> is 2, the data size will be 2^2, which is 4 bytes, and so on.</a:t>
            </a:r>
          </a:p>
          <a:p>
            <a:pPr lvl="1"/>
            <a:r>
              <a:rPr lang="en-GB" dirty="0"/>
              <a:t>In practice, this loop varies the data size from 2 bytes to 2^20 bytes, covering a wide range of sizes for the benchmark.</a:t>
            </a:r>
          </a:p>
        </p:txBody>
      </p:sp>
    </p:spTree>
    <p:extLst>
      <p:ext uri="{BB962C8B-B14F-4D97-AF65-F5344CB8AC3E}">
        <p14:creationId xmlns:p14="http://schemas.microsoft.com/office/powerpoint/2010/main" val="1441591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6D3EC-8DD4-2D72-DBF3-9BAD6FDFE989}"/>
              </a:ext>
            </a:extLst>
          </p:cNvPr>
          <p:cNvSpPr>
            <a:spLocks noGrp="1"/>
          </p:cNvSpPr>
          <p:nvPr>
            <p:ph type="title"/>
          </p:nvPr>
        </p:nvSpPr>
        <p:spPr/>
        <p:txBody>
          <a:bodyPr/>
          <a:lstStyle/>
          <a:p>
            <a:r>
              <a:rPr lang="en-GB" dirty="0"/>
              <a:t>Run</a:t>
            </a:r>
          </a:p>
        </p:txBody>
      </p:sp>
      <p:grpSp>
        <p:nvGrpSpPr>
          <p:cNvPr id="14" name="Group 13">
            <a:extLst>
              <a:ext uri="{FF2B5EF4-FFF2-40B4-BE49-F238E27FC236}">
                <a16:creationId xmlns:a16="http://schemas.microsoft.com/office/drawing/2014/main" id="{F1D0743A-A390-EF91-337B-163C31395FB3}"/>
              </a:ext>
            </a:extLst>
          </p:cNvPr>
          <p:cNvGrpSpPr/>
          <p:nvPr/>
        </p:nvGrpSpPr>
        <p:grpSpPr>
          <a:xfrm>
            <a:off x="516234" y="1997839"/>
            <a:ext cx="11159533" cy="2862322"/>
            <a:chOff x="838200" y="1997839"/>
            <a:chExt cx="11159533" cy="2862322"/>
          </a:xfrm>
        </p:grpSpPr>
        <p:pic>
          <p:nvPicPr>
            <p:cNvPr id="5" name="Picture 4">
              <a:extLst>
                <a:ext uri="{FF2B5EF4-FFF2-40B4-BE49-F238E27FC236}">
                  <a16:creationId xmlns:a16="http://schemas.microsoft.com/office/drawing/2014/main" id="{BCB872D0-A23F-BCE5-F3A8-DD7BE5F45F3A}"/>
                </a:ext>
              </a:extLst>
            </p:cNvPr>
            <p:cNvPicPr>
              <a:picLocks noChangeAspect="1"/>
            </p:cNvPicPr>
            <p:nvPr/>
          </p:nvPicPr>
          <p:blipFill>
            <a:blip r:embed="rId2"/>
            <a:stretch>
              <a:fillRect/>
            </a:stretch>
          </p:blipFill>
          <p:spPr>
            <a:xfrm>
              <a:off x="838200" y="3253725"/>
              <a:ext cx="5997460" cy="350550"/>
            </a:xfrm>
            <a:prstGeom prst="rect">
              <a:avLst/>
            </a:prstGeom>
          </p:spPr>
        </p:pic>
        <p:sp>
          <p:nvSpPr>
            <p:cNvPr id="6" name="Arrow: Right 5">
              <a:extLst>
                <a:ext uri="{FF2B5EF4-FFF2-40B4-BE49-F238E27FC236}">
                  <a16:creationId xmlns:a16="http://schemas.microsoft.com/office/drawing/2014/main" id="{C758AF2B-A535-444D-1BCD-47E162F8CB6C}"/>
                </a:ext>
              </a:extLst>
            </p:cNvPr>
            <p:cNvSpPr/>
            <p:nvPr/>
          </p:nvSpPr>
          <p:spPr>
            <a:xfrm>
              <a:off x="6913198" y="3315438"/>
              <a:ext cx="462116" cy="227124"/>
            </a:xfrm>
            <a:prstGeom prst="rightArrow">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DD64C631-419F-4475-1DCA-B05280102F3A}"/>
                </a:ext>
              </a:extLst>
            </p:cNvPr>
            <p:cNvSpPr txBox="1"/>
            <p:nvPr/>
          </p:nvSpPr>
          <p:spPr>
            <a:xfrm>
              <a:off x="7452853" y="1997839"/>
              <a:ext cx="4544880" cy="2862322"/>
            </a:xfrm>
            <a:prstGeom prst="rect">
              <a:avLst/>
            </a:prstGeom>
            <a:solidFill>
              <a:schemeClr val="bg2">
                <a:lumMod val="90000"/>
              </a:schemeClr>
            </a:solidFill>
          </p:spPr>
          <p:txBody>
            <a:bodyPr wrap="square" rtlCol="0">
              <a:spAutoFit/>
            </a:bodyPr>
            <a:lstStyle/>
            <a:p>
              <a:pPr algn="just"/>
              <a:r>
                <a:rPr lang="en-GB" dirty="0"/>
                <a:t>SLURM (Simple Linux Utility for Resource Management) is a queue management system for high-performance computing (HPC) clusters. It efficiently allocates and manages cluster resources by scheduling and monitoring running jobs. </a:t>
              </a:r>
              <a:r>
                <a:rPr lang="en-GB" dirty="0" err="1"/>
                <a:t>sbatch</a:t>
              </a:r>
              <a:r>
                <a:rPr lang="en-GB" dirty="0"/>
                <a:t> is a command used with SLURM to submit jobs for execution in the system, allowing users to specify parameters such as the number of nodes, runtime, and other options for the job.</a:t>
              </a:r>
            </a:p>
          </p:txBody>
        </p:sp>
      </p:grpSp>
    </p:spTree>
    <p:extLst>
      <p:ext uri="{BB962C8B-B14F-4D97-AF65-F5344CB8AC3E}">
        <p14:creationId xmlns:p14="http://schemas.microsoft.com/office/powerpoint/2010/main" val="3136007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C10FF-8D33-F4D2-F0EB-2354626AE9AE}"/>
              </a:ext>
            </a:extLst>
          </p:cNvPr>
          <p:cNvSpPr>
            <a:spLocks noGrp="1"/>
          </p:cNvSpPr>
          <p:nvPr>
            <p:ph type="title"/>
          </p:nvPr>
        </p:nvSpPr>
        <p:spPr>
          <a:xfrm>
            <a:off x="838200" y="18255"/>
            <a:ext cx="10515600" cy="1325563"/>
          </a:xfrm>
        </p:spPr>
        <p:txBody>
          <a:bodyPr/>
          <a:lstStyle/>
          <a:p>
            <a:r>
              <a:rPr lang="en-GB" dirty="0"/>
              <a:t>Nodes</a:t>
            </a:r>
          </a:p>
        </p:txBody>
      </p:sp>
      <p:sp>
        <p:nvSpPr>
          <p:cNvPr id="3" name="Content Placeholder 2">
            <a:extLst>
              <a:ext uri="{FF2B5EF4-FFF2-40B4-BE49-F238E27FC236}">
                <a16:creationId xmlns:a16="http://schemas.microsoft.com/office/drawing/2014/main" id="{8858D4FF-CE4E-ACBF-1673-286F837703B4}"/>
              </a:ext>
            </a:extLst>
          </p:cNvPr>
          <p:cNvSpPr>
            <a:spLocks noGrp="1"/>
          </p:cNvSpPr>
          <p:nvPr>
            <p:ph idx="1"/>
          </p:nvPr>
        </p:nvSpPr>
        <p:spPr>
          <a:xfrm>
            <a:off x="838199" y="1343818"/>
            <a:ext cx="8366761" cy="5290662"/>
          </a:xfrm>
        </p:spPr>
        <p:txBody>
          <a:bodyPr>
            <a:noAutofit/>
          </a:bodyPr>
          <a:lstStyle/>
          <a:p>
            <a:pPr marL="0" indent="0" algn="just">
              <a:buNone/>
            </a:pPr>
            <a:r>
              <a:rPr lang="en-GB" sz="1800" dirty="0"/>
              <a:t>The present study aims to evaluate the performance of Thin and </a:t>
            </a:r>
            <a:r>
              <a:rPr lang="en-GB" sz="1800" dirty="0" err="1"/>
              <a:t>Epyc</a:t>
            </a:r>
            <a:r>
              <a:rPr lang="en-GB" sz="1800" dirty="0"/>
              <a:t> nodes using various communication algorithms, specifically broadcast and scatter. The goal is to provide a detailed overview of the performance of these nodes in distributed communication contexts.</a:t>
            </a:r>
          </a:p>
          <a:p>
            <a:pPr algn="just"/>
            <a:r>
              <a:rPr lang="en-GB" sz="1800" dirty="0"/>
              <a:t>Node Types:</a:t>
            </a:r>
          </a:p>
          <a:p>
            <a:pPr lvl="1" algn="just"/>
            <a:r>
              <a:rPr lang="en-GB" sz="1800" dirty="0"/>
              <a:t>Thin Nodes: This category of nodes is characterized by limited computational resources, often with lower computing power compared to high-end systems. Thin nodes are commonly used in environments where efficient resource distribution and reduced management costs are required. However, their performance may be limited in tasks with high computational intensity.</a:t>
            </a:r>
          </a:p>
          <a:p>
            <a:pPr lvl="1" algn="just"/>
            <a:r>
              <a:rPr lang="en-GB" sz="1800" dirty="0" err="1"/>
              <a:t>Epyc</a:t>
            </a:r>
            <a:r>
              <a:rPr lang="en-GB" sz="1800" dirty="0"/>
              <a:t> Nodes: In contrast, </a:t>
            </a:r>
            <a:r>
              <a:rPr lang="en-GB" sz="1800" dirty="0" err="1"/>
              <a:t>Epyc</a:t>
            </a:r>
            <a:r>
              <a:rPr lang="en-GB" sz="1800" dirty="0"/>
              <a:t> nodes are designed to offer high computational performance, thanks to their advanced architecture and the presence of high-end processors such as those from the AMD EPYC family. These nodes are ideal for intensive workloads that require a large number of calculations, such as data analysis and numerical simulation.</a:t>
            </a:r>
          </a:p>
          <a:p>
            <a:pPr marL="0" indent="0" algn="just">
              <a:buNone/>
            </a:pPr>
            <a:r>
              <a:rPr lang="en-GB" sz="1800" dirty="0"/>
              <a:t>This benchmark execution provides an in-depth analysis of the performance of Thin and </a:t>
            </a:r>
            <a:r>
              <a:rPr lang="en-GB" sz="1800" dirty="0" err="1"/>
              <a:t>Epyc</a:t>
            </a:r>
            <a:r>
              <a:rPr lang="en-GB" sz="1800" dirty="0"/>
              <a:t> nodes through a series of communication algorithms. The obtained results can be used to optimize network configurations and improve the overall performance of applications distributed across these systems.</a:t>
            </a:r>
          </a:p>
          <a:p>
            <a:pPr algn="just"/>
            <a:endParaRPr lang="en-GB" sz="1800" dirty="0"/>
          </a:p>
        </p:txBody>
      </p:sp>
      <p:pic>
        <p:nvPicPr>
          <p:cNvPr id="13" name="Picture 12">
            <a:extLst>
              <a:ext uri="{FF2B5EF4-FFF2-40B4-BE49-F238E27FC236}">
                <a16:creationId xmlns:a16="http://schemas.microsoft.com/office/drawing/2014/main" id="{7A721A6D-2420-DC64-6C42-DC970D0B24C2}"/>
              </a:ext>
            </a:extLst>
          </p:cNvPr>
          <p:cNvPicPr>
            <a:picLocks noChangeAspect="1"/>
          </p:cNvPicPr>
          <p:nvPr/>
        </p:nvPicPr>
        <p:blipFill>
          <a:blip r:embed="rId2"/>
          <a:stretch>
            <a:fillRect/>
          </a:stretch>
        </p:blipFill>
        <p:spPr>
          <a:xfrm>
            <a:off x="9545320" y="1778656"/>
            <a:ext cx="2230288" cy="4178972"/>
          </a:xfrm>
          <a:prstGeom prst="rect">
            <a:avLst/>
          </a:prstGeom>
        </p:spPr>
      </p:pic>
    </p:spTree>
    <p:extLst>
      <p:ext uri="{BB962C8B-B14F-4D97-AF65-F5344CB8AC3E}">
        <p14:creationId xmlns:p14="http://schemas.microsoft.com/office/powerpoint/2010/main" val="3373397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8704D-AE8E-EEFB-8388-4ECFD2E64B18}"/>
              </a:ext>
            </a:extLst>
          </p:cNvPr>
          <p:cNvSpPr>
            <a:spLocks noGrp="1"/>
          </p:cNvSpPr>
          <p:nvPr>
            <p:ph type="title"/>
          </p:nvPr>
        </p:nvSpPr>
        <p:spPr>
          <a:xfrm>
            <a:off x="838200" y="-231521"/>
            <a:ext cx="10515600" cy="1325563"/>
          </a:xfrm>
        </p:spPr>
        <p:txBody>
          <a:bodyPr/>
          <a:lstStyle/>
          <a:p>
            <a:r>
              <a:rPr lang="en-GB" sz="4400" dirty="0"/>
              <a:t>Communication Algorithms / Broadcast</a:t>
            </a:r>
            <a:endParaRPr lang="en-GB" dirty="0"/>
          </a:p>
        </p:txBody>
      </p:sp>
      <p:sp>
        <p:nvSpPr>
          <p:cNvPr id="3" name="Content Placeholder 2">
            <a:extLst>
              <a:ext uri="{FF2B5EF4-FFF2-40B4-BE49-F238E27FC236}">
                <a16:creationId xmlns:a16="http://schemas.microsoft.com/office/drawing/2014/main" id="{1619CD0C-6A67-6AF1-605A-41278C9DF8FF}"/>
              </a:ext>
            </a:extLst>
          </p:cNvPr>
          <p:cNvSpPr>
            <a:spLocks noGrp="1"/>
          </p:cNvSpPr>
          <p:nvPr>
            <p:ph idx="1"/>
          </p:nvPr>
        </p:nvSpPr>
        <p:spPr>
          <a:xfrm>
            <a:off x="3240911" y="2012425"/>
            <a:ext cx="5987098" cy="2601630"/>
          </a:xfrm>
          <a:solidFill>
            <a:schemeClr val="bg2">
              <a:lumMod val="90000"/>
            </a:schemeClr>
          </a:solidFill>
        </p:spPr>
        <p:txBody>
          <a:bodyPr>
            <a:normAutofit fontScale="77500" lnSpcReduction="20000"/>
          </a:bodyPr>
          <a:lstStyle/>
          <a:p>
            <a:pPr marL="0" indent="0" algn="just">
              <a:buNone/>
            </a:pPr>
            <a:r>
              <a:rPr lang="en-GB" sz="1800" b="1" dirty="0"/>
              <a:t>Basic</a:t>
            </a:r>
            <a:r>
              <a:rPr lang="en-GB" sz="1800" dirty="0"/>
              <a:t>: The basic algorithm is the simplest method for transmitting a message from a single node to all other nodes in the network. Each node sends the message to all its </a:t>
            </a:r>
            <a:r>
              <a:rPr lang="en-GB" sz="1800" dirty="0" err="1"/>
              <a:t>neighbors</a:t>
            </a:r>
            <a:r>
              <a:rPr lang="en-GB" sz="1800" dirty="0"/>
              <a:t>, ensuring uniform distribution but potentially inefficient use of network resources.</a:t>
            </a:r>
          </a:p>
          <a:p>
            <a:pPr marL="0" indent="0" algn="just">
              <a:buNone/>
            </a:pPr>
            <a:r>
              <a:rPr lang="en-GB" sz="1800" b="1" dirty="0"/>
              <a:t>Binary</a:t>
            </a:r>
            <a:r>
              <a:rPr lang="en-GB" sz="1800" dirty="0"/>
              <a:t>: This algorithm iteratively divides the message into two parts and sends it to two subsets of nodes. This process repeats until all nodes receive the complete message. The binary approach can reduce network load compared to the basic method but requires a greater number of steps.</a:t>
            </a:r>
          </a:p>
          <a:p>
            <a:pPr marL="0" indent="0" algn="just">
              <a:buNone/>
            </a:pPr>
            <a:r>
              <a:rPr lang="en-GB" sz="1800" b="1" dirty="0"/>
              <a:t>Binomial</a:t>
            </a:r>
            <a:r>
              <a:rPr lang="en-GB" sz="1800" dirty="0"/>
              <a:t>: Similar to the binary algorithm, but it uses a more structured organization of the network to reduce the total number of steps required to deliver the complete message. This method can further improve message transfer efficiency.</a:t>
            </a:r>
          </a:p>
          <a:p>
            <a:pPr marL="0" indent="0" algn="just">
              <a:buNone/>
            </a:pPr>
            <a:r>
              <a:rPr lang="en-GB" sz="1800" b="1" dirty="0"/>
              <a:t>Split</a:t>
            </a:r>
            <a:r>
              <a:rPr lang="en-GB" sz="1800" dirty="0"/>
              <a:t>: This algorithm divides the message into smaller parts and simultaneously sends them to different groups of nodes. This approach is particularly</a:t>
            </a:r>
          </a:p>
        </p:txBody>
      </p:sp>
      <p:pic>
        <p:nvPicPr>
          <p:cNvPr id="15" name="Picture 14">
            <a:extLst>
              <a:ext uri="{FF2B5EF4-FFF2-40B4-BE49-F238E27FC236}">
                <a16:creationId xmlns:a16="http://schemas.microsoft.com/office/drawing/2014/main" id="{9C565FFB-DCE1-87EB-B5A5-E47BCC969D64}"/>
              </a:ext>
            </a:extLst>
          </p:cNvPr>
          <p:cNvPicPr>
            <a:picLocks noChangeAspect="1"/>
          </p:cNvPicPr>
          <p:nvPr/>
        </p:nvPicPr>
        <p:blipFill>
          <a:blip r:embed="rId2"/>
          <a:stretch>
            <a:fillRect/>
          </a:stretch>
        </p:blipFill>
        <p:spPr>
          <a:xfrm>
            <a:off x="2739099" y="830000"/>
            <a:ext cx="6713802" cy="922100"/>
          </a:xfrm>
          <a:prstGeom prst="rect">
            <a:avLst/>
          </a:prstGeom>
        </p:spPr>
      </p:pic>
      <p:pic>
        <p:nvPicPr>
          <p:cNvPr id="17" name="Picture 16">
            <a:extLst>
              <a:ext uri="{FF2B5EF4-FFF2-40B4-BE49-F238E27FC236}">
                <a16:creationId xmlns:a16="http://schemas.microsoft.com/office/drawing/2014/main" id="{5441277B-4281-F617-DFE5-C1C6A1C8CDD8}"/>
              </a:ext>
            </a:extLst>
          </p:cNvPr>
          <p:cNvPicPr>
            <a:picLocks noChangeAspect="1"/>
          </p:cNvPicPr>
          <p:nvPr/>
        </p:nvPicPr>
        <p:blipFill>
          <a:blip r:embed="rId3"/>
          <a:stretch>
            <a:fillRect/>
          </a:stretch>
        </p:blipFill>
        <p:spPr>
          <a:xfrm>
            <a:off x="9407923" y="2275706"/>
            <a:ext cx="2857248" cy="2217902"/>
          </a:xfrm>
          <a:prstGeom prst="rect">
            <a:avLst/>
          </a:prstGeom>
        </p:spPr>
      </p:pic>
      <p:pic>
        <p:nvPicPr>
          <p:cNvPr id="19" name="Picture 18">
            <a:extLst>
              <a:ext uri="{FF2B5EF4-FFF2-40B4-BE49-F238E27FC236}">
                <a16:creationId xmlns:a16="http://schemas.microsoft.com/office/drawing/2014/main" id="{1607EA3F-2169-AE91-4B47-08844F4EAC88}"/>
              </a:ext>
            </a:extLst>
          </p:cNvPr>
          <p:cNvPicPr>
            <a:picLocks noChangeAspect="1"/>
          </p:cNvPicPr>
          <p:nvPr/>
        </p:nvPicPr>
        <p:blipFill>
          <a:blip r:embed="rId4"/>
          <a:stretch>
            <a:fillRect/>
          </a:stretch>
        </p:blipFill>
        <p:spPr>
          <a:xfrm>
            <a:off x="0" y="2273373"/>
            <a:ext cx="2963992" cy="2220235"/>
          </a:xfrm>
          <a:prstGeom prst="rect">
            <a:avLst/>
          </a:prstGeom>
        </p:spPr>
      </p:pic>
      <p:pic>
        <p:nvPicPr>
          <p:cNvPr id="21" name="Picture 20">
            <a:extLst>
              <a:ext uri="{FF2B5EF4-FFF2-40B4-BE49-F238E27FC236}">
                <a16:creationId xmlns:a16="http://schemas.microsoft.com/office/drawing/2014/main" id="{B1F5B371-523F-9AB1-FD30-5E7EC2919CEB}"/>
              </a:ext>
            </a:extLst>
          </p:cNvPr>
          <p:cNvPicPr>
            <a:picLocks noChangeAspect="1"/>
          </p:cNvPicPr>
          <p:nvPr/>
        </p:nvPicPr>
        <p:blipFill>
          <a:blip r:embed="rId5"/>
          <a:stretch>
            <a:fillRect/>
          </a:stretch>
        </p:blipFill>
        <p:spPr>
          <a:xfrm>
            <a:off x="1703266" y="4843113"/>
            <a:ext cx="3771560" cy="2073394"/>
          </a:xfrm>
          <a:prstGeom prst="rect">
            <a:avLst/>
          </a:prstGeom>
        </p:spPr>
      </p:pic>
      <p:pic>
        <p:nvPicPr>
          <p:cNvPr id="23" name="Picture 22">
            <a:extLst>
              <a:ext uri="{FF2B5EF4-FFF2-40B4-BE49-F238E27FC236}">
                <a16:creationId xmlns:a16="http://schemas.microsoft.com/office/drawing/2014/main" id="{2DF9808C-37A5-AF4E-C8F9-3092F878C6F3}"/>
              </a:ext>
            </a:extLst>
          </p:cNvPr>
          <p:cNvPicPr>
            <a:picLocks noChangeAspect="1"/>
          </p:cNvPicPr>
          <p:nvPr/>
        </p:nvPicPr>
        <p:blipFill>
          <a:blip r:embed="rId6"/>
          <a:stretch>
            <a:fillRect/>
          </a:stretch>
        </p:blipFill>
        <p:spPr>
          <a:xfrm>
            <a:off x="6423160" y="5540206"/>
            <a:ext cx="5768840" cy="1310754"/>
          </a:xfrm>
          <a:prstGeom prst="rect">
            <a:avLst/>
          </a:prstGeom>
        </p:spPr>
      </p:pic>
      <p:sp>
        <p:nvSpPr>
          <p:cNvPr id="24" name="Arrow: Right 23">
            <a:extLst>
              <a:ext uri="{FF2B5EF4-FFF2-40B4-BE49-F238E27FC236}">
                <a16:creationId xmlns:a16="http://schemas.microsoft.com/office/drawing/2014/main" id="{6AA7BD1C-BA9C-6BCE-6A6E-C628BA400924}"/>
              </a:ext>
            </a:extLst>
          </p:cNvPr>
          <p:cNvSpPr/>
          <p:nvPr/>
        </p:nvSpPr>
        <p:spPr>
          <a:xfrm rot="16200000">
            <a:off x="5969201" y="1766021"/>
            <a:ext cx="258526" cy="234282"/>
          </a:xfrm>
          <a:prstGeom prst="rightArrow">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25" name="Arrow: Right 24">
            <a:extLst>
              <a:ext uri="{FF2B5EF4-FFF2-40B4-BE49-F238E27FC236}">
                <a16:creationId xmlns:a16="http://schemas.microsoft.com/office/drawing/2014/main" id="{C5745C9F-8D8D-77D3-9D76-F03E76B50F4C}"/>
              </a:ext>
            </a:extLst>
          </p:cNvPr>
          <p:cNvSpPr/>
          <p:nvPr/>
        </p:nvSpPr>
        <p:spPr>
          <a:xfrm rot="10800000">
            <a:off x="2963991" y="3611512"/>
            <a:ext cx="276919" cy="214386"/>
          </a:xfrm>
          <a:prstGeom prst="rightArrow">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26" name="Arrow: Right 25">
            <a:extLst>
              <a:ext uri="{FF2B5EF4-FFF2-40B4-BE49-F238E27FC236}">
                <a16:creationId xmlns:a16="http://schemas.microsoft.com/office/drawing/2014/main" id="{31ABA2C1-3BE6-854B-96EE-393E48234386}"/>
              </a:ext>
            </a:extLst>
          </p:cNvPr>
          <p:cNvSpPr/>
          <p:nvPr/>
        </p:nvSpPr>
        <p:spPr>
          <a:xfrm>
            <a:off x="9228009" y="2874267"/>
            <a:ext cx="179913" cy="214373"/>
          </a:xfrm>
          <a:prstGeom prst="rightArrow">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27" name="Arrow: Right 26">
            <a:extLst>
              <a:ext uri="{FF2B5EF4-FFF2-40B4-BE49-F238E27FC236}">
                <a16:creationId xmlns:a16="http://schemas.microsoft.com/office/drawing/2014/main" id="{ABEF363C-355D-5D97-7533-258B3E01FC48}"/>
              </a:ext>
            </a:extLst>
          </p:cNvPr>
          <p:cNvSpPr/>
          <p:nvPr/>
        </p:nvSpPr>
        <p:spPr>
          <a:xfrm rot="5400000">
            <a:off x="4007958" y="4624511"/>
            <a:ext cx="229055" cy="208146"/>
          </a:xfrm>
          <a:prstGeom prst="rightArrow">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28" name="Rectangle 27">
            <a:extLst>
              <a:ext uri="{FF2B5EF4-FFF2-40B4-BE49-F238E27FC236}">
                <a16:creationId xmlns:a16="http://schemas.microsoft.com/office/drawing/2014/main" id="{E0F7B0E5-E635-CD39-C6EC-FC4D8C262F99}"/>
              </a:ext>
            </a:extLst>
          </p:cNvPr>
          <p:cNvSpPr/>
          <p:nvPr/>
        </p:nvSpPr>
        <p:spPr>
          <a:xfrm>
            <a:off x="3240911" y="2652127"/>
            <a:ext cx="5987098" cy="8200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ctangle 28">
            <a:extLst>
              <a:ext uri="{FF2B5EF4-FFF2-40B4-BE49-F238E27FC236}">
                <a16:creationId xmlns:a16="http://schemas.microsoft.com/office/drawing/2014/main" id="{32834AFF-0C73-71D9-B350-C14A862F46FE}"/>
              </a:ext>
            </a:extLst>
          </p:cNvPr>
          <p:cNvSpPr/>
          <p:nvPr/>
        </p:nvSpPr>
        <p:spPr>
          <a:xfrm>
            <a:off x="3240911" y="3394913"/>
            <a:ext cx="5987098" cy="8200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a:extLst>
              <a:ext uri="{FF2B5EF4-FFF2-40B4-BE49-F238E27FC236}">
                <a16:creationId xmlns:a16="http://schemas.microsoft.com/office/drawing/2014/main" id="{276D4F1B-8640-4CD8-D850-228EBD5AB4AF}"/>
              </a:ext>
            </a:extLst>
          </p:cNvPr>
          <p:cNvSpPr/>
          <p:nvPr/>
        </p:nvSpPr>
        <p:spPr>
          <a:xfrm>
            <a:off x="3240911" y="4122145"/>
            <a:ext cx="5987098" cy="8200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46337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8704D-AE8E-EEFB-8388-4ECFD2E64B18}"/>
              </a:ext>
            </a:extLst>
          </p:cNvPr>
          <p:cNvSpPr>
            <a:spLocks noGrp="1"/>
          </p:cNvSpPr>
          <p:nvPr>
            <p:ph type="title"/>
          </p:nvPr>
        </p:nvSpPr>
        <p:spPr>
          <a:xfrm>
            <a:off x="818294" y="17522"/>
            <a:ext cx="10515600" cy="1325563"/>
          </a:xfrm>
        </p:spPr>
        <p:txBody>
          <a:bodyPr/>
          <a:lstStyle/>
          <a:p>
            <a:r>
              <a:rPr lang="en-GB" sz="4400" dirty="0"/>
              <a:t>Communication Algorithms / Scatter</a:t>
            </a:r>
            <a:endParaRPr lang="en-GB" dirty="0"/>
          </a:p>
        </p:txBody>
      </p:sp>
      <p:sp>
        <p:nvSpPr>
          <p:cNvPr id="3" name="Content Placeholder 2">
            <a:extLst>
              <a:ext uri="{FF2B5EF4-FFF2-40B4-BE49-F238E27FC236}">
                <a16:creationId xmlns:a16="http://schemas.microsoft.com/office/drawing/2014/main" id="{1619CD0C-6A67-6AF1-605A-41278C9DF8FF}"/>
              </a:ext>
            </a:extLst>
          </p:cNvPr>
          <p:cNvSpPr>
            <a:spLocks noGrp="1"/>
          </p:cNvSpPr>
          <p:nvPr>
            <p:ph idx="1"/>
          </p:nvPr>
        </p:nvSpPr>
        <p:spPr>
          <a:xfrm>
            <a:off x="838200" y="1476527"/>
            <a:ext cx="10515600" cy="2018690"/>
          </a:xfrm>
          <a:solidFill>
            <a:schemeClr val="bg2">
              <a:lumMod val="90000"/>
            </a:schemeClr>
          </a:solidFill>
        </p:spPr>
        <p:txBody>
          <a:bodyPr>
            <a:normAutofit/>
          </a:bodyPr>
          <a:lstStyle/>
          <a:p>
            <a:pPr marL="0" indent="0" algn="just">
              <a:buNone/>
            </a:pPr>
            <a:r>
              <a:rPr lang="en-GB" sz="1400" b="1" dirty="0"/>
              <a:t>Basic</a:t>
            </a:r>
            <a:r>
              <a:rPr lang="en-GB" sz="1400" dirty="0"/>
              <a:t>: The basic scatter algorithm involves each node transmitting different data to every other node in the network. It is a straightforward method but can become inefficient as the number of nodes increases.</a:t>
            </a:r>
          </a:p>
          <a:p>
            <a:pPr marL="0" indent="0" algn="just">
              <a:buNone/>
            </a:pPr>
            <a:r>
              <a:rPr lang="en-GB" sz="1400" b="1" dirty="0"/>
              <a:t>Binomial</a:t>
            </a:r>
            <a:r>
              <a:rPr lang="en-GB" sz="1400" dirty="0"/>
              <a:t>: Similar to the binomial broadcast algorithm, this method organizes the network in a binomial structure to efficiently transmit data to all nodes. It reduces the number of steps required for data delivery.</a:t>
            </a:r>
          </a:p>
          <a:p>
            <a:pPr marL="0" indent="0" algn="just">
              <a:buNone/>
            </a:pPr>
            <a:r>
              <a:rPr lang="en-GB" sz="1400" b="1" dirty="0"/>
              <a:t>Ignore</a:t>
            </a:r>
            <a:r>
              <a:rPr lang="en-GB" sz="1400" dirty="0"/>
              <a:t>: This algorithm allows nodes to ignore data that is not intended for them, thus reducing processing load on uninterested nodes. It doesn't use a tree structure. Nodes simply discard data not meant for them.</a:t>
            </a:r>
          </a:p>
          <a:p>
            <a:pPr marL="0" indent="0" algn="just">
              <a:buNone/>
            </a:pPr>
            <a:r>
              <a:rPr lang="en-GB" sz="1400" b="1" dirty="0"/>
              <a:t>Linear</a:t>
            </a:r>
            <a:r>
              <a:rPr lang="en-GB" sz="1400" dirty="0"/>
              <a:t>: The linear scatter algorithm sends data one after another to each node in the network, in a sequential order. While it may be straightforward to implement, it can become inefficient in large networks due to its sequential approach.</a:t>
            </a:r>
          </a:p>
        </p:txBody>
      </p:sp>
      <p:grpSp>
        <p:nvGrpSpPr>
          <p:cNvPr id="28" name="Group 27">
            <a:extLst>
              <a:ext uri="{FF2B5EF4-FFF2-40B4-BE49-F238E27FC236}">
                <a16:creationId xmlns:a16="http://schemas.microsoft.com/office/drawing/2014/main" id="{7A9987BC-1C34-385D-B99D-2984D5D98E4B}"/>
              </a:ext>
            </a:extLst>
          </p:cNvPr>
          <p:cNvGrpSpPr/>
          <p:nvPr/>
        </p:nvGrpSpPr>
        <p:grpSpPr>
          <a:xfrm>
            <a:off x="0" y="3916855"/>
            <a:ext cx="5191200" cy="2598788"/>
            <a:chOff x="3901250" y="2141108"/>
            <a:chExt cx="5030988" cy="2575783"/>
          </a:xfrm>
        </p:grpSpPr>
        <p:pic>
          <p:nvPicPr>
            <p:cNvPr id="25" name="Picture 24">
              <a:extLst>
                <a:ext uri="{FF2B5EF4-FFF2-40B4-BE49-F238E27FC236}">
                  <a16:creationId xmlns:a16="http://schemas.microsoft.com/office/drawing/2014/main" id="{4C117121-DDEB-5C9A-C420-903CA69C3384}"/>
                </a:ext>
              </a:extLst>
            </p:cNvPr>
            <p:cNvPicPr>
              <a:picLocks noChangeAspect="1"/>
            </p:cNvPicPr>
            <p:nvPr/>
          </p:nvPicPr>
          <p:blipFill>
            <a:blip r:embed="rId2"/>
            <a:stretch>
              <a:fillRect/>
            </a:stretch>
          </p:blipFill>
          <p:spPr>
            <a:xfrm>
              <a:off x="3901250" y="2141108"/>
              <a:ext cx="4389500" cy="2575783"/>
            </a:xfrm>
            <a:prstGeom prst="rect">
              <a:avLst/>
            </a:prstGeom>
          </p:spPr>
        </p:pic>
        <p:pic>
          <p:nvPicPr>
            <p:cNvPr id="27" name="Picture 26">
              <a:extLst>
                <a:ext uri="{FF2B5EF4-FFF2-40B4-BE49-F238E27FC236}">
                  <a16:creationId xmlns:a16="http://schemas.microsoft.com/office/drawing/2014/main" id="{D559486F-5DB0-9E6F-E904-126D4DE87356}"/>
                </a:ext>
              </a:extLst>
            </p:cNvPr>
            <p:cNvPicPr>
              <a:picLocks noChangeAspect="1"/>
            </p:cNvPicPr>
            <p:nvPr/>
          </p:nvPicPr>
          <p:blipFill>
            <a:blip r:embed="rId3"/>
            <a:stretch>
              <a:fillRect/>
            </a:stretch>
          </p:blipFill>
          <p:spPr>
            <a:xfrm>
              <a:off x="8071103" y="2141108"/>
              <a:ext cx="861135" cy="2575783"/>
            </a:xfrm>
            <a:prstGeom prst="rect">
              <a:avLst/>
            </a:prstGeom>
          </p:spPr>
        </p:pic>
      </p:grpSp>
      <p:grpSp>
        <p:nvGrpSpPr>
          <p:cNvPr id="33" name="Group 32">
            <a:extLst>
              <a:ext uri="{FF2B5EF4-FFF2-40B4-BE49-F238E27FC236}">
                <a16:creationId xmlns:a16="http://schemas.microsoft.com/office/drawing/2014/main" id="{C5D97089-7703-D105-40C7-B7AD4B232102}"/>
              </a:ext>
            </a:extLst>
          </p:cNvPr>
          <p:cNvGrpSpPr/>
          <p:nvPr/>
        </p:nvGrpSpPr>
        <p:grpSpPr>
          <a:xfrm>
            <a:off x="7000240" y="3916855"/>
            <a:ext cx="5191762" cy="2565400"/>
            <a:chOff x="7000240" y="4315605"/>
            <a:chExt cx="5191762" cy="2542395"/>
          </a:xfrm>
        </p:grpSpPr>
        <p:grpSp>
          <p:nvGrpSpPr>
            <p:cNvPr id="22" name="Group 21">
              <a:extLst>
                <a:ext uri="{FF2B5EF4-FFF2-40B4-BE49-F238E27FC236}">
                  <a16:creationId xmlns:a16="http://schemas.microsoft.com/office/drawing/2014/main" id="{9D314364-0523-B120-5CCF-DD9A3BC561DE}"/>
                </a:ext>
              </a:extLst>
            </p:cNvPr>
            <p:cNvGrpSpPr/>
            <p:nvPr/>
          </p:nvGrpSpPr>
          <p:grpSpPr>
            <a:xfrm>
              <a:off x="7000240" y="4315605"/>
              <a:ext cx="5191762" cy="483566"/>
              <a:chOff x="2999554" y="1265632"/>
              <a:chExt cx="5502117" cy="459782"/>
            </a:xfrm>
          </p:grpSpPr>
          <p:grpSp>
            <p:nvGrpSpPr>
              <p:cNvPr id="16" name="Group 15">
                <a:extLst>
                  <a:ext uri="{FF2B5EF4-FFF2-40B4-BE49-F238E27FC236}">
                    <a16:creationId xmlns:a16="http://schemas.microsoft.com/office/drawing/2014/main" id="{EB3012C0-F485-987C-33B9-C75B76CAC310}"/>
                  </a:ext>
                </a:extLst>
              </p:cNvPr>
              <p:cNvGrpSpPr/>
              <p:nvPr/>
            </p:nvGrpSpPr>
            <p:grpSpPr>
              <a:xfrm>
                <a:off x="2999554" y="1512036"/>
                <a:ext cx="5502117" cy="213378"/>
                <a:chOff x="2999554" y="1512036"/>
                <a:chExt cx="5502117" cy="213378"/>
              </a:xfrm>
            </p:grpSpPr>
            <p:pic>
              <p:nvPicPr>
                <p:cNvPr id="6" name="Picture 5">
                  <a:extLst>
                    <a:ext uri="{FF2B5EF4-FFF2-40B4-BE49-F238E27FC236}">
                      <a16:creationId xmlns:a16="http://schemas.microsoft.com/office/drawing/2014/main" id="{7ABE9DC2-1F2B-4240-41E2-1D9EC3630FC8}"/>
                    </a:ext>
                  </a:extLst>
                </p:cNvPr>
                <p:cNvPicPr>
                  <a:picLocks noChangeAspect="1"/>
                </p:cNvPicPr>
                <p:nvPr/>
              </p:nvPicPr>
              <p:blipFill>
                <a:blip r:embed="rId4"/>
                <a:stretch>
                  <a:fillRect/>
                </a:stretch>
              </p:blipFill>
              <p:spPr>
                <a:xfrm>
                  <a:off x="2999554" y="1512036"/>
                  <a:ext cx="4282811" cy="213378"/>
                </a:xfrm>
                <a:prstGeom prst="rect">
                  <a:avLst/>
                </a:prstGeom>
              </p:spPr>
            </p:pic>
            <p:pic>
              <p:nvPicPr>
                <p:cNvPr id="14" name="Picture 13">
                  <a:extLst>
                    <a:ext uri="{FF2B5EF4-FFF2-40B4-BE49-F238E27FC236}">
                      <a16:creationId xmlns:a16="http://schemas.microsoft.com/office/drawing/2014/main" id="{CDCF0983-D018-E984-DF73-D78C89BF88DA}"/>
                    </a:ext>
                  </a:extLst>
                </p:cNvPr>
                <p:cNvPicPr>
                  <a:picLocks noChangeAspect="1"/>
                </p:cNvPicPr>
                <p:nvPr/>
              </p:nvPicPr>
              <p:blipFill>
                <a:blip r:embed="rId5"/>
                <a:stretch>
                  <a:fillRect/>
                </a:stretch>
              </p:blipFill>
              <p:spPr>
                <a:xfrm>
                  <a:off x="7282365" y="1517113"/>
                  <a:ext cx="1219306" cy="208301"/>
                </a:xfrm>
                <a:prstGeom prst="rect">
                  <a:avLst/>
                </a:prstGeom>
              </p:spPr>
            </p:pic>
          </p:grpSp>
          <p:pic>
            <p:nvPicPr>
              <p:cNvPr id="20" name="Picture 19">
                <a:extLst>
                  <a:ext uri="{FF2B5EF4-FFF2-40B4-BE49-F238E27FC236}">
                    <a16:creationId xmlns:a16="http://schemas.microsoft.com/office/drawing/2014/main" id="{A217F342-6323-3EA4-327B-29F5E3E5E691}"/>
                  </a:ext>
                </a:extLst>
              </p:cNvPr>
              <p:cNvPicPr>
                <a:picLocks noChangeAspect="1"/>
              </p:cNvPicPr>
              <p:nvPr/>
            </p:nvPicPr>
            <p:blipFill>
              <a:blip r:embed="rId6"/>
              <a:stretch>
                <a:fillRect/>
              </a:stretch>
            </p:blipFill>
            <p:spPr>
              <a:xfrm>
                <a:off x="2999554" y="1265632"/>
                <a:ext cx="1585097" cy="281964"/>
              </a:xfrm>
              <a:prstGeom prst="rect">
                <a:avLst/>
              </a:prstGeom>
            </p:spPr>
          </p:pic>
        </p:grpSp>
        <p:pic>
          <p:nvPicPr>
            <p:cNvPr id="30" name="Picture 29">
              <a:extLst>
                <a:ext uri="{FF2B5EF4-FFF2-40B4-BE49-F238E27FC236}">
                  <a16:creationId xmlns:a16="http://schemas.microsoft.com/office/drawing/2014/main" id="{8D0E4E94-412A-6E26-F67B-686A28E2A976}"/>
                </a:ext>
              </a:extLst>
            </p:cNvPr>
            <p:cNvPicPr>
              <a:picLocks noChangeAspect="1"/>
            </p:cNvPicPr>
            <p:nvPr/>
          </p:nvPicPr>
          <p:blipFill>
            <a:blip r:embed="rId7"/>
            <a:stretch>
              <a:fillRect/>
            </a:stretch>
          </p:blipFill>
          <p:spPr>
            <a:xfrm>
              <a:off x="7000240" y="4799171"/>
              <a:ext cx="5191762" cy="2058829"/>
            </a:xfrm>
            <a:prstGeom prst="rect">
              <a:avLst/>
            </a:prstGeom>
          </p:spPr>
        </p:pic>
        <p:pic>
          <p:nvPicPr>
            <p:cNvPr id="32" name="Picture 31">
              <a:extLst>
                <a:ext uri="{FF2B5EF4-FFF2-40B4-BE49-F238E27FC236}">
                  <a16:creationId xmlns:a16="http://schemas.microsoft.com/office/drawing/2014/main" id="{B74F9EE7-61A6-165F-C053-3A954A08F72A}"/>
                </a:ext>
              </a:extLst>
            </p:cNvPr>
            <p:cNvPicPr>
              <a:picLocks noChangeAspect="1"/>
            </p:cNvPicPr>
            <p:nvPr/>
          </p:nvPicPr>
          <p:blipFill>
            <a:blip r:embed="rId8"/>
            <a:stretch>
              <a:fillRect/>
            </a:stretch>
          </p:blipFill>
          <p:spPr>
            <a:xfrm>
              <a:off x="8479789" y="4315605"/>
              <a:ext cx="3712211" cy="296550"/>
            </a:xfrm>
            <a:prstGeom prst="rect">
              <a:avLst/>
            </a:prstGeom>
          </p:spPr>
        </p:pic>
      </p:grpSp>
      <p:sp>
        <p:nvSpPr>
          <p:cNvPr id="34" name="Arrow: Bent-Up 33">
            <a:extLst>
              <a:ext uri="{FF2B5EF4-FFF2-40B4-BE49-F238E27FC236}">
                <a16:creationId xmlns:a16="http://schemas.microsoft.com/office/drawing/2014/main" id="{5F4A17E3-B846-C394-2404-424F67BDDBCC}"/>
              </a:ext>
            </a:extLst>
          </p:cNvPr>
          <p:cNvSpPr/>
          <p:nvPr/>
        </p:nvSpPr>
        <p:spPr>
          <a:xfrm rot="10800000" flipH="1">
            <a:off x="11377770" y="1559057"/>
            <a:ext cx="533447" cy="2315377"/>
          </a:xfrm>
          <a:prstGeom prst="bentUpArrow">
            <a:avLst>
              <a:gd name="adj1" fmla="val 34999"/>
              <a:gd name="adj2" fmla="val 33571"/>
              <a:gd name="adj3" fmla="val 33571"/>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36" name="Arrow: Bent-Up 35">
            <a:extLst>
              <a:ext uri="{FF2B5EF4-FFF2-40B4-BE49-F238E27FC236}">
                <a16:creationId xmlns:a16="http://schemas.microsoft.com/office/drawing/2014/main" id="{9E1157DF-6E87-402A-FDB5-8B64BD3F255D}"/>
              </a:ext>
            </a:extLst>
          </p:cNvPr>
          <p:cNvSpPr/>
          <p:nvPr/>
        </p:nvSpPr>
        <p:spPr>
          <a:xfrm rot="10800000">
            <a:off x="284846" y="2189653"/>
            <a:ext cx="533447" cy="1722256"/>
          </a:xfrm>
          <a:prstGeom prst="bentUpArrow">
            <a:avLst>
              <a:gd name="adj1" fmla="val 34999"/>
              <a:gd name="adj2" fmla="val 33571"/>
              <a:gd name="adj3" fmla="val 33571"/>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47" name="Arrow: Bent-Up 46">
            <a:extLst>
              <a:ext uri="{FF2B5EF4-FFF2-40B4-BE49-F238E27FC236}">
                <a16:creationId xmlns:a16="http://schemas.microsoft.com/office/drawing/2014/main" id="{1F9FA9E3-E318-0F95-BE4C-47ED8C8FAACC}"/>
              </a:ext>
            </a:extLst>
          </p:cNvPr>
          <p:cNvSpPr/>
          <p:nvPr/>
        </p:nvSpPr>
        <p:spPr>
          <a:xfrm rot="5400000">
            <a:off x="5910172" y="3846138"/>
            <a:ext cx="1370696" cy="729813"/>
          </a:xfrm>
          <a:prstGeom prst="bentUpArrow">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50" name="Rectangle 49">
            <a:extLst>
              <a:ext uri="{FF2B5EF4-FFF2-40B4-BE49-F238E27FC236}">
                <a16:creationId xmlns:a16="http://schemas.microsoft.com/office/drawing/2014/main" id="{34768898-6620-5C68-5664-9E64244E287D}"/>
              </a:ext>
            </a:extLst>
          </p:cNvPr>
          <p:cNvSpPr/>
          <p:nvPr/>
        </p:nvSpPr>
        <p:spPr>
          <a:xfrm>
            <a:off x="838200" y="1895273"/>
            <a:ext cx="10539570" cy="9144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Rectangle 50">
            <a:extLst>
              <a:ext uri="{FF2B5EF4-FFF2-40B4-BE49-F238E27FC236}">
                <a16:creationId xmlns:a16="http://schemas.microsoft.com/office/drawing/2014/main" id="{BA980CF4-0091-F24E-DE18-BBD91C3B5620}"/>
              </a:ext>
            </a:extLst>
          </p:cNvPr>
          <p:cNvSpPr/>
          <p:nvPr/>
        </p:nvSpPr>
        <p:spPr>
          <a:xfrm>
            <a:off x="838200" y="2415846"/>
            <a:ext cx="10539570" cy="9144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Rectangle 51">
            <a:extLst>
              <a:ext uri="{FF2B5EF4-FFF2-40B4-BE49-F238E27FC236}">
                <a16:creationId xmlns:a16="http://schemas.microsoft.com/office/drawing/2014/main" id="{ECB7AD86-DCCA-BA4E-5588-78B427A56D0F}"/>
              </a:ext>
            </a:extLst>
          </p:cNvPr>
          <p:cNvSpPr/>
          <p:nvPr/>
        </p:nvSpPr>
        <p:spPr>
          <a:xfrm>
            <a:off x="838200" y="2928924"/>
            <a:ext cx="10539570" cy="9144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48941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46E8F-EB45-D856-3ED9-2651CE79BAC6}"/>
              </a:ext>
            </a:extLst>
          </p:cNvPr>
          <p:cNvSpPr>
            <a:spLocks noGrp="1"/>
          </p:cNvSpPr>
          <p:nvPr>
            <p:ph type="title"/>
          </p:nvPr>
        </p:nvSpPr>
        <p:spPr>
          <a:xfrm>
            <a:off x="838200" y="0"/>
            <a:ext cx="10515600" cy="846944"/>
          </a:xfrm>
        </p:spPr>
        <p:txBody>
          <a:bodyPr/>
          <a:lstStyle/>
          <a:p>
            <a:r>
              <a:rPr lang="en-GB" dirty="0" err="1"/>
              <a:t>Epyc</a:t>
            </a:r>
            <a:r>
              <a:rPr lang="en-GB" dirty="0"/>
              <a:t> Node graphs </a:t>
            </a:r>
          </a:p>
        </p:txBody>
      </p:sp>
      <p:grpSp>
        <p:nvGrpSpPr>
          <p:cNvPr id="13" name="Group 12">
            <a:extLst>
              <a:ext uri="{FF2B5EF4-FFF2-40B4-BE49-F238E27FC236}">
                <a16:creationId xmlns:a16="http://schemas.microsoft.com/office/drawing/2014/main" id="{57565B03-93B3-3FBE-C202-7CEDBD107610}"/>
              </a:ext>
            </a:extLst>
          </p:cNvPr>
          <p:cNvGrpSpPr/>
          <p:nvPr/>
        </p:nvGrpSpPr>
        <p:grpSpPr>
          <a:xfrm>
            <a:off x="4582069" y="846945"/>
            <a:ext cx="7576057" cy="6011056"/>
            <a:chOff x="4582069" y="846945"/>
            <a:chExt cx="7576057" cy="6011056"/>
          </a:xfrm>
        </p:grpSpPr>
        <p:grpSp>
          <p:nvGrpSpPr>
            <p:cNvPr id="8" name="Group 7">
              <a:extLst>
                <a:ext uri="{FF2B5EF4-FFF2-40B4-BE49-F238E27FC236}">
                  <a16:creationId xmlns:a16="http://schemas.microsoft.com/office/drawing/2014/main" id="{B95AB779-CEB3-3233-8EC3-111DD4AE6A48}"/>
                </a:ext>
              </a:extLst>
            </p:cNvPr>
            <p:cNvGrpSpPr/>
            <p:nvPr/>
          </p:nvGrpSpPr>
          <p:grpSpPr>
            <a:xfrm>
              <a:off x="4582069" y="846945"/>
              <a:ext cx="6387036" cy="6011056"/>
              <a:chOff x="2914280" y="846944"/>
              <a:chExt cx="6387036" cy="6011056"/>
            </a:xfrm>
          </p:grpSpPr>
          <p:pic>
            <p:nvPicPr>
              <p:cNvPr id="5" name="Picture 4">
                <a:extLst>
                  <a:ext uri="{FF2B5EF4-FFF2-40B4-BE49-F238E27FC236}">
                    <a16:creationId xmlns:a16="http://schemas.microsoft.com/office/drawing/2014/main" id="{A392340A-10B7-F581-D702-2D8D878A80D1}"/>
                  </a:ext>
                </a:extLst>
              </p:cNvPr>
              <p:cNvPicPr>
                <a:picLocks noChangeAspect="1"/>
              </p:cNvPicPr>
              <p:nvPr/>
            </p:nvPicPr>
            <p:blipFill rotWithShape="1">
              <a:blip r:embed="rId3"/>
              <a:srcRect l="369" r="3396"/>
              <a:stretch/>
            </p:blipFill>
            <p:spPr>
              <a:xfrm>
                <a:off x="2914280" y="846944"/>
                <a:ext cx="6169306" cy="6011056"/>
              </a:xfrm>
              <a:prstGeom prst="rect">
                <a:avLst/>
              </a:prstGeom>
            </p:spPr>
          </p:pic>
          <p:sp>
            <p:nvSpPr>
              <p:cNvPr id="6" name="Rectangle 5">
                <a:extLst>
                  <a:ext uri="{FF2B5EF4-FFF2-40B4-BE49-F238E27FC236}">
                    <a16:creationId xmlns:a16="http://schemas.microsoft.com/office/drawing/2014/main" id="{8819B177-C063-2BE7-37B0-DADDC2929251}"/>
                  </a:ext>
                </a:extLst>
              </p:cNvPr>
              <p:cNvSpPr/>
              <p:nvPr/>
            </p:nvSpPr>
            <p:spPr>
              <a:xfrm>
                <a:off x="4866966" y="1081548"/>
                <a:ext cx="2281085" cy="1278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DB340A1C-7A7D-B619-58B9-991F30259F34}"/>
                  </a:ext>
                </a:extLst>
              </p:cNvPr>
              <p:cNvSpPr/>
              <p:nvPr/>
            </p:nvSpPr>
            <p:spPr>
              <a:xfrm>
                <a:off x="7020231" y="5491315"/>
                <a:ext cx="2281085" cy="136668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0" name="Picture 9">
              <a:extLst>
                <a:ext uri="{FF2B5EF4-FFF2-40B4-BE49-F238E27FC236}">
                  <a16:creationId xmlns:a16="http://schemas.microsoft.com/office/drawing/2014/main" id="{B5392B4F-33DB-77FE-21D3-0FD2055A75F8}"/>
                </a:ext>
              </a:extLst>
            </p:cNvPr>
            <p:cNvPicPr>
              <a:picLocks noChangeAspect="1"/>
            </p:cNvPicPr>
            <p:nvPr/>
          </p:nvPicPr>
          <p:blipFill rotWithShape="1">
            <a:blip r:embed="rId4"/>
            <a:srcRect t="931" r="6756"/>
            <a:stretch/>
          </p:blipFill>
          <p:spPr>
            <a:xfrm>
              <a:off x="10822741" y="2720051"/>
              <a:ext cx="1335385" cy="4137944"/>
            </a:xfrm>
            <a:prstGeom prst="rect">
              <a:avLst/>
            </a:prstGeom>
          </p:spPr>
        </p:pic>
        <p:sp>
          <p:nvSpPr>
            <p:cNvPr id="11" name="Rectangle 10">
              <a:extLst>
                <a:ext uri="{FF2B5EF4-FFF2-40B4-BE49-F238E27FC236}">
                  <a16:creationId xmlns:a16="http://schemas.microsoft.com/office/drawing/2014/main" id="{4356C6B6-013B-B965-AF34-9D6F288C877F}"/>
                </a:ext>
              </a:extLst>
            </p:cNvPr>
            <p:cNvSpPr/>
            <p:nvPr/>
          </p:nvSpPr>
          <p:spPr>
            <a:xfrm>
              <a:off x="4582069" y="3158612"/>
              <a:ext cx="2281085" cy="1278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12" name="TextBox 11">
            <a:extLst>
              <a:ext uri="{FF2B5EF4-FFF2-40B4-BE49-F238E27FC236}">
                <a16:creationId xmlns:a16="http://schemas.microsoft.com/office/drawing/2014/main" id="{72CC06FC-EC45-6E0A-7DEB-B208AC6BEAB0}"/>
              </a:ext>
            </a:extLst>
          </p:cNvPr>
          <p:cNvSpPr txBox="1"/>
          <p:nvPr/>
        </p:nvSpPr>
        <p:spPr>
          <a:xfrm>
            <a:off x="0" y="846944"/>
            <a:ext cx="4582069" cy="5940088"/>
          </a:xfrm>
          <a:prstGeom prst="rect">
            <a:avLst/>
          </a:prstGeom>
          <a:noFill/>
        </p:spPr>
        <p:txBody>
          <a:bodyPr wrap="square" rtlCol="0">
            <a:spAutoFit/>
          </a:bodyPr>
          <a:lstStyle/>
          <a:p>
            <a:pPr algn="just"/>
            <a:r>
              <a:rPr lang="en-GB" sz="1520" b="0" i="0" dirty="0">
                <a:effectLst/>
                <a:latin typeface="Calibri Light (Body)"/>
              </a:rPr>
              <a:t>The graphs indicate that latency increases as both the number of processes and data sizes grow. However, this increase doesn't follow a linear trend. In some cases, latency increases more rapidly compared to the increase in both the number of processes and data sizes.</a:t>
            </a:r>
          </a:p>
          <a:p>
            <a:pPr algn="just"/>
            <a:endParaRPr lang="en-GB" sz="1520" b="0" i="0" dirty="0">
              <a:effectLst/>
              <a:latin typeface="Calibri Light (Body)"/>
            </a:endParaRPr>
          </a:p>
          <a:p>
            <a:pPr algn="just"/>
            <a:r>
              <a:rPr lang="en-GB" sz="1520" b="0" i="0" dirty="0">
                <a:effectLst/>
                <a:latin typeface="Calibri Light (Body)"/>
              </a:rPr>
              <a:t>Specific comments on the graphs:</a:t>
            </a:r>
          </a:p>
          <a:p>
            <a:pPr algn="just"/>
            <a:endParaRPr lang="en-GB" sz="1520" b="0" i="0" dirty="0">
              <a:effectLst/>
              <a:latin typeface="Calibri Light (Body)"/>
            </a:endParaRPr>
          </a:p>
          <a:p>
            <a:pPr marL="285750" indent="-285750" algn="just">
              <a:buFont typeface="Arial" panose="020B0604020202020204" pitchFamily="34" charset="0"/>
              <a:buChar char="•"/>
            </a:pPr>
            <a:r>
              <a:rPr lang="en-GB" sz="1520" b="0" i="0" dirty="0" err="1">
                <a:effectLst/>
                <a:latin typeface="Calibri Light (Body)"/>
              </a:rPr>
              <a:t>Bcast</a:t>
            </a:r>
            <a:r>
              <a:rPr lang="en-GB" sz="1520" b="0" i="0" dirty="0">
                <a:effectLst/>
                <a:latin typeface="Calibri Light (Body)"/>
              </a:rPr>
              <a:t> basic, </a:t>
            </a:r>
            <a:r>
              <a:rPr lang="en-GB" sz="1520" b="0" i="0" dirty="0" err="1">
                <a:effectLst/>
                <a:latin typeface="Calibri Light (Body)"/>
              </a:rPr>
              <a:t>Bcast</a:t>
            </a:r>
            <a:r>
              <a:rPr lang="en-GB" sz="1520" b="0" i="0" dirty="0">
                <a:effectLst/>
                <a:latin typeface="Calibri Light (Body)"/>
              </a:rPr>
              <a:t> binary, </a:t>
            </a:r>
            <a:r>
              <a:rPr lang="en-GB" sz="1520" b="0" i="0" dirty="0" err="1">
                <a:effectLst/>
                <a:latin typeface="Calibri Light (Body)"/>
              </a:rPr>
              <a:t>Bcast</a:t>
            </a:r>
            <a:r>
              <a:rPr lang="en-GB" sz="1520" b="0" i="0" dirty="0">
                <a:effectLst/>
                <a:latin typeface="Calibri Light (Body)"/>
              </a:rPr>
              <a:t> binomial, </a:t>
            </a:r>
            <a:r>
              <a:rPr lang="en-GB" sz="1520" b="0" i="0" dirty="0" err="1">
                <a:effectLst/>
                <a:latin typeface="Calibri Light (Body)"/>
              </a:rPr>
              <a:t>Bcast</a:t>
            </a:r>
            <a:r>
              <a:rPr lang="en-GB" sz="1520" b="0" i="0" dirty="0">
                <a:effectLst/>
                <a:latin typeface="Calibri Light (Body)"/>
              </a:rPr>
              <a:t> split: the split mode is the fastest, followed by binary, and finally binomial. Latency increases as both the number of processes and data sizes increase in all three modes.</a:t>
            </a:r>
          </a:p>
          <a:p>
            <a:pPr marL="285750" indent="-285750" algn="just">
              <a:buFont typeface="Arial" panose="020B0604020202020204" pitchFamily="34" charset="0"/>
              <a:buChar char="•"/>
            </a:pPr>
            <a:endParaRPr lang="en-GB" sz="1520" b="0" i="0" dirty="0">
              <a:effectLst/>
              <a:latin typeface="Calibri Light (Body)"/>
            </a:endParaRPr>
          </a:p>
          <a:p>
            <a:pPr marL="285750" indent="-285750" algn="just">
              <a:buFont typeface="Arial" panose="020B0604020202020204" pitchFamily="34" charset="0"/>
              <a:buChar char="•"/>
            </a:pPr>
            <a:r>
              <a:rPr lang="en-GB" sz="1520" b="0" i="0" dirty="0">
                <a:effectLst/>
                <a:latin typeface="Calibri Light (Body)"/>
              </a:rPr>
              <a:t>Scatter basic, Scatter binomial, Scatter ignore, Scatter linear: the scatter ignore mode is the most efficient, followed by the linear mode. In all modes, latency increases with the increase in both the number of processes and data sizes.</a:t>
            </a:r>
          </a:p>
          <a:p>
            <a:pPr algn="just"/>
            <a:endParaRPr lang="en-GB" sz="1520" b="0" i="0" dirty="0">
              <a:effectLst/>
              <a:latin typeface="Calibri Light (Body)"/>
            </a:endParaRPr>
          </a:p>
          <a:p>
            <a:pPr algn="just"/>
            <a:r>
              <a:rPr lang="en-GB" sz="1520" b="0" i="0" dirty="0">
                <a:effectLst/>
                <a:latin typeface="Calibri Light (Body)"/>
              </a:rPr>
              <a:t>For some experiments, not all set trials occurred, possibly due to high memory consumption that caused execution to halt. </a:t>
            </a:r>
          </a:p>
          <a:p>
            <a:pPr algn="just"/>
            <a:endParaRPr lang="en-GB" sz="1520" dirty="0">
              <a:latin typeface="Calibri Light (Body)"/>
            </a:endParaRPr>
          </a:p>
          <a:p>
            <a:pPr algn="just"/>
            <a:r>
              <a:rPr lang="en-GB" sz="1520" b="0" i="0" dirty="0">
                <a:effectLst/>
                <a:latin typeface="Calibri Light (Body)"/>
              </a:rPr>
              <a:t>Generally, it's observed that </a:t>
            </a:r>
            <a:r>
              <a:rPr lang="en-GB" sz="1520" b="0" i="0" dirty="0" err="1">
                <a:effectLst/>
                <a:latin typeface="Calibri Light (Body)"/>
              </a:rPr>
              <a:t>Bcast</a:t>
            </a:r>
            <a:r>
              <a:rPr lang="en-GB" sz="1520" b="0" i="0" dirty="0">
                <a:effectLst/>
                <a:latin typeface="Calibri Light (Body)"/>
              </a:rPr>
              <a:t> outperforms Scatter.</a:t>
            </a:r>
            <a:endParaRPr lang="it-IT" sz="1520" dirty="0">
              <a:latin typeface="Calibri Light (Body)"/>
            </a:endParaRPr>
          </a:p>
        </p:txBody>
      </p:sp>
    </p:spTree>
    <p:extLst>
      <p:ext uri="{BB962C8B-B14F-4D97-AF65-F5344CB8AC3E}">
        <p14:creationId xmlns:p14="http://schemas.microsoft.com/office/powerpoint/2010/main" val="2550857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46E8F-EB45-D856-3ED9-2651CE79BAC6}"/>
              </a:ext>
            </a:extLst>
          </p:cNvPr>
          <p:cNvSpPr>
            <a:spLocks noGrp="1"/>
          </p:cNvSpPr>
          <p:nvPr>
            <p:ph type="title"/>
          </p:nvPr>
        </p:nvSpPr>
        <p:spPr>
          <a:xfrm>
            <a:off x="838200" y="0"/>
            <a:ext cx="10515600" cy="846944"/>
          </a:xfrm>
        </p:spPr>
        <p:txBody>
          <a:bodyPr/>
          <a:lstStyle/>
          <a:p>
            <a:r>
              <a:rPr lang="en-GB" dirty="0"/>
              <a:t>Thin Node graphs </a:t>
            </a:r>
          </a:p>
        </p:txBody>
      </p:sp>
      <p:grpSp>
        <p:nvGrpSpPr>
          <p:cNvPr id="13" name="Group 12">
            <a:extLst>
              <a:ext uri="{FF2B5EF4-FFF2-40B4-BE49-F238E27FC236}">
                <a16:creationId xmlns:a16="http://schemas.microsoft.com/office/drawing/2014/main" id="{57565B03-93B3-3FBE-C202-7CEDBD107610}"/>
              </a:ext>
            </a:extLst>
          </p:cNvPr>
          <p:cNvGrpSpPr/>
          <p:nvPr/>
        </p:nvGrpSpPr>
        <p:grpSpPr>
          <a:xfrm>
            <a:off x="4582069" y="1081549"/>
            <a:ext cx="7576057" cy="5776450"/>
            <a:chOff x="4582069" y="1081549"/>
            <a:chExt cx="7576057" cy="5776450"/>
          </a:xfrm>
        </p:grpSpPr>
        <p:grpSp>
          <p:nvGrpSpPr>
            <p:cNvPr id="8" name="Group 7">
              <a:extLst>
                <a:ext uri="{FF2B5EF4-FFF2-40B4-BE49-F238E27FC236}">
                  <a16:creationId xmlns:a16="http://schemas.microsoft.com/office/drawing/2014/main" id="{B95AB779-CEB3-3233-8EC3-111DD4AE6A48}"/>
                </a:ext>
              </a:extLst>
            </p:cNvPr>
            <p:cNvGrpSpPr/>
            <p:nvPr/>
          </p:nvGrpSpPr>
          <p:grpSpPr>
            <a:xfrm>
              <a:off x="6534755" y="1081549"/>
              <a:ext cx="4434350" cy="5776450"/>
              <a:chOff x="4866966" y="1081548"/>
              <a:chExt cx="4434350" cy="5776450"/>
            </a:xfrm>
          </p:grpSpPr>
          <p:sp>
            <p:nvSpPr>
              <p:cNvPr id="6" name="Rectangle 5">
                <a:extLst>
                  <a:ext uri="{FF2B5EF4-FFF2-40B4-BE49-F238E27FC236}">
                    <a16:creationId xmlns:a16="http://schemas.microsoft.com/office/drawing/2014/main" id="{8819B177-C063-2BE7-37B0-DADDC2929251}"/>
                  </a:ext>
                </a:extLst>
              </p:cNvPr>
              <p:cNvSpPr/>
              <p:nvPr/>
            </p:nvSpPr>
            <p:spPr>
              <a:xfrm>
                <a:off x="4866966" y="1081548"/>
                <a:ext cx="2281085" cy="1278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DB340A1C-7A7D-B619-58B9-991F30259F34}"/>
                  </a:ext>
                </a:extLst>
              </p:cNvPr>
              <p:cNvSpPr/>
              <p:nvPr/>
            </p:nvSpPr>
            <p:spPr>
              <a:xfrm>
                <a:off x="7020231" y="5491315"/>
                <a:ext cx="2281085" cy="136668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0" name="Picture 9">
              <a:extLst>
                <a:ext uri="{FF2B5EF4-FFF2-40B4-BE49-F238E27FC236}">
                  <a16:creationId xmlns:a16="http://schemas.microsoft.com/office/drawing/2014/main" id="{B5392B4F-33DB-77FE-21D3-0FD2055A75F8}"/>
                </a:ext>
              </a:extLst>
            </p:cNvPr>
            <p:cNvPicPr>
              <a:picLocks noChangeAspect="1"/>
            </p:cNvPicPr>
            <p:nvPr/>
          </p:nvPicPr>
          <p:blipFill rotWithShape="1">
            <a:blip r:embed="rId3"/>
            <a:srcRect t="931" r="6756"/>
            <a:stretch/>
          </p:blipFill>
          <p:spPr>
            <a:xfrm>
              <a:off x="10822741" y="2720051"/>
              <a:ext cx="1335385" cy="4137944"/>
            </a:xfrm>
            <a:prstGeom prst="rect">
              <a:avLst/>
            </a:prstGeom>
          </p:spPr>
        </p:pic>
        <p:sp>
          <p:nvSpPr>
            <p:cNvPr id="11" name="Rectangle 10">
              <a:extLst>
                <a:ext uri="{FF2B5EF4-FFF2-40B4-BE49-F238E27FC236}">
                  <a16:creationId xmlns:a16="http://schemas.microsoft.com/office/drawing/2014/main" id="{4356C6B6-013B-B965-AF34-9D6F288C877F}"/>
                </a:ext>
              </a:extLst>
            </p:cNvPr>
            <p:cNvSpPr/>
            <p:nvPr/>
          </p:nvSpPr>
          <p:spPr>
            <a:xfrm>
              <a:off x="4582069" y="3158612"/>
              <a:ext cx="2281085" cy="1278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12" name="TextBox 11">
            <a:extLst>
              <a:ext uri="{FF2B5EF4-FFF2-40B4-BE49-F238E27FC236}">
                <a16:creationId xmlns:a16="http://schemas.microsoft.com/office/drawing/2014/main" id="{72CC06FC-EC45-6E0A-7DEB-B208AC6BEAB0}"/>
              </a:ext>
            </a:extLst>
          </p:cNvPr>
          <p:cNvSpPr txBox="1"/>
          <p:nvPr/>
        </p:nvSpPr>
        <p:spPr>
          <a:xfrm>
            <a:off x="0" y="846944"/>
            <a:ext cx="4582069" cy="6324808"/>
          </a:xfrm>
          <a:prstGeom prst="rect">
            <a:avLst/>
          </a:prstGeom>
          <a:noFill/>
        </p:spPr>
        <p:txBody>
          <a:bodyPr wrap="square" rtlCol="0">
            <a:spAutoFit/>
          </a:bodyPr>
          <a:lstStyle/>
          <a:p>
            <a:pPr algn="just"/>
            <a:r>
              <a:rPr lang="en-GB" sz="1450" b="0" i="0" dirty="0">
                <a:effectLst/>
                <a:latin typeface="Calibri Light (Body)"/>
              </a:rPr>
              <a:t>The graphs indicate that latency increases with both the number of processes and the size of the data. However, this increase does not follow a linear trend. In some cases, latency increases more rapidly than both the number of processes and the size of the data.</a:t>
            </a:r>
          </a:p>
          <a:p>
            <a:pPr algn="just"/>
            <a:endParaRPr lang="en-GB" sz="1450" b="0" i="0" dirty="0">
              <a:effectLst/>
              <a:latin typeface="Calibri Light (Body)"/>
            </a:endParaRPr>
          </a:p>
          <a:p>
            <a:pPr algn="just"/>
            <a:r>
              <a:rPr lang="en-GB" sz="1450" b="0" i="0" dirty="0">
                <a:effectLst/>
                <a:latin typeface="Calibri Light (Body)"/>
              </a:rPr>
              <a:t>Specific comments on the graphs:</a:t>
            </a:r>
          </a:p>
          <a:p>
            <a:pPr algn="just"/>
            <a:endParaRPr lang="en-GB" sz="1450" b="0" i="0" dirty="0">
              <a:effectLst/>
              <a:latin typeface="Calibri Light (Body)"/>
            </a:endParaRPr>
          </a:p>
          <a:p>
            <a:pPr marL="285750" indent="-285750" algn="just">
              <a:buFont typeface="Arial" panose="020B0604020202020204" pitchFamily="34" charset="0"/>
              <a:buChar char="•"/>
            </a:pPr>
            <a:r>
              <a:rPr lang="en-GB" sz="1450" b="0" i="0" dirty="0" err="1">
                <a:effectLst/>
                <a:latin typeface="Calibri Light (Body)"/>
              </a:rPr>
              <a:t>Bcast</a:t>
            </a:r>
            <a:r>
              <a:rPr lang="en-GB" sz="1450" b="0" i="0" dirty="0">
                <a:effectLst/>
                <a:latin typeface="Calibri Light (Body)"/>
              </a:rPr>
              <a:t> basic, </a:t>
            </a:r>
            <a:r>
              <a:rPr lang="en-GB" sz="1450" b="0" i="0" dirty="0" err="1">
                <a:effectLst/>
                <a:latin typeface="Calibri Light (Body)"/>
              </a:rPr>
              <a:t>Bcast</a:t>
            </a:r>
            <a:r>
              <a:rPr lang="en-GB" sz="1450" b="0" i="0" dirty="0">
                <a:effectLst/>
                <a:latin typeface="Calibri Light (Body)"/>
              </a:rPr>
              <a:t> binary, </a:t>
            </a:r>
            <a:r>
              <a:rPr lang="en-GB" sz="1450" b="0" i="0" dirty="0" err="1">
                <a:effectLst/>
                <a:latin typeface="Calibri Light (Body)"/>
              </a:rPr>
              <a:t>Bcast</a:t>
            </a:r>
            <a:r>
              <a:rPr lang="en-GB" sz="1450" b="0" i="0" dirty="0">
                <a:effectLst/>
                <a:latin typeface="Calibri Light (Body)"/>
              </a:rPr>
              <a:t> binomial, </a:t>
            </a:r>
            <a:r>
              <a:rPr lang="en-GB" sz="1450" b="0" i="0" dirty="0" err="1">
                <a:effectLst/>
                <a:latin typeface="Calibri Light (Body)"/>
              </a:rPr>
              <a:t>Bcast</a:t>
            </a:r>
            <a:r>
              <a:rPr lang="en-GB" sz="1450" b="0" i="0" dirty="0">
                <a:effectLst/>
                <a:latin typeface="Calibri Light (Body)"/>
              </a:rPr>
              <a:t> split: the split mode is the fastest; among the others, there is not much difference. Latency increases with both the number of processes and the size of the data in all three modes.</a:t>
            </a:r>
          </a:p>
          <a:p>
            <a:pPr marL="285750" indent="-285750" algn="just">
              <a:buFont typeface="Arial" panose="020B0604020202020204" pitchFamily="34" charset="0"/>
              <a:buChar char="•"/>
            </a:pPr>
            <a:endParaRPr lang="en-GB" sz="1450" b="0" i="0" dirty="0">
              <a:effectLst/>
              <a:latin typeface="Calibri Light (Body)"/>
            </a:endParaRPr>
          </a:p>
          <a:p>
            <a:pPr marL="285750" indent="-285750" algn="just">
              <a:buFont typeface="Arial" panose="020B0604020202020204" pitchFamily="34" charset="0"/>
              <a:buChar char="•"/>
            </a:pPr>
            <a:r>
              <a:rPr lang="en-GB" sz="1450" b="0" i="0" dirty="0">
                <a:effectLst/>
                <a:latin typeface="Calibri Light (Body)"/>
              </a:rPr>
              <a:t>Scatter basic, Scatter binomial, Scatter ignore, Scatter linear: the scatter ignore mode is the most efficient, followed by the scatter linear </a:t>
            </a:r>
            <a:r>
              <a:rPr lang="en-GB" sz="1450" b="0" i="0" dirty="0" err="1">
                <a:effectLst/>
                <a:latin typeface="Calibri Light (Body)"/>
              </a:rPr>
              <a:t>nb</a:t>
            </a:r>
            <a:r>
              <a:rPr lang="en-GB" sz="1450" b="0" i="0" dirty="0">
                <a:effectLst/>
                <a:latin typeface="Calibri Light (Body)"/>
              </a:rPr>
              <a:t> mode. In all modes, latency increases with both the number of processes and the size of the data. For scatter binomial, some data is missing as the number of processes increases; it seems to be the most efficient, but execution likely halted due to excessive memory usage.</a:t>
            </a:r>
          </a:p>
          <a:p>
            <a:pPr algn="just"/>
            <a:endParaRPr lang="en-GB" sz="1450" b="0" i="0" dirty="0">
              <a:effectLst/>
              <a:latin typeface="Calibri Light (Body)"/>
            </a:endParaRPr>
          </a:p>
          <a:p>
            <a:pPr algn="just"/>
            <a:r>
              <a:rPr lang="en-GB" sz="1450" b="0" i="0" dirty="0">
                <a:effectLst/>
                <a:latin typeface="Calibri Light (Body)"/>
              </a:rPr>
              <a:t>For some experiments, not all set trials were completed; there may have been excessive memory usage that halted execution. </a:t>
            </a:r>
            <a:r>
              <a:rPr lang="en-GB" sz="1450" dirty="0">
                <a:latin typeface="Calibri Light (Body)"/>
              </a:rPr>
              <a:t>For the Thin Node</a:t>
            </a:r>
            <a:r>
              <a:rPr lang="en-GB" sz="1450" b="0" i="0" dirty="0">
                <a:effectLst/>
                <a:latin typeface="Calibri Light (Body)"/>
              </a:rPr>
              <a:t>, it cannot be stated that </a:t>
            </a:r>
            <a:r>
              <a:rPr lang="en-GB" sz="1450" b="0" i="0" dirty="0" err="1">
                <a:effectLst/>
                <a:latin typeface="Calibri Light (Body)"/>
              </a:rPr>
              <a:t>Bcasts</a:t>
            </a:r>
            <a:r>
              <a:rPr lang="en-GB" sz="1450" b="0" i="0" dirty="0">
                <a:effectLst/>
                <a:latin typeface="Calibri Light (Body)"/>
              </a:rPr>
              <a:t> perform better than Scatters.</a:t>
            </a:r>
            <a:endParaRPr lang="it-IT" sz="1450" dirty="0">
              <a:latin typeface="Calibri Light (Body)"/>
            </a:endParaRPr>
          </a:p>
        </p:txBody>
      </p:sp>
      <p:pic>
        <p:nvPicPr>
          <p:cNvPr id="4" name="Picture 3">
            <a:extLst>
              <a:ext uri="{FF2B5EF4-FFF2-40B4-BE49-F238E27FC236}">
                <a16:creationId xmlns:a16="http://schemas.microsoft.com/office/drawing/2014/main" id="{77863F43-023F-8BCE-9305-43D0216FF351}"/>
              </a:ext>
            </a:extLst>
          </p:cNvPr>
          <p:cNvPicPr>
            <a:picLocks noChangeAspect="1"/>
          </p:cNvPicPr>
          <p:nvPr/>
        </p:nvPicPr>
        <p:blipFill rotWithShape="1">
          <a:blip r:embed="rId4"/>
          <a:srcRect l="878" r="2150"/>
          <a:stretch/>
        </p:blipFill>
        <p:spPr>
          <a:xfrm>
            <a:off x="4638040" y="956666"/>
            <a:ext cx="6184701" cy="5720644"/>
          </a:xfrm>
          <a:prstGeom prst="rect">
            <a:avLst/>
          </a:prstGeom>
        </p:spPr>
      </p:pic>
    </p:spTree>
    <p:extLst>
      <p:ext uri="{BB962C8B-B14F-4D97-AF65-F5344CB8AC3E}">
        <p14:creationId xmlns:p14="http://schemas.microsoft.com/office/powerpoint/2010/main" val="6606997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Custom 3">
      <a:dk1>
        <a:srgbClr val="000000"/>
      </a:dk1>
      <a:lt1>
        <a:srgbClr val="FFFFFF"/>
      </a:lt1>
      <a:dk2>
        <a:srgbClr val="718DB2"/>
      </a:dk2>
      <a:lt2>
        <a:srgbClr val="FEFFFF"/>
      </a:lt2>
      <a:accent1>
        <a:srgbClr val="5E5E5E"/>
      </a:accent1>
      <a:accent2>
        <a:srgbClr val="E7E6E6"/>
      </a:accent2>
      <a:accent3>
        <a:srgbClr val="D7CDC8"/>
      </a:accent3>
      <a:accent4>
        <a:srgbClr val="AFA5A0"/>
      </a:accent4>
      <a:accent5>
        <a:srgbClr val="918787"/>
      </a:accent5>
      <a:accent6>
        <a:srgbClr val="556969"/>
      </a:accent6>
      <a:hlink>
        <a:srgbClr val="3758C1"/>
      </a:hlink>
      <a:folHlink>
        <a:srgbClr val="00539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3" Type="http://schemas.microsoft.com/office/2011/relationships/webextension" Target="webextension3.xml"/><Relationship Id="rId2" Type="http://schemas.microsoft.com/office/2011/relationships/webextension" Target="webextension2.xml"/><Relationship Id="rId1" Type="http://schemas.microsoft.com/office/2011/relationships/webextension" Target="webextension1.xml"/><Relationship Id="rId5" Type="http://schemas.microsoft.com/office/2011/relationships/webextension" Target="webextension5.xml"/><Relationship Id="rId4" Type="http://schemas.microsoft.com/office/2011/relationships/webextension" Target="webextension4.xml"/></Relationships>
</file>

<file path=ppt/webextensions/taskpanes.xml><?xml version="1.0" encoding="utf-8"?>
<wetp:taskpanes xmlns:wetp="http://schemas.microsoft.com/office/webextensions/taskpanes/2010/11">
  <wetp:taskpane dockstate="right" visibility="0" width="438" row="1">
    <wetp:webextensionref xmlns:r="http://schemas.openxmlformats.org/officeDocument/2006/relationships" r:id="rId1"/>
  </wetp:taskpane>
  <wetp:taskpane dockstate="right" visibility="0" width="438" row="2">
    <wetp:webextensionref xmlns:r="http://schemas.openxmlformats.org/officeDocument/2006/relationships" r:id="rId2"/>
  </wetp:taskpane>
  <wetp:taskpane dockstate="right" visibility="0" width="438" row="3">
    <wetp:webextensionref xmlns:r="http://schemas.openxmlformats.org/officeDocument/2006/relationships" r:id="rId3"/>
  </wetp:taskpane>
  <wetp:taskpane dockstate="right" visibility="0" width="438" row="4">
    <wetp:webextensionref xmlns:r="http://schemas.openxmlformats.org/officeDocument/2006/relationships" r:id="rId4"/>
  </wetp:taskpane>
  <wetp:taskpane dockstate="right" visibility="0" width="438" row="5">
    <wetp:webextensionref xmlns:r="http://schemas.openxmlformats.org/officeDocument/2006/relationships" r:id="rId5"/>
  </wetp:taskpane>
</wetp:taskpanes>
</file>

<file path=ppt/webextensions/webextension1.xml><?xml version="1.0" encoding="utf-8"?>
<we:webextension xmlns:we="http://schemas.microsoft.com/office/webextensions/webextension/2010/11" id="{B3BD74D1-EF57-496C-9B5B-845A26D02E51}">
  <we:reference id="wa200005566" version="3.0.0.2" store="en-US" storeType="OMEX"/>
  <we:alternateReferences>
    <we:reference id="WA200005566" version="3.0.0.2" store=""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263681FB-FC44-497A-88D0-3B788E1EEB2F}">
  <we:reference id="wa200005669" version="2.0.0.0" store="en-US" storeType="OMEX"/>
  <we:alternateReferences>
    <we:reference id="WA200005669" version="2.0.0.0" store="" storeType="OMEX"/>
  </we:alternateReferences>
  <we:properties/>
  <we:bindings/>
  <we:snapshot xmlns:r="http://schemas.openxmlformats.org/officeDocument/2006/relationships"/>
</we:webextension>
</file>

<file path=ppt/webextensions/webextension3.xml><?xml version="1.0" encoding="utf-8"?>
<we:webextension xmlns:we="http://schemas.microsoft.com/office/webextensions/webextension/2010/11" id="{C46E6B62-5009-4BD4-B85A-42B7B66B8150}">
  <we:reference id="wa200006067" version="1.0.0.5" store="en-US" storeType="OMEX"/>
  <we:alternateReferences>
    <we:reference id="WA200006067" version="1.0.0.5" store="" storeType="OMEX"/>
  </we:alternateReferences>
  <we:properties/>
  <we:bindings/>
  <we:snapshot xmlns:r="http://schemas.openxmlformats.org/officeDocument/2006/relationships"/>
  <we:extLst>
    <a:ext xmlns:a="http://schemas.openxmlformats.org/drawingml/2006/main" uri="{0858819E-0033-43BF-8937-05EC82904868}">
      <we:backgroundApp state="1" runtimeId=""/>
    </a:ext>
  </we:extLst>
</we:webextension>
</file>

<file path=ppt/webextensions/webextension4.xml><?xml version="1.0" encoding="utf-8"?>
<we:webextension xmlns:we="http://schemas.microsoft.com/office/webextensions/webextension/2010/11" id="{8ED0DBA0-78F5-4548-A342-6090656F62FF}">
  <we:reference id="wa200003052" version="2.0.0.0" store="en-US" storeType="OMEX"/>
  <we:alternateReferences>
    <we:reference id="WA200003052" version="2.0.0.0" store="" storeType="OMEX"/>
  </we:alternateReferences>
  <we:properties/>
  <we:bindings/>
  <we:snapshot xmlns:r="http://schemas.openxmlformats.org/officeDocument/2006/relationships"/>
</we:webextension>
</file>

<file path=ppt/webextensions/webextension5.xml><?xml version="1.0" encoding="utf-8"?>
<we:webextension xmlns:we="http://schemas.microsoft.com/office/webextensions/webextension/2010/11" id="{20D7E67E-DD5A-4266-B9A3-8FA1252271F4}">
  <we:reference id="wa104178141" version="4.3.3.0" store="en-US" storeType="OMEX"/>
  <we:alternateReferences>
    <we:reference id="WA104178141" version="4.3.3.0"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TM04033929[[fn=Slate]]</Template>
  <TotalTime>606</TotalTime>
  <Words>1738</Words>
  <Application>Microsoft Office PowerPoint</Application>
  <PresentationFormat>Widescreen</PresentationFormat>
  <Paragraphs>76</Paragraphs>
  <Slides>10</Slides>
  <Notes>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10</vt:i4>
      </vt:variant>
    </vt:vector>
  </HeadingPairs>
  <TitlesOfParts>
    <vt:vector size="18" baseType="lpstr">
      <vt:lpstr>Arial</vt:lpstr>
      <vt:lpstr>Calibri</vt:lpstr>
      <vt:lpstr>Calibri Light</vt:lpstr>
      <vt:lpstr>Calibri Light (Body)</vt:lpstr>
      <vt:lpstr>Poppins</vt:lpstr>
      <vt:lpstr>Söhne</vt:lpstr>
      <vt:lpstr>Office Theme</vt:lpstr>
      <vt:lpstr>1_Office Theme</vt:lpstr>
      <vt:lpstr>High performance computing Exam  Exercise 1</vt:lpstr>
      <vt:lpstr>The Sbatch code</vt:lpstr>
      <vt:lpstr>The Sbatch code</vt:lpstr>
      <vt:lpstr>Run</vt:lpstr>
      <vt:lpstr>Nodes</vt:lpstr>
      <vt:lpstr>Communication Algorithms / Broadcast</vt:lpstr>
      <vt:lpstr>Communication Algorithms / Scatter</vt:lpstr>
      <vt:lpstr>Epyc Node graphs </vt:lpstr>
      <vt:lpstr>Thin Node graphs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 performance computing Exam  Exercise 1</dc:title>
  <dc:creator>DE RITO MARCO [SM3800016]</dc:creator>
  <cp:lastModifiedBy>DE RITO MARCO [SM3800016]</cp:lastModifiedBy>
  <cp:revision>1</cp:revision>
  <dcterms:created xsi:type="dcterms:W3CDTF">2024-05-11T14:17:50Z</dcterms:created>
  <dcterms:modified xsi:type="dcterms:W3CDTF">2024-05-13T00:14:01Z</dcterms:modified>
</cp:coreProperties>
</file>