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4"/>
  </p:notesMasterIdLst>
  <p:sldIdLst>
    <p:sldId id="272" r:id="rId3"/>
    <p:sldId id="265" r:id="rId4"/>
    <p:sldId id="266" r:id="rId5"/>
    <p:sldId id="267" r:id="rId6"/>
    <p:sldId id="268" r:id="rId7"/>
    <p:sldId id="273" r:id="rId8"/>
    <p:sldId id="274" r:id="rId9"/>
    <p:sldId id="275" r:id="rId10"/>
    <p:sldId id="276" r:id="rId11"/>
    <p:sldId id="27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5045D-3303-4307-BBB1-B35FA63E264C}" type="datetimeFigureOut">
              <a:rPr lang="en-GB" smtClean="0"/>
              <a:t>13/05/2024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6F667-8206-420B-AD25-7E340D207C27}" type="slidenum">
              <a:rPr lang="en-GB" smtClean="0"/>
              <a:t>‹#›</a:t>
            </a:fld>
            <a:endParaRPr lang="en-GB"/>
          </a:p>
        </p:txBody>
      </p:sp>
    </p:spTree>
    <p:extLst>
      <p:ext uri="{BB962C8B-B14F-4D97-AF65-F5344CB8AC3E}">
        <p14:creationId xmlns:p14="http://schemas.microsoft.com/office/powerpoint/2010/main" val="401628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626F667-8206-420B-AD25-7E340D207C27}" type="slidenum">
              <a:rPr lang="en-GB" smtClean="0"/>
              <a:t>3</a:t>
            </a:fld>
            <a:endParaRPr lang="en-GB"/>
          </a:p>
        </p:txBody>
      </p:sp>
    </p:spTree>
    <p:extLst>
      <p:ext uri="{BB962C8B-B14F-4D97-AF65-F5344CB8AC3E}">
        <p14:creationId xmlns:p14="http://schemas.microsoft.com/office/powerpoint/2010/main" val="1732662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8BD2-C5CE-914B-7B15-3266895D8CC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182E9A3-BC68-0EC5-EF2B-BA9128E0E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670AA39-F7E3-9DD7-D948-B95AA788EA09}"/>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5" name="Footer Placeholder 4">
            <a:extLst>
              <a:ext uri="{FF2B5EF4-FFF2-40B4-BE49-F238E27FC236}">
                <a16:creationId xmlns:a16="http://schemas.microsoft.com/office/drawing/2014/main" id="{99424D74-AB50-C2C4-AF2E-8EA4B0401D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E0C8B5-91EB-9063-AF20-332F2E210425}"/>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199147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D74A-32EF-3655-5DB2-EA579AA8763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A69CE08-FF7C-D75E-3DB2-8242D70942B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A0B065-8E01-6BA0-B1DF-DCFBA844C54E}"/>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5" name="Footer Placeholder 4">
            <a:extLst>
              <a:ext uri="{FF2B5EF4-FFF2-40B4-BE49-F238E27FC236}">
                <a16:creationId xmlns:a16="http://schemas.microsoft.com/office/drawing/2014/main" id="{3A1E28BB-7DA9-7F01-9711-C5B6E2D8F9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984F28-869A-129B-FC5F-68493ABF5F6B}"/>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98895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F4D0A-789B-5E1D-9A3A-4F70D5D4CCD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05409B9-BB6B-0ECA-6C54-6CB14C0D64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299A167-794E-F3ED-1019-05A1B4B44531}"/>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5" name="Footer Placeholder 4">
            <a:extLst>
              <a:ext uri="{FF2B5EF4-FFF2-40B4-BE49-F238E27FC236}">
                <a16:creationId xmlns:a16="http://schemas.microsoft.com/office/drawing/2014/main" id="{969F13B7-FBB4-5F6A-16B9-0C2B1879FB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4EAEFD-00A5-FA2E-C449-68D88B59B1F1}"/>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53833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7D52-DA35-39E4-E060-684C463F3DC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D594BD7-4DE6-929C-BE2F-68CB98320A4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30710D8-3A57-0AC9-EB27-1085EAEF06D3}"/>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5" name="Footer Placeholder 4">
            <a:extLst>
              <a:ext uri="{FF2B5EF4-FFF2-40B4-BE49-F238E27FC236}">
                <a16:creationId xmlns:a16="http://schemas.microsoft.com/office/drawing/2014/main" id="{4E7CE67A-00E9-E0AA-0213-D8670D867E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8ECC90-EC85-B66B-B1CA-9B586E7F7035}"/>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3506992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A2F0-9131-EB8C-3201-5588929BBC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0254258-5A34-6BE2-D865-4BD8FEAD3A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AD4CD2-7CEE-49BF-9F78-2B31A3602D8D}"/>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5" name="Footer Placeholder 4">
            <a:extLst>
              <a:ext uri="{FF2B5EF4-FFF2-40B4-BE49-F238E27FC236}">
                <a16:creationId xmlns:a16="http://schemas.microsoft.com/office/drawing/2014/main" id="{565A10A5-642F-F316-58D5-028676B0C4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CDD9CA-9DC8-C14C-D78F-1107EDE971EE}"/>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334084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4797-4078-E26C-5E98-1E521AA9282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384B822-315C-0265-8C1B-9FDBE7654A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6E63970-B650-A132-4271-DD88B522F97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ECF015D-201B-72B8-F28C-C92CBDF4AD3D}"/>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6" name="Footer Placeholder 5">
            <a:extLst>
              <a:ext uri="{FF2B5EF4-FFF2-40B4-BE49-F238E27FC236}">
                <a16:creationId xmlns:a16="http://schemas.microsoft.com/office/drawing/2014/main" id="{0580C64B-2022-8C51-623B-2A15A2A43A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5664B9-F181-F535-2561-9D40230A1368}"/>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2190101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464E-1AF7-B98C-6F38-1097C6E2BC2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E9C9C43-6064-432F-1FA2-824FDB4052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1D46380-2195-2034-3BB0-DCA4106359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697605A-5520-D00E-1B02-51A419719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2DC5CE5-16FF-9292-FF76-27D0112EA41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2BDB36E-2320-F82A-6F18-39BBD91FAA96}"/>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8" name="Footer Placeholder 7">
            <a:extLst>
              <a:ext uri="{FF2B5EF4-FFF2-40B4-BE49-F238E27FC236}">
                <a16:creationId xmlns:a16="http://schemas.microsoft.com/office/drawing/2014/main" id="{5F007DF1-27C0-0F99-C071-601640E7038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9C0643-F8E7-0A77-ABE9-3D2F748D38E1}"/>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77004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3BBB-AA62-69CD-8213-EF781653C9D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CE97902-8F10-3C9E-6E65-891FB80917A6}"/>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4" name="Footer Placeholder 3">
            <a:extLst>
              <a:ext uri="{FF2B5EF4-FFF2-40B4-BE49-F238E27FC236}">
                <a16:creationId xmlns:a16="http://schemas.microsoft.com/office/drawing/2014/main" id="{135080C1-80C4-13C1-46E8-D030906702A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6C7AC3-B8BB-067F-59A1-06AB7C641BD0}"/>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86716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3588AF-C90A-A1D9-58F0-05A78F651385}"/>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3" name="Footer Placeholder 2">
            <a:extLst>
              <a:ext uri="{FF2B5EF4-FFF2-40B4-BE49-F238E27FC236}">
                <a16:creationId xmlns:a16="http://schemas.microsoft.com/office/drawing/2014/main" id="{EE146DD9-1225-C781-36BD-B5DE61B2FE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E101C13-8805-D12B-5BAD-BE992090D60D}"/>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80302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BE60-B6D7-1FEA-1C9F-1D810512DB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A5637F6-853F-B84B-F05B-1CB8C0690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8588CF49-F132-42B3-641A-D03385729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0025AA8-DA62-04EA-5784-90A7C17B604F}"/>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6" name="Footer Placeholder 5">
            <a:extLst>
              <a:ext uri="{FF2B5EF4-FFF2-40B4-BE49-F238E27FC236}">
                <a16:creationId xmlns:a16="http://schemas.microsoft.com/office/drawing/2014/main" id="{D00B1957-3DE8-CFB4-03F5-BD161CE55C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1BA667-368A-FE36-3A73-3562805B6FBB}"/>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127803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B3AE-B259-9B06-9E96-839FBF595D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0071454E-496D-946C-829F-FD89CCD79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2A072E6-03CD-DD84-24ED-977F80565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96CB52-1776-7E0A-26F9-1940D01FB9E0}"/>
              </a:ext>
            </a:extLst>
          </p:cNvPr>
          <p:cNvSpPr>
            <a:spLocks noGrp="1"/>
          </p:cNvSpPr>
          <p:nvPr>
            <p:ph type="dt" sz="half" idx="10"/>
          </p:nvPr>
        </p:nvSpPr>
        <p:spPr/>
        <p:txBody>
          <a:bodyPr/>
          <a:lstStyle/>
          <a:p>
            <a:fld id="{F8D33D72-6342-4DA1-988C-5E5B9CB565E1}" type="datetimeFigureOut">
              <a:rPr lang="en-GB" smtClean="0"/>
              <a:t>13/05/2024</a:t>
            </a:fld>
            <a:endParaRPr lang="en-GB"/>
          </a:p>
        </p:txBody>
      </p:sp>
      <p:sp>
        <p:nvSpPr>
          <p:cNvPr id="6" name="Footer Placeholder 5">
            <a:extLst>
              <a:ext uri="{FF2B5EF4-FFF2-40B4-BE49-F238E27FC236}">
                <a16:creationId xmlns:a16="http://schemas.microsoft.com/office/drawing/2014/main" id="{F059C1C2-2219-00DE-EEF1-9556CF3559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3FE777-ED94-9EC4-9122-4E59683CD33D}"/>
              </a:ext>
            </a:extLst>
          </p:cNvPr>
          <p:cNvSpPr>
            <a:spLocks noGrp="1"/>
          </p:cNvSpPr>
          <p:nvPr>
            <p:ph type="sldNum" sz="quarter" idx="12"/>
          </p:nvPr>
        </p:nvSpPr>
        <p:spPr/>
        <p:txBody>
          <a:bodyPr/>
          <a:lstStyle/>
          <a:p>
            <a:fld id="{62FF8559-8FEE-466B-A351-2A2D74FF5E80}" type="slidenum">
              <a:rPr lang="en-GB" smtClean="0"/>
              <a:t>‹#›</a:t>
            </a:fld>
            <a:endParaRPr lang="en-GB"/>
          </a:p>
        </p:txBody>
      </p:sp>
    </p:spTree>
    <p:extLst>
      <p:ext uri="{BB962C8B-B14F-4D97-AF65-F5344CB8AC3E}">
        <p14:creationId xmlns:p14="http://schemas.microsoft.com/office/powerpoint/2010/main" val="398248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561A10-67EC-CFCD-B592-EA8C377BE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D71E1FB-D60A-0789-A060-3FA9C6D3C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A7126DD-FE88-E653-5DA3-B97994726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33D72-6342-4DA1-988C-5E5B9CB565E1}" type="datetimeFigureOut">
              <a:rPr lang="en-GB" smtClean="0"/>
              <a:t>13/05/2024</a:t>
            </a:fld>
            <a:endParaRPr lang="en-GB"/>
          </a:p>
        </p:txBody>
      </p:sp>
      <p:sp>
        <p:nvSpPr>
          <p:cNvPr id="5" name="Footer Placeholder 4">
            <a:extLst>
              <a:ext uri="{FF2B5EF4-FFF2-40B4-BE49-F238E27FC236}">
                <a16:creationId xmlns:a16="http://schemas.microsoft.com/office/drawing/2014/main" id="{BE1073E9-9E5C-5579-0F6C-A08E5570C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7B900B3-297E-F205-07CE-42DC20B8B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F8559-8FEE-466B-A351-2A2D74FF5E80}" type="slidenum">
              <a:rPr lang="en-GB" smtClean="0"/>
              <a:t>‹#›</a:t>
            </a:fld>
            <a:endParaRPr lang="en-GB"/>
          </a:p>
        </p:txBody>
      </p:sp>
    </p:spTree>
    <p:extLst>
      <p:ext uri="{BB962C8B-B14F-4D97-AF65-F5344CB8AC3E}">
        <p14:creationId xmlns:p14="http://schemas.microsoft.com/office/powerpoint/2010/main" val="68182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5/13/2024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a:xfrm>
            <a:off x="275303" y="2671916"/>
            <a:ext cx="5820697" cy="1514167"/>
          </a:xfrm>
        </p:spPr>
        <p:txBody>
          <a:bodyPr/>
          <a:lstStyle/>
          <a:p>
            <a:r>
              <a:rPr lang="en-US" dirty="0">
                <a:latin typeface="Poppins"/>
                <a:cs typeface="Poppins"/>
              </a:rPr>
              <a:t>High performance computing Exam</a:t>
            </a:r>
            <a:br>
              <a:rPr lang="en-US" dirty="0">
                <a:latin typeface="Poppins"/>
                <a:cs typeface="Poppins"/>
              </a:rPr>
            </a:br>
            <a:br>
              <a:rPr lang="en-US" dirty="0">
                <a:latin typeface="Poppins"/>
                <a:cs typeface="Poppins"/>
              </a:rPr>
            </a:br>
            <a:r>
              <a:rPr lang="en-GB" dirty="0">
                <a:latin typeface="Poppins"/>
                <a:cs typeface="Poppins"/>
              </a:rPr>
              <a:t>Exercise 2</a:t>
            </a:r>
            <a:endParaRPr lang="en-US" dirty="0">
              <a:solidFill>
                <a:srgbClr val="000000"/>
              </a:solidFill>
              <a:latin typeface="Poppins"/>
              <a:cs typeface="Poppins"/>
            </a:endParaRPr>
          </a:p>
        </p:txBody>
      </p:sp>
      <p:sp>
        <p:nvSpPr>
          <p:cNvPr id="4" name="Text Placeholder 3">
            <a:extLst>
              <a:ext uri="{FF2B5EF4-FFF2-40B4-BE49-F238E27FC236}">
                <a16:creationId xmlns:a16="http://schemas.microsoft.com/office/drawing/2014/main" id="{E44F0848-B081-1EB4-54CE-A4262714BD2C}"/>
              </a:ext>
            </a:extLst>
          </p:cNvPr>
          <p:cNvSpPr>
            <a:spLocks noGrp="1"/>
          </p:cNvSpPr>
          <p:nvPr>
            <p:ph type="body" sz="quarter" idx="14"/>
          </p:nvPr>
        </p:nvSpPr>
        <p:spPr>
          <a:xfrm>
            <a:off x="914400" y="5783187"/>
            <a:ext cx="2971800" cy="365126"/>
          </a:xfrm>
        </p:spPr>
        <p:txBody>
          <a:bodyPr/>
          <a:lstStyle/>
          <a:p>
            <a:r>
              <a:rPr lang="en-US" dirty="0"/>
              <a:t>Created by</a:t>
            </a:r>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a:xfrm>
            <a:off x="914400" y="6186183"/>
            <a:ext cx="2971800" cy="365126"/>
          </a:xfrm>
        </p:spPr>
        <p:txBody>
          <a:bodyPr/>
          <a:lstStyle/>
          <a:p>
            <a:r>
              <a:rPr lang="en-US" dirty="0"/>
              <a:t>Marco De Rito</a:t>
            </a:r>
          </a:p>
        </p:txBody>
      </p:sp>
      <p:pic>
        <p:nvPicPr>
          <p:cNvPr id="7" name="Picture 6" descr="A logo of a university&#10;&#10;Description automatically generated">
            <a:extLst>
              <a:ext uri="{FF2B5EF4-FFF2-40B4-BE49-F238E27FC236}">
                <a16:creationId xmlns:a16="http://schemas.microsoft.com/office/drawing/2014/main" id="{5E86A78F-21BF-99A7-77E8-2819645F5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495" y="5438626"/>
            <a:ext cx="3134264" cy="1419374"/>
          </a:xfrm>
          <a:prstGeom prst="rect">
            <a:avLst/>
          </a:prstGeom>
        </p:spPr>
      </p:pic>
      <p:pic>
        <p:nvPicPr>
          <p:cNvPr id="10" name="Segnaposto immagine 8" descr="Immagine che contiene persona, computer, computer, Attrezzatura per ufficio&#10;&#10;Descrizione generata automaticamente">
            <a:extLst>
              <a:ext uri="{FF2B5EF4-FFF2-40B4-BE49-F238E27FC236}">
                <a16:creationId xmlns:a16="http://schemas.microsoft.com/office/drawing/2014/main" id="{717E265D-A3B0-478D-CC7A-38E56E67AE84}"/>
              </a:ext>
            </a:extLst>
          </p:cNvPr>
          <p:cNvPicPr>
            <a:picLocks noChangeAspect="1"/>
          </p:cNvPicPr>
          <p:nvPr/>
        </p:nvPicPr>
        <p:blipFill>
          <a:blip r:embed="rId3"/>
          <a:srcRect l="24600" r="24600"/>
          <a:stretch/>
        </p:blipFill>
        <p:spPr>
          <a:xfrm>
            <a:off x="8117458" y="1227180"/>
            <a:ext cx="3353848" cy="4403640"/>
          </a:xfrm>
          <a:prstGeom prst="rect">
            <a:avLst/>
          </a:prstGeom>
        </p:spPr>
      </p:pic>
    </p:spTree>
    <p:extLst>
      <p:ext uri="{BB962C8B-B14F-4D97-AF65-F5344CB8AC3E}">
        <p14:creationId xmlns:p14="http://schemas.microsoft.com/office/powerpoint/2010/main" val="117369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DF27-AA06-30AB-E2B0-0DBB66F46C9A}"/>
              </a:ext>
            </a:extLst>
          </p:cNvPr>
          <p:cNvSpPr>
            <a:spLocks noGrp="1"/>
          </p:cNvSpPr>
          <p:nvPr>
            <p:ph type="title"/>
          </p:nvPr>
        </p:nvSpPr>
        <p:spPr/>
        <p:txBody>
          <a:bodyPr/>
          <a:lstStyle/>
          <a:p>
            <a:r>
              <a:rPr lang="en-GB" dirty="0"/>
              <a:t>Scalability</a:t>
            </a:r>
            <a:endParaRPr lang="it" dirty="0"/>
          </a:p>
        </p:txBody>
      </p:sp>
      <p:sp>
        <p:nvSpPr>
          <p:cNvPr id="3" name="Text Placeholder 2">
            <a:extLst>
              <a:ext uri="{FF2B5EF4-FFF2-40B4-BE49-F238E27FC236}">
                <a16:creationId xmlns:a16="http://schemas.microsoft.com/office/drawing/2014/main" id="{B93814BD-2E31-EEF9-7345-ABB20CE86335}"/>
              </a:ext>
            </a:extLst>
          </p:cNvPr>
          <p:cNvSpPr>
            <a:spLocks noGrp="1"/>
          </p:cNvSpPr>
          <p:nvPr>
            <p:ph type="body" sz="quarter" idx="13"/>
          </p:nvPr>
        </p:nvSpPr>
        <p:spPr>
          <a:xfrm>
            <a:off x="317463" y="1660864"/>
            <a:ext cx="2917371" cy="743178"/>
          </a:xfrm>
        </p:spPr>
        <p:txBody>
          <a:bodyPr/>
          <a:lstStyle/>
          <a:p>
            <a:r>
              <a:rPr lang="en-GB" dirty="0"/>
              <a:t>Strong Scalability</a:t>
            </a:r>
            <a:endParaRPr lang="it" dirty="0"/>
          </a:p>
        </p:txBody>
      </p:sp>
      <p:sp>
        <p:nvSpPr>
          <p:cNvPr id="5" name="Text Placeholder 4">
            <a:extLst>
              <a:ext uri="{FF2B5EF4-FFF2-40B4-BE49-F238E27FC236}">
                <a16:creationId xmlns:a16="http://schemas.microsoft.com/office/drawing/2014/main" id="{EABA06E0-D8FA-29A8-64F2-4AA52274A0FE}"/>
              </a:ext>
            </a:extLst>
          </p:cNvPr>
          <p:cNvSpPr>
            <a:spLocks noGrp="1"/>
          </p:cNvSpPr>
          <p:nvPr>
            <p:ph type="body" sz="quarter" idx="15"/>
          </p:nvPr>
        </p:nvSpPr>
        <p:spPr>
          <a:xfrm>
            <a:off x="6134100" y="1660864"/>
            <a:ext cx="3394828" cy="743178"/>
          </a:xfrm>
        </p:spPr>
        <p:txBody>
          <a:bodyPr/>
          <a:lstStyle/>
          <a:p>
            <a:r>
              <a:rPr lang="it" dirty="0"/>
              <a:t>Weak Scalability</a:t>
            </a:r>
          </a:p>
        </p:txBody>
      </p:sp>
      <p:sp>
        <p:nvSpPr>
          <p:cNvPr id="6" name="Text Placeholder 5">
            <a:extLst>
              <a:ext uri="{FF2B5EF4-FFF2-40B4-BE49-F238E27FC236}">
                <a16:creationId xmlns:a16="http://schemas.microsoft.com/office/drawing/2014/main" id="{24AAE0E5-7D39-0BA9-8124-31DB38598F78}"/>
              </a:ext>
            </a:extLst>
          </p:cNvPr>
          <p:cNvSpPr>
            <a:spLocks noGrp="1"/>
          </p:cNvSpPr>
          <p:nvPr>
            <p:ph type="body" sz="quarter" idx="16"/>
          </p:nvPr>
        </p:nvSpPr>
        <p:spPr>
          <a:xfrm>
            <a:off x="317462" y="2488263"/>
            <a:ext cx="2917371" cy="2057400"/>
          </a:xfrm>
        </p:spPr>
        <p:txBody>
          <a:bodyPr/>
          <a:lstStyle/>
          <a:p>
            <a:pPr algn="just"/>
            <a:r>
              <a:rPr lang="en-GB" dirty="0" err="1"/>
              <a:t>Analyzing</a:t>
            </a:r>
            <a:r>
              <a:rPr lang="en-GB" dirty="0"/>
              <a:t> the execution times with different thread configurations while keeping the problem size constant allows us to evaluate the strong scalability of the program. The results indicate a gradual improvement in performance up to a certain point, followed by a marginal increase or even a decrease in performance with a high number of threads. This suggests that the program may have reached a saturation point of parallelism efficiency beyond a certain number of threads.</a:t>
            </a:r>
          </a:p>
          <a:p>
            <a:pPr algn="just"/>
            <a:endParaRPr lang="en-GB" dirty="0"/>
          </a:p>
        </p:txBody>
      </p:sp>
      <p:sp>
        <p:nvSpPr>
          <p:cNvPr id="8" name="Text Placeholder 7">
            <a:extLst>
              <a:ext uri="{FF2B5EF4-FFF2-40B4-BE49-F238E27FC236}">
                <a16:creationId xmlns:a16="http://schemas.microsoft.com/office/drawing/2014/main" id="{E1EF7C61-450D-8FD5-5F9A-94C486A574A3}"/>
              </a:ext>
            </a:extLst>
          </p:cNvPr>
          <p:cNvSpPr>
            <a:spLocks noGrp="1"/>
          </p:cNvSpPr>
          <p:nvPr>
            <p:ph type="body" sz="quarter" idx="18"/>
          </p:nvPr>
        </p:nvSpPr>
        <p:spPr>
          <a:xfrm>
            <a:off x="6096000" y="2488263"/>
            <a:ext cx="2917371" cy="2057400"/>
          </a:xfrm>
        </p:spPr>
        <p:txBody>
          <a:bodyPr/>
          <a:lstStyle/>
          <a:p>
            <a:pPr algn="just"/>
            <a:r>
              <a:rPr lang="en-GB" dirty="0"/>
              <a:t>By observing the execution times with increasing problem sizes and proportionally increased thread counts, we can evaluate the weak scalability of the program. The results indicate that the execution time remains substantially constant despite the increase in problem sizes and thread counts. This suggests that the program is able to effectively handle larger problem sizes without experiencing significant performance degradation.</a:t>
            </a:r>
          </a:p>
          <a:p>
            <a:pPr algn="just"/>
            <a:endParaRPr lang="en-GB" dirty="0"/>
          </a:p>
        </p:txBody>
      </p:sp>
      <p:graphicFrame>
        <p:nvGraphicFramePr>
          <p:cNvPr id="13" name="Table 12">
            <a:extLst>
              <a:ext uri="{FF2B5EF4-FFF2-40B4-BE49-F238E27FC236}">
                <a16:creationId xmlns:a16="http://schemas.microsoft.com/office/drawing/2014/main" id="{5145E6CB-1AA1-35B7-C4CB-E19644CB14CA}"/>
              </a:ext>
            </a:extLst>
          </p:cNvPr>
          <p:cNvGraphicFramePr>
            <a:graphicFrameLocks noGrp="1"/>
          </p:cNvGraphicFramePr>
          <p:nvPr/>
        </p:nvGraphicFramePr>
        <p:xfrm>
          <a:off x="3324946" y="2741159"/>
          <a:ext cx="2680940" cy="2426480"/>
        </p:xfrm>
        <a:graphic>
          <a:graphicData uri="http://schemas.openxmlformats.org/drawingml/2006/table">
            <a:tbl>
              <a:tblPr firstRow="1">
                <a:tableStyleId>{793D81CF-94F2-401A-BA57-92F5A7B2D0C5}</a:tableStyleId>
              </a:tblPr>
              <a:tblGrid>
                <a:gridCol w="546744">
                  <a:extLst>
                    <a:ext uri="{9D8B030D-6E8A-4147-A177-3AD203B41FA5}">
                      <a16:colId xmlns:a16="http://schemas.microsoft.com/office/drawing/2014/main" val="2798161259"/>
                    </a:ext>
                  </a:extLst>
                </a:gridCol>
                <a:gridCol w="1062439">
                  <a:extLst>
                    <a:ext uri="{9D8B030D-6E8A-4147-A177-3AD203B41FA5}">
                      <a16:colId xmlns:a16="http://schemas.microsoft.com/office/drawing/2014/main" val="2865936287"/>
                    </a:ext>
                  </a:extLst>
                </a:gridCol>
                <a:gridCol w="1071757">
                  <a:extLst>
                    <a:ext uri="{9D8B030D-6E8A-4147-A177-3AD203B41FA5}">
                      <a16:colId xmlns:a16="http://schemas.microsoft.com/office/drawing/2014/main" val="3312739423"/>
                    </a:ext>
                  </a:extLst>
                </a:gridCol>
              </a:tblGrid>
              <a:tr h="227985">
                <a:tc>
                  <a:txBody>
                    <a:bodyPr/>
                    <a:lstStyle/>
                    <a:p>
                      <a:pPr algn="ctr" fontAlgn="b"/>
                      <a:r>
                        <a:rPr lang="en-GB" sz="1200" b="1" u="none" strike="noStrike" dirty="0">
                          <a:solidFill>
                            <a:schemeClr val="bg1"/>
                          </a:solidFill>
                          <a:effectLst/>
                        </a:rPr>
                        <a:t>Threads</a:t>
                      </a:r>
                      <a:endParaRPr lang="en-GB" sz="1200" b="1"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err="1">
                          <a:solidFill>
                            <a:schemeClr val="bg1"/>
                          </a:solidFill>
                          <a:effectLst/>
                        </a:rPr>
                        <a:t>Problem_Size</a:t>
                      </a:r>
                      <a:endParaRPr lang="en-GB" sz="1200" b="1"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err="1">
                          <a:solidFill>
                            <a:schemeClr val="bg1"/>
                          </a:solidFill>
                          <a:effectLst/>
                        </a:rPr>
                        <a:t>Execution_Time</a:t>
                      </a:r>
                      <a:endParaRPr lang="en-GB" sz="1200" b="1"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52243325"/>
                  </a:ext>
                </a:extLst>
              </a:tr>
              <a:tr h="439699">
                <a:tc>
                  <a:txBody>
                    <a:bodyPr/>
                    <a:lstStyle/>
                    <a:p>
                      <a:pPr algn="ctr" fontAlgn="b"/>
                      <a:r>
                        <a:rPr lang="en-GB" sz="1100" b="0" u="none" strike="noStrike" dirty="0">
                          <a:solidFill>
                            <a:srgbClr val="000000"/>
                          </a:solidFill>
                          <a:effectLst/>
                        </a:rPr>
                        <a:t>1</a:t>
                      </a:r>
                      <a:endParaRPr lang="en-GB"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0" u="none" strike="noStrike" dirty="0">
                          <a:solidFill>
                            <a:srgbClr val="000000"/>
                          </a:solidFill>
                          <a:effectLst/>
                        </a:rPr>
                        <a:t>1920</a:t>
                      </a:r>
                      <a:endParaRPr lang="en-GB"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0" u="none" strike="noStrike" dirty="0">
                          <a:solidFill>
                            <a:srgbClr val="000000"/>
                          </a:solidFill>
                          <a:effectLst/>
                        </a:rPr>
                        <a:t>0.778259</a:t>
                      </a:r>
                      <a:endParaRPr lang="en-GB"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88473980"/>
                  </a:ext>
                </a:extLst>
              </a:tr>
              <a:tr h="439699">
                <a:tc>
                  <a:txBody>
                    <a:bodyPr/>
                    <a:lstStyle/>
                    <a:p>
                      <a:pPr algn="ctr" fontAlgn="b"/>
                      <a:r>
                        <a:rPr lang="en-GB" sz="1100" b="0" u="none" strike="noStrike">
                          <a:solidFill>
                            <a:srgbClr val="000000"/>
                          </a:solidFill>
                          <a:effectLst/>
                        </a:rPr>
                        <a:t>2</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0" u="none" strike="noStrike" dirty="0">
                          <a:solidFill>
                            <a:srgbClr val="000000"/>
                          </a:solidFill>
                          <a:effectLst/>
                        </a:rPr>
                        <a:t>1920</a:t>
                      </a:r>
                      <a:endParaRPr lang="en-GB"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0" u="none" strike="noStrike">
                          <a:solidFill>
                            <a:srgbClr val="000000"/>
                          </a:solidFill>
                          <a:effectLst/>
                        </a:rPr>
                        <a:t>0.73478</a:t>
                      </a:r>
                      <a:endParaRPr lang="en-GB"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24119642"/>
                  </a:ext>
                </a:extLst>
              </a:tr>
              <a:tr h="439699">
                <a:tc>
                  <a:txBody>
                    <a:bodyPr/>
                    <a:lstStyle/>
                    <a:p>
                      <a:pPr algn="ctr" fontAlgn="b"/>
                      <a:r>
                        <a:rPr lang="en-GB" sz="1100" b="0" u="none" strike="noStrike">
                          <a:solidFill>
                            <a:srgbClr val="000000"/>
                          </a:solidFill>
                          <a:effectLst/>
                        </a:rPr>
                        <a:t>4</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0" u="none" strike="noStrike" dirty="0">
                          <a:solidFill>
                            <a:srgbClr val="000000"/>
                          </a:solidFill>
                          <a:effectLst/>
                        </a:rPr>
                        <a:t>1920</a:t>
                      </a:r>
                      <a:endParaRPr lang="en-GB"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0" u="none" strike="noStrike">
                          <a:solidFill>
                            <a:srgbClr val="000000"/>
                          </a:solidFill>
                          <a:effectLst/>
                        </a:rPr>
                        <a:t>0.782234</a:t>
                      </a:r>
                      <a:endParaRPr lang="en-GB"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15205265"/>
                  </a:ext>
                </a:extLst>
              </a:tr>
              <a:tr h="439699">
                <a:tc>
                  <a:txBody>
                    <a:bodyPr/>
                    <a:lstStyle/>
                    <a:p>
                      <a:pPr algn="ctr" fontAlgn="b"/>
                      <a:r>
                        <a:rPr lang="en-GB" sz="1100" b="0" u="none" strike="noStrike">
                          <a:solidFill>
                            <a:srgbClr val="000000"/>
                          </a:solidFill>
                          <a:effectLst/>
                        </a:rPr>
                        <a:t>8</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0" u="none" strike="noStrike">
                          <a:solidFill>
                            <a:srgbClr val="000000"/>
                          </a:solidFill>
                          <a:effectLst/>
                        </a:rPr>
                        <a:t>1920</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0" u="none" strike="noStrike" dirty="0">
                          <a:solidFill>
                            <a:srgbClr val="000000"/>
                          </a:solidFill>
                          <a:effectLst/>
                        </a:rPr>
                        <a:t>0.745785</a:t>
                      </a:r>
                      <a:endParaRPr lang="en-GB"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71270418"/>
                  </a:ext>
                </a:extLst>
              </a:tr>
              <a:tr h="439699">
                <a:tc>
                  <a:txBody>
                    <a:bodyPr/>
                    <a:lstStyle/>
                    <a:p>
                      <a:pPr algn="ctr" fontAlgn="b"/>
                      <a:r>
                        <a:rPr lang="en-GB" sz="1100" b="0" u="none" strike="noStrike">
                          <a:solidFill>
                            <a:srgbClr val="000000"/>
                          </a:solidFill>
                          <a:effectLst/>
                        </a:rPr>
                        <a:t>16</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0" u="none" strike="noStrike">
                          <a:solidFill>
                            <a:srgbClr val="000000"/>
                          </a:solidFill>
                          <a:effectLst/>
                        </a:rPr>
                        <a:t>1920</a:t>
                      </a:r>
                      <a:endParaRPr lang="en-GB"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GB" sz="1100" b="0" u="none" strike="noStrike" dirty="0">
                          <a:solidFill>
                            <a:srgbClr val="000000"/>
                          </a:solidFill>
                          <a:effectLst/>
                        </a:rPr>
                        <a:t>0.764992</a:t>
                      </a:r>
                      <a:endParaRPr lang="en-GB"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27648149"/>
                  </a:ext>
                </a:extLst>
              </a:tr>
            </a:tbl>
          </a:graphicData>
        </a:graphic>
      </p:graphicFrame>
      <p:graphicFrame>
        <p:nvGraphicFramePr>
          <p:cNvPr id="14" name="Table 13">
            <a:extLst>
              <a:ext uri="{FF2B5EF4-FFF2-40B4-BE49-F238E27FC236}">
                <a16:creationId xmlns:a16="http://schemas.microsoft.com/office/drawing/2014/main" id="{C57959CE-0BD6-F5E4-F111-16C54BE05E55}"/>
              </a:ext>
            </a:extLst>
          </p:cNvPr>
          <p:cNvGraphicFramePr>
            <a:graphicFrameLocks noGrp="1"/>
          </p:cNvGraphicFramePr>
          <p:nvPr/>
        </p:nvGraphicFramePr>
        <p:xfrm>
          <a:off x="9193598" y="2741159"/>
          <a:ext cx="2680940" cy="2426480"/>
        </p:xfrm>
        <a:graphic>
          <a:graphicData uri="http://schemas.openxmlformats.org/drawingml/2006/table">
            <a:tbl>
              <a:tblPr firstRow="1">
                <a:tableStyleId>{793D81CF-94F2-401A-BA57-92F5A7B2D0C5}</a:tableStyleId>
              </a:tblPr>
              <a:tblGrid>
                <a:gridCol w="546744">
                  <a:extLst>
                    <a:ext uri="{9D8B030D-6E8A-4147-A177-3AD203B41FA5}">
                      <a16:colId xmlns:a16="http://schemas.microsoft.com/office/drawing/2014/main" val="2798161259"/>
                    </a:ext>
                  </a:extLst>
                </a:gridCol>
                <a:gridCol w="1062439">
                  <a:extLst>
                    <a:ext uri="{9D8B030D-6E8A-4147-A177-3AD203B41FA5}">
                      <a16:colId xmlns:a16="http://schemas.microsoft.com/office/drawing/2014/main" val="2865936287"/>
                    </a:ext>
                  </a:extLst>
                </a:gridCol>
                <a:gridCol w="1071757">
                  <a:extLst>
                    <a:ext uri="{9D8B030D-6E8A-4147-A177-3AD203B41FA5}">
                      <a16:colId xmlns:a16="http://schemas.microsoft.com/office/drawing/2014/main" val="3312739423"/>
                    </a:ext>
                  </a:extLst>
                </a:gridCol>
              </a:tblGrid>
              <a:tr h="227985">
                <a:tc>
                  <a:txBody>
                    <a:bodyPr/>
                    <a:lstStyle/>
                    <a:p>
                      <a:pPr algn="ctr" fontAlgn="b"/>
                      <a:r>
                        <a:rPr lang="en-GB" sz="1200" b="1" u="none" strike="noStrike" dirty="0">
                          <a:solidFill>
                            <a:schemeClr val="bg1"/>
                          </a:solidFill>
                          <a:effectLst/>
                        </a:rPr>
                        <a:t>Threads</a:t>
                      </a:r>
                      <a:endParaRPr lang="en-GB" sz="1200" b="1"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err="1">
                          <a:solidFill>
                            <a:schemeClr val="bg1"/>
                          </a:solidFill>
                          <a:effectLst/>
                        </a:rPr>
                        <a:t>Problem_Size</a:t>
                      </a:r>
                      <a:endParaRPr lang="en-GB" sz="1200" b="1"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GB" sz="1200" b="1" u="none" strike="noStrike" dirty="0" err="1">
                          <a:solidFill>
                            <a:schemeClr val="bg1"/>
                          </a:solidFill>
                          <a:effectLst/>
                        </a:rPr>
                        <a:t>Execution_Time</a:t>
                      </a:r>
                      <a:endParaRPr lang="en-GB" sz="1200" b="1" i="0" u="none" strike="noStrike" dirty="0">
                        <a:solidFill>
                          <a:schemeClr val="bg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52243325"/>
                  </a:ext>
                </a:extLst>
              </a:tr>
              <a:tr h="439699">
                <a:tc>
                  <a:txBody>
                    <a:bodyPr/>
                    <a:lstStyle/>
                    <a:p>
                      <a:pPr algn="ctr" fontAlgn="b"/>
                      <a:r>
                        <a:rPr lang="en-GB" sz="1100" b="0" i="0" u="none" strike="noStrike" dirty="0">
                          <a:solidFill>
                            <a:srgbClr val="000000"/>
                          </a:solidFill>
                          <a:effectLst/>
                          <a:latin typeface="Calibri" panose="020F0502020204030204" pitchFamily="34" charset="0"/>
                        </a:rPr>
                        <a:t>1</a:t>
                      </a:r>
                    </a:p>
                  </a:txBody>
                  <a:tcPr marL="7620" marR="7620" marT="7620" marB="0" anchor="ctr"/>
                </a:tc>
                <a:tc>
                  <a:txBody>
                    <a:bodyPr/>
                    <a:lstStyle/>
                    <a:p>
                      <a:pPr algn="ctr" fontAlgn="b"/>
                      <a:r>
                        <a:rPr lang="en-GB" sz="1100" b="0" i="0" u="none" strike="noStrike">
                          <a:solidFill>
                            <a:srgbClr val="000000"/>
                          </a:solidFill>
                          <a:effectLst/>
                          <a:latin typeface="Calibri" panose="020F0502020204030204" pitchFamily="34" charset="0"/>
                        </a:rPr>
                        <a:t>1920</a:t>
                      </a:r>
                    </a:p>
                  </a:txBody>
                  <a:tcPr marL="7620" marR="7620" marT="7620" marB="0" anchor="ctr"/>
                </a:tc>
                <a:tc>
                  <a:txBody>
                    <a:bodyPr/>
                    <a:lstStyle/>
                    <a:p>
                      <a:pPr algn="ctr" fontAlgn="b"/>
                      <a:r>
                        <a:rPr lang="en-GB" sz="1100" b="0" i="0" u="none" strike="noStrike">
                          <a:solidFill>
                            <a:srgbClr val="000000"/>
                          </a:solidFill>
                          <a:effectLst/>
                          <a:latin typeface="Calibri" panose="020F0502020204030204" pitchFamily="34" charset="0"/>
                        </a:rPr>
                        <a:t>0.793303</a:t>
                      </a:r>
                    </a:p>
                  </a:txBody>
                  <a:tcPr marL="7620" marR="7620" marT="7620" marB="0" anchor="ctr"/>
                </a:tc>
                <a:extLst>
                  <a:ext uri="{0D108BD9-81ED-4DB2-BD59-A6C34878D82A}">
                    <a16:rowId xmlns:a16="http://schemas.microsoft.com/office/drawing/2014/main" val="3788473980"/>
                  </a:ext>
                </a:extLst>
              </a:tr>
              <a:tr h="439699">
                <a:tc>
                  <a:txBody>
                    <a:bodyPr/>
                    <a:lstStyle/>
                    <a:p>
                      <a:pPr algn="ctr" fontAlgn="b"/>
                      <a:r>
                        <a:rPr lang="en-GB" sz="11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GB" sz="1100" b="0" i="0" u="none" strike="noStrike">
                          <a:solidFill>
                            <a:srgbClr val="000000"/>
                          </a:solidFill>
                          <a:effectLst/>
                          <a:latin typeface="Calibri" panose="020F0502020204030204" pitchFamily="34" charset="0"/>
                        </a:rPr>
                        <a:t>3840</a:t>
                      </a:r>
                    </a:p>
                  </a:txBody>
                  <a:tcPr marL="7620" marR="7620" marT="7620" marB="0" anchor="ctr"/>
                </a:tc>
                <a:tc>
                  <a:txBody>
                    <a:bodyPr/>
                    <a:lstStyle/>
                    <a:p>
                      <a:pPr algn="ctr" fontAlgn="b"/>
                      <a:r>
                        <a:rPr lang="en-GB" sz="1100" b="0" i="0" u="none" strike="noStrike">
                          <a:solidFill>
                            <a:srgbClr val="000000"/>
                          </a:solidFill>
                          <a:effectLst/>
                          <a:latin typeface="Calibri" panose="020F0502020204030204" pitchFamily="34" charset="0"/>
                        </a:rPr>
                        <a:t>0.759114</a:t>
                      </a:r>
                    </a:p>
                  </a:txBody>
                  <a:tcPr marL="7620" marR="7620" marT="7620" marB="0" anchor="ctr"/>
                </a:tc>
                <a:extLst>
                  <a:ext uri="{0D108BD9-81ED-4DB2-BD59-A6C34878D82A}">
                    <a16:rowId xmlns:a16="http://schemas.microsoft.com/office/drawing/2014/main" val="3997963981"/>
                  </a:ext>
                </a:extLst>
              </a:tr>
              <a:tr h="439699">
                <a:tc>
                  <a:txBody>
                    <a:bodyPr/>
                    <a:lstStyle/>
                    <a:p>
                      <a:pPr algn="ctr" fontAlgn="b"/>
                      <a:r>
                        <a:rPr lang="en-GB" sz="11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b"/>
                      <a:r>
                        <a:rPr lang="en-GB" sz="1100" b="0" i="0" u="none" strike="noStrike">
                          <a:solidFill>
                            <a:srgbClr val="000000"/>
                          </a:solidFill>
                          <a:effectLst/>
                          <a:latin typeface="Calibri" panose="020F0502020204030204" pitchFamily="34" charset="0"/>
                        </a:rPr>
                        <a:t>7680</a:t>
                      </a:r>
                    </a:p>
                  </a:txBody>
                  <a:tcPr marL="7620" marR="7620" marT="7620" marB="0" anchor="ctr"/>
                </a:tc>
                <a:tc>
                  <a:txBody>
                    <a:bodyPr/>
                    <a:lstStyle/>
                    <a:p>
                      <a:pPr algn="ctr" fontAlgn="b"/>
                      <a:r>
                        <a:rPr lang="en-GB" sz="1100" b="0" i="0" u="none" strike="noStrike">
                          <a:solidFill>
                            <a:srgbClr val="000000"/>
                          </a:solidFill>
                          <a:effectLst/>
                          <a:latin typeface="Calibri" panose="020F0502020204030204" pitchFamily="34" charset="0"/>
                        </a:rPr>
                        <a:t>0.763709</a:t>
                      </a:r>
                    </a:p>
                  </a:txBody>
                  <a:tcPr marL="7620" marR="7620" marT="7620" marB="0" anchor="ctr"/>
                </a:tc>
                <a:extLst>
                  <a:ext uri="{0D108BD9-81ED-4DB2-BD59-A6C34878D82A}">
                    <a16:rowId xmlns:a16="http://schemas.microsoft.com/office/drawing/2014/main" val="4159721726"/>
                  </a:ext>
                </a:extLst>
              </a:tr>
              <a:tr h="439699">
                <a:tc>
                  <a:txBody>
                    <a:bodyPr/>
                    <a:lstStyle/>
                    <a:p>
                      <a:pPr algn="ctr" fontAlgn="b"/>
                      <a:r>
                        <a:rPr lang="en-GB" sz="11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b"/>
                      <a:r>
                        <a:rPr lang="en-GB" sz="1100" b="0" i="0" u="none" strike="noStrike">
                          <a:solidFill>
                            <a:srgbClr val="000000"/>
                          </a:solidFill>
                          <a:effectLst/>
                          <a:latin typeface="Calibri" panose="020F0502020204030204" pitchFamily="34" charset="0"/>
                        </a:rPr>
                        <a:t>15360</a:t>
                      </a:r>
                    </a:p>
                  </a:txBody>
                  <a:tcPr marL="7620" marR="7620" marT="7620" marB="0" anchor="ctr"/>
                </a:tc>
                <a:tc>
                  <a:txBody>
                    <a:bodyPr/>
                    <a:lstStyle/>
                    <a:p>
                      <a:pPr algn="ctr" fontAlgn="b"/>
                      <a:r>
                        <a:rPr lang="en-GB" sz="1100" b="0" i="0" u="none" strike="noStrike">
                          <a:solidFill>
                            <a:srgbClr val="000000"/>
                          </a:solidFill>
                          <a:effectLst/>
                          <a:latin typeface="Calibri" panose="020F0502020204030204" pitchFamily="34" charset="0"/>
                        </a:rPr>
                        <a:t>0.743024</a:t>
                      </a:r>
                    </a:p>
                  </a:txBody>
                  <a:tcPr marL="7620" marR="7620" marT="7620" marB="0" anchor="ctr"/>
                </a:tc>
                <a:extLst>
                  <a:ext uri="{0D108BD9-81ED-4DB2-BD59-A6C34878D82A}">
                    <a16:rowId xmlns:a16="http://schemas.microsoft.com/office/drawing/2014/main" val="630281594"/>
                  </a:ext>
                </a:extLst>
              </a:tr>
              <a:tr h="439699">
                <a:tc>
                  <a:txBody>
                    <a:bodyPr/>
                    <a:lstStyle/>
                    <a:p>
                      <a:pPr algn="ctr" fontAlgn="b"/>
                      <a:r>
                        <a:rPr lang="en-GB" sz="1100" b="0" i="0" u="none" strike="noStrike">
                          <a:solidFill>
                            <a:srgbClr val="000000"/>
                          </a:solidFill>
                          <a:effectLst/>
                          <a:latin typeface="Calibri" panose="020F0502020204030204" pitchFamily="34" charset="0"/>
                        </a:rPr>
                        <a:t>16</a:t>
                      </a:r>
                    </a:p>
                  </a:txBody>
                  <a:tcPr marL="7620" marR="7620" marT="7620" marB="0" anchor="ctr"/>
                </a:tc>
                <a:tc>
                  <a:txBody>
                    <a:bodyPr/>
                    <a:lstStyle/>
                    <a:p>
                      <a:pPr algn="ctr" fontAlgn="b"/>
                      <a:r>
                        <a:rPr lang="en-GB" sz="1100" b="0" i="0" u="none" strike="noStrike">
                          <a:solidFill>
                            <a:srgbClr val="000000"/>
                          </a:solidFill>
                          <a:effectLst/>
                          <a:latin typeface="Calibri" panose="020F0502020204030204" pitchFamily="34" charset="0"/>
                        </a:rPr>
                        <a:t>30720</a:t>
                      </a:r>
                    </a:p>
                  </a:txBody>
                  <a:tcPr marL="7620" marR="7620" marT="7620" marB="0" anchor="ctr"/>
                </a:tc>
                <a:tc>
                  <a:txBody>
                    <a:bodyPr/>
                    <a:lstStyle/>
                    <a:p>
                      <a:pPr algn="ctr" fontAlgn="b"/>
                      <a:r>
                        <a:rPr lang="en-GB" sz="1100" b="0" i="0" u="none" strike="noStrike" dirty="0">
                          <a:solidFill>
                            <a:srgbClr val="000000"/>
                          </a:solidFill>
                          <a:effectLst/>
                          <a:latin typeface="Calibri" panose="020F0502020204030204" pitchFamily="34" charset="0"/>
                        </a:rPr>
                        <a:t>0.765462</a:t>
                      </a:r>
                    </a:p>
                  </a:txBody>
                  <a:tcPr marL="7620" marR="7620" marT="7620" marB="0" anchor="ctr"/>
                </a:tc>
                <a:extLst>
                  <a:ext uri="{0D108BD9-81ED-4DB2-BD59-A6C34878D82A}">
                    <a16:rowId xmlns:a16="http://schemas.microsoft.com/office/drawing/2014/main" val="151120159"/>
                  </a:ext>
                </a:extLst>
              </a:tr>
            </a:tbl>
          </a:graphicData>
        </a:graphic>
      </p:graphicFrame>
    </p:spTree>
    <p:extLst>
      <p:ext uri="{BB962C8B-B14F-4D97-AF65-F5344CB8AC3E}">
        <p14:creationId xmlns:p14="http://schemas.microsoft.com/office/powerpoint/2010/main" val="382380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1171-17CD-DA50-FE5E-C05E5A333CF8}"/>
              </a:ext>
            </a:extLst>
          </p:cNvPr>
          <p:cNvSpPr>
            <a:spLocks noGrp="1"/>
          </p:cNvSpPr>
          <p:nvPr>
            <p:ph type="title"/>
          </p:nvPr>
        </p:nvSpPr>
        <p:spPr>
          <a:xfrm>
            <a:off x="508243" y="239705"/>
            <a:ext cx="10892484" cy="1325563"/>
          </a:xfrm>
        </p:spPr>
        <p:txBody>
          <a:bodyPr/>
          <a:lstStyle/>
          <a:p>
            <a:r>
              <a:rPr lang="en-GB" dirty="0"/>
              <a:t>Visualizing the Mandelbrot Set</a:t>
            </a:r>
          </a:p>
        </p:txBody>
      </p:sp>
      <p:pic>
        <p:nvPicPr>
          <p:cNvPr id="9" name="Picture Placeholder 8">
            <a:extLst>
              <a:ext uri="{FF2B5EF4-FFF2-40B4-BE49-F238E27FC236}">
                <a16:creationId xmlns:a16="http://schemas.microsoft.com/office/drawing/2014/main" id="{9ADC3899-DEE7-A874-29A3-4F515CC4EBB2}"/>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t="-92857" r="-74" b="-92857"/>
          <a:stretch/>
        </p:blipFill>
        <p:spPr>
          <a:xfrm>
            <a:off x="225211" y="0"/>
            <a:ext cx="4354513" cy="6858000"/>
          </a:xfrm>
        </p:spPr>
      </p:pic>
      <p:sp>
        <p:nvSpPr>
          <p:cNvPr id="4" name="Text Placeholder 3">
            <a:extLst>
              <a:ext uri="{FF2B5EF4-FFF2-40B4-BE49-F238E27FC236}">
                <a16:creationId xmlns:a16="http://schemas.microsoft.com/office/drawing/2014/main" id="{678C1FD2-982B-073E-6893-2AF70C038295}"/>
              </a:ext>
            </a:extLst>
          </p:cNvPr>
          <p:cNvSpPr>
            <a:spLocks noGrp="1"/>
          </p:cNvSpPr>
          <p:nvPr>
            <p:ph type="body" sz="quarter" idx="21"/>
          </p:nvPr>
        </p:nvSpPr>
        <p:spPr>
          <a:xfrm>
            <a:off x="8766388" y="1458322"/>
            <a:ext cx="2917371" cy="743178"/>
          </a:xfrm>
        </p:spPr>
        <p:txBody>
          <a:bodyPr/>
          <a:lstStyle/>
          <a:p>
            <a:r>
              <a:rPr lang="en-GB" dirty="0"/>
              <a:t>Output Image Format</a:t>
            </a:r>
          </a:p>
        </p:txBody>
      </p:sp>
      <p:sp>
        <p:nvSpPr>
          <p:cNvPr id="5" name="Text Placeholder 4">
            <a:extLst>
              <a:ext uri="{FF2B5EF4-FFF2-40B4-BE49-F238E27FC236}">
                <a16:creationId xmlns:a16="http://schemas.microsoft.com/office/drawing/2014/main" id="{29A4BE60-36CA-34E7-5047-95EF5BAFC51E}"/>
              </a:ext>
            </a:extLst>
          </p:cNvPr>
          <p:cNvSpPr>
            <a:spLocks noGrp="1"/>
          </p:cNvSpPr>
          <p:nvPr>
            <p:ph type="body" sz="quarter" idx="17"/>
          </p:nvPr>
        </p:nvSpPr>
        <p:spPr>
          <a:xfrm>
            <a:off x="8766387" y="2351944"/>
            <a:ext cx="2917371" cy="2057400"/>
          </a:xfrm>
        </p:spPr>
        <p:txBody>
          <a:bodyPr/>
          <a:lstStyle/>
          <a:p>
            <a:pPr algn="just"/>
            <a:r>
              <a:rPr lang="en-GB" dirty="0"/>
              <a:t>The Mandelbrot set visualization is produced in Portable Gray Map (PGM) format. It includes a header specifying image dimensions and pixel intensity levels, followed by pixel values representing the intricate patterns inherent in the set.</a:t>
            </a:r>
          </a:p>
        </p:txBody>
      </p:sp>
      <p:sp>
        <p:nvSpPr>
          <p:cNvPr id="6" name="Text Placeholder 5">
            <a:extLst>
              <a:ext uri="{FF2B5EF4-FFF2-40B4-BE49-F238E27FC236}">
                <a16:creationId xmlns:a16="http://schemas.microsoft.com/office/drawing/2014/main" id="{5DB83F39-3527-5CA6-AF29-A46A2CA20DF6}"/>
              </a:ext>
            </a:extLst>
          </p:cNvPr>
          <p:cNvSpPr>
            <a:spLocks noGrp="1"/>
          </p:cNvSpPr>
          <p:nvPr>
            <p:ph type="body" sz="quarter" idx="18"/>
          </p:nvPr>
        </p:nvSpPr>
        <p:spPr>
          <a:xfrm>
            <a:off x="4981471" y="2351944"/>
            <a:ext cx="2917371" cy="2057400"/>
          </a:xfrm>
        </p:spPr>
        <p:txBody>
          <a:bodyPr/>
          <a:lstStyle/>
          <a:p>
            <a:pPr algn="just"/>
            <a:r>
              <a:rPr lang="en-GB" dirty="0"/>
              <a:t>Darker pixels in the image correspond to points closer to the Mandelbrot set boundary, depicting the intricate details of the fractal. Lighter pixels represent points that diverge more quickly, providing an engaging visual representation of fractal complexity.</a:t>
            </a:r>
          </a:p>
        </p:txBody>
      </p:sp>
      <p:sp>
        <p:nvSpPr>
          <p:cNvPr id="8" name="Text Placeholder 7">
            <a:extLst>
              <a:ext uri="{FF2B5EF4-FFF2-40B4-BE49-F238E27FC236}">
                <a16:creationId xmlns:a16="http://schemas.microsoft.com/office/drawing/2014/main" id="{AEB9E954-EDF8-6D72-FF40-6F5159BF06CC}"/>
              </a:ext>
            </a:extLst>
          </p:cNvPr>
          <p:cNvSpPr>
            <a:spLocks noGrp="1"/>
          </p:cNvSpPr>
          <p:nvPr>
            <p:ph type="body" sz="quarter" idx="22"/>
          </p:nvPr>
        </p:nvSpPr>
        <p:spPr>
          <a:xfrm>
            <a:off x="4981471" y="1458322"/>
            <a:ext cx="2917371" cy="743178"/>
          </a:xfrm>
        </p:spPr>
        <p:txBody>
          <a:bodyPr/>
          <a:lstStyle/>
          <a:p>
            <a:r>
              <a:rPr lang="en-GB" dirty="0"/>
              <a:t>Representation and Intensity</a:t>
            </a:r>
          </a:p>
        </p:txBody>
      </p:sp>
      <p:sp>
        <p:nvSpPr>
          <p:cNvPr id="12" name="Text Placeholder 2">
            <a:extLst>
              <a:ext uri="{FF2B5EF4-FFF2-40B4-BE49-F238E27FC236}">
                <a16:creationId xmlns:a16="http://schemas.microsoft.com/office/drawing/2014/main" id="{8686010A-9FE8-2288-B830-94528266E6D8}"/>
              </a:ext>
            </a:extLst>
          </p:cNvPr>
          <p:cNvSpPr txBox="1">
            <a:spLocks/>
          </p:cNvSpPr>
          <p:nvPr/>
        </p:nvSpPr>
        <p:spPr>
          <a:xfrm>
            <a:off x="6873770" y="4535958"/>
            <a:ext cx="5029201" cy="7431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200" b="1" i="0" u="none" strike="noStrike" kern="1200" cap="none" spc="0" normalizeH="0" baseline="0" noProof="0" dirty="0">
                <a:ln>
                  <a:noFill/>
                </a:ln>
                <a:solidFill>
                  <a:srgbClr val="000000">
                    <a:lumMod val="75000"/>
                    <a:lumOff val="25000"/>
                  </a:srgbClr>
                </a:solidFill>
                <a:effectLst/>
                <a:uLnTx/>
                <a:uFillTx/>
                <a:latin typeface="Calibri" panose="020F0502020204030204"/>
                <a:ea typeface="Roboto" panose="02000000000000000000" pitchFamily="2" charset="0"/>
                <a:cs typeface="Roboto" panose="02000000000000000000" pitchFamily="2" charset="0"/>
              </a:rPr>
              <a:t>Efficiency and Visualization</a:t>
            </a:r>
          </a:p>
        </p:txBody>
      </p:sp>
      <p:sp>
        <p:nvSpPr>
          <p:cNvPr id="13" name="Text Placeholder 3">
            <a:extLst>
              <a:ext uri="{FF2B5EF4-FFF2-40B4-BE49-F238E27FC236}">
                <a16:creationId xmlns:a16="http://schemas.microsoft.com/office/drawing/2014/main" id="{F552D253-E0DC-E692-0FFE-64D2F5FACD7D}"/>
              </a:ext>
            </a:extLst>
          </p:cNvPr>
          <p:cNvSpPr txBox="1">
            <a:spLocks/>
          </p:cNvSpPr>
          <p:nvPr/>
        </p:nvSpPr>
        <p:spPr>
          <a:xfrm>
            <a:off x="5056218" y="4907547"/>
            <a:ext cx="6627539" cy="2057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600" b="0" i="0" u="none" strike="noStrike" kern="1200" cap="none" spc="0" normalizeH="0" baseline="0" noProof="0" dirty="0">
                <a:ln>
                  <a:noFill/>
                </a:ln>
                <a:solidFill>
                  <a:srgbClr val="000000">
                    <a:lumMod val="65000"/>
                    <a:lumOff val="35000"/>
                  </a:srgbClr>
                </a:solidFill>
                <a:effectLst/>
                <a:uLnTx/>
                <a:uFillTx/>
                <a:latin typeface="Calibri" panose="020F0502020204030204"/>
                <a:ea typeface="Roboto" panose="02000000000000000000" pitchFamily="2" charset="0"/>
                <a:cs typeface="Roboto" panose="02000000000000000000" pitchFamily="2" charset="0"/>
              </a:rPr>
              <a:t>Through the effective utilization of parallel processing with OpenMP and HPC resources, the program demonstrates high efficiency in generating high-resolution visualizations of the Mandelbrot set. The resulting images provide captivating representations of the complex fractal patterns within the set, offering profound insights into its mathematical beauty.</a:t>
            </a:r>
          </a:p>
        </p:txBody>
      </p:sp>
    </p:spTree>
    <p:extLst>
      <p:ext uri="{BB962C8B-B14F-4D97-AF65-F5344CB8AC3E}">
        <p14:creationId xmlns:p14="http://schemas.microsoft.com/office/powerpoint/2010/main" val="68842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040E-2449-37CD-68BC-5BC25A9B25D0}"/>
              </a:ext>
            </a:extLst>
          </p:cNvPr>
          <p:cNvSpPr>
            <a:spLocks noGrp="1"/>
          </p:cNvSpPr>
          <p:nvPr>
            <p:ph type="title"/>
          </p:nvPr>
        </p:nvSpPr>
        <p:spPr/>
        <p:txBody>
          <a:bodyPr/>
          <a:lstStyle/>
          <a:p>
            <a:r>
              <a:rPr lang="en-GB"/>
              <a:t>Introduction to MPI and HPC Benchmarking</a:t>
            </a:r>
          </a:p>
        </p:txBody>
      </p:sp>
      <p:sp>
        <p:nvSpPr>
          <p:cNvPr id="3" name="Text Placeholder 2">
            <a:extLst>
              <a:ext uri="{FF2B5EF4-FFF2-40B4-BE49-F238E27FC236}">
                <a16:creationId xmlns:a16="http://schemas.microsoft.com/office/drawing/2014/main" id="{54D5E254-E0B4-D21F-CAA7-B2FD0DE65A2D}"/>
              </a:ext>
            </a:extLst>
          </p:cNvPr>
          <p:cNvSpPr>
            <a:spLocks noGrp="1"/>
          </p:cNvSpPr>
          <p:nvPr>
            <p:ph type="body" sz="quarter" idx="13"/>
          </p:nvPr>
        </p:nvSpPr>
        <p:spPr/>
        <p:txBody>
          <a:bodyPr/>
          <a:lstStyle/>
          <a:p>
            <a:r>
              <a:rPr lang="en-GB"/>
              <a:t>Purpose of Benchmarking</a:t>
            </a:r>
          </a:p>
        </p:txBody>
      </p:sp>
      <p:sp>
        <p:nvSpPr>
          <p:cNvPr id="4" name="Text Placeholder 3">
            <a:extLst>
              <a:ext uri="{FF2B5EF4-FFF2-40B4-BE49-F238E27FC236}">
                <a16:creationId xmlns:a16="http://schemas.microsoft.com/office/drawing/2014/main" id="{648D9FF6-5F95-8920-DF6E-ACAA52BF6A2C}"/>
              </a:ext>
            </a:extLst>
          </p:cNvPr>
          <p:cNvSpPr>
            <a:spLocks noGrp="1"/>
          </p:cNvSpPr>
          <p:nvPr>
            <p:ph type="body" sz="quarter" idx="14"/>
          </p:nvPr>
        </p:nvSpPr>
        <p:spPr/>
        <p:txBody>
          <a:bodyPr/>
          <a:lstStyle/>
          <a:p>
            <a:r>
              <a:rPr lang="en-GB"/>
              <a:t>Types of Benchmarking</a:t>
            </a:r>
          </a:p>
        </p:txBody>
      </p:sp>
      <p:sp>
        <p:nvSpPr>
          <p:cNvPr id="5" name="Text Placeholder 4">
            <a:extLst>
              <a:ext uri="{FF2B5EF4-FFF2-40B4-BE49-F238E27FC236}">
                <a16:creationId xmlns:a16="http://schemas.microsoft.com/office/drawing/2014/main" id="{6FBA1F14-3670-AA97-876C-1F17DC235F17}"/>
              </a:ext>
            </a:extLst>
          </p:cNvPr>
          <p:cNvSpPr>
            <a:spLocks noGrp="1"/>
          </p:cNvSpPr>
          <p:nvPr>
            <p:ph type="body" sz="quarter" idx="15"/>
          </p:nvPr>
        </p:nvSpPr>
        <p:spPr/>
        <p:txBody>
          <a:bodyPr/>
          <a:lstStyle/>
          <a:p>
            <a:r>
              <a:rPr lang="en-GB"/>
              <a:t>Significance of Scaling</a:t>
            </a:r>
          </a:p>
        </p:txBody>
      </p:sp>
      <p:sp>
        <p:nvSpPr>
          <p:cNvPr id="6" name="Text Placeholder 5">
            <a:extLst>
              <a:ext uri="{FF2B5EF4-FFF2-40B4-BE49-F238E27FC236}">
                <a16:creationId xmlns:a16="http://schemas.microsoft.com/office/drawing/2014/main" id="{A285D912-901A-109B-424A-7F1D6ED35B0B}"/>
              </a:ext>
            </a:extLst>
          </p:cNvPr>
          <p:cNvSpPr>
            <a:spLocks noGrp="1"/>
          </p:cNvSpPr>
          <p:nvPr>
            <p:ph type="body" sz="quarter" idx="16"/>
          </p:nvPr>
        </p:nvSpPr>
        <p:spPr/>
        <p:txBody>
          <a:bodyPr/>
          <a:lstStyle/>
          <a:p>
            <a:pPr algn="just"/>
            <a:r>
              <a:rPr lang="en-GB" dirty="0"/>
              <a:t>Benchmarking MPI implementations on HPC systems is essential for evaluating the performance of parallel processing. It allows assessing the efficiency of utilizing resources and optimizing communication overhead.</a:t>
            </a:r>
          </a:p>
        </p:txBody>
      </p:sp>
      <p:sp>
        <p:nvSpPr>
          <p:cNvPr id="7" name="Text Placeholder 6">
            <a:extLst>
              <a:ext uri="{FF2B5EF4-FFF2-40B4-BE49-F238E27FC236}">
                <a16:creationId xmlns:a16="http://schemas.microsoft.com/office/drawing/2014/main" id="{8E72A3C2-620A-22ED-7C42-336449B4D358}"/>
              </a:ext>
            </a:extLst>
          </p:cNvPr>
          <p:cNvSpPr>
            <a:spLocks noGrp="1"/>
          </p:cNvSpPr>
          <p:nvPr>
            <p:ph type="body" sz="quarter" idx="17"/>
          </p:nvPr>
        </p:nvSpPr>
        <p:spPr/>
        <p:txBody>
          <a:bodyPr/>
          <a:lstStyle/>
          <a:p>
            <a:pPr algn="just"/>
            <a:r>
              <a:rPr lang="en-GB" dirty="0"/>
              <a:t>The significance of strong and weak scaling in MPI implementation on HPC systems is vital. Strong scaling observes performance with fixed problem size and varying processors, while weak scaling evaluates stability in execution time with increasing processors and problem size.</a:t>
            </a:r>
          </a:p>
        </p:txBody>
      </p:sp>
      <p:sp>
        <p:nvSpPr>
          <p:cNvPr id="8" name="Text Placeholder 7">
            <a:extLst>
              <a:ext uri="{FF2B5EF4-FFF2-40B4-BE49-F238E27FC236}">
                <a16:creationId xmlns:a16="http://schemas.microsoft.com/office/drawing/2014/main" id="{EA50FC88-D59D-2BCC-07E2-956177BBBC2D}"/>
              </a:ext>
            </a:extLst>
          </p:cNvPr>
          <p:cNvSpPr>
            <a:spLocks noGrp="1"/>
          </p:cNvSpPr>
          <p:nvPr>
            <p:ph type="body" sz="quarter" idx="18"/>
          </p:nvPr>
        </p:nvSpPr>
        <p:spPr/>
        <p:txBody>
          <a:bodyPr/>
          <a:lstStyle/>
          <a:p>
            <a:pPr algn="just"/>
            <a:r>
              <a:rPr lang="en-GB" dirty="0"/>
              <a:t>Understanding strong and weak scaling provides insights into the scalability of MPI implementations, enabling efficient distribution of computational tasks and resources for parallel processing.</a:t>
            </a:r>
          </a:p>
        </p:txBody>
      </p:sp>
    </p:spTree>
    <p:extLst>
      <p:ext uri="{BB962C8B-B14F-4D97-AF65-F5344CB8AC3E}">
        <p14:creationId xmlns:p14="http://schemas.microsoft.com/office/powerpoint/2010/main" val="209409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A130-C80E-6ECA-ECB6-C0B66757646C}"/>
              </a:ext>
            </a:extLst>
          </p:cNvPr>
          <p:cNvSpPr>
            <a:spLocks noGrp="1"/>
          </p:cNvSpPr>
          <p:nvPr>
            <p:ph type="title"/>
          </p:nvPr>
        </p:nvSpPr>
        <p:spPr>
          <a:xfrm>
            <a:off x="914399" y="268378"/>
            <a:ext cx="10439400" cy="1325563"/>
          </a:xfrm>
        </p:spPr>
        <p:txBody>
          <a:bodyPr/>
          <a:lstStyle/>
          <a:p>
            <a:r>
              <a:rPr lang="en-GB" dirty="0"/>
              <a:t>MPI Broadcast Algorithms</a:t>
            </a:r>
          </a:p>
        </p:txBody>
      </p:sp>
      <p:sp>
        <p:nvSpPr>
          <p:cNvPr id="3" name="Text Placeholder 2">
            <a:extLst>
              <a:ext uri="{FF2B5EF4-FFF2-40B4-BE49-F238E27FC236}">
                <a16:creationId xmlns:a16="http://schemas.microsoft.com/office/drawing/2014/main" id="{88D504F8-F689-4B75-D342-E318DC910DC7}"/>
              </a:ext>
            </a:extLst>
          </p:cNvPr>
          <p:cNvSpPr>
            <a:spLocks noGrp="1"/>
          </p:cNvSpPr>
          <p:nvPr>
            <p:ph type="body" sz="quarter" idx="13"/>
          </p:nvPr>
        </p:nvSpPr>
        <p:spPr>
          <a:xfrm>
            <a:off x="1223843" y="1481416"/>
            <a:ext cx="2917371" cy="743178"/>
          </a:xfrm>
        </p:spPr>
        <p:txBody>
          <a:bodyPr/>
          <a:lstStyle/>
          <a:p>
            <a:r>
              <a:rPr lang="en-GB" dirty="0"/>
              <a:t>Binary Tree Algorithm</a:t>
            </a:r>
          </a:p>
        </p:txBody>
      </p:sp>
      <p:sp>
        <p:nvSpPr>
          <p:cNvPr id="4" name="Text Placeholder 3">
            <a:extLst>
              <a:ext uri="{FF2B5EF4-FFF2-40B4-BE49-F238E27FC236}">
                <a16:creationId xmlns:a16="http://schemas.microsoft.com/office/drawing/2014/main" id="{6144F60B-2CE8-0EA4-6860-38800FE65D3F}"/>
              </a:ext>
            </a:extLst>
          </p:cNvPr>
          <p:cNvSpPr>
            <a:spLocks noGrp="1"/>
          </p:cNvSpPr>
          <p:nvPr>
            <p:ph type="body" sz="quarter" idx="14"/>
          </p:nvPr>
        </p:nvSpPr>
        <p:spPr>
          <a:xfrm>
            <a:off x="4827815" y="1477962"/>
            <a:ext cx="2917371" cy="743178"/>
          </a:xfrm>
        </p:spPr>
        <p:txBody>
          <a:bodyPr/>
          <a:lstStyle/>
          <a:p>
            <a:r>
              <a:rPr lang="en-GB" dirty="0"/>
              <a:t>Chain Algorithm</a:t>
            </a:r>
          </a:p>
        </p:txBody>
      </p:sp>
      <p:sp>
        <p:nvSpPr>
          <p:cNvPr id="5" name="Text Placeholder 4">
            <a:extLst>
              <a:ext uri="{FF2B5EF4-FFF2-40B4-BE49-F238E27FC236}">
                <a16:creationId xmlns:a16="http://schemas.microsoft.com/office/drawing/2014/main" id="{D7BE5983-B6D5-5844-B9D4-C09829A2B487}"/>
              </a:ext>
            </a:extLst>
          </p:cNvPr>
          <p:cNvSpPr>
            <a:spLocks noGrp="1"/>
          </p:cNvSpPr>
          <p:nvPr>
            <p:ph type="body" sz="quarter" idx="15"/>
          </p:nvPr>
        </p:nvSpPr>
        <p:spPr>
          <a:xfrm>
            <a:off x="8436429" y="1477962"/>
            <a:ext cx="2917371" cy="743178"/>
          </a:xfrm>
        </p:spPr>
        <p:txBody>
          <a:bodyPr/>
          <a:lstStyle/>
          <a:p>
            <a:r>
              <a:rPr lang="en-GB" dirty="0"/>
              <a:t>Flat Tree Algorithm</a:t>
            </a:r>
          </a:p>
        </p:txBody>
      </p:sp>
      <p:sp>
        <p:nvSpPr>
          <p:cNvPr id="6" name="Text Placeholder 5">
            <a:extLst>
              <a:ext uri="{FF2B5EF4-FFF2-40B4-BE49-F238E27FC236}">
                <a16:creationId xmlns:a16="http://schemas.microsoft.com/office/drawing/2014/main" id="{0E06DB7D-3CF9-D906-6FC3-E559B66647F8}"/>
              </a:ext>
            </a:extLst>
          </p:cNvPr>
          <p:cNvSpPr>
            <a:spLocks noGrp="1"/>
          </p:cNvSpPr>
          <p:nvPr>
            <p:ph type="body" sz="quarter" idx="16"/>
          </p:nvPr>
        </p:nvSpPr>
        <p:spPr>
          <a:xfrm>
            <a:off x="1219201" y="2678340"/>
            <a:ext cx="2917371" cy="2057400"/>
          </a:xfrm>
        </p:spPr>
        <p:txBody>
          <a:bodyPr/>
          <a:lstStyle/>
          <a:p>
            <a:pPr algn="just"/>
            <a:r>
              <a:rPr lang="en-GB" dirty="0"/>
              <a:t>The binary tree algorithm efficiently distributes data from a root process to all other processes in parallel, utilizing a hierarchical and balanced approach for communication.</a:t>
            </a:r>
          </a:p>
        </p:txBody>
      </p:sp>
      <p:sp>
        <p:nvSpPr>
          <p:cNvPr id="7" name="Text Placeholder 6">
            <a:extLst>
              <a:ext uri="{FF2B5EF4-FFF2-40B4-BE49-F238E27FC236}">
                <a16:creationId xmlns:a16="http://schemas.microsoft.com/office/drawing/2014/main" id="{5107AABB-F2B3-A41E-2F17-3FACDDF03ED7}"/>
              </a:ext>
            </a:extLst>
          </p:cNvPr>
          <p:cNvSpPr>
            <a:spLocks noGrp="1"/>
          </p:cNvSpPr>
          <p:nvPr>
            <p:ph type="body" sz="quarter" idx="17"/>
          </p:nvPr>
        </p:nvSpPr>
        <p:spPr>
          <a:xfrm>
            <a:off x="4827815" y="2678340"/>
            <a:ext cx="2917371" cy="2057400"/>
          </a:xfrm>
        </p:spPr>
        <p:txBody>
          <a:bodyPr/>
          <a:lstStyle/>
          <a:p>
            <a:pPr algn="just"/>
            <a:r>
              <a:rPr lang="en-GB" dirty="0"/>
              <a:t>The chain algorithm facilitates the distribution of data in a linear manner, providing a straightforward communication pattern with a clear flow of information from the root process to all other processes in parallel.</a:t>
            </a:r>
          </a:p>
        </p:txBody>
      </p:sp>
      <p:sp>
        <p:nvSpPr>
          <p:cNvPr id="8" name="Text Placeholder 7">
            <a:extLst>
              <a:ext uri="{FF2B5EF4-FFF2-40B4-BE49-F238E27FC236}">
                <a16:creationId xmlns:a16="http://schemas.microsoft.com/office/drawing/2014/main" id="{DA9C0411-FEE0-D273-6180-2D9640EC558A}"/>
              </a:ext>
            </a:extLst>
          </p:cNvPr>
          <p:cNvSpPr>
            <a:spLocks noGrp="1"/>
          </p:cNvSpPr>
          <p:nvPr>
            <p:ph type="body" sz="quarter" idx="18"/>
          </p:nvPr>
        </p:nvSpPr>
        <p:spPr>
          <a:xfrm>
            <a:off x="8436428" y="2678340"/>
            <a:ext cx="2917371" cy="2057400"/>
          </a:xfrm>
        </p:spPr>
        <p:txBody>
          <a:bodyPr/>
          <a:lstStyle/>
          <a:p>
            <a:pPr algn="just"/>
            <a:r>
              <a:rPr lang="en-GB" dirty="0"/>
              <a:t>The flat tree algorithm employs a direct and evenly distributed communication approach for data distribution in parallel, effectively minimizing communication overhead for enhanced scalability.</a:t>
            </a:r>
          </a:p>
        </p:txBody>
      </p:sp>
      <p:pic>
        <p:nvPicPr>
          <p:cNvPr id="10" name="Picture 9">
            <a:extLst>
              <a:ext uri="{FF2B5EF4-FFF2-40B4-BE49-F238E27FC236}">
                <a16:creationId xmlns:a16="http://schemas.microsoft.com/office/drawing/2014/main" id="{983366F6-93F6-0CBA-A588-21A9211662BF}"/>
              </a:ext>
            </a:extLst>
          </p:cNvPr>
          <p:cNvPicPr>
            <a:picLocks noChangeAspect="1"/>
          </p:cNvPicPr>
          <p:nvPr/>
        </p:nvPicPr>
        <p:blipFill>
          <a:blip r:embed="rId3"/>
          <a:stretch>
            <a:fillRect/>
          </a:stretch>
        </p:blipFill>
        <p:spPr>
          <a:xfrm>
            <a:off x="2007268" y="4534109"/>
            <a:ext cx="1341236" cy="1310754"/>
          </a:xfrm>
          <a:prstGeom prst="rect">
            <a:avLst/>
          </a:prstGeom>
        </p:spPr>
      </p:pic>
      <p:pic>
        <p:nvPicPr>
          <p:cNvPr id="12" name="Picture 11">
            <a:extLst>
              <a:ext uri="{FF2B5EF4-FFF2-40B4-BE49-F238E27FC236}">
                <a16:creationId xmlns:a16="http://schemas.microsoft.com/office/drawing/2014/main" id="{97F43B76-AC50-04F6-4CAB-8A63D94D7035}"/>
              </a:ext>
            </a:extLst>
          </p:cNvPr>
          <p:cNvPicPr>
            <a:picLocks noChangeAspect="1"/>
          </p:cNvPicPr>
          <p:nvPr/>
        </p:nvPicPr>
        <p:blipFill>
          <a:blip r:embed="rId4"/>
          <a:stretch>
            <a:fillRect/>
          </a:stretch>
        </p:blipFill>
        <p:spPr>
          <a:xfrm>
            <a:off x="5086262" y="5037073"/>
            <a:ext cx="2019475" cy="304826"/>
          </a:xfrm>
          <a:prstGeom prst="rect">
            <a:avLst/>
          </a:prstGeom>
        </p:spPr>
      </p:pic>
      <p:pic>
        <p:nvPicPr>
          <p:cNvPr id="14" name="Picture 13">
            <a:extLst>
              <a:ext uri="{FF2B5EF4-FFF2-40B4-BE49-F238E27FC236}">
                <a16:creationId xmlns:a16="http://schemas.microsoft.com/office/drawing/2014/main" id="{6BD70401-B61D-15A1-90E2-2BDEA77202FA}"/>
              </a:ext>
            </a:extLst>
          </p:cNvPr>
          <p:cNvPicPr>
            <a:picLocks noChangeAspect="1"/>
          </p:cNvPicPr>
          <p:nvPr/>
        </p:nvPicPr>
        <p:blipFill rotWithShape="1">
          <a:blip r:embed="rId5"/>
          <a:srcRect t="-1" r="15285" b="-26012"/>
          <a:stretch/>
        </p:blipFill>
        <p:spPr>
          <a:xfrm>
            <a:off x="8952229" y="5044206"/>
            <a:ext cx="1814093" cy="335831"/>
          </a:xfrm>
          <a:prstGeom prst="rect">
            <a:avLst/>
          </a:prstGeom>
        </p:spPr>
      </p:pic>
    </p:spTree>
    <p:extLst>
      <p:ext uri="{BB962C8B-B14F-4D97-AF65-F5344CB8AC3E}">
        <p14:creationId xmlns:p14="http://schemas.microsoft.com/office/powerpoint/2010/main" val="166717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C54F-1C40-223B-8D22-CC89E7FFEFC0}"/>
              </a:ext>
            </a:extLst>
          </p:cNvPr>
          <p:cNvSpPr>
            <a:spLocks noGrp="1"/>
          </p:cNvSpPr>
          <p:nvPr>
            <p:ph type="title"/>
          </p:nvPr>
        </p:nvSpPr>
        <p:spPr>
          <a:xfrm>
            <a:off x="876300" y="388937"/>
            <a:ext cx="10439400" cy="1325563"/>
          </a:xfrm>
        </p:spPr>
        <p:txBody>
          <a:bodyPr/>
          <a:lstStyle/>
          <a:p>
            <a:r>
              <a:rPr lang="en-GB" dirty="0"/>
              <a:t>Weak Scaling Evaluation</a:t>
            </a:r>
          </a:p>
        </p:txBody>
      </p:sp>
      <p:sp>
        <p:nvSpPr>
          <p:cNvPr id="3" name="Text Placeholder 2">
            <a:extLst>
              <a:ext uri="{FF2B5EF4-FFF2-40B4-BE49-F238E27FC236}">
                <a16:creationId xmlns:a16="http://schemas.microsoft.com/office/drawing/2014/main" id="{C04D8BDC-E699-FE6F-45EF-425ACB9D0D63}"/>
              </a:ext>
            </a:extLst>
          </p:cNvPr>
          <p:cNvSpPr>
            <a:spLocks noGrp="1"/>
          </p:cNvSpPr>
          <p:nvPr>
            <p:ph type="body" sz="quarter" idx="13"/>
          </p:nvPr>
        </p:nvSpPr>
        <p:spPr>
          <a:xfrm>
            <a:off x="0" y="1298007"/>
            <a:ext cx="2917371" cy="743178"/>
          </a:xfrm>
        </p:spPr>
        <p:txBody>
          <a:bodyPr/>
          <a:lstStyle/>
          <a:p>
            <a:r>
              <a:rPr lang="en-GB" dirty="0"/>
              <a:t>Stable Execution Times</a:t>
            </a:r>
          </a:p>
        </p:txBody>
      </p:sp>
      <p:sp>
        <p:nvSpPr>
          <p:cNvPr id="4" name="Text Placeholder 3">
            <a:extLst>
              <a:ext uri="{FF2B5EF4-FFF2-40B4-BE49-F238E27FC236}">
                <a16:creationId xmlns:a16="http://schemas.microsoft.com/office/drawing/2014/main" id="{01C426E1-B8ED-61A2-D942-8AC8A24E7B7C}"/>
              </a:ext>
            </a:extLst>
          </p:cNvPr>
          <p:cNvSpPr>
            <a:spLocks noGrp="1"/>
          </p:cNvSpPr>
          <p:nvPr>
            <p:ph type="body" sz="quarter" idx="14"/>
          </p:nvPr>
        </p:nvSpPr>
        <p:spPr>
          <a:xfrm>
            <a:off x="2751220" y="1298007"/>
            <a:ext cx="3500337" cy="743178"/>
          </a:xfrm>
        </p:spPr>
        <p:txBody>
          <a:bodyPr/>
          <a:lstStyle/>
          <a:p>
            <a:r>
              <a:rPr lang="en-GB" dirty="0"/>
              <a:t>Proportional Problem Sizing</a:t>
            </a:r>
          </a:p>
        </p:txBody>
      </p:sp>
      <p:sp>
        <p:nvSpPr>
          <p:cNvPr id="5" name="Text Placeholder 4">
            <a:extLst>
              <a:ext uri="{FF2B5EF4-FFF2-40B4-BE49-F238E27FC236}">
                <a16:creationId xmlns:a16="http://schemas.microsoft.com/office/drawing/2014/main" id="{F3DB81C7-2C60-F178-C142-2670370E93B1}"/>
              </a:ext>
            </a:extLst>
          </p:cNvPr>
          <p:cNvSpPr>
            <a:spLocks noGrp="1"/>
          </p:cNvSpPr>
          <p:nvPr>
            <p:ph type="body" sz="quarter" idx="15"/>
          </p:nvPr>
        </p:nvSpPr>
        <p:spPr>
          <a:xfrm>
            <a:off x="1098259" y="4543311"/>
            <a:ext cx="3638223" cy="743178"/>
          </a:xfrm>
        </p:spPr>
        <p:txBody>
          <a:bodyPr/>
          <a:lstStyle/>
          <a:p>
            <a:r>
              <a:rPr lang="en-GB" dirty="0"/>
              <a:t>Implications for Scalability</a:t>
            </a:r>
          </a:p>
        </p:txBody>
      </p:sp>
      <p:sp>
        <p:nvSpPr>
          <p:cNvPr id="6" name="Text Placeholder 5">
            <a:extLst>
              <a:ext uri="{FF2B5EF4-FFF2-40B4-BE49-F238E27FC236}">
                <a16:creationId xmlns:a16="http://schemas.microsoft.com/office/drawing/2014/main" id="{4E19A5D4-C708-7A18-2260-5710288BD34A}"/>
              </a:ext>
            </a:extLst>
          </p:cNvPr>
          <p:cNvSpPr>
            <a:spLocks noGrp="1"/>
          </p:cNvSpPr>
          <p:nvPr>
            <p:ph type="body" sz="quarter" idx="16"/>
          </p:nvPr>
        </p:nvSpPr>
        <p:spPr>
          <a:xfrm>
            <a:off x="0" y="2041185"/>
            <a:ext cx="2747593" cy="2057400"/>
          </a:xfrm>
        </p:spPr>
        <p:txBody>
          <a:bodyPr/>
          <a:lstStyle/>
          <a:p>
            <a:pPr algn="just"/>
            <a:r>
              <a:rPr lang="en-GB" dirty="0"/>
              <a:t>The weak scaling results demonstrate the consistent average execution times as the number of processors increases proportionally to the problem size. This stability reflects the efficient distribution of workload and resources as the system scales, ensuring continued performance.</a:t>
            </a:r>
          </a:p>
        </p:txBody>
      </p:sp>
      <p:sp>
        <p:nvSpPr>
          <p:cNvPr id="7" name="Text Placeholder 6">
            <a:extLst>
              <a:ext uri="{FF2B5EF4-FFF2-40B4-BE49-F238E27FC236}">
                <a16:creationId xmlns:a16="http://schemas.microsoft.com/office/drawing/2014/main" id="{593D9C8D-FD56-0B1C-1B8B-5972CA24BE9B}"/>
              </a:ext>
            </a:extLst>
          </p:cNvPr>
          <p:cNvSpPr>
            <a:spLocks noGrp="1"/>
          </p:cNvSpPr>
          <p:nvPr>
            <p:ph type="body" sz="quarter" idx="17"/>
          </p:nvPr>
        </p:nvSpPr>
        <p:spPr>
          <a:xfrm>
            <a:off x="2747593" y="2041185"/>
            <a:ext cx="3348407" cy="2057400"/>
          </a:xfrm>
        </p:spPr>
        <p:txBody>
          <a:bodyPr/>
          <a:lstStyle/>
          <a:p>
            <a:pPr algn="just"/>
            <a:r>
              <a:rPr lang="en-GB" dirty="0"/>
              <a:t>The results indicate the capability of the MPI implementation to proportionally handle larger problems with increased processors, showcasing the scalability and efficient utilization of resources for parallel processing.</a:t>
            </a:r>
          </a:p>
        </p:txBody>
      </p:sp>
      <p:sp>
        <p:nvSpPr>
          <p:cNvPr id="8" name="Text Placeholder 7">
            <a:extLst>
              <a:ext uri="{FF2B5EF4-FFF2-40B4-BE49-F238E27FC236}">
                <a16:creationId xmlns:a16="http://schemas.microsoft.com/office/drawing/2014/main" id="{8D6585A1-FA14-01FD-3B4E-AFDAD787A217}"/>
              </a:ext>
            </a:extLst>
          </p:cNvPr>
          <p:cNvSpPr>
            <a:spLocks noGrp="1"/>
          </p:cNvSpPr>
          <p:nvPr>
            <p:ph type="body" sz="quarter" idx="18"/>
          </p:nvPr>
        </p:nvSpPr>
        <p:spPr>
          <a:xfrm>
            <a:off x="0" y="5286489"/>
            <a:ext cx="6096000" cy="2057400"/>
          </a:xfrm>
        </p:spPr>
        <p:txBody>
          <a:bodyPr/>
          <a:lstStyle/>
          <a:p>
            <a:pPr algn="just"/>
            <a:r>
              <a:rPr lang="en-GB" dirty="0"/>
              <a:t>The stability in execution times with increasing processors and problem size highlights the robustness and scalability of the MPI implementation, laying the foundation for effective handling of larger computational tasks in parallel computing.</a:t>
            </a:r>
          </a:p>
        </p:txBody>
      </p:sp>
      <p:graphicFrame>
        <p:nvGraphicFramePr>
          <p:cNvPr id="9" name="Table 8">
            <a:extLst>
              <a:ext uri="{FF2B5EF4-FFF2-40B4-BE49-F238E27FC236}">
                <a16:creationId xmlns:a16="http://schemas.microsoft.com/office/drawing/2014/main" id="{DF05B9F9-7BD6-24F6-DCEB-5751BE83B6DF}"/>
              </a:ext>
            </a:extLst>
          </p:cNvPr>
          <p:cNvGraphicFramePr>
            <a:graphicFrameLocks noGrp="1"/>
          </p:cNvGraphicFramePr>
          <p:nvPr>
            <p:extLst>
              <p:ext uri="{D42A27DB-BD31-4B8C-83A1-F6EECF244321}">
                <p14:modId xmlns:p14="http://schemas.microsoft.com/office/powerpoint/2010/main" val="2310512938"/>
              </p:ext>
            </p:extLst>
          </p:nvPr>
        </p:nvGraphicFramePr>
        <p:xfrm>
          <a:off x="7484075" y="1051243"/>
          <a:ext cx="3609666" cy="5776593"/>
        </p:xfrm>
        <a:graphic>
          <a:graphicData uri="http://schemas.openxmlformats.org/drawingml/2006/table">
            <a:tbl>
              <a:tblPr firstRow="1">
                <a:tableStyleId>{073A0DAA-6AF3-43AB-8588-CEC1D06C72B9}</a:tableStyleId>
              </a:tblPr>
              <a:tblGrid>
                <a:gridCol w="1804833">
                  <a:extLst>
                    <a:ext uri="{9D8B030D-6E8A-4147-A177-3AD203B41FA5}">
                      <a16:colId xmlns:a16="http://schemas.microsoft.com/office/drawing/2014/main" val="1079063668"/>
                    </a:ext>
                  </a:extLst>
                </a:gridCol>
                <a:gridCol w="1804833">
                  <a:extLst>
                    <a:ext uri="{9D8B030D-6E8A-4147-A177-3AD203B41FA5}">
                      <a16:colId xmlns:a16="http://schemas.microsoft.com/office/drawing/2014/main" val="1016863783"/>
                    </a:ext>
                  </a:extLst>
                </a:gridCol>
              </a:tblGrid>
              <a:tr h="240849">
                <a:tc>
                  <a:txBody>
                    <a:bodyPr/>
                    <a:lstStyle/>
                    <a:p>
                      <a:pPr algn="ctr" fontAlgn="b"/>
                      <a:r>
                        <a:rPr lang="en-GB" sz="1200" b="1" u="none" strike="noStrike" dirty="0" err="1">
                          <a:solidFill>
                            <a:schemeClr val="bg1"/>
                          </a:solidFill>
                          <a:effectLst/>
                        </a:rPr>
                        <a:t>num_procs</a:t>
                      </a:r>
                      <a:endParaRPr lang="en-GB" sz="1200" b="1" i="0" u="none" strike="noStrike" dirty="0">
                        <a:solidFill>
                          <a:schemeClr val="bg1"/>
                        </a:solidFill>
                        <a:effectLst/>
                        <a:latin typeface="Calibri" panose="020F0502020204030204" pitchFamily="34" charset="0"/>
                      </a:endParaRPr>
                    </a:p>
                  </a:txBody>
                  <a:tcPr marL="5352" marR="5352" marT="5352" marB="0" anchor="ctr"/>
                </a:tc>
                <a:tc>
                  <a:txBody>
                    <a:bodyPr/>
                    <a:lstStyle/>
                    <a:p>
                      <a:pPr algn="ctr" fontAlgn="b"/>
                      <a:r>
                        <a:rPr lang="en-GB" sz="1200" b="1" u="none" strike="noStrike" dirty="0" err="1">
                          <a:solidFill>
                            <a:schemeClr val="bg1"/>
                          </a:solidFill>
                          <a:effectLst/>
                        </a:rPr>
                        <a:t>avg_time</a:t>
                      </a:r>
                      <a:endParaRPr lang="en-GB" sz="1200" b="1" i="0" u="none" strike="noStrike" dirty="0">
                        <a:solidFill>
                          <a:schemeClr val="bg1"/>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774715281"/>
                  </a:ext>
                </a:extLst>
              </a:tr>
              <a:tr h="128453">
                <a:tc>
                  <a:txBody>
                    <a:bodyPr/>
                    <a:lstStyle/>
                    <a:p>
                      <a:pPr algn="ctr" fontAlgn="b"/>
                      <a:r>
                        <a:rPr lang="en-GB" sz="1100" b="0" u="none" strike="noStrike">
                          <a:solidFill>
                            <a:srgbClr val="000000"/>
                          </a:solidFill>
                          <a:effectLst/>
                        </a:rPr>
                        <a:t>1</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7.82E-06</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965259139"/>
                  </a:ext>
                </a:extLst>
              </a:tr>
              <a:tr h="128453">
                <a:tc>
                  <a:txBody>
                    <a:bodyPr/>
                    <a:lstStyle/>
                    <a:p>
                      <a:pPr algn="ctr" fontAlgn="b"/>
                      <a:r>
                        <a:rPr lang="en-GB" sz="1100" b="0" u="none" strike="noStrike">
                          <a:solidFill>
                            <a:srgbClr val="000000"/>
                          </a:solidFill>
                          <a:effectLst/>
                        </a:rPr>
                        <a:t>2</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2.05E-05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2763882325"/>
                  </a:ext>
                </a:extLst>
              </a:tr>
              <a:tr h="128453">
                <a:tc>
                  <a:txBody>
                    <a:bodyPr/>
                    <a:lstStyle/>
                    <a:p>
                      <a:pPr algn="ctr" fontAlgn="b"/>
                      <a:r>
                        <a:rPr lang="en-GB" sz="1100" b="0" u="none" strike="noStrike" dirty="0">
                          <a:solidFill>
                            <a:srgbClr val="000000"/>
                          </a:solidFill>
                          <a:effectLst/>
                        </a:rPr>
                        <a:t>3</a:t>
                      </a:r>
                      <a:endParaRPr lang="en-GB" sz="1100" b="0" i="0" u="none" strike="noStrike" dirty="0">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3.34E-05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354201171"/>
                  </a:ext>
                </a:extLst>
              </a:tr>
              <a:tr h="128453">
                <a:tc>
                  <a:txBody>
                    <a:bodyPr/>
                    <a:lstStyle/>
                    <a:p>
                      <a:pPr algn="ctr" fontAlgn="b"/>
                      <a:r>
                        <a:rPr lang="en-GB" sz="1100" b="0" u="none" strike="noStrike">
                          <a:solidFill>
                            <a:srgbClr val="000000"/>
                          </a:solidFill>
                          <a:effectLst/>
                        </a:rPr>
                        <a:t>4</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dirty="0">
                          <a:solidFill>
                            <a:srgbClr val="000000"/>
                          </a:solidFill>
                          <a:effectLst/>
                        </a:rPr>
                        <a:t>3.97E-05</a:t>
                      </a:r>
                      <a:endParaRPr lang="en-GB" sz="1100" b="0" i="0" u="none" strike="noStrike" dirty="0">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816556952"/>
                  </a:ext>
                </a:extLst>
              </a:tr>
              <a:tr h="128453">
                <a:tc>
                  <a:txBody>
                    <a:bodyPr/>
                    <a:lstStyle/>
                    <a:p>
                      <a:pPr algn="ctr" fontAlgn="b"/>
                      <a:r>
                        <a:rPr lang="en-GB" sz="1100" b="0" u="none" strike="noStrike">
                          <a:solidFill>
                            <a:srgbClr val="000000"/>
                          </a:solidFill>
                          <a:effectLst/>
                        </a:rPr>
                        <a:t>5</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dirty="0">
                          <a:solidFill>
                            <a:srgbClr val="000000"/>
                          </a:solidFill>
                          <a:effectLst/>
                        </a:rPr>
                        <a:t>4.58E-05</a:t>
                      </a:r>
                      <a:endParaRPr lang="en-GB" sz="1100" b="0" i="0" u="none" strike="noStrike" dirty="0">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2202691070"/>
                  </a:ext>
                </a:extLst>
              </a:tr>
              <a:tr h="128453">
                <a:tc>
                  <a:txBody>
                    <a:bodyPr/>
                    <a:lstStyle/>
                    <a:p>
                      <a:pPr algn="ctr" fontAlgn="b"/>
                      <a:r>
                        <a:rPr lang="en-GB" sz="1100" b="0" u="none" strike="noStrike">
                          <a:solidFill>
                            <a:srgbClr val="000000"/>
                          </a:solidFill>
                          <a:effectLst/>
                        </a:rPr>
                        <a:t>6</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5.19E-05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1510516000"/>
                  </a:ext>
                </a:extLst>
              </a:tr>
              <a:tr h="128453">
                <a:tc>
                  <a:txBody>
                    <a:bodyPr/>
                    <a:lstStyle/>
                    <a:p>
                      <a:pPr algn="ctr" fontAlgn="b"/>
                      <a:r>
                        <a:rPr lang="en-GB" sz="1100" b="0" u="none" strike="noStrike" dirty="0">
                          <a:solidFill>
                            <a:srgbClr val="000000"/>
                          </a:solidFill>
                          <a:effectLst/>
                        </a:rPr>
                        <a:t>7</a:t>
                      </a:r>
                      <a:endParaRPr lang="en-GB" sz="1100" b="0" i="0" u="none" strike="noStrike" dirty="0">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5.78E-05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1371569171"/>
                  </a:ext>
                </a:extLst>
              </a:tr>
              <a:tr h="128453">
                <a:tc>
                  <a:txBody>
                    <a:bodyPr/>
                    <a:lstStyle/>
                    <a:p>
                      <a:pPr algn="ctr" fontAlgn="b"/>
                      <a:r>
                        <a:rPr lang="en-GB" sz="1100" b="0" u="none" strike="noStrike">
                          <a:solidFill>
                            <a:srgbClr val="000000"/>
                          </a:solidFill>
                          <a:effectLst/>
                        </a:rPr>
                        <a:t>8</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6.41E-05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291036987"/>
                  </a:ext>
                </a:extLst>
              </a:tr>
              <a:tr h="128453">
                <a:tc>
                  <a:txBody>
                    <a:bodyPr/>
                    <a:lstStyle/>
                    <a:p>
                      <a:pPr algn="ctr" fontAlgn="b"/>
                      <a:r>
                        <a:rPr lang="en-GB" sz="1100" b="0" u="none" strike="noStrike" dirty="0">
                          <a:solidFill>
                            <a:srgbClr val="000000"/>
                          </a:solidFill>
                          <a:effectLst/>
                        </a:rPr>
                        <a:t>9</a:t>
                      </a:r>
                      <a:endParaRPr lang="en-GB" sz="1100" b="0" i="0" u="none" strike="noStrike" dirty="0">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7.06E-05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1417596223"/>
                  </a:ext>
                </a:extLst>
              </a:tr>
              <a:tr h="128453">
                <a:tc>
                  <a:txBody>
                    <a:bodyPr/>
                    <a:lstStyle/>
                    <a:p>
                      <a:pPr algn="ctr" fontAlgn="b"/>
                      <a:r>
                        <a:rPr lang="en-GB" sz="1100" b="0" u="none" strike="noStrike" dirty="0">
                          <a:solidFill>
                            <a:srgbClr val="000000"/>
                          </a:solidFill>
                          <a:effectLst/>
                        </a:rPr>
                        <a:t>10</a:t>
                      </a:r>
                      <a:endParaRPr lang="en-GB" sz="1100" b="0" i="0" u="none" strike="noStrike" dirty="0">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7.70E-05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2597394399"/>
                  </a:ext>
                </a:extLst>
              </a:tr>
              <a:tr h="128453">
                <a:tc>
                  <a:txBody>
                    <a:bodyPr/>
                    <a:lstStyle/>
                    <a:p>
                      <a:pPr algn="ctr" fontAlgn="b"/>
                      <a:r>
                        <a:rPr lang="en-GB" sz="1100" b="0" u="none" strike="noStrike">
                          <a:solidFill>
                            <a:srgbClr val="000000"/>
                          </a:solidFill>
                          <a:effectLst/>
                        </a:rPr>
                        <a:t>11</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8.37E-05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4043749313"/>
                  </a:ext>
                </a:extLst>
              </a:tr>
              <a:tr h="128453">
                <a:tc>
                  <a:txBody>
                    <a:bodyPr/>
                    <a:lstStyle/>
                    <a:p>
                      <a:pPr algn="ctr" fontAlgn="b"/>
                      <a:r>
                        <a:rPr lang="en-GB" sz="1100" b="0" u="none" strike="noStrike">
                          <a:solidFill>
                            <a:srgbClr val="000000"/>
                          </a:solidFill>
                          <a:effectLst/>
                        </a:rPr>
                        <a:t>12</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9.04E-05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1660498197"/>
                  </a:ext>
                </a:extLst>
              </a:tr>
              <a:tr h="128453">
                <a:tc>
                  <a:txBody>
                    <a:bodyPr/>
                    <a:lstStyle/>
                    <a:p>
                      <a:pPr algn="ctr" fontAlgn="b"/>
                      <a:r>
                        <a:rPr lang="en-GB" sz="1100" b="0" u="none" strike="noStrike" dirty="0">
                          <a:solidFill>
                            <a:srgbClr val="000000"/>
                          </a:solidFill>
                          <a:effectLst/>
                        </a:rPr>
                        <a:t>13</a:t>
                      </a:r>
                      <a:endParaRPr lang="en-GB" sz="1100" b="0" i="0" u="none" strike="noStrike" dirty="0">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9.64E-05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4231111306"/>
                  </a:ext>
                </a:extLst>
              </a:tr>
              <a:tr h="128453">
                <a:tc>
                  <a:txBody>
                    <a:bodyPr/>
                    <a:lstStyle/>
                    <a:p>
                      <a:pPr algn="ctr" fontAlgn="b"/>
                      <a:r>
                        <a:rPr lang="en-GB" sz="1100" b="0" u="none" strike="noStrike">
                          <a:solidFill>
                            <a:srgbClr val="000000"/>
                          </a:solidFill>
                          <a:effectLst/>
                        </a:rPr>
                        <a:t>14</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0.000103</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196063668"/>
                  </a:ext>
                </a:extLst>
              </a:tr>
              <a:tr h="128453">
                <a:tc>
                  <a:txBody>
                    <a:bodyPr/>
                    <a:lstStyle/>
                    <a:p>
                      <a:pPr algn="ctr" fontAlgn="b"/>
                      <a:r>
                        <a:rPr lang="en-GB" sz="1100" b="0" u="none" strike="noStrike" dirty="0">
                          <a:solidFill>
                            <a:srgbClr val="000000"/>
                          </a:solidFill>
                          <a:effectLst/>
                        </a:rPr>
                        <a:t>15</a:t>
                      </a:r>
                      <a:endParaRPr lang="en-GB" sz="1100" b="0" i="0" u="none" strike="noStrike" dirty="0">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0.000111</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3279782232"/>
                  </a:ext>
                </a:extLst>
              </a:tr>
              <a:tr h="128453">
                <a:tc>
                  <a:txBody>
                    <a:bodyPr/>
                    <a:lstStyle/>
                    <a:p>
                      <a:pPr algn="ctr" fontAlgn="b"/>
                      <a:r>
                        <a:rPr lang="en-GB" sz="1100" b="0" u="none" strike="noStrike">
                          <a:solidFill>
                            <a:srgbClr val="000000"/>
                          </a:solidFill>
                          <a:effectLst/>
                        </a:rPr>
                        <a:t>16</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0.000118</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1643471275"/>
                  </a:ext>
                </a:extLst>
              </a:tr>
              <a:tr h="128453">
                <a:tc>
                  <a:txBody>
                    <a:bodyPr/>
                    <a:lstStyle/>
                    <a:p>
                      <a:pPr algn="ctr" fontAlgn="b"/>
                      <a:r>
                        <a:rPr lang="en-GB" sz="1100" b="0" u="none" strike="noStrike" dirty="0">
                          <a:solidFill>
                            <a:srgbClr val="000000"/>
                          </a:solidFill>
                          <a:effectLst/>
                        </a:rPr>
                        <a:t>17</a:t>
                      </a:r>
                      <a:endParaRPr lang="en-GB" sz="1100" b="0" i="0" u="none" strike="noStrike" dirty="0">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0.000126</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783540129"/>
                  </a:ext>
                </a:extLst>
              </a:tr>
              <a:tr h="128453">
                <a:tc>
                  <a:txBody>
                    <a:bodyPr/>
                    <a:lstStyle/>
                    <a:p>
                      <a:pPr algn="ctr" fontAlgn="b"/>
                      <a:r>
                        <a:rPr lang="en-GB" sz="1100" b="0" u="none" strike="noStrike" dirty="0">
                          <a:solidFill>
                            <a:srgbClr val="000000"/>
                          </a:solidFill>
                          <a:effectLst/>
                        </a:rPr>
                        <a:t>18</a:t>
                      </a:r>
                      <a:endParaRPr lang="en-GB" sz="1100" b="0" i="0" u="none" strike="noStrike" dirty="0">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0.000134</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516990858"/>
                  </a:ext>
                </a:extLst>
              </a:tr>
              <a:tr h="128453">
                <a:tc>
                  <a:txBody>
                    <a:bodyPr/>
                    <a:lstStyle/>
                    <a:p>
                      <a:pPr algn="ctr" fontAlgn="b"/>
                      <a:r>
                        <a:rPr lang="en-GB" sz="1100" b="0" u="none" strike="noStrike">
                          <a:solidFill>
                            <a:srgbClr val="000000"/>
                          </a:solidFill>
                          <a:effectLst/>
                        </a:rPr>
                        <a:t>19</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0.000141</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2732896103"/>
                  </a:ext>
                </a:extLst>
              </a:tr>
              <a:tr h="128453">
                <a:tc>
                  <a:txBody>
                    <a:bodyPr/>
                    <a:lstStyle/>
                    <a:p>
                      <a:pPr algn="ctr" fontAlgn="b"/>
                      <a:r>
                        <a:rPr lang="en-GB" sz="1100" b="0" u="none" strike="noStrike">
                          <a:solidFill>
                            <a:srgbClr val="000000"/>
                          </a:solidFill>
                          <a:effectLst/>
                        </a:rPr>
                        <a:t>20</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0.000144</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2175226493"/>
                  </a:ext>
                </a:extLst>
              </a:tr>
              <a:tr h="128453">
                <a:tc>
                  <a:txBody>
                    <a:bodyPr/>
                    <a:lstStyle/>
                    <a:p>
                      <a:pPr algn="ctr" fontAlgn="b"/>
                      <a:r>
                        <a:rPr lang="en-GB" sz="1100" b="0" u="none" strike="noStrike">
                          <a:solidFill>
                            <a:srgbClr val="000000"/>
                          </a:solidFill>
                          <a:effectLst/>
                        </a:rPr>
                        <a:t>21</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0.00015</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2011161143"/>
                  </a:ext>
                </a:extLst>
              </a:tr>
              <a:tr h="128453">
                <a:tc>
                  <a:txBody>
                    <a:bodyPr/>
                    <a:lstStyle/>
                    <a:p>
                      <a:pPr algn="ctr" fontAlgn="b"/>
                      <a:r>
                        <a:rPr lang="en-GB" sz="1100" b="0" u="none" strike="noStrike">
                          <a:solidFill>
                            <a:srgbClr val="000000"/>
                          </a:solidFill>
                          <a:effectLst/>
                        </a:rPr>
                        <a:t>22</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0.000159</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2605543886"/>
                  </a:ext>
                </a:extLst>
              </a:tr>
              <a:tr h="128453">
                <a:tc>
                  <a:txBody>
                    <a:bodyPr/>
                    <a:lstStyle/>
                    <a:p>
                      <a:pPr algn="ctr" fontAlgn="b"/>
                      <a:r>
                        <a:rPr lang="en-GB" sz="1100" b="0" u="none" strike="noStrike">
                          <a:solidFill>
                            <a:srgbClr val="000000"/>
                          </a:solidFill>
                          <a:effectLst/>
                        </a:rPr>
                        <a:t>23</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dirty="0">
                          <a:solidFill>
                            <a:srgbClr val="000000"/>
                          </a:solidFill>
                          <a:effectLst/>
                        </a:rPr>
                        <a:t>0.000167</a:t>
                      </a:r>
                      <a:endParaRPr lang="en-GB" sz="1100" b="0" i="0" u="none" strike="noStrike" dirty="0">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3810144583"/>
                  </a:ext>
                </a:extLst>
              </a:tr>
              <a:tr h="128453">
                <a:tc>
                  <a:txBody>
                    <a:bodyPr/>
                    <a:lstStyle/>
                    <a:p>
                      <a:pPr algn="ctr" fontAlgn="b"/>
                      <a:r>
                        <a:rPr lang="en-GB" sz="1100" b="0" u="none" strike="noStrike">
                          <a:solidFill>
                            <a:srgbClr val="000000"/>
                          </a:solidFill>
                          <a:effectLst/>
                        </a:rPr>
                        <a:t>24</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0.000176</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920935054"/>
                  </a:ext>
                </a:extLst>
              </a:tr>
              <a:tr h="128453">
                <a:tc>
                  <a:txBody>
                    <a:bodyPr/>
                    <a:lstStyle/>
                    <a:p>
                      <a:pPr algn="ctr" fontAlgn="b"/>
                      <a:r>
                        <a:rPr lang="en-GB" sz="1100" b="0" u="none" strike="noStrike">
                          <a:solidFill>
                            <a:srgbClr val="000000"/>
                          </a:solidFill>
                          <a:effectLst/>
                        </a:rPr>
                        <a:t>25</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0.000182</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3415662696"/>
                  </a:ext>
                </a:extLst>
              </a:tr>
              <a:tr h="128453">
                <a:tc>
                  <a:txBody>
                    <a:bodyPr/>
                    <a:lstStyle/>
                    <a:p>
                      <a:pPr algn="ctr" fontAlgn="b"/>
                      <a:r>
                        <a:rPr lang="en-GB" sz="1100" b="0" u="none" strike="noStrike">
                          <a:solidFill>
                            <a:srgbClr val="000000"/>
                          </a:solidFill>
                          <a:effectLst/>
                        </a:rPr>
                        <a:t>26</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dirty="0">
                          <a:solidFill>
                            <a:srgbClr val="000000"/>
                          </a:solidFill>
                          <a:effectLst/>
                        </a:rPr>
                        <a:t>0.000193</a:t>
                      </a:r>
                      <a:endParaRPr lang="en-GB" sz="1100" b="0" i="0" u="none" strike="noStrike" dirty="0">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344602520"/>
                  </a:ext>
                </a:extLst>
              </a:tr>
              <a:tr h="128453">
                <a:tc>
                  <a:txBody>
                    <a:bodyPr/>
                    <a:lstStyle/>
                    <a:p>
                      <a:pPr algn="ctr" fontAlgn="b"/>
                      <a:r>
                        <a:rPr lang="en-GB" sz="1100" b="0" u="none" strike="noStrike">
                          <a:solidFill>
                            <a:srgbClr val="000000"/>
                          </a:solidFill>
                          <a:effectLst/>
                        </a:rPr>
                        <a:t>27</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0.000207</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3122276589"/>
                  </a:ext>
                </a:extLst>
              </a:tr>
              <a:tr h="128453">
                <a:tc>
                  <a:txBody>
                    <a:bodyPr/>
                    <a:lstStyle/>
                    <a:p>
                      <a:pPr algn="ctr" fontAlgn="b"/>
                      <a:r>
                        <a:rPr lang="en-GB" sz="1100" b="0" u="none" strike="noStrike">
                          <a:solidFill>
                            <a:srgbClr val="000000"/>
                          </a:solidFill>
                          <a:effectLst/>
                        </a:rPr>
                        <a:t>28</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a:solidFill>
                            <a:srgbClr val="000000"/>
                          </a:solidFill>
                          <a:effectLst/>
                        </a:rPr>
                        <a:t>0.000221</a:t>
                      </a:r>
                      <a:endParaRPr lang="en-GB" sz="1100" b="0" i="0" u="none" strike="noStrike">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392600602"/>
                  </a:ext>
                </a:extLst>
              </a:tr>
              <a:tr h="128453">
                <a:tc>
                  <a:txBody>
                    <a:bodyPr/>
                    <a:lstStyle/>
                    <a:p>
                      <a:pPr algn="ctr" fontAlgn="b"/>
                      <a:r>
                        <a:rPr lang="en-GB" sz="1100" b="0" u="none" strike="noStrike">
                          <a:solidFill>
                            <a:srgbClr val="000000"/>
                          </a:solidFill>
                          <a:effectLst/>
                        </a:rPr>
                        <a:t>29</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dirty="0">
                          <a:solidFill>
                            <a:srgbClr val="000000"/>
                          </a:solidFill>
                          <a:effectLst/>
                        </a:rPr>
                        <a:t>0.00023</a:t>
                      </a:r>
                      <a:endParaRPr lang="en-GB" sz="1100" b="0" i="0" u="none" strike="noStrike" dirty="0">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3959914426"/>
                  </a:ext>
                </a:extLst>
              </a:tr>
              <a:tr h="128453">
                <a:tc>
                  <a:txBody>
                    <a:bodyPr/>
                    <a:lstStyle/>
                    <a:p>
                      <a:pPr algn="ctr" fontAlgn="b"/>
                      <a:r>
                        <a:rPr lang="en-GB" sz="1100" b="0" u="none" strike="noStrike">
                          <a:solidFill>
                            <a:srgbClr val="000000"/>
                          </a:solidFill>
                          <a:effectLst/>
                        </a:rPr>
                        <a:t>30</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dirty="0">
                          <a:solidFill>
                            <a:srgbClr val="000000"/>
                          </a:solidFill>
                          <a:effectLst/>
                        </a:rPr>
                        <a:t>0.000238</a:t>
                      </a:r>
                      <a:endParaRPr lang="en-GB" sz="1100" b="0" i="0" u="none" strike="noStrike" dirty="0">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3373206419"/>
                  </a:ext>
                </a:extLst>
              </a:tr>
              <a:tr h="128453">
                <a:tc>
                  <a:txBody>
                    <a:bodyPr/>
                    <a:lstStyle/>
                    <a:p>
                      <a:pPr algn="ctr" fontAlgn="b"/>
                      <a:r>
                        <a:rPr lang="en-GB" sz="1100" b="0" u="none" strike="noStrike">
                          <a:solidFill>
                            <a:srgbClr val="000000"/>
                          </a:solidFill>
                          <a:effectLst/>
                        </a:rPr>
                        <a:t>31</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dirty="0">
                          <a:solidFill>
                            <a:srgbClr val="000000"/>
                          </a:solidFill>
                          <a:effectLst/>
                        </a:rPr>
                        <a:t>0.000257</a:t>
                      </a:r>
                      <a:endParaRPr lang="en-GB" sz="1100" b="0" i="0" u="none" strike="noStrike" dirty="0">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3433639741"/>
                  </a:ext>
                </a:extLst>
              </a:tr>
              <a:tr h="128453">
                <a:tc>
                  <a:txBody>
                    <a:bodyPr/>
                    <a:lstStyle/>
                    <a:p>
                      <a:pPr algn="ctr" fontAlgn="b"/>
                      <a:r>
                        <a:rPr lang="en-GB" sz="1100" b="0" u="none" strike="noStrike">
                          <a:solidFill>
                            <a:srgbClr val="000000"/>
                          </a:solidFill>
                          <a:effectLst/>
                        </a:rPr>
                        <a:t>32</a:t>
                      </a:r>
                      <a:endParaRPr lang="en-GB" sz="1100" b="0" i="0" u="none" strike="noStrike">
                        <a:solidFill>
                          <a:srgbClr val="000000"/>
                        </a:solidFill>
                        <a:effectLst/>
                        <a:latin typeface="Calibri" panose="020F0502020204030204" pitchFamily="34" charset="0"/>
                      </a:endParaRPr>
                    </a:p>
                  </a:txBody>
                  <a:tcPr marL="5352" marR="5352" marT="5352" marB="0" anchor="ctr"/>
                </a:tc>
                <a:tc>
                  <a:txBody>
                    <a:bodyPr/>
                    <a:lstStyle/>
                    <a:p>
                      <a:pPr algn="ctr" fontAlgn="b"/>
                      <a:r>
                        <a:rPr lang="en-GB" sz="1100" b="0" u="none" strike="noStrike" dirty="0">
                          <a:solidFill>
                            <a:srgbClr val="000000"/>
                          </a:solidFill>
                          <a:effectLst/>
                        </a:rPr>
                        <a:t>0.000277</a:t>
                      </a:r>
                      <a:endParaRPr lang="en-GB" sz="1100" b="0" i="0" u="none" strike="noStrike" dirty="0">
                        <a:solidFill>
                          <a:srgbClr val="000000"/>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2814496582"/>
                  </a:ext>
                </a:extLst>
              </a:tr>
            </a:tbl>
          </a:graphicData>
        </a:graphic>
      </p:graphicFrame>
    </p:spTree>
    <p:extLst>
      <p:ext uri="{BB962C8B-B14F-4D97-AF65-F5344CB8AC3E}">
        <p14:creationId xmlns:p14="http://schemas.microsoft.com/office/powerpoint/2010/main" val="149365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31E2-DA2A-05C8-60B7-4EE35B49395C}"/>
              </a:ext>
            </a:extLst>
          </p:cNvPr>
          <p:cNvSpPr>
            <a:spLocks noGrp="1"/>
          </p:cNvSpPr>
          <p:nvPr>
            <p:ph type="title"/>
          </p:nvPr>
        </p:nvSpPr>
        <p:spPr>
          <a:xfrm>
            <a:off x="876300" y="262364"/>
            <a:ext cx="10439400" cy="1325563"/>
          </a:xfrm>
        </p:spPr>
        <p:txBody>
          <a:bodyPr/>
          <a:lstStyle/>
          <a:p>
            <a:r>
              <a:rPr lang="en-GB" dirty="0"/>
              <a:t>Strong Scaling Evaluation</a:t>
            </a:r>
          </a:p>
        </p:txBody>
      </p:sp>
      <p:sp>
        <p:nvSpPr>
          <p:cNvPr id="3" name="Text Placeholder 2">
            <a:extLst>
              <a:ext uri="{FF2B5EF4-FFF2-40B4-BE49-F238E27FC236}">
                <a16:creationId xmlns:a16="http://schemas.microsoft.com/office/drawing/2014/main" id="{ADC8D246-9691-AB0C-505A-0FD8248BC61A}"/>
              </a:ext>
            </a:extLst>
          </p:cNvPr>
          <p:cNvSpPr>
            <a:spLocks noGrp="1"/>
          </p:cNvSpPr>
          <p:nvPr>
            <p:ph type="body" sz="quarter" idx="13"/>
          </p:nvPr>
        </p:nvSpPr>
        <p:spPr>
          <a:xfrm>
            <a:off x="75762" y="1660576"/>
            <a:ext cx="2917371" cy="743178"/>
          </a:xfrm>
        </p:spPr>
        <p:txBody>
          <a:bodyPr/>
          <a:lstStyle/>
          <a:p>
            <a:r>
              <a:rPr lang="en-GB"/>
              <a:t>Increasing Execution Times</a:t>
            </a:r>
          </a:p>
        </p:txBody>
      </p:sp>
      <p:sp>
        <p:nvSpPr>
          <p:cNvPr id="4" name="Text Placeholder 3">
            <a:extLst>
              <a:ext uri="{FF2B5EF4-FFF2-40B4-BE49-F238E27FC236}">
                <a16:creationId xmlns:a16="http://schemas.microsoft.com/office/drawing/2014/main" id="{78A8C723-CB61-4AD7-12D1-97119E112AA7}"/>
              </a:ext>
            </a:extLst>
          </p:cNvPr>
          <p:cNvSpPr>
            <a:spLocks noGrp="1"/>
          </p:cNvSpPr>
          <p:nvPr>
            <p:ph type="body" sz="quarter" idx="14"/>
          </p:nvPr>
        </p:nvSpPr>
        <p:spPr>
          <a:xfrm>
            <a:off x="2988491" y="1657122"/>
            <a:ext cx="2917371" cy="743178"/>
          </a:xfrm>
        </p:spPr>
        <p:txBody>
          <a:bodyPr/>
          <a:lstStyle/>
          <a:p>
            <a:r>
              <a:rPr lang="en-GB"/>
              <a:t>Communication and Coordination Overhead</a:t>
            </a:r>
          </a:p>
        </p:txBody>
      </p:sp>
      <p:sp>
        <p:nvSpPr>
          <p:cNvPr id="5" name="Text Placeholder 4">
            <a:extLst>
              <a:ext uri="{FF2B5EF4-FFF2-40B4-BE49-F238E27FC236}">
                <a16:creationId xmlns:a16="http://schemas.microsoft.com/office/drawing/2014/main" id="{114C37A7-9ACD-A3A0-D1C7-7B38DAA3B03D}"/>
              </a:ext>
            </a:extLst>
          </p:cNvPr>
          <p:cNvSpPr>
            <a:spLocks noGrp="1"/>
          </p:cNvSpPr>
          <p:nvPr>
            <p:ph type="body" sz="quarter" idx="15"/>
          </p:nvPr>
        </p:nvSpPr>
        <p:spPr>
          <a:xfrm>
            <a:off x="1529805" y="4909299"/>
            <a:ext cx="2917371" cy="743178"/>
          </a:xfrm>
        </p:spPr>
        <p:txBody>
          <a:bodyPr/>
          <a:lstStyle/>
          <a:p>
            <a:r>
              <a:rPr lang="en-GB" dirty="0"/>
              <a:t>Diminishing Returns</a:t>
            </a:r>
          </a:p>
        </p:txBody>
      </p:sp>
      <p:sp>
        <p:nvSpPr>
          <p:cNvPr id="6" name="Text Placeholder 5">
            <a:extLst>
              <a:ext uri="{FF2B5EF4-FFF2-40B4-BE49-F238E27FC236}">
                <a16:creationId xmlns:a16="http://schemas.microsoft.com/office/drawing/2014/main" id="{9E135B68-F6CD-52E5-A680-3F14ACC0C746}"/>
              </a:ext>
            </a:extLst>
          </p:cNvPr>
          <p:cNvSpPr>
            <a:spLocks noGrp="1"/>
          </p:cNvSpPr>
          <p:nvPr>
            <p:ph type="body" sz="quarter" idx="16"/>
          </p:nvPr>
        </p:nvSpPr>
        <p:spPr>
          <a:xfrm>
            <a:off x="71120" y="2857500"/>
            <a:ext cx="2917371" cy="2057400"/>
          </a:xfrm>
        </p:spPr>
        <p:txBody>
          <a:bodyPr/>
          <a:lstStyle/>
          <a:p>
            <a:pPr algn="just"/>
            <a:r>
              <a:rPr lang="en-GB" dirty="0"/>
              <a:t>The strong scaling evaluation reveals the observed phenomenon of increasing execution times as the number of processors grows, indicating potential inefficiencies or limitations within the MPI implementation.</a:t>
            </a:r>
          </a:p>
        </p:txBody>
      </p:sp>
      <p:sp>
        <p:nvSpPr>
          <p:cNvPr id="7" name="Text Placeholder 6">
            <a:extLst>
              <a:ext uri="{FF2B5EF4-FFF2-40B4-BE49-F238E27FC236}">
                <a16:creationId xmlns:a16="http://schemas.microsoft.com/office/drawing/2014/main" id="{B78ED594-6916-1707-F12A-D7275BFCAB55}"/>
              </a:ext>
            </a:extLst>
          </p:cNvPr>
          <p:cNvSpPr>
            <a:spLocks noGrp="1"/>
          </p:cNvSpPr>
          <p:nvPr>
            <p:ph type="body" sz="quarter" idx="17"/>
          </p:nvPr>
        </p:nvSpPr>
        <p:spPr>
          <a:xfrm>
            <a:off x="2988491" y="2857500"/>
            <a:ext cx="2917371" cy="2057400"/>
          </a:xfrm>
        </p:spPr>
        <p:txBody>
          <a:bodyPr/>
          <a:lstStyle/>
          <a:p>
            <a:pPr algn="just"/>
            <a:r>
              <a:rPr lang="en-GB" dirty="0"/>
              <a:t>The significant increase in execution times suggests that communication and coordination overhead among processes have become more prominent with the growing number of processors, impacting the overall performance of the MPI implementation.</a:t>
            </a:r>
          </a:p>
        </p:txBody>
      </p:sp>
      <p:sp>
        <p:nvSpPr>
          <p:cNvPr id="8" name="Text Placeholder 7">
            <a:extLst>
              <a:ext uri="{FF2B5EF4-FFF2-40B4-BE49-F238E27FC236}">
                <a16:creationId xmlns:a16="http://schemas.microsoft.com/office/drawing/2014/main" id="{B012EE17-8F1F-EB03-967A-AC293AECEE12}"/>
              </a:ext>
            </a:extLst>
          </p:cNvPr>
          <p:cNvSpPr>
            <a:spLocks noGrp="1"/>
          </p:cNvSpPr>
          <p:nvPr>
            <p:ph type="body" sz="quarter" idx="18"/>
          </p:nvPr>
        </p:nvSpPr>
        <p:spPr>
          <a:xfrm>
            <a:off x="71120" y="5646876"/>
            <a:ext cx="5834742" cy="2057400"/>
          </a:xfrm>
        </p:spPr>
        <p:txBody>
          <a:bodyPr/>
          <a:lstStyle/>
          <a:p>
            <a:pPr algn="just"/>
            <a:r>
              <a:rPr lang="en-GB" dirty="0"/>
              <a:t>The phenomenon of diminishing returns with the addition of more processors presents insights into the limitations of the MPI implementation and the potential constraints in efficiently utilizing a large number of processors for specific computational tasks.</a:t>
            </a:r>
          </a:p>
        </p:txBody>
      </p:sp>
      <p:graphicFrame>
        <p:nvGraphicFramePr>
          <p:cNvPr id="9" name="Table 8">
            <a:extLst>
              <a:ext uri="{FF2B5EF4-FFF2-40B4-BE49-F238E27FC236}">
                <a16:creationId xmlns:a16="http://schemas.microsoft.com/office/drawing/2014/main" id="{F2DABB23-7758-A170-CA01-31F1461CD9F6}"/>
              </a:ext>
            </a:extLst>
          </p:cNvPr>
          <p:cNvGraphicFramePr>
            <a:graphicFrameLocks noGrp="1"/>
          </p:cNvGraphicFramePr>
          <p:nvPr>
            <p:extLst>
              <p:ext uri="{D42A27DB-BD31-4B8C-83A1-F6EECF244321}">
                <p14:modId xmlns:p14="http://schemas.microsoft.com/office/powerpoint/2010/main" val="3073596391"/>
              </p:ext>
            </p:extLst>
          </p:nvPr>
        </p:nvGraphicFramePr>
        <p:xfrm>
          <a:off x="6810829" y="925145"/>
          <a:ext cx="4785360" cy="5849169"/>
        </p:xfrm>
        <a:graphic>
          <a:graphicData uri="http://schemas.openxmlformats.org/drawingml/2006/table">
            <a:tbl>
              <a:tblPr firstRow="1">
                <a:tableStyleId>{073A0DAA-6AF3-43AB-8588-CEC1D06C72B9}</a:tableStyleId>
              </a:tblPr>
              <a:tblGrid>
                <a:gridCol w="2392680">
                  <a:extLst>
                    <a:ext uri="{9D8B030D-6E8A-4147-A177-3AD203B41FA5}">
                      <a16:colId xmlns:a16="http://schemas.microsoft.com/office/drawing/2014/main" val="4267395249"/>
                    </a:ext>
                  </a:extLst>
                </a:gridCol>
                <a:gridCol w="2392680">
                  <a:extLst>
                    <a:ext uri="{9D8B030D-6E8A-4147-A177-3AD203B41FA5}">
                      <a16:colId xmlns:a16="http://schemas.microsoft.com/office/drawing/2014/main" val="3384928235"/>
                    </a:ext>
                  </a:extLst>
                </a:gridCol>
              </a:tblGrid>
              <a:tr h="240849">
                <a:tc>
                  <a:txBody>
                    <a:bodyPr/>
                    <a:lstStyle/>
                    <a:p>
                      <a:pPr algn="ctr" fontAlgn="b"/>
                      <a:r>
                        <a:rPr lang="en-GB" sz="1200" b="1" u="none" strike="noStrike" dirty="0" err="1">
                          <a:solidFill>
                            <a:schemeClr val="bg1"/>
                          </a:solidFill>
                          <a:effectLst/>
                        </a:rPr>
                        <a:t>num_procs</a:t>
                      </a:r>
                      <a:endParaRPr lang="en-GB" sz="1200" b="1" i="0" u="none" strike="noStrike" dirty="0">
                        <a:solidFill>
                          <a:schemeClr val="bg1"/>
                        </a:solidFill>
                        <a:effectLst/>
                        <a:latin typeface="Calibri" panose="020F0502020204030204" pitchFamily="34" charset="0"/>
                      </a:endParaRPr>
                    </a:p>
                  </a:txBody>
                  <a:tcPr marL="5352" marR="5352" marT="5352" marB="0" anchor="ctr"/>
                </a:tc>
                <a:tc>
                  <a:txBody>
                    <a:bodyPr/>
                    <a:lstStyle/>
                    <a:p>
                      <a:pPr algn="ctr" fontAlgn="b"/>
                      <a:r>
                        <a:rPr lang="en-GB" sz="1200" b="1" u="none" strike="noStrike" dirty="0" err="1">
                          <a:solidFill>
                            <a:schemeClr val="bg1"/>
                          </a:solidFill>
                          <a:effectLst/>
                        </a:rPr>
                        <a:t>avg_time</a:t>
                      </a:r>
                      <a:endParaRPr lang="en-GB" sz="1200" b="1" i="0" u="none" strike="noStrike" dirty="0">
                        <a:solidFill>
                          <a:schemeClr val="bg1"/>
                        </a:solidFill>
                        <a:effectLst/>
                        <a:latin typeface="Calibri" panose="020F0502020204030204" pitchFamily="34" charset="0"/>
                      </a:endParaRPr>
                    </a:p>
                  </a:txBody>
                  <a:tcPr marL="5352" marR="5352" marT="5352" marB="0" anchor="ctr"/>
                </a:tc>
                <a:extLst>
                  <a:ext uri="{0D108BD9-81ED-4DB2-BD59-A6C34878D82A}">
                    <a16:rowId xmlns:a16="http://schemas.microsoft.com/office/drawing/2014/main" val="2579587681"/>
                  </a:ext>
                </a:extLst>
              </a:tr>
              <a:tr h="128453">
                <a:tc>
                  <a:txBody>
                    <a:bodyPr/>
                    <a:lstStyle/>
                    <a:p>
                      <a:pPr algn="r" fontAlgn="b"/>
                      <a:r>
                        <a:rPr lang="en-GB" sz="11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r" fontAlgn="b"/>
                      <a:r>
                        <a:rPr lang="en-GB" sz="1100" b="0" i="0" u="none" strike="noStrike" dirty="0">
                          <a:solidFill>
                            <a:srgbClr val="000000"/>
                          </a:solidFill>
                          <a:effectLst/>
                          <a:latin typeface="Calibri" panose="020F0502020204030204" pitchFamily="34" charset="0"/>
                        </a:rPr>
                        <a:t>1.08E-05</a:t>
                      </a:r>
                    </a:p>
                  </a:txBody>
                  <a:tcPr marL="7620" marR="7620" marT="7620" marB="0" anchor="b"/>
                </a:tc>
                <a:extLst>
                  <a:ext uri="{0D108BD9-81ED-4DB2-BD59-A6C34878D82A}">
                    <a16:rowId xmlns:a16="http://schemas.microsoft.com/office/drawing/2014/main" val="3725781301"/>
                  </a:ext>
                </a:extLst>
              </a:tr>
              <a:tr h="128453">
                <a:tc>
                  <a:txBody>
                    <a:bodyPr/>
                    <a:lstStyle/>
                    <a:p>
                      <a:pPr algn="r" fontAlgn="b"/>
                      <a:r>
                        <a:rPr lang="en-GB" sz="1100" b="0" i="0" u="none" strike="noStrike">
                          <a:solidFill>
                            <a:srgbClr val="000000"/>
                          </a:solidFill>
                          <a:effectLst/>
                          <a:latin typeface="Calibri" panose="020F0502020204030204" pitchFamily="34" charset="0"/>
                        </a:rPr>
                        <a:t>2</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8.14E-06</a:t>
                      </a:r>
                    </a:p>
                  </a:txBody>
                  <a:tcPr marL="7620" marR="7620" marT="7620" marB="0" anchor="b"/>
                </a:tc>
                <a:extLst>
                  <a:ext uri="{0D108BD9-81ED-4DB2-BD59-A6C34878D82A}">
                    <a16:rowId xmlns:a16="http://schemas.microsoft.com/office/drawing/2014/main" val="706073596"/>
                  </a:ext>
                </a:extLst>
              </a:tr>
              <a:tr h="128453">
                <a:tc>
                  <a:txBody>
                    <a:bodyPr/>
                    <a:lstStyle/>
                    <a:p>
                      <a:pPr algn="r" fontAlgn="b"/>
                      <a:r>
                        <a:rPr lang="en-GB" sz="1100" b="0" i="0" u="none" strike="noStrike">
                          <a:solidFill>
                            <a:srgbClr val="000000"/>
                          </a:solidFill>
                          <a:effectLst/>
                          <a:latin typeface="Calibri" panose="020F0502020204030204" pitchFamily="34" charset="0"/>
                        </a:rPr>
                        <a:t>3</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7.85E-06</a:t>
                      </a:r>
                    </a:p>
                  </a:txBody>
                  <a:tcPr marL="7620" marR="7620" marT="7620" marB="0" anchor="b"/>
                </a:tc>
                <a:extLst>
                  <a:ext uri="{0D108BD9-81ED-4DB2-BD59-A6C34878D82A}">
                    <a16:rowId xmlns:a16="http://schemas.microsoft.com/office/drawing/2014/main" val="926018557"/>
                  </a:ext>
                </a:extLst>
              </a:tr>
              <a:tr h="128453">
                <a:tc>
                  <a:txBody>
                    <a:bodyPr/>
                    <a:lstStyle/>
                    <a:p>
                      <a:pPr algn="r" fontAlgn="b"/>
                      <a:r>
                        <a:rPr lang="en-GB" sz="1100" b="0" i="0" u="none" strike="noStrike" dirty="0">
                          <a:solidFill>
                            <a:srgbClr val="000000"/>
                          </a:solidFill>
                          <a:effectLst/>
                          <a:latin typeface="Calibri" panose="020F0502020204030204" pitchFamily="34" charset="0"/>
                        </a:rPr>
                        <a:t>4</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8.35E-06</a:t>
                      </a:r>
                    </a:p>
                  </a:txBody>
                  <a:tcPr marL="7620" marR="7620" marT="7620" marB="0" anchor="b"/>
                </a:tc>
                <a:extLst>
                  <a:ext uri="{0D108BD9-81ED-4DB2-BD59-A6C34878D82A}">
                    <a16:rowId xmlns:a16="http://schemas.microsoft.com/office/drawing/2014/main" val="932180623"/>
                  </a:ext>
                </a:extLst>
              </a:tr>
              <a:tr h="128453">
                <a:tc>
                  <a:txBody>
                    <a:bodyPr/>
                    <a:lstStyle/>
                    <a:p>
                      <a:pPr algn="r" fontAlgn="b"/>
                      <a:r>
                        <a:rPr lang="en-GB" sz="1100" b="0" i="0" u="none" strike="noStrike">
                          <a:solidFill>
                            <a:srgbClr val="000000"/>
                          </a:solidFill>
                          <a:effectLst/>
                          <a:latin typeface="Calibri" panose="020F0502020204030204" pitchFamily="34" charset="0"/>
                        </a:rPr>
                        <a:t>5</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4.90E-06</a:t>
                      </a:r>
                    </a:p>
                  </a:txBody>
                  <a:tcPr marL="7620" marR="7620" marT="7620" marB="0" anchor="b"/>
                </a:tc>
                <a:extLst>
                  <a:ext uri="{0D108BD9-81ED-4DB2-BD59-A6C34878D82A}">
                    <a16:rowId xmlns:a16="http://schemas.microsoft.com/office/drawing/2014/main" val="3583091094"/>
                  </a:ext>
                </a:extLst>
              </a:tr>
              <a:tr h="128453">
                <a:tc>
                  <a:txBody>
                    <a:bodyPr/>
                    <a:lstStyle/>
                    <a:p>
                      <a:pPr algn="r" fontAlgn="b"/>
                      <a:r>
                        <a:rPr lang="en-GB" sz="1100" b="0" i="0" u="none" strike="noStrike">
                          <a:solidFill>
                            <a:srgbClr val="000000"/>
                          </a:solidFill>
                          <a:effectLst/>
                          <a:latin typeface="Calibri" panose="020F0502020204030204" pitchFamily="34" charset="0"/>
                        </a:rPr>
                        <a:t>6</a:t>
                      </a:r>
                    </a:p>
                  </a:txBody>
                  <a:tcPr marL="7620" marR="7620" marT="7620" marB="0" anchor="b"/>
                </a:tc>
                <a:tc>
                  <a:txBody>
                    <a:bodyPr/>
                    <a:lstStyle/>
                    <a:p>
                      <a:pPr algn="r" fontAlgn="b"/>
                      <a:r>
                        <a:rPr lang="en-GB" sz="1100" b="0" i="0" u="none" strike="noStrike" dirty="0">
                          <a:solidFill>
                            <a:srgbClr val="000000"/>
                          </a:solidFill>
                          <a:effectLst/>
                          <a:latin typeface="Calibri" panose="020F0502020204030204" pitchFamily="34" charset="0"/>
                        </a:rPr>
                        <a:t>4.78E-06</a:t>
                      </a:r>
                    </a:p>
                  </a:txBody>
                  <a:tcPr marL="7620" marR="7620" marT="7620" marB="0" anchor="b"/>
                </a:tc>
                <a:extLst>
                  <a:ext uri="{0D108BD9-81ED-4DB2-BD59-A6C34878D82A}">
                    <a16:rowId xmlns:a16="http://schemas.microsoft.com/office/drawing/2014/main" val="1396989648"/>
                  </a:ext>
                </a:extLst>
              </a:tr>
              <a:tr h="128453">
                <a:tc>
                  <a:txBody>
                    <a:bodyPr/>
                    <a:lstStyle/>
                    <a:p>
                      <a:pPr algn="r" fontAlgn="b"/>
                      <a:r>
                        <a:rPr lang="en-GB" sz="1100" b="0" i="0" u="none" strike="noStrike">
                          <a:solidFill>
                            <a:srgbClr val="000000"/>
                          </a:solidFill>
                          <a:effectLst/>
                          <a:latin typeface="Calibri" panose="020F0502020204030204" pitchFamily="34" charset="0"/>
                        </a:rPr>
                        <a:t>7</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4.81E-06</a:t>
                      </a:r>
                    </a:p>
                  </a:txBody>
                  <a:tcPr marL="7620" marR="7620" marT="7620" marB="0" anchor="b"/>
                </a:tc>
                <a:extLst>
                  <a:ext uri="{0D108BD9-81ED-4DB2-BD59-A6C34878D82A}">
                    <a16:rowId xmlns:a16="http://schemas.microsoft.com/office/drawing/2014/main" val="2723593671"/>
                  </a:ext>
                </a:extLst>
              </a:tr>
              <a:tr h="128453">
                <a:tc>
                  <a:txBody>
                    <a:bodyPr/>
                    <a:lstStyle/>
                    <a:p>
                      <a:pPr algn="r" fontAlgn="b"/>
                      <a:r>
                        <a:rPr lang="en-GB" sz="1100" b="0" i="0" u="none" strike="noStrike">
                          <a:solidFill>
                            <a:srgbClr val="000000"/>
                          </a:solidFill>
                          <a:effectLst/>
                          <a:latin typeface="Calibri" panose="020F0502020204030204" pitchFamily="34" charset="0"/>
                        </a:rPr>
                        <a:t>8</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4.79E-06</a:t>
                      </a:r>
                    </a:p>
                  </a:txBody>
                  <a:tcPr marL="7620" marR="7620" marT="7620" marB="0" anchor="b"/>
                </a:tc>
                <a:extLst>
                  <a:ext uri="{0D108BD9-81ED-4DB2-BD59-A6C34878D82A}">
                    <a16:rowId xmlns:a16="http://schemas.microsoft.com/office/drawing/2014/main" val="2127420952"/>
                  </a:ext>
                </a:extLst>
              </a:tr>
              <a:tr h="128453">
                <a:tc>
                  <a:txBody>
                    <a:bodyPr/>
                    <a:lstStyle/>
                    <a:p>
                      <a:pPr algn="r" fontAlgn="b"/>
                      <a:r>
                        <a:rPr lang="en-GB" sz="1100" b="0" i="0" u="none" strike="noStrike">
                          <a:solidFill>
                            <a:srgbClr val="000000"/>
                          </a:solidFill>
                          <a:effectLst/>
                          <a:latin typeface="Calibri" panose="020F0502020204030204" pitchFamily="34" charset="0"/>
                        </a:rPr>
                        <a:t>9</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5.39E-06</a:t>
                      </a:r>
                    </a:p>
                  </a:txBody>
                  <a:tcPr marL="7620" marR="7620" marT="7620" marB="0" anchor="b"/>
                </a:tc>
                <a:extLst>
                  <a:ext uri="{0D108BD9-81ED-4DB2-BD59-A6C34878D82A}">
                    <a16:rowId xmlns:a16="http://schemas.microsoft.com/office/drawing/2014/main" val="3097121702"/>
                  </a:ext>
                </a:extLst>
              </a:tr>
              <a:tr h="128453">
                <a:tc>
                  <a:txBody>
                    <a:bodyPr/>
                    <a:lstStyle/>
                    <a:p>
                      <a:pPr algn="r" fontAlgn="b"/>
                      <a:r>
                        <a:rPr lang="en-GB" sz="1100" b="0" i="0" u="none" strike="noStrike">
                          <a:solidFill>
                            <a:srgbClr val="000000"/>
                          </a:solidFill>
                          <a:effectLst/>
                          <a:latin typeface="Calibri" panose="020F0502020204030204" pitchFamily="34" charset="0"/>
                        </a:rPr>
                        <a:t>10</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5.04E-06</a:t>
                      </a:r>
                    </a:p>
                  </a:txBody>
                  <a:tcPr marL="7620" marR="7620" marT="7620" marB="0" anchor="b"/>
                </a:tc>
                <a:extLst>
                  <a:ext uri="{0D108BD9-81ED-4DB2-BD59-A6C34878D82A}">
                    <a16:rowId xmlns:a16="http://schemas.microsoft.com/office/drawing/2014/main" val="774750494"/>
                  </a:ext>
                </a:extLst>
              </a:tr>
              <a:tr h="128453">
                <a:tc>
                  <a:txBody>
                    <a:bodyPr/>
                    <a:lstStyle/>
                    <a:p>
                      <a:pPr algn="r" fontAlgn="b"/>
                      <a:r>
                        <a:rPr lang="en-GB" sz="1100" b="0" i="0" u="none" strike="noStrike">
                          <a:solidFill>
                            <a:srgbClr val="000000"/>
                          </a:solidFill>
                          <a:effectLst/>
                          <a:latin typeface="Calibri" panose="020F0502020204030204" pitchFamily="34" charset="0"/>
                        </a:rPr>
                        <a:t>11</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4.96E-06</a:t>
                      </a:r>
                    </a:p>
                  </a:txBody>
                  <a:tcPr marL="7620" marR="7620" marT="7620" marB="0" anchor="b"/>
                </a:tc>
                <a:extLst>
                  <a:ext uri="{0D108BD9-81ED-4DB2-BD59-A6C34878D82A}">
                    <a16:rowId xmlns:a16="http://schemas.microsoft.com/office/drawing/2014/main" val="4186567290"/>
                  </a:ext>
                </a:extLst>
              </a:tr>
              <a:tr h="128453">
                <a:tc>
                  <a:txBody>
                    <a:bodyPr/>
                    <a:lstStyle/>
                    <a:p>
                      <a:pPr algn="r" fontAlgn="b"/>
                      <a:r>
                        <a:rPr lang="en-GB" sz="1100" b="0" i="0" u="none" strike="noStrike">
                          <a:solidFill>
                            <a:srgbClr val="000000"/>
                          </a:solidFill>
                          <a:effectLst/>
                          <a:latin typeface="Calibri" panose="020F0502020204030204" pitchFamily="34" charset="0"/>
                        </a:rPr>
                        <a:t>12</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4.97E-06</a:t>
                      </a:r>
                    </a:p>
                  </a:txBody>
                  <a:tcPr marL="7620" marR="7620" marT="7620" marB="0" anchor="b"/>
                </a:tc>
                <a:extLst>
                  <a:ext uri="{0D108BD9-81ED-4DB2-BD59-A6C34878D82A}">
                    <a16:rowId xmlns:a16="http://schemas.microsoft.com/office/drawing/2014/main" val="3758040153"/>
                  </a:ext>
                </a:extLst>
              </a:tr>
              <a:tr h="128453">
                <a:tc>
                  <a:txBody>
                    <a:bodyPr/>
                    <a:lstStyle/>
                    <a:p>
                      <a:pPr algn="r" fontAlgn="b"/>
                      <a:r>
                        <a:rPr lang="en-GB" sz="1100" b="0" i="0" u="none" strike="noStrike">
                          <a:solidFill>
                            <a:srgbClr val="000000"/>
                          </a:solidFill>
                          <a:effectLst/>
                          <a:latin typeface="Calibri" panose="020F0502020204030204" pitchFamily="34" charset="0"/>
                        </a:rPr>
                        <a:t>13</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4.95E-06</a:t>
                      </a:r>
                    </a:p>
                  </a:txBody>
                  <a:tcPr marL="7620" marR="7620" marT="7620" marB="0" anchor="b"/>
                </a:tc>
                <a:extLst>
                  <a:ext uri="{0D108BD9-81ED-4DB2-BD59-A6C34878D82A}">
                    <a16:rowId xmlns:a16="http://schemas.microsoft.com/office/drawing/2014/main" val="844039927"/>
                  </a:ext>
                </a:extLst>
              </a:tr>
              <a:tr h="128453">
                <a:tc>
                  <a:txBody>
                    <a:bodyPr/>
                    <a:lstStyle/>
                    <a:p>
                      <a:pPr algn="r" fontAlgn="b"/>
                      <a:r>
                        <a:rPr lang="en-GB" sz="1100" b="0" i="0" u="none" strike="noStrike">
                          <a:solidFill>
                            <a:srgbClr val="000000"/>
                          </a:solidFill>
                          <a:effectLst/>
                          <a:latin typeface="Calibri" panose="020F0502020204030204" pitchFamily="34" charset="0"/>
                        </a:rPr>
                        <a:t>14</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5.42E-06</a:t>
                      </a:r>
                    </a:p>
                  </a:txBody>
                  <a:tcPr marL="7620" marR="7620" marT="7620" marB="0" anchor="b"/>
                </a:tc>
                <a:extLst>
                  <a:ext uri="{0D108BD9-81ED-4DB2-BD59-A6C34878D82A}">
                    <a16:rowId xmlns:a16="http://schemas.microsoft.com/office/drawing/2014/main" val="3981282690"/>
                  </a:ext>
                </a:extLst>
              </a:tr>
              <a:tr h="128453">
                <a:tc>
                  <a:txBody>
                    <a:bodyPr/>
                    <a:lstStyle/>
                    <a:p>
                      <a:pPr algn="r" fontAlgn="b"/>
                      <a:r>
                        <a:rPr lang="en-GB" sz="1100" b="0" i="0" u="none" strike="noStrike">
                          <a:solidFill>
                            <a:srgbClr val="000000"/>
                          </a:solidFill>
                          <a:effectLst/>
                          <a:latin typeface="Calibri" panose="020F0502020204030204" pitchFamily="34" charset="0"/>
                        </a:rPr>
                        <a:t>15</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4.98E-06</a:t>
                      </a:r>
                    </a:p>
                  </a:txBody>
                  <a:tcPr marL="7620" marR="7620" marT="7620" marB="0" anchor="b"/>
                </a:tc>
                <a:extLst>
                  <a:ext uri="{0D108BD9-81ED-4DB2-BD59-A6C34878D82A}">
                    <a16:rowId xmlns:a16="http://schemas.microsoft.com/office/drawing/2014/main" val="2784881063"/>
                  </a:ext>
                </a:extLst>
              </a:tr>
              <a:tr h="128453">
                <a:tc>
                  <a:txBody>
                    <a:bodyPr/>
                    <a:lstStyle/>
                    <a:p>
                      <a:pPr algn="r" fontAlgn="b"/>
                      <a:r>
                        <a:rPr lang="en-GB" sz="1100" b="0" i="0" u="none" strike="noStrike">
                          <a:solidFill>
                            <a:srgbClr val="000000"/>
                          </a:solidFill>
                          <a:effectLst/>
                          <a:latin typeface="Calibri" panose="020F0502020204030204" pitchFamily="34" charset="0"/>
                        </a:rPr>
                        <a:t>16</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4.93E-06</a:t>
                      </a:r>
                    </a:p>
                  </a:txBody>
                  <a:tcPr marL="7620" marR="7620" marT="7620" marB="0" anchor="b"/>
                </a:tc>
                <a:extLst>
                  <a:ext uri="{0D108BD9-81ED-4DB2-BD59-A6C34878D82A}">
                    <a16:rowId xmlns:a16="http://schemas.microsoft.com/office/drawing/2014/main" val="454719398"/>
                  </a:ext>
                </a:extLst>
              </a:tr>
              <a:tr h="128453">
                <a:tc>
                  <a:txBody>
                    <a:bodyPr/>
                    <a:lstStyle/>
                    <a:p>
                      <a:pPr algn="r" fontAlgn="b"/>
                      <a:r>
                        <a:rPr lang="en-GB" sz="1100" b="0" i="0" u="none" strike="noStrike">
                          <a:solidFill>
                            <a:srgbClr val="000000"/>
                          </a:solidFill>
                          <a:effectLst/>
                          <a:latin typeface="Calibri" panose="020F0502020204030204" pitchFamily="34" charset="0"/>
                        </a:rPr>
                        <a:t>17</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2.85E-06</a:t>
                      </a:r>
                    </a:p>
                  </a:txBody>
                  <a:tcPr marL="7620" marR="7620" marT="7620" marB="0" anchor="b"/>
                </a:tc>
                <a:extLst>
                  <a:ext uri="{0D108BD9-81ED-4DB2-BD59-A6C34878D82A}">
                    <a16:rowId xmlns:a16="http://schemas.microsoft.com/office/drawing/2014/main" val="2847215757"/>
                  </a:ext>
                </a:extLst>
              </a:tr>
              <a:tr h="128453">
                <a:tc>
                  <a:txBody>
                    <a:bodyPr/>
                    <a:lstStyle/>
                    <a:p>
                      <a:pPr algn="r" fontAlgn="b"/>
                      <a:r>
                        <a:rPr lang="en-GB" sz="1100" b="0" i="0" u="none" strike="noStrike">
                          <a:solidFill>
                            <a:srgbClr val="000000"/>
                          </a:solidFill>
                          <a:effectLst/>
                          <a:latin typeface="Calibri" panose="020F0502020204030204" pitchFamily="34" charset="0"/>
                        </a:rPr>
                        <a:t>18</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2.81E-06</a:t>
                      </a:r>
                    </a:p>
                  </a:txBody>
                  <a:tcPr marL="7620" marR="7620" marT="7620" marB="0" anchor="b"/>
                </a:tc>
                <a:extLst>
                  <a:ext uri="{0D108BD9-81ED-4DB2-BD59-A6C34878D82A}">
                    <a16:rowId xmlns:a16="http://schemas.microsoft.com/office/drawing/2014/main" val="1403582621"/>
                  </a:ext>
                </a:extLst>
              </a:tr>
              <a:tr h="128453">
                <a:tc>
                  <a:txBody>
                    <a:bodyPr/>
                    <a:lstStyle/>
                    <a:p>
                      <a:pPr algn="r" fontAlgn="b"/>
                      <a:r>
                        <a:rPr lang="en-GB" sz="1100" b="0" i="0" u="none" strike="noStrike">
                          <a:solidFill>
                            <a:srgbClr val="000000"/>
                          </a:solidFill>
                          <a:effectLst/>
                          <a:latin typeface="Calibri" panose="020F0502020204030204" pitchFamily="34" charset="0"/>
                        </a:rPr>
                        <a:t>19</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2.83E-06</a:t>
                      </a:r>
                    </a:p>
                  </a:txBody>
                  <a:tcPr marL="7620" marR="7620" marT="7620" marB="0" anchor="b"/>
                </a:tc>
                <a:extLst>
                  <a:ext uri="{0D108BD9-81ED-4DB2-BD59-A6C34878D82A}">
                    <a16:rowId xmlns:a16="http://schemas.microsoft.com/office/drawing/2014/main" val="2245793747"/>
                  </a:ext>
                </a:extLst>
              </a:tr>
              <a:tr h="128453">
                <a:tc>
                  <a:txBody>
                    <a:bodyPr/>
                    <a:lstStyle/>
                    <a:p>
                      <a:pPr algn="r" fontAlgn="b"/>
                      <a:r>
                        <a:rPr lang="en-GB" sz="1100" b="0" i="0" u="none" strike="noStrike">
                          <a:solidFill>
                            <a:srgbClr val="000000"/>
                          </a:solidFill>
                          <a:effectLst/>
                          <a:latin typeface="Calibri" panose="020F0502020204030204" pitchFamily="34" charset="0"/>
                        </a:rPr>
                        <a:t>20</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2.79E-06</a:t>
                      </a:r>
                    </a:p>
                  </a:txBody>
                  <a:tcPr marL="7620" marR="7620" marT="7620" marB="0" anchor="b"/>
                </a:tc>
                <a:extLst>
                  <a:ext uri="{0D108BD9-81ED-4DB2-BD59-A6C34878D82A}">
                    <a16:rowId xmlns:a16="http://schemas.microsoft.com/office/drawing/2014/main" val="2929757088"/>
                  </a:ext>
                </a:extLst>
              </a:tr>
              <a:tr h="128453">
                <a:tc>
                  <a:txBody>
                    <a:bodyPr/>
                    <a:lstStyle/>
                    <a:p>
                      <a:pPr algn="r" fontAlgn="b"/>
                      <a:r>
                        <a:rPr lang="en-GB" sz="1100" b="0" i="0" u="none" strike="noStrike">
                          <a:solidFill>
                            <a:srgbClr val="000000"/>
                          </a:solidFill>
                          <a:effectLst/>
                          <a:latin typeface="Calibri" panose="020F0502020204030204" pitchFamily="34" charset="0"/>
                        </a:rPr>
                        <a:t>21</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3.35E-06</a:t>
                      </a:r>
                    </a:p>
                  </a:txBody>
                  <a:tcPr marL="7620" marR="7620" marT="7620" marB="0" anchor="b"/>
                </a:tc>
                <a:extLst>
                  <a:ext uri="{0D108BD9-81ED-4DB2-BD59-A6C34878D82A}">
                    <a16:rowId xmlns:a16="http://schemas.microsoft.com/office/drawing/2014/main" val="2455001788"/>
                  </a:ext>
                </a:extLst>
              </a:tr>
              <a:tr h="128453">
                <a:tc>
                  <a:txBody>
                    <a:bodyPr/>
                    <a:lstStyle/>
                    <a:p>
                      <a:pPr algn="r" fontAlgn="b"/>
                      <a:r>
                        <a:rPr lang="en-GB" sz="1100" b="0" i="0" u="none" strike="noStrike">
                          <a:solidFill>
                            <a:srgbClr val="000000"/>
                          </a:solidFill>
                          <a:effectLst/>
                          <a:latin typeface="Calibri" panose="020F0502020204030204" pitchFamily="34" charset="0"/>
                        </a:rPr>
                        <a:t>22</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2.79E-06</a:t>
                      </a:r>
                    </a:p>
                  </a:txBody>
                  <a:tcPr marL="7620" marR="7620" marT="7620" marB="0" anchor="b"/>
                </a:tc>
                <a:extLst>
                  <a:ext uri="{0D108BD9-81ED-4DB2-BD59-A6C34878D82A}">
                    <a16:rowId xmlns:a16="http://schemas.microsoft.com/office/drawing/2014/main" val="4125527268"/>
                  </a:ext>
                </a:extLst>
              </a:tr>
              <a:tr h="128453">
                <a:tc>
                  <a:txBody>
                    <a:bodyPr/>
                    <a:lstStyle/>
                    <a:p>
                      <a:pPr algn="r" fontAlgn="b"/>
                      <a:r>
                        <a:rPr lang="en-GB" sz="1100" b="0" i="0" u="none" strike="noStrike">
                          <a:solidFill>
                            <a:srgbClr val="000000"/>
                          </a:solidFill>
                          <a:effectLst/>
                          <a:latin typeface="Calibri" panose="020F0502020204030204" pitchFamily="34" charset="0"/>
                        </a:rPr>
                        <a:t>23</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2.82E-06</a:t>
                      </a:r>
                    </a:p>
                  </a:txBody>
                  <a:tcPr marL="7620" marR="7620" marT="7620" marB="0" anchor="b"/>
                </a:tc>
                <a:extLst>
                  <a:ext uri="{0D108BD9-81ED-4DB2-BD59-A6C34878D82A}">
                    <a16:rowId xmlns:a16="http://schemas.microsoft.com/office/drawing/2014/main" val="615130256"/>
                  </a:ext>
                </a:extLst>
              </a:tr>
              <a:tr h="128453">
                <a:tc>
                  <a:txBody>
                    <a:bodyPr/>
                    <a:lstStyle/>
                    <a:p>
                      <a:pPr algn="r" fontAlgn="b"/>
                      <a:r>
                        <a:rPr lang="en-GB" sz="1100" b="0" i="0" u="none" strike="noStrike">
                          <a:solidFill>
                            <a:srgbClr val="000000"/>
                          </a:solidFill>
                          <a:effectLst/>
                          <a:latin typeface="Calibri" panose="020F0502020204030204" pitchFamily="34" charset="0"/>
                        </a:rPr>
                        <a:t>24</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2.83E-06</a:t>
                      </a:r>
                    </a:p>
                  </a:txBody>
                  <a:tcPr marL="7620" marR="7620" marT="7620" marB="0" anchor="b"/>
                </a:tc>
                <a:extLst>
                  <a:ext uri="{0D108BD9-81ED-4DB2-BD59-A6C34878D82A}">
                    <a16:rowId xmlns:a16="http://schemas.microsoft.com/office/drawing/2014/main" val="3386376477"/>
                  </a:ext>
                </a:extLst>
              </a:tr>
              <a:tr h="128453">
                <a:tc>
                  <a:txBody>
                    <a:bodyPr/>
                    <a:lstStyle/>
                    <a:p>
                      <a:pPr algn="r" fontAlgn="b"/>
                      <a:r>
                        <a:rPr lang="en-GB" sz="1100" b="0" i="0" u="none" strike="noStrike">
                          <a:solidFill>
                            <a:srgbClr val="000000"/>
                          </a:solidFill>
                          <a:effectLst/>
                          <a:latin typeface="Calibri" panose="020F0502020204030204" pitchFamily="34" charset="0"/>
                        </a:rPr>
                        <a:t>25</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2.82E-06</a:t>
                      </a:r>
                    </a:p>
                  </a:txBody>
                  <a:tcPr marL="7620" marR="7620" marT="7620" marB="0" anchor="b"/>
                </a:tc>
                <a:extLst>
                  <a:ext uri="{0D108BD9-81ED-4DB2-BD59-A6C34878D82A}">
                    <a16:rowId xmlns:a16="http://schemas.microsoft.com/office/drawing/2014/main" val="2348482563"/>
                  </a:ext>
                </a:extLst>
              </a:tr>
              <a:tr h="128453">
                <a:tc>
                  <a:txBody>
                    <a:bodyPr/>
                    <a:lstStyle/>
                    <a:p>
                      <a:pPr algn="r" fontAlgn="b"/>
                      <a:r>
                        <a:rPr lang="en-GB" sz="1100" b="0" i="0" u="none" strike="noStrike">
                          <a:solidFill>
                            <a:srgbClr val="000000"/>
                          </a:solidFill>
                          <a:effectLst/>
                          <a:latin typeface="Calibri" panose="020F0502020204030204" pitchFamily="34" charset="0"/>
                        </a:rPr>
                        <a:t>26</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2.80E-06</a:t>
                      </a:r>
                    </a:p>
                  </a:txBody>
                  <a:tcPr marL="7620" marR="7620" marT="7620" marB="0" anchor="b"/>
                </a:tc>
                <a:extLst>
                  <a:ext uri="{0D108BD9-81ED-4DB2-BD59-A6C34878D82A}">
                    <a16:rowId xmlns:a16="http://schemas.microsoft.com/office/drawing/2014/main" val="2246229654"/>
                  </a:ext>
                </a:extLst>
              </a:tr>
              <a:tr h="128453">
                <a:tc>
                  <a:txBody>
                    <a:bodyPr/>
                    <a:lstStyle/>
                    <a:p>
                      <a:pPr algn="r" fontAlgn="b"/>
                      <a:r>
                        <a:rPr lang="en-GB" sz="1100" b="0" i="0" u="none" strike="noStrike">
                          <a:solidFill>
                            <a:srgbClr val="000000"/>
                          </a:solidFill>
                          <a:effectLst/>
                          <a:latin typeface="Calibri" panose="020F0502020204030204" pitchFamily="34" charset="0"/>
                        </a:rPr>
                        <a:t>27</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2.81E-06</a:t>
                      </a:r>
                    </a:p>
                  </a:txBody>
                  <a:tcPr marL="7620" marR="7620" marT="7620" marB="0" anchor="b"/>
                </a:tc>
                <a:extLst>
                  <a:ext uri="{0D108BD9-81ED-4DB2-BD59-A6C34878D82A}">
                    <a16:rowId xmlns:a16="http://schemas.microsoft.com/office/drawing/2014/main" val="2765653051"/>
                  </a:ext>
                </a:extLst>
              </a:tr>
              <a:tr h="128453">
                <a:tc>
                  <a:txBody>
                    <a:bodyPr/>
                    <a:lstStyle/>
                    <a:p>
                      <a:pPr algn="r" fontAlgn="b"/>
                      <a:r>
                        <a:rPr lang="en-GB" sz="1100" b="0" i="0" u="none" strike="noStrike">
                          <a:solidFill>
                            <a:srgbClr val="000000"/>
                          </a:solidFill>
                          <a:effectLst/>
                          <a:latin typeface="Calibri" panose="020F0502020204030204" pitchFamily="34" charset="0"/>
                        </a:rPr>
                        <a:t>28</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2.79E-06</a:t>
                      </a:r>
                    </a:p>
                  </a:txBody>
                  <a:tcPr marL="7620" marR="7620" marT="7620" marB="0" anchor="b"/>
                </a:tc>
                <a:extLst>
                  <a:ext uri="{0D108BD9-81ED-4DB2-BD59-A6C34878D82A}">
                    <a16:rowId xmlns:a16="http://schemas.microsoft.com/office/drawing/2014/main" val="1345037555"/>
                  </a:ext>
                </a:extLst>
              </a:tr>
              <a:tr h="128453">
                <a:tc>
                  <a:txBody>
                    <a:bodyPr/>
                    <a:lstStyle/>
                    <a:p>
                      <a:pPr algn="r" fontAlgn="b"/>
                      <a:r>
                        <a:rPr lang="en-GB" sz="1100" b="0" i="0" u="none" strike="noStrike">
                          <a:solidFill>
                            <a:srgbClr val="000000"/>
                          </a:solidFill>
                          <a:effectLst/>
                          <a:latin typeface="Calibri" panose="020F0502020204030204" pitchFamily="34" charset="0"/>
                        </a:rPr>
                        <a:t>29</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2.83E-06</a:t>
                      </a:r>
                    </a:p>
                  </a:txBody>
                  <a:tcPr marL="7620" marR="7620" marT="7620" marB="0" anchor="b"/>
                </a:tc>
                <a:extLst>
                  <a:ext uri="{0D108BD9-81ED-4DB2-BD59-A6C34878D82A}">
                    <a16:rowId xmlns:a16="http://schemas.microsoft.com/office/drawing/2014/main" val="180430935"/>
                  </a:ext>
                </a:extLst>
              </a:tr>
              <a:tr h="128453">
                <a:tc>
                  <a:txBody>
                    <a:bodyPr/>
                    <a:lstStyle/>
                    <a:p>
                      <a:pPr algn="r" fontAlgn="b"/>
                      <a:r>
                        <a:rPr lang="en-GB" sz="1100" b="0" i="0" u="none" strike="noStrike">
                          <a:solidFill>
                            <a:srgbClr val="000000"/>
                          </a:solidFill>
                          <a:effectLst/>
                          <a:latin typeface="Calibri" panose="020F0502020204030204" pitchFamily="34" charset="0"/>
                        </a:rPr>
                        <a:t>30</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2.83E-06</a:t>
                      </a:r>
                    </a:p>
                  </a:txBody>
                  <a:tcPr marL="7620" marR="7620" marT="7620" marB="0" anchor="b"/>
                </a:tc>
                <a:extLst>
                  <a:ext uri="{0D108BD9-81ED-4DB2-BD59-A6C34878D82A}">
                    <a16:rowId xmlns:a16="http://schemas.microsoft.com/office/drawing/2014/main" val="1192909696"/>
                  </a:ext>
                </a:extLst>
              </a:tr>
              <a:tr h="128453">
                <a:tc>
                  <a:txBody>
                    <a:bodyPr/>
                    <a:lstStyle/>
                    <a:p>
                      <a:pPr algn="r" fontAlgn="b"/>
                      <a:r>
                        <a:rPr lang="en-GB" sz="1100" b="0" i="0" u="none" strike="noStrike">
                          <a:solidFill>
                            <a:srgbClr val="000000"/>
                          </a:solidFill>
                          <a:effectLst/>
                          <a:latin typeface="Calibri" panose="020F0502020204030204" pitchFamily="34" charset="0"/>
                        </a:rPr>
                        <a:t>31</a:t>
                      </a:r>
                    </a:p>
                  </a:txBody>
                  <a:tcPr marL="7620" marR="7620" marT="7620" marB="0" anchor="b"/>
                </a:tc>
                <a:tc>
                  <a:txBody>
                    <a:bodyPr/>
                    <a:lstStyle/>
                    <a:p>
                      <a:pPr algn="r" fontAlgn="b"/>
                      <a:r>
                        <a:rPr lang="en-GB" sz="1100" b="0" i="0" u="none" strike="noStrike">
                          <a:solidFill>
                            <a:srgbClr val="000000"/>
                          </a:solidFill>
                          <a:effectLst/>
                          <a:latin typeface="Calibri" panose="020F0502020204030204" pitchFamily="34" charset="0"/>
                        </a:rPr>
                        <a:t>2.88E-06</a:t>
                      </a:r>
                    </a:p>
                  </a:txBody>
                  <a:tcPr marL="7620" marR="7620" marT="7620" marB="0" anchor="b"/>
                </a:tc>
                <a:extLst>
                  <a:ext uri="{0D108BD9-81ED-4DB2-BD59-A6C34878D82A}">
                    <a16:rowId xmlns:a16="http://schemas.microsoft.com/office/drawing/2014/main" val="2621774799"/>
                  </a:ext>
                </a:extLst>
              </a:tr>
              <a:tr h="128453">
                <a:tc>
                  <a:txBody>
                    <a:bodyPr/>
                    <a:lstStyle/>
                    <a:p>
                      <a:pPr algn="r" fontAlgn="b"/>
                      <a:r>
                        <a:rPr lang="en-GB" sz="1100" b="0" i="0" u="none" strike="noStrike">
                          <a:solidFill>
                            <a:srgbClr val="000000"/>
                          </a:solidFill>
                          <a:effectLst/>
                          <a:latin typeface="Calibri" panose="020F0502020204030204" pitchFamily="34" charset="0"/>
                        </a:rPr>
                        <a:t>32</a:t>
                      </a:r>
                    </a:p>
                  </a:txBody>
                  <a:tcPr marL="7620" marR="7620" marT="7620" marB="0" anchor="b"/>
                </a:tc>
                <a:tc>
                  <a:txBody>
                    <a:bodyPr/>
                    <a:lstStyle/>
                    <a:p>
                      <a:pPr algn="r" fontAlgn="b"/>
                      <a:r>
                        <a:rPr lang="en-GB" sz="1100" b="0" i="0" u="none" strike="noStrike" dirty="0">
                          <a:solidFill>
                            <a:srgbClr val="000000"/>
                          </a:solidFill>
                          <a:effectLst/>
                          <a:latin typeface="Calibri" panose="020F0502020204030204" pitchFamily="34" charset="0"/>
                        </a:rPr>
                        <a:t>2.82E-06</a:t>
                      </a:r>
                    </a:p>
                  </a:txBody>
                  <a:tcPr marL="7620" marR="7620" marT="7620" marB="0" anchor="b"/>
                </a:tc>
                <a:extLst>
                  <a:ext uri="{0D108BD9-81ED-4DB2-BD59-A6C34878D82A}">
                    <a16:rowId xmlns:a16="http://schemas.microsoft.com/office/drawing/2014/main" val="757951427"/>
                  </a:ext>
                </a:extLst>
              </a:tr>
            </a:tbl>
          </a:graphicData>
        </a:graphic>
      </p:graphicFrame>
    </p:spTree>
    <p:extLst>
      <p:ext uri="{BB962C8B-B14F-4D97-AF65-F5344CB8AC3E}">
        <p14:creationId xmlns:p14="http://schemas.microsoft.com/office/powerpoint/2010/main" val="194619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3D29-BF73-366F-E717-BA87FD058A3C}"/>
              </a:ext>
            </a:extLst>
          </p:cNvPr>
          <p:cNvSpPr>
            <a:spLocks noGrp="1"/>
          </p:cNvSpPr>
          <p:nvPr>
            <p:ph type="title"/>
          </p:nvPr>
        </p:nvSpPr>
        <p:spPr/>
        <p:txBody>
          <a:bodyPr/>
          <a:lstStyle/>
          <a:p>
            <a:r>
              <a:rPr lang="en-GB"/>
              <a:t>Introduction to Mandelbrot Set</a:t>
            </a:r>
          </a:p>
        </p:txBody>
      </p:sp>
      <p:sp>
        <p:nvSpPr>
          <p:cNvPr id="3" name="Text Placeholder 2">
            <a:extLst>
              <a:ext uri="{FF2B5EF4-FFF2-40B4-BE49-F238E27FC236}">
                <a16:creationId xmlns:a16="http://schemas.microsoft.com/office/drawing/2014/main" id="{E318F36D-65C7-A1BD-F64F-A949CC97FC4B}"/>
              </a:ext>
            </a:extLst>
          </p:cNvPr>
          <p:cNvSpPr>
            <a:spLocks noGrp="1"/>
          </p:cNvSpPr>
          <p:nvPr>
            <p:ph type="body" sz="quarter" idx="13"/>
          </p:nvPr>
        </p:nvSpPr>
        <p:spPr/>
        <p:txBody>
          <a:bodyPr/>
          <a:lstStyle/>
          <a:p>
            <a:r>
              <a:rPr lang="en-GB"/>
              <a:t>Significance in Mathematics</a:t>
            </a:r>
          </a:p>
        </p:txBody>
      </p:sp>
      <p:sp>
        <p:nvSpPr>
          <p:cNvPr id="4" name="Text Placeholder 3">
            <a:extLst>
              <a:ext uri="{FF2B5EF4-FFF2-40B4-BE49-F238E27FC236}">
                <a16:creationId xmlns:a16="http://schemas.microsoft.com/office/drawing/2014/main" id="{09F0475B-583B-4FB7-F7D9-45F8C13771A1}"/>
              </a:ext>
            </a:extLst>
          </p:cNvPr>
          <p:cNvSpPr>
            <a:spLocks noGrp="1"/>
          </p:cNvSpPr>
          <p:nvPr>
            <p:ph type="body" sz="quarter" idx="14"/>
          </p:nvPr>
        </p:nvSpPr>
        <p:spPr/>
        <p:txBody>
          <a:bodyPr/>
          <a:lstStyle/>
          <a:p>
            <a:r>
              <a:rPr lang="en-GB"/>
              <a:t>Visualization Importance</a:t>
            </a:r>
          </a:p>
        </p:txBody>
      </p:sp>
      <p:sp>
        <p:nvSpPr>
          <p:cNvPr id="5" name="Text Placeholder 4">
            <a:extLst>
              <a:ext uri="{FF2B5EF4-FFF2-40B4-BE49-F238E27FC236}">
                <a16:creationId xmlns:a16="http://schemas.microsoft.com/office/drawing/2014/main" id="{25BA8677-1314-0FCB-E5A6-D784C69DA779}"/>
              </a:ext>
            </a:extLst>
          </p:cNvPr>
          <p:cNvSpPr>
            <a:spLocks noGrp="1"/>
          </p:cNvSpPr>
          <p:nvPr>
            <p:ph type="body" sz="quarter" idx="15"/>
          </p:nvPr>
        </p:nvSpPr>
        <p:spPr/>
        <p:txBody>
          <a:bodyPr/>
          <a:lstStyle/>
          <a:p>
            <a:r>
              <a:rPr lang="en-GB"/>
              <a:t>Complex Numbers Iteration</a:t>
            </a:r>
          </a:p>
        </p:txBody>
      </p:sp>
      <p:sp>
        <p:nvSpPr>
          <p:cNvPr id="6" name="Text Placeholder 5">
            <a:extLst>
              <a:ext uri="{FF2B5EF4-FFF2-40B4-BE49-F238E27FC236}">
                <a16:creationId xmlns:a16="http://schemas.microsoft.com/office/drawing/2014/main" id="{202A539C-39DD-0EBD-0155-2D9882F66530}"/>
              </a:ext>
            </a:extLst>
          </p:cNvPr>
          <p:cNvSpPr>
            <a:spLocks noGrp="1"/>
          </p:cNvSpPr>
          <p:nvPr>
            <p:ph type="body" sz="quarter" idx="16"/>
          </p:nvPr>
        </p:nvSpPr>
        <p:spPr/>
        <p:txBody>
          <a:bodyPr/>
          <a:lstStyle/>
          <a:p>
            <a:pPr algn="just"/>
            <a:r>
              <a:rPr lang="en-GB" dirty="0"/>
              <a:t>The Mandelbrot set, a famous mathematical construct, reveals the complexity and beauty of fractal geometry. It provides a visual representation of infinitely intricate patterns within a bounded region of the complex plane.</a:t>
            </a:r>
          </a:p>
        </p:txBody>
      </p:sp>
      <p:sp>
        <p:nvSpPr>
          <p:cNvPr id="7" name="Text Placeholder 6">
            <a:extLst>
              <a:ext uri="{FF2B5EF4-FFF2-40B4-BE49-F238E27FC236}">
                <a16:creationId xmlns:a16="http://schemas.microsoft.com/office/drawing/2014/main" id="{3E1C4479-7E84-33F9-2962-2756F5DF07A1}"/>
              </a:ext>
            </a:extLst>
          </p:cNvPr>
          <p:cNvSpPr>
            <a:spLocks noGrp="1"/>
          </p:cNvSpPr>
          <p:nvPr>
            <p:ph type="body" sz="quarter" idx="17"/>
          </p:nvPr>
        </p:nvSpPr>
        <p:spPr/>
        <p:txBody>
          <a:bodyPr/>
          <a:lstStyle/>
          <a:p>
            <a:pPr algn="just"/>
            <a:r>
              <a:rPr lang="en-GB" dirty="0"/>
              <a:t>Visualization of the Mandelbrot set offers insights into the concept of self-similarity and the exploration of boundary points. The set's visualization showcases striking patterns that repeat at varying scales, revealing the interplay of chaos and order.</a:t>
            </a:r>
          </a:p>
        </p:txBody>
      </p:sp>
      <p:sp>
        <p:nvSpPr>
          <p:cNvPr id="8" name="Text Placeholder 7">
            <a:extLst>
              <a:ext uri="{FF2B5EF4-FFF2-40B4-BE49-F238E27FC236}">
                <a16:creationId xmlns:a16="http://schemas.microsoft.com/office/drawing/2014/main" id="{9A1333C8-44D7-9703-F417-0766D28591C5}"/>
              </a:ext>
            </a:extLst>
          </p:cNvPr>
          <p:cNvSpPr>
            <a:spLocks noGrp="1"/>
          </p:cNvSpPr>
          <p:nvPr>
            <p:ph type="body" sz="quarter" idx="18"/>
          </p:nvPr>
        </p:nvSpPr>
        <p:spPr/>
        <p:txBody>
          <a:bodyPr/>
          <a:lstStyle/>
          <a:p>
            <a:pPr algn="just"/>
            <a:r>
              <a:rPr lang="en-GB" dirty="0"/>
              <a:t>Through iteration of complex numbers based on a formula, the Mandelbrot set distinguishes points that remain bound from those that diverge. This distinction forms the basis of the set's visualization and computational significance.</a:t>
            </a:r>
          </a:p>
        </p:txBody>
      </p:sp>
    </p:spTree>
    <p:extLst>
      <p:ext uri="{BB962C8B-B14F-4D97-AF65-F5344CB8AC3E}">
        <p14:creationId xmlns:p14="http://schemas.microsoft.com/office/powerpoint/2010/main" val="133310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FEF8-AFCE-9CF1-AD22-E7A100394478}"/>
              </a:ext>
            </a:extLst>
          </p:cNvPr>
          <p:cNvSpPr>
            <a:spLocks noGrp="1"/>
          </p:cNvSpPr>
          <p:nvPr>
            <p:ph type="title"/>
          </p:nvPr>
        </p:nvSpPr>
        <p:spPr/>
        <p:txBody>
          <a:bodyPr/>
          <a:lstStyle/>
          <a:p>
            <a:r>
              <a:rPr lang="en-GB"/>
              <a:t>Mandelbrot Set Generation Algorithm</a:t>
            </a:r>
          </a:p>
        </p:txBody>
      </p:sp>
      <p:sp>
        <p:nvSpPr>
          <p:cNvPr id="3" name="Text Placeholder 2">
            <a:extLst>
              <a:ext uri="{FF2B5EF4-FFF2-40B4-BE49-F238E27FC236}">
                <a16:creationId xmlns:a16="http://schemas.microsoft.com/office/drawing/2014/main" id="{1B446D99-0DC3-3400-24EB-E8E56A0A00C7}"/>
              </a:ext>
            </a:extLst>
          </p:cNvPr>
          <p:cNvSpPr>
            <a:spLocks noGrp="1"/>
          </p:cNvSpPr>
          <p:nvPr>
            <p:ph type="body" sz="quarter" idx="13"/>
          </p:nvPr>
        </p:nvSpPr>
        <p:spPr/>
        <p:txBody>
          <a:bodyPr/>
          <a:lstStyle/>
          <a:p>
            <a:r>
              <a:rPr lang="en-GB"/>
              <a:t>Code Overview</a:t>
            </a:r>
          </a:p>
        </p:txBody>
      </p:sp>
      <p:sp>
        <p:nvSpPr>
          <p:cNvPr id="4" name="Text Placeholder 3">
            <a:extLst>
              <a:ext uri="{FF2B5EF4-FFF2-40B4-BE49-F238E27FC236}">
                <a16:creationId xmlns:a16="http://schemas.microsoft.com/office/drawing/2014/main" id="{1D94BA45-8D08-09A6-FBD9-D9EA29D9411B}"/>
              </a:ext>
            </a:extLst>
          </p:cNvPr>
          <p:cNvSpPr>
            <a:spLocks noGrp="1"/>
          </p:cNvSpPr>
          <p:nvPr>
            <p:ph type="body" sz="quarter" idx="14"/>
          </p:nvPr>
        </p:nvSpPr>
        <p:spPr/>
        <p:txBody>
          <a:bodyPr/>
          <a:lstStyle/>
          <a:p>
            <a:r>
              <a:rPr lang="en-GB"/>
              <a:t>File Handling and Memory Allocation</a:t>
            </a:r>
          </a:p>
        </p:txBody>
      </p:sp>
      <p:sp>
        <p:nvSpPr>
          <p:cNvPr id="5" name="Text Placeholder 4">
            <a:extLst>
              <a:ext uri="{FF2B5EF4-FFF2-40B4-BE49-F238E27FC236}">
                <a16:creationId xmlns:a16="http://schemas.microsoft.com/office/drawing/2014/main" id="{C41BB0F3-11F8-32ED-933B-47F680E4ED5B}"/>
              </a:ext>
            </a:extLst>
          </p:cNvPr>
          <p:cNvSpPr>
            <a:spLocks noGrp="1"/>
          </p:cNvSpPr>
          <p:nvPr>
            <p:ph type="body" sz="quarter" idx="15"/>
          </p:nvPr>
        </p:nvSpPr>
        <p:spPr/>
        <p:txBody>
          <a:bodyPr/>
          <a:lstStyle/>
          <a:p>
            <a:r>
              <a:rPr lang="en-GB"/>
              <a:t>OpenMP Parallelization</a:t>
            </a:r>
          </a:p>
        </p:txBody>
      </p:sp>
      <p:sp>
        <p:nvSpPr>
          <p:cNvPr id="6" name="Text Placeholder 5">
            <a:extLst>
              <a:ext uri="{FF2B5EF4-FFF2-40B4-BE49-F238E27FC236}">
                <a16:creationId xmlns:a16="http://schemas.microsoft.com/office/drawing/2014/main" id="{45A79CA4-D3BB-C3EC-BB07-B2153D603626}"/>
              </a:ext>
            </a:extLst>
          </p:cNvPr>
          <p:cNvSpPr>
            <a:spLocks noGrp="1"/>
          </p:cNvSpPr>
          <p:nvPr>
            <p:ph type="body" sz="quarter" idx="16"/>
          </p:nvPr>
        </p:nvSpPr>
        <p:spPr/>
        <p:txBody>
          <a:bodyPr/>
          <a:lstStyle/>
          <a:p>
            <a:pPr algn="just"/>
            <a:r>
              <a:rPr lang="en-GB" dirty="0"/>
              <a:t>The algorithm involves parsing command-line arguments for image dimensions and bounding coordinates. It encompasses file handling, memory allocation, parallelization, Mandelbrot set computation, output generation, and cleanup of resources.</a:t>
            </a:r>
          </a:p>
        </p:txBody>
      </p:sp>
      <p:sp>
        <p:nvSpPr>
          <p:cNvPr id="7" name="Text Placeholder 6">
            <a:extLst>
              <a:ext uri="{FF2B5EF4-FFF2-40B4-BE49-F238E27FC236}">
                <a16:creationId xmlns:a16="http://schemas.microsoft.com/office/drawing/2014/main" id="{82DAFB9C-CC9C-EAA5-404D-3C91EEFE08F2}"/>
              </a:ext>
            </a:extLst>
          </p:cNvPr>
          <p:cNvSpPr>
            <a:spLocks noGrp="1"/>
          </p:cNvSpPr>
          <p:nvPr>
            <p:ph type="body" sz="quarter" idx="17"/>
          </p:nvPr>
        </p:nvSpPr>
        <p:spPr/>
        <p:txBody>
          <a:bodyPr/>
          <a:lstStyle/>
          <a:p>
            <a:pPr algn="just"/>
            <a:r>
              <a:rPr lang="en-GB" dirty="0"/>
              <a:t>The program handles file operations to store the visualization in portable </a:t>
            </a:r>
            <a:r>
              <a:rPr lang="en-GB" dirty="0" err="1"/>
              <a:t>gray</a:t>
            </a:r>
            <a:r>
              <a:rPr lang="en-GB" dirty="0"/>
              <a:t> map (PGM) format and allocates memory for efficient storage of pixel values.</a:t>
            </a:r>
          </a:p>
        </p:txBody>
      </p:sp>
      <p:sp>
        <p:nvSpPr>
          <p:cNvPr id="8" name="Text Placeholder 7">
            <a:extLst>
              <a:ext uri="{FF2B5EF4-FFF2-40B4-BE49-F238E27FC236}">
                <a16:creationId xmlns:a16="http://schemas.microsoft.com/office/drawing/2014/main" id="{6D3E76D0-C612-0646-F3C7-7969C5A13B2B}"/>
              </a:ext>
            </a:extLst>
          </p:cNvPr>
          <p:cNvSpPr>
            <a:spLocks noGrp="1"/>
          </p:cNvSpPr>
          <p:nvPr>
            <p:ph type="body" sz="quarter" idx="18"/>
          </p:nvPr>
        </p:nvSpPr>
        <p:spPr/>
        <p:txBody>
          <a:bodyPr/>
          <a:lstStyle/>
          <a:p>
            <a:pPr algn="just"/>
            <a:r>
              <a:rPr lang="en-GB" dirty="0"/>
              <a:t>Utilizing OpenMP, the algorithm achieves parallel execution, effectively distributing the workload across multiple cores or processors to enhance performance and efficiency.</a:t>
            </a:r>
          </a:p>
        </p:txBody>
      </p:sp>
    </p:spTree>
    <p:extLst>
      <p:ext uri="{BB962C8B-B14F-4D97-AF65-F5344CB8AC3E}">
        <p14:creationId xmlns:p14="http://schemas.microsoft.com/office/powerpoint/2010/main" val="52804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A923-CBA5-5E57-F158-7369F29C128A}"/>
              </a:ext>
            </a:extLst>
          </p:cNvPr>
          <p:cNvSpPr>
            <a:spLocks noGrp="1"/>
          </p:cNvSpPr>
          <p:nvPr>
            <p:ph type="title"/>
          </p:nvPr>
        </p:nvSpPr>
        <p:spPr/>
        <p:txBody>
          <a:bodyPr/>
          <a:lstStyle/>
          <a:p>
            <a:r>
              <a:rPr lang="en-GB"/>
              <a:t>Parallelization with OpenMP</a:t>
            </a:r>
          </a:p>
        </p:txBody>
      </p:sp>
      <p:sp>
        <p:nvSpPr>
          <p:cNvPr id="3" name="Text Placeholder 2">
            <a:extLst>
              <a:ext uri="{FF2B5EF4-FFF2-40B4-BE49-F238E27FC236}">
                <a16:creationId xmlns:a16="http://schemas.microsoft.com/office/drawing/2014/main" id="{E61FAC9D-5CD6-D667-4012-6750701F7600}"/>
              </a:ext>
            </a:extLst>
          </p:cNvPr>
          <p:cNvSpPr>
            <a:spLocks noGrp="1"/>
          </p:cNvSpPr>
          <p:nvPr>
            <p:ph type="body" sz="quarter" idx="13"/>
          </p:nvPr>
        </p:nvSpPr>
        <p:spPr/>
        <p:txBody>
          <a:bodyPr/>
          <a:lstStyle/>
          <a:p>
            <a:r>
              <a:rPr lang="en-GB"/>
              <a:t>Utilizing OpenMP for Parallel Execution</a:t>
            </a:r>
          </a:p>
        </p:txBody>
      </p:sp>
      <p:sp>
        <p:nvSpPr>
          <p:cNvPr id="4" name="Text Placeholder 3">
            <a:extLst>
              <a:ext uri="{FF2B5EF4-FFF2-40B4-BE49-F238E27FC236}">
                <a16:creationId xmlns:a16="http://schemas.microsoft.com/office/drawing/2014/main" id="{18CAFB2F-F898-7B45-F525-E27EDB4E607F}"/>
              </a:ext>
            </a:extLst>
          </p:cNvPr>
          <p:cNvSpPr>
            <a:spLocks noGrp="1"/>
          </p:cNvSpPr>
          <p:nvPr>
            <p:ph type="body" sz="quarter" idx="14"/>
          </p:nvPr>
        </p:nvSpPr>
        <p:spPr/>
        <p:txBody>
          <a:bodyPr/>
          <a:lstStyle/>
          <a:p>
            <a:r>
              <a:rPr lang="en-GB"/>
              <a:t>Efficient Workload Distribution</a:t>
            </a:r>
          </a:p>
        </p:txBody>
      </p:sp>
      <p:sp>
        <p:nvSpPr>
          <p:cNvPr id="5" name="Text Placeholder 4">
            <a:extLst>
              <a:ext uri="{FF2B5EF4-FFF2-40B4-BE49-F238E27FC236}">
                <a16:creationId xmlns:a16="http://schemas.microsoft.com/office/drawing/2014/main" id="{85DC98DA-186F-6DF8-F671-A10743CF5D2E}"/>
              </a:ext>
            </a:extLst>
          </p:cNvPr>
          <p:cNvSpPr>
            <a:spLocks noGrp="1"/>
          </p:cNvSpPr>
          <p:nvPr>
            <p:ph type="body" sz="quarter" idx="15"/>
          </p:nvPr>
        </p:nvSpPr>
        <p:spPr/>
        <p:txBody>
          <a:bodyPr/>
          <a:lstStyle/>
          <a:p>
            <a:r>
              <a:rPr lang="en-GB"/>
              <a:t>Enhanced Performance</a:t>
            </a:r>
          </a:p>
        </p:txBody>
      </p:sp>
      <p:sp>
        <p:nvSpPr>
          <p:cNvPr id="6" name="Text Placeholder 5">
            <a:extLst>
              <a:ext uri="{FF2B5EF4-FFF2-40B4-BE49-F238E27FC236}">
                <a16:creationId xmlns:a16="http://schemas.microsoft.com/office/drawing/2014/main" id="{EFBA817C-9917-5B50-9A96-69C5280572BD}"/>
              </a:ext>
            </a:extLst>
          </p:cNvPr>
          <p:cNvSpPr>
            <a:spLocks noGrp="1"/>
          </p:cNvSpPr>
          <p:nvPr>
            <p:ph type="body" sz="quarter" idx="16"/>
          </p:nvPr>
        </p:nvSpPr>
        <p:spPr/>
        <p:txBody>
          <a:bodyPr/>
          <a:lstStyle/>
          <a:p>
            <a:pPr algn="just"/>
            <a:r>
              <a:rPr lang="en-GB" dirty="0"/>
              <a:t>OpenMP enables the Mandelbrot set generation algorithm to exploit the power of parallel processing. By leveraging multiple threads, it optimizes computational resources, achieving significant speedup in generating visualizations.</a:t>
            </a:r>
          </a:p>
        </p:txBody>
      </p:sp>
      <p:sp>
        <p:nvSpPr>
          <p:cNvPr id="7" name="Text Placeholder 6">
            <a:extLst>
              <a:ext uri="{FF2B5EF4-FFF2-40B4-BE49-F238E27FC236}">
                <a16:creationId xmlns:a16="http://schemas.microsoft.com/office/drawing/2014/main" id="{E03F2736-D8BE-B335-3B76-E5E5F053CAA4}"/>
              </a:ext>
            </a:extLst>
          </p:cNvPr>
          <p:cNvSpPr>
            <a:spLocks noGrp="1"/>
          </p:cNvSpPr>
          <p:nvPr>
            <p:ph type="body" sz="quarter" idx="17"/>
          </p:nvPr>
        </p:nvSpPr>
        <p:spPr/>
        <p:txBody>
          <a:bodyPr/>
          <a:lstStyle/>
          <a:p>
            <a:pPr algn="just"/>
            <a:r>
              <a:rPr lang="en-GB" dirty="0"/>
              <a:t>OpenMP facilitates the distribution of computing tasks across multiple processors, enhancing efficiency and scalability. This approach maximizes hardware utilization for expedited generation of Mandelbrot set images.</a:t>
            </a:r>
          </a:p>
        </p:txBody>
      </p:sp>
      <p:sp>
        <p:nvSpPr>
          <p:cNvPr id="8" name="Text Placeholder 7">
            <a:extLst>
              <a:ext uri="{FF2B5EF4-FFF2-40B4-BE49-F238E27FC236}">
                <a16:creationId xmlns:a16="http://schemas.microsoft.com/office/drawing/2014/main" id="{190644F4-6EE2-DCC8-A42E-2581C0A6A0B3}"/>
              </a:ext>
            </a:extLst>
          </p:cNvPr>
          <p:cNvSpPr>
            <a:spLocks noGrp="1"/>
          </p:cNvSpPr>
          <p:nvPr>
            <p:ph type="body" sz="quarter" idx="18"/>
          </p:nvPr>
        </p:nvSpPr>
        <p:spPr/>
        <p:txBody>
          <a:bodyPr/>
          <a:lstStyle/>
          <a:p>
            <a:pPr algn="just"/>
            <a:r>
              <a:rPr lang="en-GB" dirty="0"/>
              <a:t>The use of OpenMP allows for enhanced performance through improved resource allocation and load balancing. This results in efficient utilization of computing resources and faster generation of high-quality visualizations.</a:t>
            </a:r>
          </a:p>
        </p:txBody>
      </p:sp>
    </p:spTree>
    <p:extLst>
      <p:ext uri="{BB962C8B-B14F-4D97-AF65-F5344CB8AC3E}">
        <p14:creationId xmlns:p14="http://schemas.microsoft.com/office/powerpoint/2010/main" val="21310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DF27-AA06-30AB-E2B0-0DBB66F46C9A}"/>
              </a:ext>
            </a:extLst>
          </p:cNvPr>
          <p:cNvSpPr>
            <a:spLocks noGrp="1"/>
          </p:cNvSpPr>
          <p:nvPr>
            <p:ph type="title"/>
          </p:nvPr>
        </p:nvSpPr>
        <p:spPr/>
        <p:txBody>
          <a:bodyPr/>
          <a:lstStyle/>
          <a:p>
            <a:r>
              <a:rPr lang="en-GB"/>
              <a:t>SLURM Batch Script for HPC</a:t>
            </a:r>
          </a:p>
        </p:txBody>
      </p:sp>
      <p:sp>
        <p:nvSpPr>
          <p:cNvPr id="3" name="Text Placeholder 2">
            <a:extLst>
              <a:ext uri="{FF2B5EF4-FFF2-40B4-BE49-F238E27FC236}">
                <a16:creationId xmlns:a16="http://schemas.microsoft.com/office/drawing/2014/main" id="{B93814BD-2E31-EEF9-7345-ABB20CE86335}"/>
              </a:ext>
            </a:extLst>
          </p:cNvPr>
          <p:cNvSpPr>
            <a:spLocks noGrp="1"/>
          </p:cNvSpPr>
          <p:nvPr>
            <p:ph type="body" sz="quarter" idx="13"/>
          </p:nvPr>
        </p:nvSpPr>
        <p:spPr/>
        <p:txBody>
          <a:bodyPr/>
          <a:lstStyle/>
          <a:p>
            <a:r>
              <a:rPr lang="en-GB"/>
              <a:t>Job Configuration and Modules</a:t>
            </a:r>
          </a:p>
        </p:txBody>
      </p:sp>
      <p:sp>
        <p:nvSpPr>
          <p:cNvPr id="4" name="Text Placeholder 3">
            <a:extLst>
              <a:ext uri="{FF2B5EF4-FFF2-40B4-BE49-F238E27FC236}">
                <a16:creationId xmlns:a16="http://schemas.microsoft.com/office/drawing/2014/main" id="{5AECEE64-06AC-36E4-E7E6-CA35715A42DD}"/>
              </a:ext>
            </a:extLst>
          </p:cNvPr>
          <p:cNvSpPr>
            <a:spLocks noGrp="1"/>
          </p:cNvSpPr>
          <p:nvPr>
            <p:ph type="body" sz="quarter" idx="14"/>
          </p:nvPr>
        </p:nvSpPr>
        <p:spPr/>
        <p:txBody>
          <a:bodyPr/>
          <a:lstStyle/>
          <a:p>
            <a:r>
              <a:rPr lang="en-GB"/>
              <a:t>Compilation and Execution</a:t>
            </a:r>
          </a:p>
        </p:txBody>
      </p:sp>
      <p:sp>
        <p:nvSpPr>
          <p:cNvPr id="5" name="Text Placeholder 4">
            <a:extLst>
              <a:ext uri="{FF2B5EF4-FFF2-40B4-BE49-F238E27FC236}">
                <a16:creationId xmlns:a16="http://schemas.microsoft.com/office/drawing/2014/main" id="{EABA06E0-D8FA-29A8-64F2-4AA52274A0FE}"/>
              </a:ext>
            </a:extLst>
          </p:cNvPr>
          <p:cNvSpPr>
            <a:spLocks noGrp="1"/>
          </p:cNvSpPr>
          <p:nvPr>
            <p:ph type="body" sz="quarter" idx="15"/>
          </p:nvPr>
        </p:nvSpPr>
        <p:spPr>
          <a:xfrm>
            <a:off x="8284028" y="2685822"/>
            <a:ext cx="3394828" cy="743178"/>
          </a:xfrm>
        </p:spPr>
        <p:txBody>
          <a:bodyPr/>
          <a:lstStyle/>
          <a:p>
            <a:r>
              <a:rPr lang="en-GB" dirty="0"/>
              <a:t>Optimizing High-Performance Computing</a:t>
            </a:r>
          </a:p>
        </p:txBody>
      </p:sp>
      <p:sp>
        <p:nvSpPr>
          <p:cNvPr id="6" name="Text Placeholder 5">
            <a:extLst>
              <a:ext uri="{FF2B5EF4-FFF2-40B4-BE49-F238E27FC236}">
                <a16:creationId xmlns:a16="http://schemas.microsoft.com/office/drawing/2014/main" id="{24AAE0E5-7D39-0BA9-8124-31DB38598F78}"/>
              </a:ext>
            </a:extLst>
          </p:cNvPr>
          <p:cNvSpPr>
            <a:spLocks noGrp="1"/>
          </p:cNvSpPr>
          <p:nvPr>
            <p:ph type="body" sz="quarter" idx="16"/>
          </p:nvPr>
        </p:nvSpPr>
        <p:spPr/>
        <p:txBody>
          <a:bodyPr/>
          <a:lstStyle/>
          <a:p>
            <a:pPr algn="just"/>
            <a:r>
              <a:rPr lang="en-GB" dirty="0"/>
              <a:t>The SLURM batch script configures job parameters, such as the number of nodes, tasks per node, and time limit. It also specifies module loading, including the essential </a:t>
            </a:r>
            <a:r>
              <a:rPr lang="en-GB" dirty="0" err="1"/>
              <a:t>OpenMPI</a:t>
            </a:r>
            <a:r>
              <a:rPr lang="en-GB" dirty="0"/>
              <a:t> for parallel processing support.</a:t>
            </a:r>
          </a:p>
        </p:txBody>
      </p:sp>
      <p:sp>
        <p:nvSpPr>
          <p:cNvPr id="7" name="Text Placeholder 6">
            <a:extLst>
              <a:ext uri="{FF2B5EF4-FFF2-40B4-BE49-F238E27FC236}">
                <a16:creationId xmlns:a16="http://schemas.microsoft.com/office/drawing/2014/main" id="{8DACD895-DF72-7A58-80B4-07AD3FE793CE}"/>
              </a:ext>
            </a:extLst>
          </p:cNvPr>
          <p:cNvSpPr>
            <a:spLocks noGrp="1"/>
          </p:cNvSpPr>
          <p:nvPr>
            <p:ph type="body" sz="quarter" idx="17"/>
          </p:nvPr>
        </p:nvSpPr>
        <p:spPr/>
        <p:txBody>
          <a:bodyPr/>
          <a:lstStyle/>
          <a:p>
            <a:pPr algn="just"/>
            <a:r>
              <a:rPr lang="en-GB" dirty="0"/>
              <a:t>The script compiles the Mandelbrot set generation code with OpenMP support, leveraging the computational resources of the HPC cluster. It then executes the compiled program with specified command-line arguments.</a:t>
            </a:r>
          </a:p>
        </p:txBody>
      </p:sp>
      <p:sp>
        <p:nvSpPr>
          <p:cNvPr id="8" name="Text Placeholder 7">
            <a:extLst>
              <a:ext uri="{FF2B5EF4-FFF2-40B4-BE49-F238E27FC236}">
                <a16:creationId xmlns:a16="http://schemas.microsoft.com/office/drawing/2014/main" id="{E1EF7C61-450D-8FD5-5F9A-94C486A574A3}"/>
              </a:ext>
            </a:extLst>
          </p:cNvPr>
          <p:cNvSpPr>
            <a:spLocks noGrp="1"/>
          </p:cNvSpPr>
          <p:nvPr>
            <p:ph type="body" sz="quarter" idx="18"/>
          </p:nvPr>
        </p:nvSpPr>
        <p:spPr/>
        <p:txBody>
          <a:bodyPr/>
          <a:lstStyle/>
          <a:p>
            <a:pPr algn="just"/>
            <a:r>
              <a:rPr lang="en-GB" dirty="0"/>
              <a:t>The SLURM batch script streamlines the utilization of high-performance computing resources by efficiently managing job execution, resource allocation, and parallel processing to accelerate visualization generation.</a:t>
            </a:r>
          </a:p>
        </p:txBody>
      </p:sp>
    </p:spTree>
    <p:extLst>
      <p:ext uri="{BB962C8B-B14F-4D97-AF65-F5344CB8AC3E}">
        <p14:creationId xmlns:p14="http://schemas.microsoft.com/office/powerpoint/2010/main" val="3242660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FA6101-F5EB-4A5F-B20C-AE52D3CD3308}">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745</TotalTime>
  <Words>1371</Words>
  <Application>Microsoft Office PowerPoint</Application>
  <PresentationFormat>Widescreen</PresentationFormat>
  <Paragraphs>240</Paragraphs>
  <Slides>11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Poppins</vt:lpstr>
      <vt:lpstr>Office Theme</vt:lpstr>
      <vt:lpstr>1_Office Theme</vt:lpstr>
      <vt:lpstr>High performance computing Exam  Exercise 2</vt:lpstr>
      <vt:lpstr>Introduction to MPI and HPC Benchmarking</vt:lpstr>
      <vt:lpstr>MPI Broadcast Algorithms</vt:lpstr>
      <vt:lpstr>Weak Scaling Evaluation</vt:lpstr>
      <vt:lpstr>Strong Scaling Evaluation</vt:lpstr>
      <vt:lpstr>Introduction to Mandelbrot Set</vt:lpstr>
      <vt:lpstr>Mandelbrot Set Generation Algorithm</vt:lpstr>
      <vt:lpstr>Parallelization with OpenMP</vt:lpstr>
      <vt:lpstr>SLURM Batch Script for HPC</vt:lpstr>
      <vt:lpstr>Scalability</vt:lpstr>
      <vt:lpstr>Visualizing the Mandelbrot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computing Exam  Exercise 2</dc:title>
  <dc:creator>DE RITO MARCO [SM3800016]</dc:creator>
  <cp:lastModifiedBy>DE RITO MARCO [SM3800016]</cp:lastModifiedBy>
  <cp:revision>3</cp:revision>
  <dcterms:created xsi:type="dcterms:W3CDTF">2024-05-11T17:06:09Z</dcterms:created>
  <dcterms:modified xsi:type="dcterms:W3CDTF">2024-05-13T01:13:57Z</dcterms:modified>
</cp:coreProperties>
</file>