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6" r:id="rId3"/>
    <p:sldId id="287" r:id="rId4"/>
    <p:sldId id="288" r:id="rId5"/>
    <p:sldId id="290" r:id="rId6"/>
    <p:sldId id="258" r:id="rId7"/>
    <p:sldId id="264" r:id="rId8"/>
    <p:sldId id="271" r:id="rId9"/>
    <p:sldId id="270" r:id="rId10"/>
    <p:sldId id="273" r:id="rId11"/>
    <p:sldId id="274" r:id="rId12"/>
    <p:sldId id="289" r:id="rId13"/>
    <p:sldId id="278" r:id="rId14"/>
    <p:sldId id="277" r:id="rId15"/>
    <p:sldId id="279" r:id="rId16"/>
    <p:sldId id="280" r:id="rId17"/>
    <p:sldId id="265" r:id="rId18"/>
    <p:sldId id="283" r:id="rId19"/>
    <p:sldId id="284" r:id="rId20"/>
    <p:sldId id="285" r:id="rId21"/>
    <p:sldId id="262" r:id="rId22"/>
    <p:sldId id="266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DE1"/>
    <a:srgbClr val="7D4BC9"/>
    <a:srgbClr val="6313DC"/>
    <a:srgbClr val="7BEBD8"/>
    <a:srgbClr val="8335E5"/>
    <a:srgbClr val="6C92E1"/>
    <a:srgbClr val="1E3ADA"/>
    <a:srgbClr val="030553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4" d="100"/>
          <a:sy n="84" d="100"/>
        </p:scale>
        <p:origin x="658" y="7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E670E4-9079-42C1-920C-F1B793C7E7EE}" type="datetime1">
              <a:rPr lang="pt-BR" smtClean="0"/>
              <a:t>13/06/2020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9C4F6-15AE-4765-BB60-5D0ED727A37B}" type="datetime1">
              <a:rPr lang="pt-BR" smtClean="0"/>
              <a:pPr/>
              <a:t>13/06/2020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025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88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030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927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0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610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391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160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47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416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874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0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62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83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4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99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4D672-F5A7-4041-BBBF-2EBBFE2A07DD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46D5A-A4FD-45BD-8199-C85568D16D40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5F478A-FA9C-44C9-8DDC-1B621E284260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DD471-26D4-4FF3-A6FF-536ACDA9BF02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ED200-80F6-4839-BF5E-DC1ECCFB54D0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DE8FB-FC54-438F-92A9-1510A02898CB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D20FF2-8011-42DD-B3AC-9F97CAF923D1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C6F76-9A13-4E54-A844-735A74348C05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FDBC-FFCD-4C7D-A84E-294CB2AEB06F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5B8167-F654-4DEE-889D-28E9B8A35B31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FE262D-60BA-41FA-A1F2-231B2F56F8AA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1E46AAA-2B45-4657-B6C9-62CDC280C6E1}" type="datetime1">
              <a:rPr lang="pt-BR" noProof="0" smtClean="0"/>
              <a:t>13/06/2020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a Liv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9" name="Forma Liv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24" name="Caixa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99982" y="4118517"/>
            <a:ext cx="539601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3500" b="1" dirty="0" err="1">
                <a:solidFill>
                  <a:srgbClr val="002060"/>
                </a:solidFill>
                <a:cs typeface="Segoe UI" panose="020B0502040204020203" pitchFamily="34" charset="0"/>
              </a:rPr>
              <a:t>AceleraDev</a:t>
            </a:r>
            <a:r>
              <a:rPr lang="pt-BR" sz="3500" b="1" dirty="0">
                <a:solidFill>
                  <a:srgbClr val="002060"/>
                </a:solidFill>
                <a:cs typeface="Segoe UI" panose="020B0502040204020203" pitchFamily="34" charset="0"/>
              </a:rPr>
              <a:t> Data Science  Projeto Final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Matheus Coradini Mariano Ferreira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Recursos humanos slide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5A607A-6CC7-4D03-8288-7D6E1F114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" y="-118400"/>
            <a:ext cx="3443007" cy="12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73D71F-24C2-4C55-9460-ABC74EA89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5" b="853"/>
          <a:stretch/>
        </p:blipFill>
        <p:spPr>
          <a:xfrm>
            <a:off x="398742" y="3598446"/>
            <a:ext cx="5196969" cy="31912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0F38D5D-7B7E-4C39-B991-905FEC81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271" y="3598446"/>
            <a:ext cx="5111400" cy="32692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030FC14-FAAF-4188-8AC3-1CE8ACB37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34" y="174978"/>
            <a:ext cx="5225987" cy="32540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1630ACD-EA9C-4F2D-8DBE-E0CA61C2AC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7439" b="693"/>
          <a:stretch/>
        </p:blipFill>
        <p:spPr>
          <a:xfrm>
            <a:off x="6691271" y="174978"/>
            <a:ext cx="5500729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9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090043-24B6-4D3B-88CD-AE1DBD58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587" y="163120"/>
            <a:ext cx="5585245" cy="31968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DBF947-B467-421F-A63D-47EF928F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3" y="154242"/>
            <a:ext cx="5526061" cy="31885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0593678-7C07-46F8-9771-97202B159A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523" b="1749"/>
          <a:stretch/>
        </p:blipFill>
        <p:spPr>
          <a:xfrm>
            <a:off x="369481" y="3637899"/>
            <a:ext cx="5539314" cy="32359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E9809CF-D023-4EF9-AD80-70596EF06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450" y="3653710"/>
            <a:ext cx="5523750" cy="320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0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aixa de texto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487084" y="263517"/>
            <a:ext cx="497268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pt-BR" sz="4000" dirty="0"/>
              <a:t>PCA</a:t>
            </a:r>
          </a:p>
        </p:txBody>
      </p:sp>
      <p:sp>
        <p:nvSpPr>
          <p:cNvPr id="98" name="Títu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9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083E99-A9ED-4546-B680-9D85FA66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83" y="1890156"/>
            <a:ext cx="5043704" cy="479040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CDEA1DF-70EE-4FEE-AE43-83B6BCB49E38}"/>
              </a:ext>
            </a:extLst>
          </p:cNvPr>
          <p:cNvSpPr/>
          <p:nvPr/>
        </p:nvSpPr>
        <p:spPr>
          <a:xfrm>
            <a:off x="487083" y="905271"/>
            <a:ext cx="792006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41E729-6CD0-4BEA-AD76-A630B7DF28C9}"/>
              </a:ext>
            </a:extLst>
          </p:cNvPr>
          <p:cNvSpPr/>
          <p:nvPr/>
        </p:nvSpPr>
        <p:spPr>
          <a:xfrm>
            <a:off x="247386" y="905271"/>
            <a:ext cx="7165468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</a:t>
            </a:r>
            <a:r>
              <a:rPr lang="pt-B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Principais componentes: 42,64% de variância explicada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</a:t>
            </a:r>
            <a:r>
              <a:rPr lang="pt-B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Principais componentes: 49,79% de variância explicada</a:t>
            </a: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1C96E84-F89E-4DF4-A903-DA783812C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0922"/>
            <a:ext cx="5723116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8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609586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4000" b="1" dirty="0">
                <a:solidFill>
                  <a:srgbClr val="002060"/>
                </a:solidFill>
                <a:cs typeface="Segoe UI" panose="020B0502040204020203" pitchFamily="34" charset="0"/>
              </a:rPr>
              <a:t>MÉTODO DE AVALIAÇÃO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144166" y="1881815"/>
            <a:ext cx="10015065" cy="30469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Separação dos 3 portfólios em treino e teste, com 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30% reservado para teste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Calcular qual o % de empresas do portfólio de teste aparecem nas primeiras 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1000, 4000, 20000 e 40000</a:t>
            </a:r>
            <a:r>
              <a:rPr lang="pt-BR" sz="3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empresas no ranking de recomendação.</a:t>
            </a:r>
          </a:p>
          <a:p>
            <a:pPr rtl="0"/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2</a:t>
            </a:r>
          </a:p>
        </p:txBody>
      </p:sp>
      <p:grpSp>
        <p:nvGrpSpPr>
          <p:cNvPr id="25" name="Grupo 93" descr="É esta imagem de uma forma de resumo. ">
            <a:extLst>
              <a:ext uri="{FF2B5EF4-FFF2-40B4-BE49-F238E27FC236}">
                <a16:creationId xmlns:a16="http://schemas.microsoft.com/office/drawing/2014/main" id="{337CC926-13A9-49C9-8E77-EF5E5BF30474}"/>
              </a:ext>
            </a:extLst>
          </p:cNvPr>
          <p:cNvGrpSpPr/>
          <p:nvPr/>
        </p:nvGrpSpPr>
        <p:grpSpPr>
          <a:xfrm rot="15309759">
            <a:off x="8217346" y="3957099"/>
            <a:ext cx="4736736" cy="6407275"/>
            <a:chOff x="4855953" y="-2833465"/>
            <a:chExt cx="8948964" cy="12105059"/>
          </a:xfrm>
        </p:grpSpPr>
        <p:sp>
          <p:nvSpPr>
            <p:cNvPr id="26" name="Forma Livre 10">
              <a:extLst>
                <a:ext uri="{FF2B5EF4-FFF2-40B4-BE49-F238E27FC236}">
                  <a16:creationId xmlns:a16="http://schemas.microsoft.com/office/drawing/2014/main" id="{26624A06-91A7-4AEA-95FF-8531592F374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" name="Forma Livre 11">
              <a:extLst>
                <a:ext uri="{FF2B5EF4-FFF2-40B4-BE49-F238E27FC236}">
                  <a16:creationId xmlns:a16="http://schemas.microsoft.com/office/drawing/2014/main" id="{0DBB2DEE-CC5A-403B-9AA5-3FC55A01E5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" name="Forma Livre 12">
              <a:extLst>
                <a:ext uri="{FF2B5EF4-FFF2-40B4-BE49-F238E27FC236}">
                  <a16:creationId xmlns:a16="http://schemas.microsoft.com/office/drawing/2014/main" id="{370D031B-CEA0-4B9F-8F3D-9918D9B459F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29" name="Grupo 93" descr="É esta imagem de uma forma de resumo. ">
            <a:extLst>
              <a:ext uri="{FF2B5EF4-FFF2-40B4-BE49-F238E27FC236}">
                <a16:creationId xmlns:a16="http://schemas.microsoft.com/office/drawing/2014/main" id="{69F73408-E800-4578-81D2-569B8C0C9C65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30" name="Forma Livre 10">
              <a:extLst>
                <a:ext uri="{FF2B5EF4-FFF2-40B4-BE49-F238E27FC236}">
                  <a16:creationId xmlns:a16="http://schemas.microsoft.com/office/drawing/2014/main" id="{1C362D1B-32F7-44C5-818E-EC408AF2E9C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" name="Forma Livre 11">
              <a:extLst>
                <a:ext uri="{FF2B5EF4-FFF2-40B4-BE49-F238E27FC236}">
                  <a16:creationId xmlns:a16="http://schemas.microsoft.com/office/drawing/2014/main" id="{930892FE-EF6F-48B4-A64B-5C636FEC4D3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" name="Forma Livre 12">
              <a:extLst>
                <a:ext uri="{FF2B5EF4-FFF2-40B4-BE49-F238E27FC236}">
                  <a16:creationId xmlns:a16="http://schemas.microsoft.com/office/drawing/2014/main" id="{9AE35100-ED9E-46A4-BDA1-6C8AF4FC5A1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85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4000" b="1" dirty="0">
                <a:solidFill>
                  <a:srgbClr val="002060"/>
                </a:solidFill>
                <a:cs typeface="Segoe UI" panose="020B0502040204020203" pitchFamily="34" charset="0"/>
              </a:rPr>
              <a:t>BASELINE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183821" y="1535882"/>
            <a:ext cx="10015065" cy="26622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pt-BR" sz="25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Cortar todas as </a:t>
            </a:r>
            <a:r>
              <a:rPr lang="pt-BR" sz="25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features</a:t>
            </a:r>
            <a:r>
              <a:rPr lang="pt-BR" sz="25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com mais de 25% de valores faltantes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25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Dropar </a:t>
            </a:r>
            <a:r>
              <a:rPr lang="pt-BR" sz="25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features</a:t>
            </a:r>
            <a:r>
              <a:rPr lang="pt-BR" sz="25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redundantes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25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Substituir valores faltantes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25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MinMaxScaler</a:t>
            </a:r>
            <a:endParaRPr lang="pt-BR" sz="25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pt-BR" sz="25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Recomendação por Similaridade de </a:t>
            </a:r>
            <a:r>
              <a:rPr lang="pt-BR" sz="25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Coseno</a:t>
            </a:r>
            <a:endParaRPr lang="pt-BR" sz="25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2</a:t>
            </a:r>
          </a:p>
        </p:txBody>
      </p:sp>
      <p:grpSp>
        <p:nvGrpSpPr>
          <p:cNvPr id="29" name="Grupo 93" descr="É esta imagem de uma forma de resumo. ">
            <a:extLst>
              <a:ext uri="{FF2B5EF4-FFF2-40B4-BE49-F238E27FC236}">
                <a16:creationId xmlns:a16="http://schemas.microsoft.com/office/drawing/2014/main" id="{69F73408-E800-4578-81D2-569B8C0C9C65}"/>
              </a:ext>
            </a:extLst>
          </p:cNvPr>
          <p:cNvGrpSpPr/>
          <p:nvPr/>
        </p:nvGrpSpPr>
        <p:grpSpPr>
          <a:xfrm rot="18995249">
            <a:off x="8883125" y="-3661792"/>
            <a:ext cx="4590985" cy="6096822"/>
            <a:chOff x="4855953" y="-2246936"/>
            <a:chExt cx="8673602" cy="11518530"/>
          </a:xfrm>
        </p:grpSpPr>
        <p:sp>
          <p:nvSpPr>
            <p:cNvPr id="30" name="Forma Livre 10">
              <a:extLst>
                <a:ext uri="{FF2B5EF4-FFF2-40B4-BE49-F238E27FC236}">
                  <a16:creationId xmlns:a16="http://schemas.microsoft.com/office/drawing/2014/main" id="{1C362D1B-32F7-44C5-818E-EC408AF2E9C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" name="Forma Livre 12">
              <a:extLst>
                <a:ext uri="{FF2B5EF4-FFF2-40B4-BE49-F238E27FC236}">
                  <a16:creationId xmlns:a16="http://schemas.microsoft.com/office/drawing/2014/main" id="{9AE35100-ED9E-46A4-BDA1-6C8AF4FC5A1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D4B2E650-2D8C-4002-A139-564E004B1A71}"/>
              </a:ext>
            </a:extLst>
          </p:cNvPr>
          <p:cNvSpPr/>
          <p:nvPr/>
        </p:nvSpPr>
        <p:spPr>
          <a:xfrm>
            <a:off x="1112080" y="3552327"/>
            <a:ext cx="2668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  <a:cs typeface="Segoe UI" panose="020B0502040204020203" pitchFamily="34" charset="0"/>
              </a:rPr>
              <a:t>RESULTADO</a:t>
            </a:r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C19DDC33-D446-453F-91DD-A28F4975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28190"/>
              </p:ext>
            </p:extLst>
          </p:nvPr>
        </p:nvGraphicFramePr>
        <p:xfrm>
          <a:off x="1233818" y="4322276"/>
          <a:ext cx="3019802" cy="225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01">
                  <a:extLst>
                    <a:ext uri="{9D8B030D-6E8A-4147-A177-3AD203B41FA5}">
                      <a16:colId xmlns:a16="http://schemas.microsoft.com/office/drawing/2014/main" val="1851610500"/>
                    </a:ext>
                  </a:extLst>
                </a:gridCol>
                <a:gridCol w="1509901">
                  <a:extLst>
                    <a:ext uri="{9D8B030D-6E8A-4147-A177-3AD203B41FA5}">
                      <a16:colId xmlns:a16="http://schemas.microsoft.com/office/drawing/2014/main" val="2353517474"/>
                    </a:ext>
                  </a:extLst>
                </a:gridCol>
              </a:tblGrid>
              <a:tr h="418272">
                <a:tc>
                  <a:txBody>
                    <a:bodyPr/>
                    <a:lstStyle/>
                    <a:p>
                      <a:r>
                        <a:rPr lang="pt-BR" dirty="0"/>
                        <a:t>PORTFÓLIO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MÉTRICA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19927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62176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93817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9,58%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71050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17,37%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55042"/>
                  </a:ext>
                </a:extLst>
              </a:tr>
            </a:tbl>
          </a:graphicData>
        </a:graphic>
      </p:graphicFrame>
      <p:graphicFrame>
        <p:nvGraphicFramePr>
          <p:cNvPr id="40" name="Tabela 8">
            <a:extLst>
              <a:ext uri="{FF2B5EF4-FFF2-40B4-BE49-F238E27FC236}">
                <a16:creationId xmlns:a16="http://schemas.microsoft.com/office/drawing/2014/main" id="{EE1B5F12-75B0-4046-BC59-C8A17E141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13587"/>
              </p:ext>
            </p:extLst>
          </p:nvPr>
        </p:nvGraphicFramePr>
        <p:xfrm>
          <a:off x="4802166" y="4328584"/>
          <a:ext cx="3019802" cy="2250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01">
                  <a:extLst>
                    <a:ext uri="{9D8B030D-6E8A-4147-A177-3AD203B41FA5}">
                      <a16:colId xmlns:a16="http://schemas.microsoft.com/office/drawing/2014/main" val="1851610500"/>
                    </a:ext>
                  </a:extLst>
                </a:gridCol>
                <a:gridCol w="1509901">
                  <a:extLst>
                    <a:ext uri="{9D8B030D-6E8A-4147-A177-3AD203B41FA5}">
                      <a16:colId xmlns:a16="http://schemas.microsoft.com/office/drawing/2014/main" val="2353517474"/>
                    </a:ext>
                  </a:extLst>
                </a:gridCol>
              </a:tblGrid>
              <a:tr h="415202">
                <a:tc>
                  <a:txBody>
                    <a:bodyPr/>
                    <a:lstStyle/>
                    <a:p>
                      <a:r>
                        <a:rPr lang="pt-BR" dirty="0"/>
                        <a:t>PORTFÓLIO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MÉTRICA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19927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62176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93817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9,41%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71050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17,06%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55042"/>
                  </a:ext>
                </a:extLst>
              </a:tr>
            </a:tbl>
          </a:graphicData>
        </a:graphic>
      </p:graphicFrame>
      <p:graphicFrame>
        <p:nvGraphicFramePr>
          <p:cNvPr id="41" name="Tabela 8">
            <a:extLst>
              <a:ext uri="{FF2B5EF4-FFF2-40B4-BE49-F238E27FC236}">
                <a16:creationId xmlns:a16="http://schemas.microsoft.com/office/drawing/2014/main" id="{B5C74498-2332-4463-8051-4EB06CF28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21471"/>
              </p:ext>
            </p:extLst>
          </p:nvPr>
        </p:nvGraphicFramePr>
        <p:xfrm>
          <a:off x="8370514" y="4322276"/>
          <a:ext cx="3019802" cy="2247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01">
                  <a:extLst>
                    <a:ext uri="{9D8B030D-6E8A-4147-A177-3AD203B41FA5}">
                      <a16:colId xmlns:a16="http://schemas.microsoft.com/office/drawing/2014/main" val="1851610500"/>
                    </a:ext>
                  </a:extLst>
                </a:gridCol>
                <a:gridCol w="1509901">
                  <a:extLst>
                    <a:ext uri="{9D8B030D-6E8A-4147-A177-3AD203B41FA5}">
                      <a16:colId xmlns:a16="http://schemas.microsoft.com/office/drawing/2014/main" val="2353517474"/>
                    </a:ext>
                  </a:extLst>
                </a:gridCol>
              </a:tblGrid>
              <a:tr h="412282">
                <a:tc>
                  <a:txBody>
                    <a:bodyPr/>
                    <a:lstStyle/>
                    <a:p>
                      <a:r>
                        <a:rPr lang="pt-BR" dirty="0"/>
                        <a:t>PORTFÓLIO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MÉTRICA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19927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62176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93817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20,00%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71050"/>
                  </a:ext>
                </a:extLst>
              </a:tr>
              <a:tr h="458858">
                <a:tc>
                  <a:txBody>
                    <a:bodyPr/>
                    <a:lstStyle/>
                    <a:p>
                      <a:r>
                        <a:rPr lang="pt-BR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36,25%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5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3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609586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4000" b="1" dirty="0">
                <a:solidFill>
                  <a:srgbClr val="002060"/>
                </a:solidFill>
                <a:cs typeface="Segoe UI" panose="020B0502040204020203" pitchFamily="34" charset="0"/>
              </a:rPr>
              <a:t>SELEÇÃO DE FEATURES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144166" y="1881815"/>
            <a:ext cx="10002367" cy="397031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Remoção de </a:t>
            </a:r>
            <a:r>
              <a:rPr lang="pt-BR" sz="3000" b="1" dirty="0" err="1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features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 redundantes 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(exemplo: </a:t>
            </a:r>
            <a:r>
              <a:rPr lang="pt-BR" sz="3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sub-categorias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Remoção de </a:t>
            </a:r>
            <a:r>
              <a:rPr lang="pt-BR" sz="3000" b="1" dirty="0" err="1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features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 que dizem respeito aos coligados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criando uma </a:t>
            </a:r>
            <a:r>
              <a:rPr lang="pt-BR" sz="3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feature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categórica que diz se a empresa possui coligados ou não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Remoção de </a:t>
            </a:r>
            <a:r>
              <a:rPr lang="pt-BR" sz="3000" b="1" dirty="0" err="1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features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 muito específicas 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(muitas categorias)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Remoção de </a:t>
            </a:r>
            <a:r>
              <a:rPr lang="pt-BR" sz="3000" b="1" dirty="0" err="1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features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 com muitos valores faltantes</a:t>
            </a:r>
            <a:r>
              <a:rPr lang="pt-BR" sz="3000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sem maneira plausível de tratamento</a:t>
            </a:r>
          </a:p>
          <a:p>
            <a:pPr rtl="0"/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2</a:t>
            </a:r>
          </a:p>
        </p:txBody>
      </p:sp>
      <p:grpSp>
        <p:nvGrpSpPr>
          <p:cNvPr id="29" name="Grupo 93" descr="É esta imagem de uma forma de resumo. ">
            <a:extLst>
              <a:ext uri="{FF2B5EF4-FFF2-40B4-BE49-F238E27FC236}">
                <a16:creationId xmlns:a16="http://schemas.microsoft.com/office/drawing/2014/main" id="{69F73408-E800-4578-81D2-569B8C0C9C65}"/>
              </a:ext>
            </a:extLst>
          </p:cNvPr>
          <p:cNvGrpSpPr/>
          <p:nvPr/>
        </p:nvGrpSpPr>
        <p:grpSpPr>
          <a:xfrm rot="15309759">
            <a:off x="9355996" y="4357660"/>
            <a:ext cx="4736736" cy="6407275"/>
            <a:chOff x="4855953" y="-2833465"/>
            <a:chExt cx="8948964" cy="12105059"/>
          </a:xfrm>
        </p:grpSpPr>
        <p:sp>
          <p:nvSpPr>
            <p:cNvPr id="30" name="Forma Livre 10">
              <a:extLst>
                <a:ext uri="{FF2B5EF4-FFF2-40B4-BE49-F238E27FC236}">
                  <a16:creationId xmlns:a16="http://schemas.microsoft.com/office/drawing/2014/main" id="{1C362D1B-32F7-44C5-818E-EC408AF2E9C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" name="Forma Livre 11">
              <a:extLst>
                <a:ext uri="{FF2B5EF4-FFF2-40B4-BE49-F238E27FC236}">
                  <a16:creationId xmlns:a16="http://schemas.microsoft.com/office/drawing/2014/main" id="{930892FE-EF6F-48B4-A64B-5C636FEC4D3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" name="Forma Livre 12">
              <a:extLst>
                <a:ext uri="{FF2B5EF4-FFF2-40B4-BE49-F238E27FC236}">
                  <a16:creationId xmlns:a16="http://schemas.microsoft.com/office/drawing/2014/main" id="{9AE35100-ED9E-46A4-BDA1-6C8AF4FC5A1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6" name="Caixa de texto 1">
            <a:extLst>
              <a:ext uri="{FF2B5EF4-FFF2-40B4-BE49-F238E27FC236}">
                <a16:creationId xmlns:a16="http://schemas.microsoft.com/office/drawing/2014/main" id="{882647FF-6E3F-40C2-AE5D-9601010169CC}"/>
              </a:ext>
            </a:extLst>
          </p:cNvPr>
          <p:cNvSpPr txBox="1"/>
          <p:nvPr/>
        </p:nvSpPr>
        <p:spPr>
          <a:xfrm>
            <a:off x="1183821" y="1271631"/>
            <a:ext cx="76312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000" dirty="0">
                <a:solidFill>
                  <a:srgbClr val="002060"/>
                </a:solidFill>
                <a:cs typeface="Segoe UI" panose="020B0502040204020203" pitchFamily="34" charset="0"/>
              </a:rPr>
              <a:t>Exemplos de algumas considerações feitas</a:t>
            </a:r>
          </a:p>
        </p:txBody>
      </p:sp>
    </p:spTree>
    <p:extLst>
      <p:ext uri="{BB962C8B-B14F-4D97-AF65-F5344CB8AC3E}">
        <p14:creationId xmlns:p14="http://schemas.microsoft.com/office/powerpoint/2010/main" val="422298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609586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4000" b="1" dirty="0">
                <a:solidFill>
                  <a:srgbClr val="002060"/>
                </a:solidFill>
                <a:cs typeface="Segoe UI" panose="020B0502040204020203" pitchFamily="34" charset="0"/>
              </a:rPr>
              <a:t>PRÉ-PROCESSAMENTO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144166" y="1881815"/>
            <a:ext cx="10002367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Input das 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medianas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nos valores faltantes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para reduzir o efeito de outliers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Remoção de empresas com 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valores absurdos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como idade menor que 0.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Remoção de empresas com 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mais de 50% de </a:t>
            </a:r>
            <a:r>
              <a:rPr lang="pt-BR" sz="3000" b="1" dirty="0" err="1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features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 faltantes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3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Feature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pt-BR" sz="3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Engineering</a:t>
            </a:r>
            <a:endParaRPr lang="pt-BR" sz="3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Aplicação do </a:t>
            </a:r>
            <a:r>
              <a:rPr lang="pt-BR" sz="3000" b="1" dirty="0" err="1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MinMaxScaler</a:t>
            </a:r>
            <a:r>
              <a:rPr lang="pt-BR" sz="3000" b="1" dirty="0">
                <a:solidFill>
                  <a:srgbClr val="0070C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(padronização)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3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One</a:t>
            </a:r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-hot </a:t>
            </a:r>
            <a:r>
              <a:rPr lang="pt-BR" sz="3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encoding</a:t>
            </a:r>
            <a:endParaRPr lang="pt-BR" sz="3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2</a:t>
            </a:r>
          </a:p>
        </p:txBody>
      </p:sp>
      <p:sp>
        <p:nvSpPr>
          <p:cNvPr id="16" name="Caixa de texto 1">
            <a:extLst>
              <a:ext uri="{FF2B5EF4-FFF2-40B4-BE49-F238E27FC236}">
                <a16:creationId xmlns:a16="http://schemas.microsoft.com/office/drawing/2014/main" id="{882647FF-6E3F-40C2-AE5D-9601010169CC}"/>
              </a:ext>
            </a:extLst>
          </p:cNvPr>
          <p:cNvSpPr txBox="1"/>
          <p:nvPr/>
        </p:nvSpPr>
        <p:spPr>
          <a:xfrm>
            <a:off x="1183821" y="1271631"/>
            <a:ext cx="76312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000" dirty="0">
                <a:solidFill>
                  <a:srgbClr val="002060"/>
                </a:solidFill>
                <a:cs typeface="Segoe UI" panose="020B0502040204020203" pitchFamily="34" charset="0"/>
              </a:rPr>
              <a:t>Alguns pontos importantes a se destacar</a:t>
            </a:r>
          </a:p>
        </p:txBody>
      </p:sp>
      <p:grpSp>
        <p:nvGrpSpPr>
          <p:cNvPr id="13" name="Grupo 93" descr="É esta imagem de uma forma de resumo. ">
            <a:extLst>
              <a:ext uri="{FF2B5EF4-FFF2-40B4-BE49-F238E27FC236}">
                <a16:creationId xmlns:a16="http://schemas.microsoft.com/office/drawing/2014/main" id="{7EA581AC-E046-4382-B410-31D4E106534B}"/>
              </a:ext>
            </a:extLst>
          </p:cNvPr>
          <p:cNvGrpSpPr/>
          <p:nvPr/>
        </p:nvGrpSpPr>
        <p:grpSpPr>
          <a:xfrm rot="15309759">
            <a:off x="9355996" y="4357660"/>
            <a:ext cx="4736736" cy="6407275"/>
            <a:chOff x="4855953" y="-2833465"/>
            <a:chExt cx="8948964" cy="12105059"/>
          </a:xfrm>
        </p:grpSpPr>
        <p:sp>
          <p:nvSpPr>
            <p:cNvPr id="14" name="Forma Livre 10">
              <a:extLst>
                <a:ext uri="{FF2B5EF4-FFF2-40B4-BE49-F238E27FC236}">
                  <a16:creationId xmlns:a16="http://schemas.microsoft.com/office/drawing/2014/main" id="{2340BF04-A82E-41F7-8DDB-64B131134CD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7" name="Forma Livre 11">
              <a:extLst>
                <a:ext uri="{FF2B5EF4-FFF2-40B4-BE49-F238E27FC236}">
                  <a16:creationId xmlns:a16="http://schemas.microsoft.com/office/drawing/2014/main" id="{48950507-A5A9-4339-A2AF-C2DB1E48A76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8" name="Forma Livre 12">
              <a:extLst>
                <a:ext uri="{FF2B5EF4-FFF2-40B4-BE49-F238E27FC236}">
                  <a16:creationId xmlns:a16="http://schemas.microsoft.com/office/drawing/2014/main" id="{DEAFC6E2-4BF3-42F7-8614-FCDEA588455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84317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691613" y="250350"/>
            <a:ext cx="702656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3200" dirty="0"/>
              <a:t>HIPERPARAMETRIZAÇÃO </a:t>
            </a:r>
            <a:r>
              <a:rPr lang="pt-BR" sz="3200" dirty="0">
                <a:solidFill>
                  <a:srgbClr val="6B8DE1"/>
                </a:solidFill>
              </a:rPr>
              <a:t>TOP 1000</a:t>
            </a:r>
          </a:p>
          <a:p>
            <a:endParaRPr lang="pt-BR" sz="3200" dirty="0"/>
          </a:p>
        </p:txBody>
      </p:sp>
      <p:pic>
        <p:nvPicPr>
          <p:cNvPr id="163" name="Imagem 162" descr="Esta imagem é de dois conjuntos de mãos juntando peças de um quebra-cabeças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8318377" y="0"/>
            <a:ext cx="3873624" cy="6858000"/>
          </a:xfrm>
          <a:prstGeom prst="rect">
            <a:avLst/>
          </a:prstGeom>
        </p:spPr>
      </p:pic>
      <p:sp>
        <p:nvSpPr>
          <p:cNvPr id="53" name="Títu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8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27D976D7-DF3E-4EF6-8259-51B728706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5" y="1003383"/>
            <a:ext cx="7551524" cy="2764996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91AF27D6-CCA5-4AA4-8A66-D3824ADB3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" y="3930805"/>
            <a:ext cx="7551524" cy="2764997"/>
          </a:xfrm>
          <a:prstGeom prst="rect">
            <a:avLst/>
          </a:prstGeom>
        </p:spPr>
      </p:pic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B6FA034-AAC6-42F7-9DAC-B71D09D6A1AB}"/>
              </a:ext>
            </a:extLst>
          </p:cNvPr>
          <p:cNvCxnSpPr>
            <a:cxnSpLocks/>
          </p:cNvCxnSpPr>
          <p:nvPr/>
        </p:nvCxnSpPr>
        <p:spPr>
          <a:xfrm flipV="1">
            <a:off x="6329779" y="1131711"/>
            <a:ext cx="0" cy="52733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70603EC-A918-4F47-9E85-1DA4648A6506}"/>
              </a:ext>
            </a:extLst>
          </p:cNvPr>
          <p:cNvSpPr txBox="1"/>
          <p:nvPr/>
        </p:nvSpPr>
        <p:spPr>
          <a:xfrm>
            <a:off x="6329779" y="36294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E1E70F-7793-42AA-B893-A9CC8819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8" y="3814101"/>
            <a:ext cx="7488723" cy="287966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9E0CAC2-0AE4-492C-BA18-5F5622D42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09" y="980135"/>
            <a:ext cx="7496783" cy="2739610"/>
          </a:xfrm>
          <a:prstGeom prst="rect">
            <a:avLst/>
          </a:prstGeom>
        </p:spPr>
      </p:pic>
      <p:sp>
        <p:nvSpPr>
          <p:cNvPr id="53" name="Títu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8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B6FA034-AAC6-42F7-9DAC-B71D09D6A1AB}"/>
              </a:ext>
            </a:extLst>
          </p:cNvPr>
          <p:cNvCxnSpPr>
            <a:cxnSpLocks/>
          </p:cNvCxnSpPr>
          <p:nvPr/>
        </p:nvCxnSpPr>
        <p:spPr>
          <a:xfrm flipV="1">
            <a:off x="6223247" y="1136342"/>
            <a:ext cx="0" cy="52733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70603EC-A918-4F47-9E85-1DA4648A6506}"/>
              </a:ext>
            </a:extLst>
          </p:cNvPr>
          <p:cNvSpPr txBox="1"/>
          <p:nvPr/>
        </p:nvSpPr>
        <p:spPr>
          <a:xfrm>
            <a:off x="6275065" y="35350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65</a:t>
            </a:r>
          </a:p>
        </p:txBody>
      </p:sp>
      <p:pic>
        <p:nvPicPr>
          <p:cNvPr id="9" name="Imagem 8" descr="Esta imagem é de dois conjuntos de mãos juntando peças de um quebra-cabeças. ">
            <a:extLst>
              <a:ext uri="{FF2B5EF4-FFF2-40B4-BE49-F238E27FC236}">
                <a16:creationId xmlns:a16="http://schemas.microsoft.com/office/drawing/2014/main" id="{DA444F9D-D47F-483F-B171-9B6DF511DA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224"/>
          <a:stretch/>
        </p:blipFill>
        <p:spPr>
          <a:xfrm>
            <a:off x="8318377" y="0"/>
            <a:ext cx="3873624" cy="6858000"/>
          </a:xfrm>
          <a:prstGeom prst="rect">
            <a:avLst/>
          </a:prstGeom>
        </p:spPr>
      </p:pic>
      <p:sp>
        <p:nvSpPr>
          <p:cNvPr id="10" name="Caixa de texto 2">
            <a:extLst>
              <a:ext uri="{FF2B5EF4-FFF2-40B4-BE49-F238E27FC236}">
                <a16:creationId xmlns:a16="http://schemas.microsoft.com/office/drawing/2014/main" id="{4422F2D0-3103-44E3-843C-1326AADA288C}"/>
              </a:ext>
            </a:extLst>
          </p:cNvPr>
          <p:cNvSpPr txBox="1"/>
          <p:nvPr/>
        </p:nvSpPr>
        <p:spPr>
          <a:xfrm>
            <a:off x="691613" y="250350"/>
            <a:ext cx="702656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3200" dirty="0"/>
              <a:t>HIPERPARAMETRIZAÇÃO </a:t>
            </a:r>
            <a:r>
              <a:rPr lang="pt-BR" sz="3200" dirty="0">
                <a:solidFill>
                  <a:srgbClr val="6B8DE1"/>
                </a:solidFill>
              </a:rPr>
              <a:t>TOP 4000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88735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886C2B-4429-42B7-8391-4F20D6FA2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" y="3868528"/>
            <a:ext cx="7375760" cy="282059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8E9CEE8-3E25-4493-A204-27F701491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77" y="987759"/>
            <a:ext cx="7375761" cy="2809748"/>
          </a:xfrm>
          <a:prstGeom prst="rect">
            <a:avLst/>
          </a:prstGeom>
        </p:spPr>
      </p:pic>
      <p:sp>
        <p:nvSpPr>
          <p:cNvPr id="53" name="Títu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8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B6FA034-AAC6-42F7-9DAC-B71D09D6A1AB}"/>
              </a:ext>
            </a:extLst>
          </p:cNvPr>
          <p:cNvCxnSpPr>
            <a:cxnSpLocks/>
          </p:cNvCxnSpPr>
          <p:nvPr/>
        </p:nvCxnSpPr>
        <p:spPr>
          <a:xfrm flipV="1">
            <a:off x="6241002" y="1127464"/>
            <a:ext cx="0" cy="52733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70603EC-A918-4F47-9E85-1DA4648A6506}"/>
              </a:ext>
            </a:extLst>
          </p:cNvPr>
          <p:cNvSpPr txBox="1"/>
          <p:nvPr/>
        </p:nvSpPr>
        <p:spPr>
          <a:xfrm>
            <a:off x="6287395" y="36060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65</a:t>
            </a:r>
          </a:p>
        </p:txBody>
      </p:sp>
      <p:pic>
        <p:nvPicPr>
          <p:cNvPr id="9" name="Imagem 8" descr="Esta imagem é de dois conjuntos de mãos juntando peças de um quebra-cabeças. ">
            <a:extLst>
              <a:ext uri="{FF2B5EF4-FFF2-40B4-BE49-F238E27FC236}">
                <a16:creationId xmlns:a16="http://schemas.microsoft.com/office/drawing/2014/main" id="{3385C85F-5006-4CB6-B624-8E1EBEC3D4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224"/>
          <a:stretch/>
        </p:blipFill>
        <p:spPr>
          <a:xfrm>
            <a:off x="8318377" y="0"/>
            <a:ext cx="3873624" cy="6858000"/>
          </a:xfrm>
          <a:prstGeom prst="rect">
            <a:avLst/>
          </a:prstGeom>
        </p:spPr>
      </p:pic>
      <p:sp>
        <p:nvSpPr>
          <p:cNvPr id="10" name="Caixa de texto 2">
            <a:extLst>
              <a:ext uri="{FF2B5EF4-FFF2-40B4-BE49-F238E27FC236}">
                <a16:creationId xmlns:a16="http://schemas.microsoft.com/office/drawing/2014/main" id="{A972F735-CDF1-4FEE-B626-4176F5F8E8D2}"/>
              </a:ext>
            </a:extLst>
          </p:cNvPr>
          <p:cNvSpPr txBox="1"/>
          <p:nvPr/>
        </p:nvSpPr>
        <p:spPr>
          <a:xfrm>
            <a:off x="691613" y="250350"/>
            <a:ext cx="702656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3200" dirty="0"/>
              <a:t>HIPERPARAMETRIZAÇÃO </a:t>
            </a:r>
            <a:r>
              <a:rPr lang="pt-BR" sz="3200" dirty="0">
                <a:solidFill>
                  <a:srgbClr val="6B8DE1"/>
                </a:solidFill>
              </a:rPr>
              <a:t>TOP 20000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5844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609586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4000" b="1" dirty="0">
                <a:solidFill>
                  <a:srgbClr val="002060"/>
                </a:solidFill>
                <a:cs typeface="Segoe UI" panose="020B0502040204020203" pitchFamily="34" charset="0"/>
              </a:rPr>
              <a:t>OBJETIVO DO PROJETO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144167" y="1881815"/>
            <a:ext cx="6135522" cy="212365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Criar um sistema de recomendação de leads agnóstico para o usuário, dado seu atual portfólio de clientes.</a:t>
            </a:r>
          </a:p>
          <a:p>
            <a:pPr rtl="0"/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DB4563-BC27-4401-A71A-23CC4621E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1495" r="1896"/>
          <a:stretch/>
        </p:blipFill>
        <p:spPr>
          <a:xfrm>
            <a:off x="7279689" y="2770632"/>
            <a:ext cx="4775150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7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91F9FD3-88CC-44EC-8922-7D3D3085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41" y="3841148"/>
            <a:ext cx="7538595" cy="285871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D1377D5-08A3-4063-A63D-2FDD7515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1" y="975222"/>
            <a:ext cx="7566395" cy="2830026"/>
          </a:xfrm>
          <a:prstGeom prst="rect">
            <a:avLst/>
          </a:prstGeom>
        </p:spPr>
      </p:pic>
      <p:sp>
        <p:nvSpPr>
          <p:cNvPr id="53" name="Títu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8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B6FA034-AAC6-42F7-9DAC-B71D09D6A1AB}"/>
              </a:ext>
            </a:extLst>
          </p:cNvPr>
          <p:cNvCxnSpPr>
            <a:cxnSpLocks/>
          </p:cNvCxnSpPr>
          <p:nvPr/>
        </p:nvCxnSpPr>
        <p:spPr>
          <a:xfrm flipV="1">
            <a:off x="6276513" y="1141949"/>
            <a:ext cx="0" cy="53088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70603EC-A918-4F47-9E85-1DA4648A6506}"/>
              </a:ext>
            </a:extLst>
          </p:cNvPr>
          <p:cNvSpPr txBox="1"/>
          <p:nvPr/>
        </p:nvSpPr>
        <p:spPr>
          <a:xfrm>
            <a:off x="6311297" y="362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65</a:t>
            </a:r>
          </a:p>
        </p:txBody>
      </p:sp>
      <p:pic>
        <p:nvPicPr>
          <p:cNvPr id="9" name="Imagem 8" descr="Esta imagem é de dois conjuntos de mãos juntando peças de um quebra-cabeças. ">
            <a:extLst>
              <a:ext uri="{FF2B5EF4-FFF2-40B4-BE49-F238E27FC236}">
                <a16:creationId xmlns:a16="http://schemas.microsoft.com/office/drawing/2014/main" id="{9F84F7C9-3748-46EE-9D9B-86F252608F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224"/>
          <a:stretch/>
        </p:blipFill>
        <p:spPr>
          <a:xfrm>
            <a:off x="8318377" y="0"/>
            <a:ext cx="3873624" cy="6858000"/>
          </a:xfrm>
          <a:prstGeom prst="rect">
            <a:avLst/>
          </a:prstGeom>
        </p:spPr>
      </p:pic>
      <p:sp>
        <p:nvSpPr>
          <p:cNvPr id="10" name="Caixa de texto 2">
            <a:extLst>
              <a:ext uri="{FF2B5EF4-FFF2-40B4-BE49-F238E27FC236}">
                <a16:creationId xmlns:a16="http://schemas.microsoft.com/office/drawing/2014/main" id="{762E7F8F-30E4-4EFA-BB53-C87227D219F1}"/>
              </a:ext>
            </a:extLst>
          </p:cNvPr>
          <p:cNvSpPr txBox="1"/>
          <p:nvPr/>
        </p:nvSpPr>
        <p:spPr>
          <a:xfrm>
            <a:off x="691613" y="250350"/>
            <a:ext cx="702656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3200" dirty="0"/>
              <a:t>HIPERPARAMETRIZAÇÃO </a:t>
            </a:r>
            <a:r>
              <a:rPr lang="pt-BR" sz="3200" dirty="0">
                <a:solidFill>
                  <a:srgbClr val="6B8DE1"/>
                </a:solidFill>
              </a:rPr>
              <a:t>TOP 40000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3171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 descr="Esta imagem é uma ilustração de um homem com barba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122893" y="1180730"/>
            <a:ext cx="4058489" cy="5677270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orma Livre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10" name="Forma livre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11" name="Forma Livre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12" name="Forma Livre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13" name="Forma Livre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14" name="Forma Livre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15" name="Forma Livre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16" name="Forma Livre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17" name="Forma Livre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18" name="Forma Livre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19" name="Forma Livre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20" name="Forma Livre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21" name="Forma Livre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" name="Losango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0" name="Losango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1" name="Losango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43" name="Caixa de texto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545367" y="311662"/>
            <a:ext cx="7403200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pt-B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COMPARAÇÃO DOS RESULTADOS</a:t>
            </a:r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6</a:t>
            </a:r>
          </a:p>
        </p:txBody>
      </p:sp>
      <p:graphicFrame>
        <p:nvGraphicFramePr>
          <p:cNvPr id="30" name="Tabela 6">
            <a:extLst>
              <a:ext uri="{FF2B5EF4-FFF2-40B4-BE49-F238E27FC236}">
                <a16:creationId xmlns:a16="http://schemas.microsoft.com/office/drawing/2014/main" id="{438BC393-542D-4755-8545-2E87AA98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61263"/>
              </p:ext>
            </p:extLst>
          </p:nvPr>
        </p:nvGraphicFramePr>
        <p:xfrm>
          <a:off x="4545367" y="1025018"/>
          <a:ext cx="75237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35">
                  <a:extLst>
                    <a:ext uri="{9D8B030D-6E8A-4147-A177-3AD203B41FA5}">
                      <a16:colId xmlns:a16="http://schemas.microsoft.com/office/drawing/2014/main" val="2444213913"/>
                    </a:ext>
                  </a:extLst>
                </a:gridCol>
                <a:gridCol w="1880935">
                  <a:extLst>
                    <a:ext uri="{9D8B030D-6E8A-4147-A177-3AD203B41FA5}">
                      <a16:colId xmlns:a16="http://schemas.microsoft.com/office/drawing/2014/main" val="1321050668"/>
                    </a:ext>
                  </a:extLst>
                </a:gridCol>
                <a:gridCol w="1880935">
                  <a:extLst>
                    <a:ext uri="{9D8B030D-6E8A-4147-A177-3AD203B41FA5}">
                      <a16:colId xmlns:a16="http://schemas.microsoft.com/office/drawing/2014/main" val="1576523605"/>
                    </a:ext>
                  </a:extLst>
                </a:gridCol>
                <a:gridCol w="1880935">
                  <a:extLst>
                    <a:ext uri="{9D8B030D-6E8A-4147-A177-3AD203B41FA5}">
                      <a16:colId xmlns:a16="http://schemas.microsoft.com/office/drawing/2014/main" val="2049748551"/>
                    </a:ext>
                  </a:extLst>
                </a:gridCol>
              </a:tblGrid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PORTFÓLIO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26663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0,60%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0,00%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0,60%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52377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0,00%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2,40%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38276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10,18%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7,18%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6,00%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65688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17,37%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12,57%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742"/>
                  </a:ext>
                </a:extLst>
              </a:tr>
            </a:tbl>
          </a:graphicData>
        </a:graphic>
      </p:graphicFrame>
      <p:graphicFrame>
        <p:nvGraphicFramePr>
          <p:cNvPr id="31" name="Tabela 6">
            <a:extLst>
              <a:ext uri="{FF2B5EF4-FFF2-40B4-BE49-F238E27FC236}">
                <a16:creationId xmlns:a16="http://schemas.microsoft.com/office/drawing/2014/main" id="{4B3D20AB-9EFB-496B-B51C-97B84C8EB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19301"/>
              </p:ext>
            </p:extLst>
          </p:nvPr>
        </p:nvGraphicFramePr>
        <p:xfrm>
          <a:off x="4545367" y="2981593"/>
          <a:ext cx="75237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35">
                  <a:extLst>
                    <a:ext uri="{9D8B030D-6E8A-4147-A177-3AD203B41FA5}">
                      <a16:colId xmlns:a16="http://schemas.microsoft.com/office/drawing/2014/main" val="2444213913"/>
                    </a:ext>
                  </a:extLst>
                </a:gridCol>
                <a:gridCol w="1880935">
                  <a:extLst>
                    <a:ext uri="{9D8B030D-6E8A-4147-A177-3AD203B41FA5}">
                      <a16:colId xmlns:a16="http://schemas.microsoft.com/office/drawing/2014/main" val="1321050668"/>
                    </a:ext>
                  </a:extLst>
                </a:gridCol>
                <a:gridCol w="1880935">
                  <a:extLst>
                    <a:ext uri="{9D8B030D-6E8A-4147-A177-3AD203B41FA5}">
                      <a16:colId xmlns:a16="http://schemas.microsoft.com/office/drawing/2014/main" val="1576523605"/>
                    </a:ext>
                  </a:extLst>
                </a:gridCol>
                <a:gridCol w="1880935">
                  <a:extLst>
                    <a:ext uri="{9D8B030D-6E8A-4147-A177-3AD203B41FA5}">
                      <a16:colId xmlns:a16="http://schemas.microsoft.com/office/drawing/2014/main" val="2049748551"/>
                    </a:ext>
                  </a:extLst>
                </a:gridCol>
              </a:tblGrid>
              <a:tr h="313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PORTFÓLIO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26663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0,59%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11,18%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9,41%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52377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0,59%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43,53%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38276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10,10%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74,12%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74,71%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65688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17,06%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91,12%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83,53%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742"/>
                  </a:ext>
                </a:extLst>
              </a:tr>
            </a:tbl>
          </a:graphicData>
        </a:graphic>
      </p:graphicFrame>
      <p:graphicFrame>
        <p:nvGraphicFramePr>
          <p:cNvPr id="32" name="Tabela 6">
            <a:extLst>
              <a:ext uri="{FF2B5EF4-FFF2-40B4-BE49-F238E27FC236}">
                <a16:creationId xmlns:a16="http://schemas.microsoft.com/office/drawing/2014/main" id="{ABA60812-E769-44D0-883F-31123E210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25685"/>
              </p:ext>
            </p:extLst>
          </p:nvPr>
        </p:nvGraphicFramePr>
        <p:xfrm>
          <a:off x="4545367" y="4938168"/>
          <a:ext cx="75237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35">
                  <a:extLst>
                    <a:ext uri="{9D8B030D-6E8A-4147-A177-3AD203B41FA5}">
                      <a16:colId xmlns:a16="http://schemas.microsoft.com/office/drawing/2014/main" val="2444213913"/>
                    </a:ext>
                  </a:extLst>
                </a:gridCol>
                <a:gridCol w="1880935">
                  <a:extLst>
                    <a:ext uri="{9D8B030D-6E8A-4147-A177-3AD203B41FA5}">
                      <a16:colId xmlns:a16="http://schemas.microsoft.com/office/drawing/2014/main" val="1321050668"/>
                    </a:ext>
                  </a:extLst>
                </a:gridCol>
                <a:gridCol w="1880935">
                  <a:extLst>
                    <a:ext uri="{9D8B030D-6E8A-4147-A177-3AD203B41FA5}">
                      <a16:colId xmlns:a16="http://schemas.microsoft.com/office/drawing/2014/main" val="1576523605"/>
                    </a:ext>
                  </a:extLst>
                </a:gridCol>
                <a:gridCol w="1880935">
                  <a:extLst>
                    <a:ext uri="{9D8B030D-6E8A-4147-A177-3AD203B41FA5}">
                      <a16:colId xmlns:a16="http://schemas.microsoft.com/office/drawing/2014/main" val="2049748551"/>
                    </a:ext>
                  </a:extLst>
                </a:gridCol>
              </a:tblGrid>
              <a:tr h="313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PORTFÓLIO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26663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1,25%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37,50%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43,75%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52377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1,25%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71,25%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72,50%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38276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21.25%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90,00%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93,75%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65688"/>
                  </a:ext>
                </a:extLst>
              </a:tr>
              <a:tr h="313995">
                <a:tc>
                  <a:txBody>
                    <a:bodyPr/>
                    <a:lstStyle/>
                    <a:p>
                      <a:r>
                        <a:rPr lang="pt-BR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36,25%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93,75%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95,00%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0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1857904" y="3013501"/>
            <a:ext cx="36010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</a:t>
            </a:r>
          </a:p>
        </p:txBody>
      </p:sp>
      <p:sp>
        <p:nvSpPr>
          <p:cNvPr id="25" name="Títu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10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8DC71B-AB02-4CB9-80C3-2C75755D8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25" t="3539" r="10696" b="-2139"/>
          <a:stretch/>
        </p:blipFill>
        <p:spPr>
          <a:xfrm>
            <a:off x="4892040" y="308148"/>
            <a:ext cx="7299960" cy="62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0" y="738390"/>
            <a:ext cx="953294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4000" b="1" dirty="0">
                <a:solidFill>
                  <a:srgbClr val="002060"/>
                </a:solidFill>
                <a:cs typeface="Segoe UI" panose="020B0502040204020203" pitchFamily="34" charset="0"/>
              </a:rPr>
              <a:t>FATORAÇÃO DE MATRIZES E ITEM-BASED COLLABORATIVE FILTER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144167" y="1881815"/>
            <a:ext cx="6135522" cy="120032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endParaRPr lang="pt-BR" sz="3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2</a:t>
            </a:r>
          </a:p>
        </p:txBody>
      </p:sp>
      <p:pic>
        <p:nvPicPr>
          <p:cNvPr id="2050" name="Picture 2" descr="Recommender Systems — User-Based and Item-Based Collaborative ...">
            <a:extLst>
              <a:ext uri="{FF2B5EF4-FFF2-40B4-BE49-F238E27FC236}">
                <a16:creationId xmlns:a16="http://schemas.microsoft.com/office/drawing/2014/main" id="{7FCC4644-CB3A-473D-A3FA-0B2BB04D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47" y="3429000"/>
            <a:ext cx="5548795" cy="312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B7124B3-690B-478A-80FC-1B402603ACED}"/>
              </a:ext>
            </a:extLst>
          </p:cNvPr>
          <p:cNvSpPr/>
          <p:nvPr/>
        </p:nvSpPr>
        <p:spPr>
          <a:xfrm>
            <a:off x="1144167" y="1881815"/>
            <a:ext cx="6135522" cy="120032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endParaRPr lang="pt-BR" sz="3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AE14848-1CAA-40A0-8BC5-34F7876F93A1}"/>
              </a:ext>
            </a:extLst>
          </p:cNvPr>
          <p:cNvSpPr/>
          <p:nvPr/>
        </p:nvSpPr>
        <p:spPr>
          <a:xfrm>
            <a:off x="1144167" y="2183567"/>
            <a:ext cx="6135522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3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Recomendação baseada na similaridade dos itens.</a:t>
            </a:r>
          </a:p>
          <a:p>
            <a:pPr rtl="0"/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052" name="Picture 4" descr="Cosine Similarity &amp; Classification">
            <a:extLst>
              <a:ext uri="{FF2B5EF4-FFF2-40B4-BE49-F238E27FC236}">
                <a16:creationId xmlns:a16="http://schemas.microsoft.com/office/drawing/2014/main" id="{37F3F4E7-8EC7-4727-8238-9B16FAB6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89" y="3385493"/>
            <a:ext cx="4367963" cy="347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3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0" y="738390"/>
            <a:ext cx="8133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4000" b="1" dirty="0">
                <a:solidFill>
                  <a:srgbClr val="002060"/>
                </a:solidFill>
                <a:cs typeface="Segoe UI" panose="020B0502040204020203" pitchFamily="34" charset="0"/>
              </a:rPr>
              <a:t>TECNOLOGIAS UTILIZADAS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144167" y="1881815"/>
            <a:ext cx="6135522" cy="120032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endParaRPr lang="pt-BR" sz="3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B7124B3-690B-478A-80FC-1B402603ACED}"/>
              </a:ext>
            </a:extLst>
          </p:cNvPr>
          <p:cNvSpPr/>
          <p:nvPr/>
        </p:nvSpPr>
        <p:spPr>
          <a:xfrm>
            <a:off x="1144167" y="1881815"/>
            <a:ext cx="6135522" cy="120032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endParaRPr lang="pt-BR" sz="3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rtl="0"/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AE14848-1CAA-40A0-8BC5-34F7876F93A1}"/>
              </a:ext>
            </a:extLst>
          </p:cNvPr>
          <p:cNvSpPr/>
          <p:nvPr/>
        </p:nvSpPr>
        <p:spPr>
          <a:xfrm>
            <a:off x="1144167" y="2183567"/>
            <a:ext cx="613552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D55262-CA90-47A7-964B-F9F23978D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83" y="3573231"/>
            <a:ext cx="3235561" cy="12942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B8465E-6AEB-4BFA-AA34-B164A5BE5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72" y="4867724"/>
            <a:ext cx="3079446" cy="184260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EF011F3-D2FC-490B-8911-6C1D14158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08" y="5149209"/>
            <a:ext cx="2405235" cy="129422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0DAD0BF-EA8D-4C5A-B41E-2863AAC48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70" y="4865450"/>
            <a:ext cx="1589595" cy="184260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6167521-7C55-4A3E-A17D-9BB0B475B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1690030"/>
            <a:ext cx="1420803" cy="142080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795E087-7FF8-4A3C-939D-FECE8D9986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24" y="3302716"/>
            <a:ext cx="1589595" cy="188764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93F8B4C-04F9-4168-9969-26D04BAB3F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08" y="1661243"/>
            <a:ext cx="2407418" cy="142080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6F54E32-E570-42D3-B5F3-9EC9740367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37" y="1261995"/>
            <a:ext cx="2581808" cy="25818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4E8778-A52B-4EB5-9200-C9A1FDA8620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9" t="22233" r="15422" b="22094"/>
          <a:stretch/>
        </p:blipFill>
        <p:spPr>
          <a:xfrm>
            <a:off x="1115008" y="3575237"/>
            <a:ext cx="1853764" cy="12902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5ED00A-0311-43D6-BB9A-5F813E54E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130" y="3740134"/>
            <a:ext cx="2188102" cy="9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4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a Liv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9" name="Forma Liv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24" name="Caixa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596995" y="4238720"/>
            <a:ext cx="53960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5400" b="1" dirty="0">
                <a:solidFill>
                  <a:srgbClr val="002060"/>
                </a:solidFill>
                <a:cs typeface="Segoe UI" panose="020B0502040204020203" pitchFamily="34" charset="0"/>
              </a:rPr>
              <a:t>O que aprendi?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Recursos humanos slide 1</a:t>
            </a:r>
          </a:p>
        </p:txBody>
      </p:sp>
    </p:spTree>
    <p:extLst>
      <p:ext uri="{BB962C8B-B14F-4D97-AF65-F5344CB8AC3E}">
        <p14:creationId xmlns:p14="http://schemas.microsoft.com/office/powerpoint/2010/main" val="413605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4000" b="1" dirty="0">
                <a:solidFill>
                  <a:srgbClr val="002060"/>
                </a:solidFill>
                <a:cs typeface="Segoe UI" panose="020B0502040204020203" pitchFamily="34" charset="0"/>
              </a:rPr>
              <a:t>ETAPAS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055491" y="1828562"/>
            <a:ext cx="4259714" cy="289310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pt-B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Análise Exploratória (EDA)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Baseline e definição de métricas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Seleção de </a:t>
            </a:r>
            <a:r>
              <a:rPr lang="pt-BR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features</a:t>
            </a:r>
            <a:endParaRPr lang="pt-BR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pt-B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Pré-Processamento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Hiperparametrização</a:t>
            </a:r>
            <a:r>
              <a:rPr lang="pt-B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dos modelos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Comparação dos modelos</a:t>
            </a:r>
          </a:p>
          <a:p>
            <a:pPr marL="342900" indent="-342900" rtl="0">
              <a:buFont typeface="+mj-lt"/>
              <a:buAutoNum type="arabicPeriod"/>
            </a:pPr>
            <a:r>
              <a:rPr lang="pt-BR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Deploy</a:t>
            </a:r>
            <a:r>
              <a:rPr lang="pt-B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 melhor solução</a:t>
            </a: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endParaRPr lang="pt-B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62" name="Grupo 61" descr="Esta imagem é a mão de uma mulher escrevendo em um pedaço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a Liv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6" name="Forma Livre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7" name="Forma Liv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8" name="Forma Liv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9" name="Forma Liv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a Livre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  <p:sp>
            <p:nvSpPr>
              <p:cNvPr id="53" name="Forma Liv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dirty="0"/>
              </a:p>
            </p:txBody>
          </p:sp>
        </p:grp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aixa de texto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436483" y="273553"/>
            <a:ext cx="722761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pt-BR" sz="4000" dirty="0"/>
              <a:t>IDADE DA EMPRESA</a:t>
            </a:r>
          </a:p>
        </p:txBody>
      </p:sp>
      <p:sp>
        <p:nvSpPr>
          <p:cNvPr id="98" name="Títu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9</a:t>
            </a:r>
          </a:p>
        </p:txBody>
      </p:sp>
      <p:pic>
        <p:nvPicPr>
          <p:cNvPr id="104" name="Imagem 103">
            <a:extLst>
              <a:ext uri="{FF2B5EF4-FFF2-40B4-BE49-F238E27FC236}">
                <a16:creationId xmlns:a16="http://schemas.microsoft.com/office/drawing/2014/main" id="{00752550-D453-4EFF-AE75-4A3BB752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3" y="3793994"/>
            <a:ext cx="11354540" cy="2968646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58E8EFB1-DCCB-47B0-8D47-BD4B5F3D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83" y="906434"/>
            <a:ext cx="11336787" cy="28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aixa de texto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417254" y="273553"/>
            <a:ext cx="7618229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pt-BR" sz="4000" dirty="0"/>
              <a:t>IDADE MÉDIA DOS SÓCIOS</a:t>
            </a:r>
          </a:p>
        </p:txBody>
      </p:sp>
      <p:sp>
        <p:nvSpPr>
          <p:cNvPr id="98" name="Títu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9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F8977B6-D4CE-4B45-84A0-9C632BE2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7" y="965940"/>
            <a:ext cx="11026062" cy="29884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5E537-250F-4EE5-93BC-56E0965D6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41" y="3956281"/>
            <a:ext cx="11008307" cy="28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aixa de texto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487084" y="263517"/>
            <a:ext cx="497268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pt-BR" sz="4000" dirty="0"/>
              <a:t>RENDA PER CAPTA</a:t>
            </a:r>
          </a:p>
        </p:txBody>
      </p:sp>
      <p:sp>
        <p:nvSpPr>
          <p:cNvPr id="98" name="Títu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Recursos humanos slide 9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6268DF-F3C5-42A8-89DF-72C141CC8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" y="820866"/>
            <a:ext cx="11173968" cy="2984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5346F1-B3E0-4C2C-BB41-1FDC2DEA5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8" y="3805641"/>
            <a:ext cx="11173967" cy="30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72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51_TF33668227.potx" id="{64C06708-10C5-4D1A-946C-86F5B9589ED0}" vid="{0DC6EE3A-F176-45B7-AB05-EF6E841FFBA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Recursos humanos da 24Slides</Template>
  <TotalTime>0</TotalTime>
  <Words>572</Words>
  <Application>Microsoft Office PowerPoint</Application>
  <PresentationFormat>Widescreen</PresentationFormat>
  <Paragraphs>215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Tema do Office</vt:lpstr>
      <vt:lpstr>Recursos humanos slide 1</vt:lpstr>
      <vt:lpstr>Recursos humanos slide 2</vt:lpstr>
      <vt:lpstr>Recursos humanos slide 2</vt:lpstr>
      <vt:lpstr>Recursos humanos slide 2</vt:lpstr>
      <vt:lpstr>Recursos humanos slide 1</vt:lpstr>
      <vt:lpstr>Recursos humanos slide 2</vt:lpstr>
      <vt:lpstr>Recursos humanos slide 9</vt:lpstr>
      <vt:lpstr>Recursos humanos slide 9</vt:lpstr>
      <vt:lpstr>Recursos humanos slide 9</vt:lpstr>
      <vt:lpstr>Recursos humanos slide 9</vt:lpstr>
      <vt:lpstr>Recursos humanos slide 9</vt:lpstr>
      <vt:lpstr>Recursos humanos slide 9</vt:lpstr>
      <vt:lpstr>Recursos humanos slide 2</vt:lpstr>
      <vt:lpstr>Recursos humanos slide 2</vt:lpstr>
      <vt:lpstr>Recursos humanos slide 2</vt:lpstr>
      <vt:lpstr>Recursos humanos slide 2</vt:lpstr>
      <vt:lpstr>Recursos humanos slide 8</vt:lpstr>
      <vt:lpstr>Recursos humanos slide 8</vt:lpstr>
      <vt:lpstr>Recursos humanos slide 8</vt:lpstr>
      <vt:lpstr>Recursos humanos slide 8</vt:lpstr>
      <vt:lpstr>Recursos humanos slide 6</vt:lpstr>
      <vt:lpstr>Recursos humanos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2020-06-11T00:57:13Z</dcterms:created>
  <dcterms:modified xsi:type="dcterms:W3CDTF">2020-06-13T20:23:05Z</dcterms:modified>
</cp:coreProperties>
</file>