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8"/>
  </p:notesMasterIdLst>
  <p:handoutMasterIdLst>
    <p:handoutMasterId r:id="rId6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02" r:id="rId44"/>
    <p:sldId id="298" r:id="rId45"/>
    <p:sldId id="299" r:id="rId46"/>
    <p:sldId id="300" r:id="rId47"/>
    <p:sldId id="301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6" r:id="rId61"/>
    <p:sldId id="315" r:id="rId62"/>
    <p:sldId id="317" r:id="rId63"/>
    <p:sldId id="318" r:id="rId64"/>
    <p:sldId id="319" r:id="rId65"/>
    <p:sldId id="320" r:id="rId66"/>
    <p:sldId id="321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notesMaster" Target="notesMasters/notesMaster1.xml"/><Relationship Id="rId69" Type="http://schemas.openxmlformats.org/officeDocument/2006/relationships/handoutMaster" Target="handoutMasters/handout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ED241-AB6A-914A-9AA6-B4B387B824C2}" type="datetimeFigureOut">
              <a:rPr lang="en-US" smtClean="0"/>
              <a:t>4/22/12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84541-60F5-5C41-A23D-E7B9D9B33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329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471AC-D323-3A49-804D-E8D1E099B3F5}" type="datetimeFigureOut">
              <a:rPr lang="en-US" smtClean="0"/>
              <a:t>4/22/12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F2FFC-398D-1043-AD48-8B8FE163E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0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8FC0DF8-DBB8-DD4C-8F88-C0A514AD49A2}" type="datetime1">
              <a:rPr lang="en-US" smtClean="0"/>
              <a:t>4/22/12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9C6DFEF5-CC1A-914F-8B69-45C24F273E43}" type="datetime1">
              <a:rPr lang="en-US" smtClean="0"/>
              <a:t>4/22/12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67A8-2292-A34F-81BA-9FD1F80D3AAD}" type="datetime1">
              <a:rPr lang="en-US" smtClean="0"/>
              <a:t>4/22/12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CDBF3-A820-B04C-B1A1-74A68ABB4B0D}" type="datetime1">
              <a:rPr lang="en-US" smtClean="0"/>
              <a:t>4/22/12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5130-485E-264C-A228-3374E3308AB9}" type="datetime1">
              <a:rPr lang="en-US" smtClean="0"/>
              <a:t>4/22/12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7538-4062-ED48-85B9-475947423349}" type="datetime1">
              <a:rPr lang="en-US" smtClean="0"/>
              <a:t>4/22/12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4E3B-2837-D74B-A183-D69710ECEB2E}" type="datetime1">
              <a:rPr lang="en-US" smtClean="0"/>
              <a:t>4/22/12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8AF05FD-1CE8-BC4A-8548-EFE92C53D128}" type="datetime1">
              <a:rPr lang="en-US" smtClean="0"/>
              <a:t>4/22/12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A683A9D-6500-D542-959C-3A2A2C379F2F}" type="datetime1">
              <a:rPr lang="en-US" smtClean="0"/>
              <a:t>4/22/12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DB2EE-78BB-9441-9CC4-7AFCE888688B}" type="datetime1">
              <a:rPr lang="en-US" smtClean="0"/>
              <a:t>4/22/12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42A30-EC6C-E444-8144-F500E23412A5}" type="datetime1">
              <a:rPr lang="en-US" smtClean="0"/>
              <a:t>4/22/12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C358B-127A-7448-ADAA-830A3CC7A91D}" type="datetime1">
              <a:rPr lang="en-US" smtClean="0"/>
              <a:t>4/22/12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DBED-8DDD-BD42-B6B0-0BACCEE9A90C}" type="datetime1">
              <a:rPr lang="en-US" smtClean="0"/>
              <a:t>4/22/12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770A9DE4-6F26-C74D-B5F6-8BA35D6144CC}" type="datetime1">
              <a:rPr lang="en-US" smtClean="0"/>
              <a:t>4/22/12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74FA2DF-FDED-6E4B-B91E-1C9002440313}" type="datetime1">
              <a:rPr lang="en-US" smtClean="0"/>
              <a:t>4/22/12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85" y="3913281"/>
            <a:ext cx="7105316" cy="1470025"/>
          </a:xfrm>
        </p:spPr>
        <p:txBody>
          <a:bodyPr>
            <a:noAutofit/>
          </a:bodyPr>
          <a:lstStyle/>
          <a:p>
            <a:r>
              <a:rPr lang="en-US" sz="3600" dirty="0" smtClean="0"/>
              <a:t>Como a </a:t>
            </a:r>
            <a:r>
              <a:rPr lang="en-US" sz="3600" dirty="0" err="1" smtClean="0"/>
              <a:t>pr</a:t>
            </a:r>
            <a:r>
              <a:rPr lang="en-US" sz="3600" dirty="0" err="1" smtClean="0"/>
              <a:t>ática</a:t>
            </a:r>
            <a:r>
              <a:rPr lang="en-US" sz="3600" dirty="0" smtClean="0"/>
              <a:t> de TDD </a:t>
            </a:r>
            <a:r>
              <a:rPr lang="en-US" sz="3600" dirty="0" err="1" smtClean="0"/>
              <a:t>influencia</a:t>
            </a:r>
            <a:r>
              <a:rPr lang="en-US" sz="3600" dirty="0" smtClean="0"/>
              <a:t> no </a:t>
            </a:r>
            <a:r>
              <a:rPr lang="en-US" sz="3600" dirty="0" err="1" smtClean="0"/>
              <a:t>projeto</a:t>
            </a:r>
            <a:r>
              <a:rPr lang="en-US" sz="3600" dirty="0" smtClean="0"/>
              <a:t> de classes </a:t>
            </a:r>
            <a:r>
              <a:rPr lang="en-US" sz="3600" dirty="0" err="1" smtClean="0"/>
              <a:t>em</a:t>
            </a:r>
            <a:r>
              <a:rPr lang="en-US" sz="3600" dirty="0" smtClean="0"/>
              <a:t> </a:t>
            </a:r>
            <a:r>
              <a:rPr lang="en-US" sz="3600" dirty="0" err="1" smtClean="0"/>
              <a:t>sistemas</a:t>
            </a:r>
            <a:r>
              <a:rPr lang="en-US" sz="3600" dirty="0" smtClean="0"/>
              <a:t> </a:t>
            </a:r>
            <a:r>
              <a:rPr lang="en-US" sz="3600" dirty="0" err="1" smtClean="0"/>
              <a:t>orientados</a:t>
            </a:r>
            <a:r>
              <a:rPr lang="en-US" sz="3600" dirty="0" smtClean="0"/>
              <a:t> a </a:t>
            </a:r>
            <a:r>
              <a:rPr lang="en-US" sz="3600" dirty="0" err="1" smtClean="0"/>
              <a:t>objetos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Mauricio </a:t>
            </a:r>
            <a:r>
              <a:rPr lang="en-US" dirty="0" err="1" smtClean="0"/>
              <a:t>Finavaro</a:t>
            </a:r>
            <a:r>
              <a:rPr lang="en-US" dirty="0" smtClean="0"/>
              <a:t> Aniche</a:t>
            </a:r>
          </a:p>
          <a:p>
            <a:r>
              <a:rPr lang="en-US" dirty="0" err="1" smtClean="0"/>
              <a:t>Orientador</a:t>
            </a:r>
            <a:r>
              <a:rPr lang="en-US" dirty="0" smtClean="0"/>
              <a:t>: Prof. Dr. Marco </a:t>
            </a:r>
            <a:r>
              <a:rPr lang="en-US" dirty="0" err="1" smtClean="0"/>
              <a:t>Aur</a:t>
            </a:r>
            <a:r>
              <a:rPr lang="en-US" dirty="0" err="1" smtClean="0"/>
              <a:t>élio</a:t>
            </a:r>
            <a:r>
              <a:rPr lang="en-US" dirty="0" smtClean="0"/>
              <a:t> </a:t>
            </a:r>
            <a:r>
              <a:rPr lang="en-US" dirty="0" err="1" smtClean="0"/>
              <a:t>Gerosa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IME_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53" y="4916812"/>
            <a:ext cx="1338847" cy="156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8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Trabalhos</a:t>
            </a:r>
            <a:r>
              <a:rPr lang="en-US" dirty="0" smtClean="0"/>
              <a:t> </a:t>
            </a:r>
            <a:r>
              <a:rPr lang="en-US" dirty="0" err="1" smtClean="0"/>
              <a:t>Relacionados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Screen shot 2012-04-22 at 7.55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74758"/>
            <a:ext cx="86868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62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Discuss</a:t>
            </a:r>
            <a:r>
              <a:rPr lang="en-US" dirty="0" err="1" smtClean="0"/>
              <a:t>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s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trabalhos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avaliam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efeitos</a:t>
            </a:r>
            <a:r>
              <a:rPr lang="en-US" dirty="0" smtClean="0"/>
              <a:t> da </a:t>
            </a:r>
            <a:r>
              <a:rPr lang="en-US" dirty="0" err="1" smtClean="0"/>
              <a:t>prática</a:t>
            </a:r>
            <a:r>
              <a:rPr lang="en-US" dirty="0" smtClean="0"/>
              <a:t> no </a:t>
            </a:r>
            <a:r>
              <a:rPr lang="en-US" dirty="0" err="1" smtClean="0"/>
              <a:t>projeto</a:t>
            </a:r>
            <a:r>
              <a:rPr lang="en-US" dirty="0" smtClean="0"/>
              <a:t> de classes.</a:t>
            </a:r>
          </a:p>
          <a:p>
            <a:pPr lvl="1"/>
            <a:r>
              <a:rPr lang="en-US" dirty="0" smtClean="0"/>
              <a:t>E </a:t>
            </a:r>
            <a:r>
              <a:rPr lang="en-US" dirty="0" err="1" smtClean="0"/>
              <a:t>quando</a:t>
            </a:r>
            <a:r>
              <a:rPr lang="en-US" dirty="0" smtClean="0"/>
              <a:t> o </a:t>
            </a:r>
            <a:r>
              <a:rPr lang="en-US" dirty="0" err="1" smtClean="0"/>
              <a:t>fazem</a:t>
            </a:r>
            <a:r>
              <a:rPr lang="en-US" dirty="0" smtClean="0"/>
              <a:t>,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verificam</a:t>
            </a:r>
            <a:r>
              <a:rPr lang="en-US" dirty="0" smtClean="0"/>
              <a:t> se “</a:t>
            </a:r>
            <a:r>
              <a:rPr lang="en-US" dirty="0" err="1" smtClean="0"/>
              <a:t>existe</a:t>
            </a:r>
            <a:r>
              <a:rPr lang="en-US" dirty="0" smtClean="0"/>
              <a:t> </a:t>
            </a:r>
            <a:r>
              <a:rPr lang="en-US" dirty="0" err="1" smtClean="0"/>
              <a:t>algum</a:t>
            </a:r>
            <a:r>
              <a:rPr lang="en-US" dirty="0" smtClean="0"/>
              <a:t> </a:t>
            </a:r>
            <a:r>
              <a:rPr lang="en-US" dirty="0" err="1" smtClean="0"/>
              <a:t>efeito</a:t>
            </a:r>
            <a:r>
              <a:rPr lang="en-US" dirty="0" smtClean="0"/>
              <a:t>”.</a:t>
            </a:r>
          </a:p>
          <a:p>
            <a:pPr lvl="1"/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discutem</a:t>
            </a:r>
            <a:r>
              <a:rPr lang="en-US" dirty="0" smtClean="0"/>
              <a:t> </a:t>
            </a:r>
            <a:r>
              <a:rPr lang="en-US" dirty="0" err="1" smtClean="0"/>
              <a:t>exatamente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acontece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levam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conta</a:t>
            </a:r>
            <a:r>
              <a:rPr lang="en-US" dirty="0" smtClean="0"/>
              <a:t> a </a:t>
            </a:r>
            <a:r>
              <a:rPr lang="en-US" dirty="0" err="1" smtClean="0"/>
              <a:t>experiência</a:t>
            </a:r>
            <a:r>
              <a:rPr lang="en-US" dirty="0" smtClean="0"/>
              <a:t> no </a:t>
            </a:r>
            <a:r>
              <a:rPr lang="en-US" dirty="0" err="1" smtClean="0"/>
              <a:t>desenvolvedor</a:t>
            </a:r>
            <a:r>
              <a:rPr lang="en-US" dirty="0" smtClean="0"/>
              <a:t> (</a:t>
            </a:r>
            <a:r>
              <a:rPr lang="en-US" dirty="0" err="1" smtClean="0"/>
              <a:t>grande</a:t>
            </a:r>
            <a:r>
              <a:rPr lang="en-US" dirty="0" smtClean="0"/>
              <a:t> parte dos </a:t>
            </a:r>
            <a:r>
              <a:rPr lang="en-US" dirty="0" err="1" smtClean="0"/>
              <a:t>estudos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feitos</a:t>
            </a:r>
            <a:r>
              <a:rPr lang="en-US" dirty="0" smtClean="0"/>
              <a:t> com </a:t>
            </a:r>
            <a:r>
              <a:rPr lang="en-US" dirty="0" err="1" smtClean="0"/>
              <a:t>estudantes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Josefsson</a:t>
            </a:r>
            <a:r>
              <a:rPr lang="en-US" dirty="0" smtClean="0"/>
              <a:t> [Jos04] </a:t>
            </a:r>
            <a:r>
              <a:rPr lang="en-US" dirty="0" err="1" smtClean="0"/>
              <a:t>comenta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estudos</a:t>
            </a:r>
            <a:r>
              <a:rPr lang="en-US" dirty="0" smtClean="0"/>
              <a:t> </a:t>
            </a:r>
            <a:r>
              <a:rPr lang="en-US" dirty="0" err="1" smtClean="0"/>
              <a:t>encontrados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literatura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</a:t>
            </a:r>
            <a:r>
              <a:rPr lang="en-US" dirty="0" err="1" smtClean="0"/>
              <a:t>limitados</a:t>
            </a:r>
            <a:r>
              <a:rPr lang="en-US" dirty="0" smtClean="0"/>
              <a:t> e </a:t>
            </a:r>
            <a:r>
              <a:rPr lang="en-US" dirty="0" err="1" smtClean="0"/>
              <a:t>pouco</a:t>
            </a:r>
            <a:r>
              <a:rPr lang="en-US" dirty="0" smtClean="0"/>
              <a:t> </a:t>
            </a:r>
            <a:r>
              <a:rPr lang="en-US" dirty="0" err="1" smtClean="0"/>
              <a:t>generalizáveis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47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</a:t>
            </a:r>
            <a:r>
              <a:rPr lang="en-US" dirty="0" err="1" smtClean="0"/>
              <a:t>ção</a:t>
            </a:r>
            <a:r>
              <a:rPr lang="en-US" dirty="0" smtClean="0"/>
              <a:t> </a:t>
            </a:r>
            <a:r>
              <a:rPr lang="en-US" dirty="0" err="1" smtClean="0"/>
              <a:t>desta</a:t>
            </a:r>
            <a:r>
              <a:rPr lang="en-US" dirty="0" smtClean="0"/>
              <a:t> </a:t>
            </a:r>
            <a:r>
              <a:rPr lang="en-US" dirty="0" err="1" smtClean="0"/>
              <a:t>pesquisa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literatura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posicao-pesquis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68" y="1698625"/>
            <a:ext cx="8182989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5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Planejamento</a:t>
            </a:r>
            <a:r>
              <a:rPr lang="en-US" dirty="0" smtClean="0"/>
              <a:t> do </a:t>
            </a:r>
            <a:r>
              <a:rPr lang="en-US" dirty="0" err="1" smtClean="0"/>
              <a:t>Estudo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298576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Conduzir</a:t>
            </a:r>
            <a:r>
              <a:rPr lang="en-US" dirty="0" smtClean="0"/>
              <a:t> um </a:t>
            </a:r>
            <a:r>
              <a:rPr lang="en-US" dirty="0" err="1" smtClean="0"/>
              <a:t>estudo</a:t>
            </a:r>
            <a:r>
              <a:rPr lang="en-US" dirty="0" smtClean="0"/>
              <a:t> experimental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engenharia</a:t>
            </a:r>
            <a:r>
              <a:rPr lang="en-US" dirty="0" smtClean="0"/>
              <a:t> de software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atividade</a:t>
            </a:r>
            <a:r>
              <a:rPr lang="en-US" dirty="0" smtClean="0"/>
              <a:t> </a:t>
            </a:r>
            <a:r>
              <a:rPr lang="en-US" dirty="0" err="1" smtClean="0"/>
              <a:t>dif</a:t>
            </a:r>
            <a:r>
              <a:rPr lang="en-US" dirty="0" err="1" smtClean="0"/>
              <a:t>ícil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Hoje</a:t>
            </a:r>
            <a:r>
              <a:rPr lang="en-US" dirty="0" smtClean="0"/>
              <a:t> tem-se </a:t>
            </a:r>
            <a:r>
              <a:rPr lang="en-US" dirty="0" err="1" smtClean="0"/>
              <a:t>considerado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a </a:t>
            </a:r>
            <a:r>
              <a:rPr lang="en-US" dirty="0" err="1" smtClean="0"/>
              <a:t>influência</a:t>
            </a:r>
            <a:r>
              <a:rPr lang="en-US" dirty="0" smtClean="0"/>
              <a:t> de </a:t>
            </a:r>
            <a:r>
              <a:rPr lang="en-US" dirty="0" err="1" smtClean="0"/>
              <a:t>projetos</a:t>
            </a:r>
            <a:r>
              <a:rPr lang="en-US" dirty="0" smtClean="0"/>
              <a:t> </a:t>
            </a:r>
            <a:r>
              <a:rPr lang="en-US" dirty="0" err="1" smtClean="0"/>
              <a:t>não-técnicos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Dado a </a:t>
            </a:r>
            <a:r>
              <a:rPr lang="en-US" dirty="0" err="1" smtClean="0"/>
              <a:t>complexidade</a:t>
            </a:r>
            <a:r>
              <a:rPr lang="en-US" dirty="0" smtClean="0"/>
              <a:t> do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atacado</a:t>
            </a:r>
            <a:r>
              <a:rPr lang="en-US" dirty="0" smtClean="0"/>
              <a:t>, </a:t>
            </a:r>
            <a:r>
              <a:rPr lang="en-US" dirty="0" err="1" smtClean="0"/>
              <a:t>optamos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um </a:t>
            </a:r>
            <a:r>
              <a:rPr lang="en-US" dirty="0" err="1" smtClean="0"/>
              <a:t>estudo</a:t>
            </a:r>
            <a:r>
              <a:rPr lang="en-US" dirty="0" smtClean="0"/>
              <a:t> </a:t>
            </a:r>
            <a:r>
              <a:rPr lang="en-US" dirty="0" err="1" smtClean="0"/>
              <a:t>essencialmente</a:t>
            </a:r>
            <a:r>
              <a:rPr lang="en-US" dirty="0" smtClean="0"/>
              <a:t> </a:t>
            </a:r>
            <a:r>
              <a:rPr lang="en-US" dirty="0" err="1" smtClean="0"/>
              <a:t>qualitativo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38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Estudos</a:t>
            </a:r>
            <a:r>
              <a:rPr lang="en-US" dirty="0" smtClean="0"/>
              <a:t> </a:t>
            </a:r>
            <a:r>
              <a:rPr lang="en-US" dirty="0" err="1" smtClean="0"/>
              <a:t>qualitativos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Pesquisador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instrumento</a:t>
            </a:r>
            <a:r>
              <a:rPr lang="en-US" dirty="0"/>
              <a:t> </a:t>
            </a:r>
            <a:r>
              <a:rPr lang="en-US" dirty="0" err="1" smtClean="0"/>
              <a:t>chave</a:t>
            </a:r>
            <a:r>
              <a:rPr lang="en-US" dirty="0" smtClean="0"/>
              <a:t> da </a:t>
            </a:r>
            <a:r>
              <a:rPr lang="en-US" dirty="0" err="1" smtClean="0"/>
              <a:t>pesquisa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</a:t>
            </a:r>
            <a:r>
              <a:rPr lang="en-US" dirty="0" err="1" smtClean="0"/>
              <a:t>últiplas</a:t>
            </a:r>
            <a:r>
              <a:rPr lang="en-US" dirty="0" smtClean="0"/>
              <a:t> </a:t>
            </a:r>
            <a:r>
              <a:rPr lang="en-US" dirty="0" err="1" smtClean="0"/>
              <a:t>fontes</a:t>
            </a:r>
            <a:r>
              <a:rPr lang="en-US" dirty="0" smtClean="0"/>
              <a:t> de dados.</a:t>
            </a:r>
          </a:p>
          <a:p>
            <a:r>
              <a:rPr lang="en-US" dirty="0" err="1" smtClean="0"/>
              <a:t>Análise</a:t>
            </a:r>
            <a:r>
              <a:rPr lang="en-US" dirty="0" smtClean="0"/>
              <a:t> de dados </a:t>
            </a:r>
            <a:r>
              <a:rPr lang="en-US" dirty="0" err="1" smtClean="0"/>
              <a:t>indutiva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Visão</a:t>
            </a:r>
            <a:r>
              <a:rPr lang="en-US" dirty="0" smtClean="0"/>
              <a:t> do </a:t>
            </a:r>
            <a:r>
              <a:rPr lang="en-US" dirty="0" err="1" smtClean="0"/>
              <a:t>participante</a:t>
            </a:r>
            <a:r>
              <a:rPr lang="en-US" dirty="0" smtClean="0"/>
              <a:t> </a:t>
            </a:r>
            <a:r>
              <a:rPr lang="en-US" dirty="0" err="1" smtClean="0"/>
              <a:t>levada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consideração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Interpretativa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56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Projeto</a:t>
            </a:r>
            <a:r>
              <a:rPr lang="en-US" dirty="0" smtClean="0"/>
              <a:t> da </a:t>
            </a:r>
            <a:r>
              <a:rPr lang="en-US" dirty="0" err="1" smtClean="0"/>
              <a:t>pesquisa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convidados</a:t>
            </a:r>
            <a:r>
              <a:rPr lang="en-US" dirty="0"/>
              <a:t> a resolver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Java,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a </a:t>
            </a:r>
            <a:r>
              <a:rPr lang="en-US" dirty="0" err="1"/>
              <a:t>prática</a:t>
            </a:r>
            <a:r>
              <a:rPr lang="en-US" dirty="0"/>
              <a:t> de TDD.</a:t>
            </a:r>
          </a:p>
          <a:p>
            <a:r>
              <a:rPr lang="en-US" dirty="0"/>
              <a:t>A </a:t>
            </a:r>
            <a:r>
              <a:rPr lang="en-US" dirty="0" err="1"/>
              <a:t>partir</a:t>
            </a:r>
            <a:r>
              <a:rPr lang="en-US" dirty="0"/>
              <a:t> dos dados </a:t>
            </a:r>
            <a:r>
              <a:rPr lang="en-US" dirty="0" err="1"/>
              <a:t>colhidos</a:t>
            </a:r>
            <a:r>
              <a:rPr lang="en-US" dirty="0"/>
              <a:t> (</a:t>
            </a:r>
            <a:r>
              <a:rPr lang="en-US" dirty="0" err="1"/>
              <a:t>questionários</a:t>
            </a:r>
            <a:r>
              <a:rPr lang="en-US" dirty="0"/>
              <a:t> e </a:t>
            </a:r>
            <a:r>
              <a:rPr lang="en-US" dirty="0" err="1"/>
              <a:t>métrica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), </a:t>
            </a:r>
            <a:r>
              <a:rPr lang="en-US" dirty="0" err="1"/>
              <a:t>entrevistamos</a:t>
            </a:r>
            <a:r>
              <a:rPr lang="en-US" dirty="0"/>
              <a:t> </a:t>
            </a:r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desses</a:t>
            </a:r>
            <a:r>
              <a:rPr lang="en-US" dirty="0"/>
              <a:t> </a:t>
            </a:r>
            <a:r>
              <a:rPr lang="en-US" dirty="0" err="1"/>
              <a:t>participantes</a:t>
            </a:r>
            <a:r>
              <a:rPr lang="en-US" dirty="0"/>
              <a:t>.</a:t>
            </a:r>
          </a:p>
          <a:p>
            <a:r>
              <a:rPr lang="en-US" dirty="0"/>
              <a:t>Com </a:t>
            </a:r>
            <a:r>
              <a:rPr lang="en-US" dirty="0" err="1"/>
              <a:t>esses</a:t>
            </a:r>
            <a:r>
              <a:rPr lang="en-US" dirty="0"/>
              <a:t> dados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mãos</a:t>
            </a:r>
            <a:r>
              <a:rPr lang="en-US" dirty="0"/>
              <a:t>, </a:t>
            </a:r>
            <a:r>
              <a:rPr lang="en-US" dirty="0" err="1"/>
              <a:t>utilizamos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 </a:t>
            </a:r>
            <a:r>
              <a:rPr lang="en-US" dirty="0" err="1"/>
              <a:t>baseadas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i="1" dirty="0"/>
              <a:t>Grounded Theory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analisar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dados.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9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Participantes</a:t>
            </a:r>
            <a:r>
              <a:rPr lang="en-US" dirty="0" smtClean="0"/>
              <a:t> da </a:t>
            </a:r>
            <a:r>
              <a:rPr lang="en-US" dirty="0" err="1" smtClean="0"/>
              <a:t>Pesquisa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avaliador</a:t>
            </a:r>
            <a:r>
              <a:rPr lang="en-US" dirty="0" smtClean="0"/>
              <a:t> de </a:t>
            </a:r>
            <a:r>
              <a:rPr lang="en-US" dirty="0" err="1" smtClean="0"/>
              <a:t>acordo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seguintes</a:t>
            </a:r>
            <a:r>
              <a:rPr lang="en-US" dirty="0" smtClean="0"/>
              <a:t> </a:t>
            </a:r>
            <a:r>
              <a:rPr lang="en-US" dirty="0" err="1" smtClean="0"/>
              <a:t>crit</a:t>
            </a:r>
            <a:r>
              <a:rPr lang="en-US" dirty="0" err="1" smtClean="0"/>
              <a:t>érios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Experiência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TDD.</a:t>
            </a:r>
          </a:p>
          <a:p>
            <a:pPr lvl="1"/>
            <a:r>
              <a:rPr lang="en-US" dirty="0" err="1" smtClean="0"/>
              <a:t>Experiência</a:t>
            </a:r>
            <a:r>
              <a:rPr lang="en-US" dirty="0" smtClean="0"/>
              <a:t> e </a:t>
            </a:r>
            <a:r>
              <a:rPr lang="en-US" dirty="0" err="1" smtClean="0"/>
              <a:t>Desenvolvimento</a:t>
            </a:r>
            <a:r>
              <a:rPr lang="en-US" dirty="0" smtClean="0"/>
              <a:t> de Software.</a:t>
            </a:r>
          </a:p>
          <a:p>
            <a:pPr lvl="1"/>
            <a:r>
              <a:rPr lang="en-US" dirty="0" err="1" smtClean="0"/>
              <a:t>Conhecimentos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Java.</a:t>
            </a:r>
          </a:p>
          <a:p>
            <a:pPr lvl="1"/>
            <a:r>
              <a:rPr lang="en-US" dirty="0" err="1" smtClean="0"/>
              <a:t>Conhecimentos</a:t>
            </a:r>
            <a:r>
              <a:rPr lang="en-US" dirty="0" smtClean="0"/>
              <a:t> de Testes de </a:t>
            </a:r>
            <a:r>
              <a:rPr lang="en-US" dirty="0" err="1" smtClean="0"/>
              <a:t>Unidade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Essas</a:t>
            </a:r>
            <a:r>
              <a:rPr lang="en-US" dirty="0" smtClean="0"/>
              <a:t> </a:t>
            </a:r>
            <a:r>
              <a:rPr lang="en-US" dirty="0" err="1" smtClean="0"/>
              <a:t>informa</a:t>
            </a:r>
            <a:r>
              <a:rPr lang="en-US" dirty="0" err="1" smtClean="0"/>
              <a:t>ções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avaliadas</a:t>
            </a:r>
            <a:r>
              <a:rPr lang="en-US" dirty="0" smtClean="0"/>
              <a:t> a </a:t>
            </a:r>
            <a:r>
              <a:rPr lang="en-US" dirty="0" err="1" smtClean="0"/>
              <a:t>partir</a:t>
            </a:r>
            <a:r>
              <a:rPr lang="en-US" dirty="0" smtClean="0"/>
              <a:t> de um </a:t>
            </a:r>
            <a:r>
              <a:rPr lang="en-US" dirty="0" err="1" smtClean="0"/>
              <a:t>questionário</a:t>
            </a:r>
            <a:r>
              <a:rPr lang="en-US" dirty="0" smtClean="0"/>
              <a:t>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continha</a:t>
            </a:r>
            <a:r>
              <a:rPr lang="en-US" dirty="0" smtClean="0"/>
              <a:t> </a:t>
            </a:r>
            <a:r>
              <a:rPr lang="en-US" dirty="0" err="1" smtClean="0"/>
              <a:t>questões</a:t>
            </a:r>
            <a:r>
              <a:rPr lang="en-US" dirty="0" smtClean="0"/>
              <a:t> </a:t>
            </a:r>
            <a:r>
              <a:rPr lang="en-US" dirty="0" err="1" smtClean="0"/>
              <a:t>abertas</a:t>
            </a:r>
            <a:r>
              <a:rPr lang="en-US" dirty="0" smtClean="0"/>
              <a:t> e </a:t>
            </a:r>
            <a:r>
              <a:rPr lang="en-US" dirty="0" err="1" smtClean="0"/>
              <a:t>fechadas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86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</a:t>
            </a:r>
            <a:r>
              <a:rPr lang="en-US" dirty="0" err="1" smtClean="0"/>
              <a:t>ção</a:t>
            </a:r>
            <a:r>
              <a:rPr lang="en-US" dirty="0" smtClean="0"/>
              <a:t> do </a:t>
            </a:r>
            <a:r>
              <a:rPr lang="en-US" dirty="0" err="1" smtClean="0"/>
              <a:t>Estudo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Participantes</a:t>
            </a:r>
            <a:r>
              <a:rPr lang="en-US" dirty="0" smtClean="0"/>
              <a:t> tem 2 </a:t>
            </a:r>
            <a:r>
              <a:rPr lang="en-US" dirty="0" err="1" smtClean="0"/>
              <a:t>horas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resolver 2 </a:t>
            </a:r>
            <a:r>
              <a:rPr lang="en-US" dirty="0" err="1" smtClean="0"/>
              <a:t>problemas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Um deles </a:t>
            </a:r>
            <a:r>
              <a:rPr lang="en-US" dirty="0" err="1" smtClean="0"/>
              <a:t>usando</a:t>
            </a:r>
            <a:r>
              <a:rPr lang="en-US" dirty="0" smtClean="0"/>
              <a:t> TDD; outro </a:t>
            </a:r>
            <a:r>
              <a:rPr lang="en-US" dirty="0" err="1" smtClean="0"/>
              <a:t>n</a:t>
            </a:r>
            <a:r>
              <a:rPr lang="en-US" dirty="0" err="1" smtClean="0"/>
              <a:t>ão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ordem</a:t>
            </a:r>
            <a:r>
              <a:rPr lang="en-US" dirty="0" smtClean="0"/>
              <a:t> dos </a:t>
            </a:r>
            <a:r>
              <a:rPr lang="en-US" dirty="0" err="1" smtClean="0"/>
              <a:t>exercícios</a:t>
            </a:r>
            <a:r>
              <a:rPr lang="en-US" dirty="0" smtClean="0"/>
              <a:t> e da </a:t>
            </a:r>
            <a:r>
              <a:rPr lang="en-US" dirty="0" err="1" smtClean="0"/>
              <a:t>obrigatoriedade</a:t>
            </a:r>
            <a:r>
              <a:rPr lang="en-US" dirty="0" smtClean="0"/>
              <a:t> do </a:t>
            </a:r>
            <a:r>
              <a:rPr lang="en-US" dirty="0" err="1" smtClean="0"/>
              <a:t>uso</a:t>
            </a:r>
            <a:r>
              <a:rPr lang="en-US" dirty="0" smtClean="0"/>
              <a:t> da </a:t>
            </a:r>
            <a:r>
              <a:rPr lang="en-US" dirty="0" err="1" smtClean="0"/>
              <a:t>prática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randomizados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Ao</a:t>
            </a:r>
            <a:r>
              <a:rPr lang="en-US" dirty="0" smtClean="0"/>
              <a:t> final do </a:t>
            </a:r>
            <a:r>
              <a:rPr lang="en-US" dirty="0" err="1" smtClean="0"/>
              <a:t>estudo</a:t>
            </a:r>
            <a:r>
              <a:rPr lang="en-US" dirty="0" smtClean="0"/>
              <a:t>, </a:t>
            </a:r>
            <a:r>
              <a:rPr lang="en-US" dirty="0" err="1" smtClean="0"/>
              <a:t>respondem</a:t>
            </a:r>
            <a:r>
              <a:rPr lang="en-US" dirty="0" smtClean="0"/>
              <a:t> um </a:t>
            </a:r>
            <a:r>
              <a:rPr lang="en-US" dirty="0" err="1" smtClean="0"/>
              <a:t>questionário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suas</a:t>
            </a:r>
            <a:r>
              <a:rPr lang="en-US" dirty="0" smtClean="0"/>
              <a:t> as </a:t>
            </a:r>
            <a:r>
              <a:rPr lang="en-US" dirty="0" err="1" smtClean="0"/>
              <a:t>impressões</a:t>
            </a:r>
            <a:r>
              <a:rPr lang="en-US" dirty="0" smtClean="0"/>
              <a:t> da </a:t>
            </a:r>
            <a:r>
              <a:rPr lang="en-US" dirty="0" err="1" smtClean="0"/>
              <a:t>prática</a:t>
            </a:r>
            <a:r>
              <a:rPr lang="en-US" dirty="0" smtClean="0"/>
              <a:t> de TDD.</a:t>
            </a:r>
          </a:p>
          <a:p>
            <a:pPr lvl="1"/>
            <a:r>
              <a:rPr lang="en-US" dirty="0" err="1" smtClean="0"/>
              <a:t>Perguntas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a </a:t>
            </a:r>
            <a:r>
              <a:rPr lang="en-US" dirty="0" err="1" smtClean="0"/>
              <a:t>qualidade</a:t>
            </a:r>
            <a:r>
              <a:rPr lang="en-US" dirty="0" smtClean="0"/>
              <a:t> do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produzido</a:t>
            </a:r>
            <a:r>
              <a:rPr lang="en-US" dirty="0" smtClean="0"/>
              <a:t> e do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efeito</a:t>
            </a:r>
            <a:r>
              <a:rPr lang="en-US" dirty="0" smtClean="0"/>
              <a:t> da </a:t>
            </a:r>
            <a:r>
              <a:rPr lang="en-US" dirty="0" err="1" smtClean="0"/>
              <a:t>prática</a:t>
            </a:r>
            <a:r>
              <a:rPr lang="en-US" dirty="0" smtClean="0"/>
              <a:t> de TDD </a:t>
            </a:r>
            <a:r>
              <a:rPr lang="en-US" dirty="0" err="1" smtClean="0"/>
              <a:t>sobre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gerado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42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Propostos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298576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Baseados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workshop dado </a:t>
            </a:r>
            <a:r>
              <a:rPr lang="en-US" dirty="0" err="1" smtClean="0"/>
              <a:t>na</a:t>
            </a:r>
            <a:r>
              <a:rPr lang="en-US" dirty="0" smtClean="0"/>
              <a:t> Agile Brazil e no IME/USP.</a:t>
            </a:r>
          </a:p>
          <a:p>
            <a:pPr lvl="1"/>
            <a:r>
              <a:rPr lang="en-US" dirty="0" err="1" smtClean="0"/>
              <a:t>Ao</a:t>
            </a:r>
            <a:r>
              <a:rPr lang="en-US" dirty="0" smtClean="0"/>
              <a:t> total, </a:t>
            </a:r>
            <a:r>
              <a:rPr lang="en-US" dirty="0" err="1" smtClean="0"/>
              <a:t>mais</a:t>
            </a:r>
            <a:r>
              <a:rPr lang="en-US" dirty="0" smtClean="0"/>
              <a:t> de 100 </a:t>
            </a:r>
            <a:r>
              <a:rPr lang="en-US" dirty="0" err="1" smtClean="0"/>
              <a:t>pessoas</a:t>
            </a:r>
            <a:r>
              <a:rPr lang="en-US" dirty="0" smtClean="0"/>
              <a:t> </a:t>
            </a:r>
            <a:r>
              <a:rPr lang="en-US" dirty="0" err="1" smtClean="0"/>
              <a:t>participaram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exerc</a:t>
            </a:r>
            <a:r>
              <a:rPr lang="en-US" dirty="0" err="1" smtClean="0"/>
              <a:t>ício</a:t>
            </a:r>
            <a:r>
              <a:rPr lang="en-US" dirty="0" smtClean="0"/>
              <a:t> 1, o </a:t>
            </a:r>
            <a:r>
              <a:rPr lang="en-US" dirty="0" err="1" smtClean="0"/>
              <a:t>participante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calculadora</a:t>
            </a:r>
            <a:r>
              <a:rPr lang="en-US" dirty="0" smtClean="0"/>
              <a:t> de </a:t>
            </a:r>
            <a:r>
              <a:rPr lang="en-US" dirty="0" err="1" smtClean="0"/>
              <a:t>salário</a:t>
            </a:r>
            <a:r>
              <a:rPr lang="en-US" dirty="0" smtClean="0"/>
              <a:t>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varia</a:t>
            </a:r>
            <a:r>
              <a:rPr lang="en-US" dirty="0" smtClean="0"/>
              <a:t> de </a:t>
            </a:r>
            <a:r>
              <a:rPr lang="en-US" dirty="0" err="1" smtClean="0"/>
              <a:t>acordo</a:t>
            </a:r>
            <a:r>
              <a:rPr lang="en-US" dirty="0" smtClean="0"/>
              <a:t> com o cargo do </a:t>
            </a:r>
            <a:r>
              <a:rPr lang="en-US" dirty="0" err="1" smtClean="0"/>
              <a:t>participante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exerc</a:t>
            </a:r>
            <a:r>
              <a:rPr lang="en-US" dirty="0" err="1" smtClean="0"/>
              <a:t>ício</a:t>
            </a:r>
            <a:r>
              <a:rPr lang="en-US" dirty="0" smtClean="0"/>
              <a:t> 2, o </a:t>
            </a:r>
            <a:r>
              <a:rPr lang="en-US" dirty="0" err="1" smtClean="0"/>
              <a:t>participante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com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nota fiscal </a:t>
            </a:r>
            <a:r>
              <a:rPr lang="en-US" dirty="0" err="1" smtClean="0"/>
              <a:t>gerada</a:t>
            </a:r>
            <a:r>
              <a:rPr lang="en-US" dirty="0" smtClean="0"/>
              <a:t> </a:t>
            </a:r>
            <a:r>
              <a:rPr lang="en-US" dirty="0" err="1" smtClean="0"/>
              <a:t>seja</a:t>
            </a:r>
            <a:r>
              <a:rPr lang="en-US" dirty="0" smtClean="0"/>
              <a:t> </a:t>
            </a:r>
            <a:r>
              <a:rPr lang="en-US" dirty="0" err="1" smtClean="0"/>
              <a:t>enviada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diversos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externos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exercício</a:t>
            </a:r>
            <a:r>
              <a:rPr lang="en-US" dirty="0" smtClean="0"/>
              <a:t> 3, o </a:t>
            </a:r>
            <a:r>
              <a:rPr lang="en-US" dirty="0" err="1" smtClean="0"/>
              <a:t>participante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modificação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sistema</a:t>
            </a:r>
            <a:r>
              <a:rPr lang="en-US" dirty="0" smtClean="0"/>
              <a:t> de </a:t>
            </a:r>
            <a:r>
              <a:rPr lang="en-US" dirty="0" err="1" smtClean="0"/>
              <a:t>pagamento</a:t>
            </a:r>
            <a:r>
              <a:rPr lang="en-US" dirty="0" smtClean="0"/>
              <a:t> de </a:t>
            </a:r>
            <a:r>
              <a:rPr lang="en-US" dirty="0" err="1" smtClean="0"/>
              <a:t>boletos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exercício</a:t>
            </a:r>
            <a:r>
              <a:rPr lang="en-US" dirty="0" smtClean="0"/>
              <a:t> 4, o </a:t>
            </a:r>
            <a:r>
              <a:rPr lang="en-US" dirty="0" err="1" smtClean="0"/>
              <a:t>participante</a:t>
            </a:r>
            <a:r>
              <a:rPr lang="en-US" dirty="0" smtClean="0"/>
              <a:t> </a:t>
            </a:r>
            <a:r>
              <a:rPr lang="en-US" dirty="0" err="1" smtClean="0"/>
              <a:t>implementa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sequência</a:t>
            </a:r>
            <a:r>
              <a:rPr lang="en-US" dirty="0" smtClean="0"/>
              <a:t> de </a:t>
            </a:r>
            <a:r>
              <a:rPr lang="en-US" dirty="0" err="1" smtClean="0"/>
              <a:t>filtros</a:t>
            </a:r>
            <a:r>
              <a:rPr lang="en-US" dirty="0" smtClean="0"/>
              <a:t> de </a:t>
            </a:r>
            <a:r>
              <a:rPr lang="en-US" dirty="0" err="1" smtClean="0"/>
              <a:t>faturas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15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Escolha</a:t>
            </a:r>
            <a:r>
              <a:rPr lang="en-US" dirty="0" smtClean="0"/>
              <a:t> de </a:t>
            </a:r>
            <a:r>
              <a:rPr lang="en-US" dirty="0" err="1" smtClean="0"/>
              <a:t>candidatos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entrevista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Os</a:t>
            </a:r>
            <a:r>
              <a:rPr lang="en-US" dirty="0" smtClean="0"/>
              <a:t> dados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parcialmente</a:t>
            </a:r>
            <a:r>
              <a:rPr lang="en-US" dirty="0" smtClean="0"/>
              <a:t> </a:t>
            </a:r>
            <a:r>
              <a:rPr lang="en-US" dirty="0" err="1" smtClean="0"/>
              <a:t>analisados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Leitura</a:t>
            </a:r>
            <a:r>
              <a:rPr lang="en-US" dirty="0" smtClean="0"/>
              <a:t> dos </a:t>
            </a:r>
            <a:r>
              <a:rPr lang="en-US" dirty="0" err="1" smtClean="0"/>
              <a:t>question</a:t>
            </a:r>
            <a:r>
              <a:rPr lang="en-US" dirty="0" err="1" smtClean="0"/>
              <a:t>ários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 e </a:t>
            </a:r>
            <a:r>
              <a:rPr lang="en-US" dirty="0" err="1" smtClean="0"/>
              <a:t>pós-experimento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Avaliação</a:t>
            </a:r>
            <a:r>
              <a:rPr lang="en-US" dirty="0" smtClean="0"/>
              <a:t> do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gerado</a:t>
            </a:r>
            <a:r>
              <a:rPr lang="en-US" dirty="0" smtClean="0"/>
              <a:t> com e </a:t>
            </a:r>
            <a:r>
              <a:rPr lang="en-US" dirty="0" err="1" smtClean="0"/>
              <a:t>sem</a:t>
            </a:r>
            <a:r>
              <a:rPr lang="en-US" dirty="0" smtClean="0"/>
              <a:t> a </a:t>
            </a:r>
            <a:r>
              <a:rPr lang="en-US" dirty="0" err="1" smtClean="0"/>
              <a:t>prática</a:t>
            </a:r>
            <a:r>
              <a:rPr lang="en-US" dirty="0" smtClean="0"/>
              <a:t> de TDD (</a:t>
            </a:r>
            <a:r>
              <a:rPr lang="en-US" dirty="0" err="1" smtClean="0"/>
              <a:t>princípios</a:t>
            </a:r>
            <a:r>
              <a:rPr lang="en-US" dirty="0" smtClean="0"/>
              <a:t> SOLID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utilizados</a:t>
            </a:r>
            <a:r>
              <a:rPr lang="en-US" dirty="0"/>
              <a:t>)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Candidatos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apresentaram</a:t>
            </a:r>
            <a:r>
              <a:rPr lang="en-US" dirty="0" smtClean="0"/>
              <a:t> </a:t>
            </a:r>
            <a:r>
              <a:rPr lang="en-US" dirty="0" err="1" smtClean="0"/>
              <a:t>alguma</a:t>
            </a:r>
            <a:r>
              <a:rPr lang="en-US" dirty="0" smtClean="0"/>
              <a:t> </a:t>
            </a:r>
            <a:r>
              <a:rPr lang="en-US" dirty="0" err="1" smtClean="0"/>
              <a:t>divergência</a:t>
            </a:r>
            <a:r>
              <a:rPr lang="en-US" dirty="0" smtClean="0"/>
              <a:t> no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escreveram</a:t>
            </a:r>
            <a:r>
              <a:rPr lang="en-US" dirty="0" smtClean="0"/>
              <a:t> e no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produziram</a:t>
            </a:r>
            <a:r>
              <a:rPr lang="en-US" dirty="0" smtClean="0"/>
              <a:t>,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selecionados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Apesar</a:t>
            </a:r>
            <a:r>
              <a:rPr lang="en-US" dirty="0" smtClean="0"/>
              <a:t> do </a:t>
            </a:r>
            <a:r>
              <a:rPr lang="en-US" dirty="0" err="1" smtClean="0"/>
              <a:t>processo</a:t>
            </a:r>
            <a:r>
              <a:rPr lang="en-US" dirty="0" smtClean="0"/>
              <a:t>, a </a:t>
            </a:r>
            <a:r>
              <a:rPr lang="en-US" dirty="0" err="1" smtClean="0"/>
              <a:t>avaliação</a:t>
            </a:r>
            <a:r>
              <a:rPr lang="en-US" dirty="0" smtClean="0"/>
              <a:t> do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gerado</a:t>
            </a:r>
            <a:r>
              <a:rPr lang="en-US" dirty="0" smtClean="0"/>
              <a:t> </a:t>
            </a:r>
            <a:r>
              <a:rPr lang="en-US" dirty="0" err="1" smtClean="0"/>
              <a:t>reflete</a:t>
            </a:r>
            <a:r>
              <a:rPr lang="en-US" dirty="0" smtClean="0"/>
              <a:t> o </a:t>
            </a:r>
            <a:r>
              <a:rPr lang="en-US" dirty="0" err="1" smtClean="0"/>
              <a:t>ponto</a:t>
            </a:r>
            <a:r>
              <a:rPr lang="en-US" dirty="0" smtClean="0"/>
              <a:t> de vista do </a:t>
            </a:r>
            <a:r>
              <a:rPr lang="en-US" dirty="0" err="1" smtClean="0"/>
              <a:t>pesquisador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2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52049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Guiado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Testes (TDD)</a:t>
            </a:r>
          </a:p>
          <a:p>
            <a:r>
              <a:rPr lang="en-US" dirty="0" err="1" smtClean="0"/>
              <a:t>Motiva</a:t>
            </a:r>
            <a:r>
              <a:rPr lang="en-US" dirty="0" err="1" smtClean="0"/>
              <a:t>ção</a:t>
            </a:r>
            <a:r>
              <a:rPr lang="en-US" dirty="0" smtClean="0"/>
              <a:t> da </a:t>
            </a:r>
            <a:r>
              <a:rPr lang="en-US" dirty="0" err="1" smtClean="0"/>
              <a:t>Pesquisa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Planejamento</a:t>
            </a:r>
            <a:r>
              <a:rPr lang="en-US" dirty="0" smtClean="0"/>
              <a:t> e </a:t>
            </a:r>
            <a:r>
              <a:rPr lang="en-US" dirty="0" err="1" smtClean="0"/>
              <a:t>Execução</a:t>
            </a:r>
            <a:r>
              <a:rPr lang="en-US" dirty="0" smtClean="0"/>
              <a:t> do </a:t>
            </a:r>
            <a:r>
              <a:rPr lang="en-US" dirty="0" err="1" smtClean="0"/>
              <a:t>Estudo</a:t>
            </a:r>
            <a:endParaRPr lang="en-US" dirty="0" smtClean="0"/>
          </a:p>
          <a:p>
            <a:r>
              <a:rPr lang="en-US" dirty="0" err="1"/>
              <a:t>Trabalhos</a:t>
            </a:r>
            <a:r>
              <a:rPr lang="en-US" dirty="0"/>
              <a:t> </a:t>
            </a:r>
            <a:r>
              <a:rPr lang="en-US" dirty="0" err="1" smtClean="0"/>
              <a:t>Relacionados</a:t>
            </a:r>
            <a:endParaRPr lang="en-US" dirty="0" smtClean="0"/>
          </a:p>
          <a:p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Quantitativa</a:t>
            </a:r>
            <a:endParaRPr lang="en-US" dirty="0" smtClean="0"/>
          </a:p>
          <a:p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 err="1" smtClean="0"/>
              <a:t>Qualitativa</a:t>
            </a:r>
            <a:r>
              <a:rPr lang="en-US" dirty="0" smtClean="0"/>
              <a:t> e </a:t>
            </a:r>
            <a:r>
              <a:rPr lang="en-US" dirty="0" err="1" smtClean="0"/>
              <a:t>Padrões</a:t>
            </a:r>
            <a:r>
              <a:rPr lang="en-US" dirty="0" smtClean="0"/>
              <a:t> de </a:t>
            </a:r>
            <a:r>
              <a:rPr lang="en-US" i="1" dirty="0" smtClean="0"/>
              <a:t>Feedback</a:t>
            </a:r>
          </a:p>
          <a:p>
            <a:r>
              <a:rPr lang="en-US" dirty="0" err="1" smtClean="0"/>
              <a:t>Ameaças</a:t>
            </a:r>
            <a:r>
              <a:rPr lang="en-US" dirty="0" smtClean="0"/>
              <a:t> a </a:t>
            </a:r>
            <a:r>
              <a:rPr lang="en-US" dirty="0" err="1" smtClean="0"/>
              <a:t>Validade</a:t>
            </a:r>
            <a:endParaRPr lang="en-US" dirty="0" smtClean="0"/>
          </a:p>
          <a:p>
            <a:r>
              <a:rPr lang="en-US" dirty="0" err="1" smtClean="0"/>
              <a:t>Conclusões</a:t>
            </a:r>
            <a:endParaRPr lang="en-US" dirty="0" smtClean="0"/>
          </a:p>
          <a:p>
            <a:r>
              <a:rPr lang="en-US" dirty="0" err="1" smtClean="0"/>
              <a:t>Agradecimentos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61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Entrevista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Entrevista</a:t>
            </a:r>
            <a:r>
              <a:rPr lang="en-US" dirty="0" smtClean="0"/>
              <a:t> semi-</a:t>
            </a:r>
            <a:r>
              <a:rPr lang="en-US" dirty="0" err="1" smtClean="0"/>
              <a:t>estruturada</a:t>
            </a:r>
            <a:r>
              <a:rPr lang="en-US" dirty="0" smtClean="0"/>
              <a:t>.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foco</a:t>
            </a:r>
            <a:r>
              <a:rPr lang="en-US" dirty="0" smtClean="0"/>
              <a:t> era </a:t>
            </a:r>
            <a:r>
              <a:rPr lang="en-US" dirty="0" err="1" smtClean="0"/>
              <a:t>descobrir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a </a:t>
            </a:r>
            <a:r>
              <a:rPr lang="en-US" dirty="0" err="1" smtClean="0"/>
              <a:t>pr</a:t>
            </a:r>
            <a:r>
              <a:rPr lang="en-US" dirty="0" err="1" smtClean="0"/>
              <a:t>ática</a:t>
            </a:r>
            <a:r>
              <a:rPr lang="en-US" dirty="0" smtClean="0"/>
              <a:t> de TDD </a:t>
            </a:r>
            <a:r>
              <a:rPr lang="en-US" dirty="0" err="1" smtClean="0"/>
              <a:t>influencia</a:t>
            </a:r>
            <a:r>
              <a:rPr lang="en-US" dirty="0" smtClean="0"/>
              <a:t> o </a:t>
            </a:r>
            <a:r>
              <a:rPr lang="en-US" dirty="0" err="1" smtClean="0"/>
              <a:t>programador</a:t>
            </a:r>
            <a:r>
              <a:rPr lang="en-US" dirty="0" smtClean="0"/>
              <a:t> no </a:t>
            </a:r>
            <a:r>
              <a:rPr lang="en-US" dirty="0" err="1" smtClean="0"/>
              <a:t>projeto</a:t>
            </a:r>
            <a:r>
              <a:rPr lang="en-US" dirty="0" smtClean="0"/>
              <a:t> de classes.</a:t>
            </a:r>
          </a:p>
          <a:p>
            <a:pPr lvl="1"/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algum</a:t>
            </a:r>
            <a:r>
              <a:rPr lang="en-US" dirty="0" smtClean="0"/>
              <a:t> </a:t>
            </a:r>
            <a:r>
              <a:rPr lang="en-US" dirty="0" err="1" smtClean="0"/>
              <a:t>ponto</a:t>
            </a:r>
            <a:r>
              <a:rPr lang="en-US" dirty="0" smtClean="0"/>
              <a:t> era </a:t>
            </a:r>
            <a:r>
              <a:rPr lang="en-US" dirty="0" err="1" smtClean="0"/>
              <a:t>mencionado</a:t>
            </a:r>
            <a:r>
              <a:rPr lang="en-US" dirty="0" smtClean="0"/>
              <a:t>,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anotava</a:t>
            </a:r>
            <a:r>
              <a:rPr lang="en-US" dirty="0" smtClean="0"/>
              <a:t> e </a:t>
            </a:r>
            <a:r>
              <a:rPr lang="en-US" dirty="0" err="1" smtClean="0"/>
              <a:t>depois</a:t>
            </a:r>
            <a:r>
              <a:rPr lang="en-US" dirty="0" smtClean="0"/>
              <a:t> </a:t>
            </a:r>
            <a:r>
              <a:rPr lang="en-US" dirty="0" err="1" smtClean="0"/>
              <a:t>retomava</a:t>
            </a:r>
            <a:r>
              <a:rPr lang="en-US" dirty="0" smtClean="0"/>
              <a:t> o </a:t>
            </a:r>
            <a:r>
              <a:rPr lang="en-US" dirty="0" err="1" smtClean="0"/>
              <a:t>ponto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discuti</a:t>
            </a:r>
            <a:r>
              <a:rPr lang="en-US" dirty="0" smtClean="0"/>
              <a:t>-lo </a:t>
            </a:r>
            <a:r>
              <a:rPr lang="en-US" dirty="0" err="1" smtClean="0"/>
              <a:t>mais</a:t>
            </a:r>
            <a:r>
              <a:rPr lang="en-US" dirty="0" smtClean="0"/>
              <a:t> a </a:t>
            </a:r>
            <a:r>
              <a:rPr lang="en-US" dirty="0" err="1" smtClean="0"/>
              <a:t>fundo</a:t>
            </a:r>
            <a:r>
              <a:rPr lang="en-US" dirty="0" smtClean="0"/>
              <a:t>, </a:t>
            </a:r>
            <a:r>
              <a:rPr lang="en-US" dirty="0" err="1" smtClean="0"/>
              <a:t>isoladamente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gravadas</a:t>
            </a:r>
            <a:r>
              <a:rPr lang="en-US" dirty="0" smtClean="0"/>
              <a:t>, de </a:t>
            </a:r>
            <a:r>
              <a:rPr lang="en-US" dirty="0" err="1" smtClean="0"/>
              <a:t>maneira</a:t>
            </a:r>
            <a:r>
              <a:rPr lang="en-US" dirty="0" smtClean="0"/>
              <a:t> a </a:t>
            </a:r>
            <a:r>
              <a:rPr lang="en-US" dirty="0" err="1" smtClean="0"/>
              <a:t>possibilitar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 </a:t>
            </a:r>
            <a:r>
              <a:rPr lang="en-US" dirty="0" err="1" smtClean="0"/>
              <a:t>fossem</a:t>
            </a:r>
            <a:r>
              <a:rPr lang="en-US" dirty="0" smtClean="0"/>
              <a:t> </a:t>
            </a:r>
            <a:r>
              <a:rPr lang="en-US" dirty="0" err="1" smtClean="0"/>
              <a:t>revistos</a:t>
            </a:r>
            <a:r>
              <a:rPr lang="en-US" dirty="0" smtClean="0"/>
              <a:t> a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momento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85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</a:t>
            </a:r>
            <a:r>
              <a:rPr lang="en-US" dirty="0" err="1" smtClean="0"/>
              <a:t>étricas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</a:t>
            </a:r>
            <a:r>
              <a:rPr lang="en-US" dirty="0" err="1" smtClean="0"/>
              <a:t>étricas</a:t>
            </a:r>
            <a:r>
              <a:rPr lang="en-US" dirty="0" smtClean="0"/>
              <a:t> </a:t>
            </a:r>
            <a:r>
              <a:rPr lang="en-US" dirty="0" err="1" smtClean="0"/>
              <a:t>conhecidas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academia.</a:t>
            </a:r>
          </a:p>
          <a:p>
            <a:pPr lvl="1"/>
            <a:r>
              <a:rPr lang="en-US" dirty="0" err="1" smtClean="0"/>
              <a:t>Complexidade</a:t>
            </a:r>
            <a:r>
              <a:rPr lang="en-US" dirty="0" smtClean="0"/>
              <a:t> </a:t>
            </a:r>
            <a:r>
              <a:rPr lang="en-US" dirty="0" err="1" smtClean="0"/>
              <a:t>ciclom</a:t>
            </a:r>
            <a:r>
              <a:rPr lang="en-US" dirty="0" err="1" smtClean="0"/>
              <a:t>ática</a:t>
            </a:r>
            <a:endParaRPr lang="en-US" dirty="0" smtClean="0"/>
          </a:p>
          <a:p>
            <a:pPr lvl="1"/>
            <a:r>
              <a:rPr lang="en-US" i="1" dirty="0" smtClean="0"/>
              <a:t>Fan-Out</a:t>
            </a:r>
          </a:p>
          <a:p>
            <a:pPr lvl="1"/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coesão</a:t>
            </a:r>
            <a:r>
              <a:rPr lang="en-US" dirty="0" smtClean="0"/>
              <a:t> dos </a:t>
            </a:r>
            <a:r>
              <a:rPr lang="en-US" dirty="0" err="1" smtClean="0"/>
              <a:t>métodos</a:t>
            </a:r>
            <a:r>
              <a:rPr lang="en-US" dirty="0" smtClean="0"/>
              <a:t> (LCOM)</a:t>
            </a:r>
          </a:p>
          <a:p>
            <a:pPr lvl="1"/>
            <a:r>
              <a:rPr lang="en-US" dirty="0" err="1" smtClean="0"/>
              <a:t>Quantidade</a:t>
            </a:r>
            <a:r>
              <a:rPr lang="en-US" dirty="0" smtClean="0"/>
              <a:t> de </a:t>
            </a:r>
            <a:r>
              <a:rPr lang="en-US" dirty="0" err="1" smtClean="0"/>
              <a:t>linhas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método</a:t>
            </a:r>
            <a:endParaRPr lang="en-US" dirty="0" smtClean="0"/>
          </a:p>
          <a:p>
            <a:pPr lvl="1"/>
            <a:r>
              <a:rPr lang="en-US" dirty="0" err="1" smtClean="0"/>
              <a:t>Quantidade</a:t>
            </a:r>
            <a:r>
              <a:rPr lang="en-US" dirty="0" smtClean="0"/>
              <a:t> de </a:t>
            </a:r>
            <a:r>
              <a:rPr lang="en-US" dirty="0" err="1" smtClean="0"/>
              <a:t>métodos</a:t>
            </a:r>
            <a:endParaRPr lang="en-US" dirty="0" smtClean="0"/>
          </a:p>
          <a:p>
            <a:r>
              <a:rPr lang="en-US" dirty="0" err="1" smtClean="0"/>
              <a:t>Ferramenta</a:t>
            </a:r>
            <a:r>
              <a:rPr lang="en-US" dirty="0" smtClean="0"/>
              <a:t> de </a:t>
            </a:r>
            <a:r>
              <a:rPr lang="en-US" dirty="0" err="1" smtClean="0"/>
              <a:t>cálculo</a:t>
            </a:r>
            <a:r>
              <a:rPr lang="en-US" dirty="0" smtClean="0"/>
              <a:t> de </a:t>
            </a:r>
            <a:r>
              <a:rPr lang="en-US" dirty="0" err="1" smtClean="0"/>
              <a:t>métrica</a:t>
            </a:r>
            <a:r>
              <a:rPr lang="en-US" dirty="0" smtClean="0"/>
              <a:t> </a:t>
            </a:r>
            <a:r>
              <a:rPr lang="en-US" dirty="0" err="1" smtClean="0"/>
              <a:t>implementada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8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Avalia</a:t>
            </a:r>
            <a:r>
              <a:rPr lang="en-US" dirty="0" err="1" smtClean="0"/>
              <a:t>ção</a:t>
            </a:r>
            <a:r>
              <a:rPr lang="en-US" dirty="0" smtClean="0"/>
              <a:t> do </a:t>
            </a:r>
            <a:r>
              <a:rPr lang="en-US" dirty="0" err="1" smtClean="0"/>
              <a:t>Especialista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Especialistas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convidados</a:t>
            </a:r>
            <a:r>
              <a:rPr lang="en-US" dirty="0" smtClean="0"/>
              <a:t> a </a:t>
            </a:r>
            <a:r>
              <a:rPr lang="en-US" dirty="0" err="1" smtClean="0"/>
              <a:t>avaliar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</a:t>
            </a:r>
            <a:r>
              <a:rPr lang="en-US" dirty="0" err="1" smtClean="0"/>
              <a:t>ódigo-fonte</a:t>
            </a:r>
            <a:r>
              <a:rPr lang="en-US" dirty="0" smtClean="0"/>
              <a:t> </a:t>
            </a:r>
            <a:r>
              <a:rPr lang="en-US" dirty="0" err="1" smtClean="0"/>
              <a:t>gerados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Avaliaram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categorias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Simplicidade</a:t>
            </a:r>
            <a:endParaRPr lang="en-US" dirty="0" smtClean="0"/>
          </a:p>
          <a:p>
            <a:pPr lvl="1"/>
            <a:r>
              <a:rPr lang="en-US" dirty="0" err="1" smtClean="0"/>
              <a:t>Testabilidade</a:t>
            </a:r>
            <a:endParaRPr lang="en-US" dirty="0" smtClean="0"/>
          </a:p>
          <a:p>
            <a:pPr lvl="1"/>
            <a:r>
              <a:rPr lang="en-US" dirty="0" err="1" smtClean="0"/>
              <a:t>Qualidade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de Classes</a:t>
            </a:r>
          </a:p>
          <a:p>
            <a:r>
              <a:rPr lang="en-US" dirty="0" err="1" smtClean="0"/>
              <a:t>Especialistas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sabiam</a:t>
            </a:r>
            <a:r>
              <a:rPr lang="en-US" dirty="0" smtClean="0"/>
              <a:t> </a:t>
            </a:r>
            <a:r>
              <a:rPr lang="en-US" dirty="0" err="1" smtClean="0"/>
              <a:t>quais</a:t>
            </a:r>
            <a:r>
              <a:rPr lang="en-US" dirty="0" smtClean="0"/>
              <a:t> </a:t>
            </a:r>
            <a:r>
              <a:rPr lang="en-US" dirty="0" err="1" smtClean="0"/>
              <a:t>códigos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escritos</a:t>
            </a:r>
            <a:r>
              <a:rPr lang="en-US" dirty="0" smtClean="0"/>
              <a:t> com o </a:t>
            </a:r>
            <a:r>
              <a:rPr lang="en-US" dirty="0" err="1" smtClean="0"/>
              <a:t>uso</a:t>
            </a:r>
            <a:r>
              <a:rPr lang="en-US" dirty="0" smtClean="0"/>
              <a:t> da </a:t>
            </a:r>
            <a:r>
              <a:rPr lang="en-US" dirty="0" err="1" smtClean="0"/>
              <a:t>prática</a:t>
            </a:r>
            <a:r>
              <a:rPr lang="en-US" dirty="0" smtClean="0"/>
              <a:t> de TDD.</a:t>
            </a:r>
          </a:p>
          <a:p>
            <a:r>
              <a:rPr lang="en-US" dirty="0" err="1" smtClean="0"/>
              <a:t>Ferramenta</a:t>
            </a:r>
            <a:r>
              <a:rPr lang="en-US" dirty="0" smtClean="0"/>
              <a:t> </a:t>
            </a:r>
            <a:r>
              <a:rPr lang="en-US" dirty="0" err="1" smtClean="0"/>
              <a:t>escrita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capturar</a:t>
            </a:r>
            <a:r>
              <a:rPr lang="en-US" dirty="0" smtClean="0"/>
              <a:t> </a:t>
            </a:r>
            <a:r>
              <a:rPr lang="en-US" dirty="0" err="1" smtClean="0"/>
              <a:t>avaliação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41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Validade</a:t>
            </a:r>
            <a:r>
              <a:rPr lang="en-US" dirty="0" smtClean="0"/>
              <a:t> e </a:t>
            </a:r>
            <a:r>
              <a:rPr lang="en-US" dirty="0" err="1" smtClean="0"/>
              <a:t>confiabilidade</a:t>
            </a:r>
            <a:r>
              <a:rPr lang="en-US" dirty="0" smtClean="0"/>
              <a:t>  do </a:t>
            </a:r>
            <a:r>
              <a:rPr lang="en-US" dirty="0" err="1" smtClean="0"/>
              <a:t>estudo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Revis</a:t>
            </a:r>
            <a:r>
              <a:rPr lang="en-US" dirty="0" err="1" smtClean="0"/>
              <a:t>ão</a:t>
            </a:r>
            <a:r>
              <a:rPr lang="en-US" dirty="0" smtClean="0"/>
              <a:t> das </a:t>
            </a:r>
            <a:r>
              <a:rPr lang="en-US" dirty="0" err="1" smtClean="0"/>
              <a:t>transcrições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Verificação</a:t>
            </a:r>
            <a:r>
              <a:rPr lang="en-US" dirty="0" smtClean="0"/>
              <a:t> de </a:t>
            </a:r>
            <a:r>
              <a:rPr lang="en-US" dirty="0" err="1" smtClean="0"/>
              <a:t>pesquisador</a:t>
            </a:r>
            <a:r>
              <a:rPr lang="en-US" dirty="0" smtClean="0"/>
              <a:t> </a:t>
            </a:r>
            <a:r>
              <a:rPr lang="en-US" dirty="0" err="1" smtClean="0"/>
              <a:t>auxiliar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Rastreabilidade</a:t>
            </a:r>
            <a:r>
              <a:rPr lang="en-US" dirty="0" smtClean="0"/>
              <a:t> dos dados.</a:t>
            </a:r>
          </a:p>
          <a:p>
            <a:r>
              <a:rPr lang="en-US" dirty="0" err="1" smtClean="0"/>
              <a:t>Triangulação</a:t>
            </a:r>
            <a:r>
              <a:rPr lang="en-US" dirty="0" smtClean="0"/>
              <a:t> de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fontes</a:t>
            </a:r>
            <a:r>
              <a:rPr lang="en-US" dirty="0" smtClean="0"/>
              <a:t> de dados.</a:t>
            </a:r>
          </a:p>
          <a:p>
            <a:r>
              <a:rPr lang="en-US" dirty="0" err="1" smtClean="0"/>
              <a:t>Esclarecer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poss</a:t>
            </a:r>
            <a:r>
              <a:rPr lang="en-US" dirty="0" err="1" smtClean="0"/>
              <a:t>íveis</a:t>
            </a:r>
            <a:r>
              <a:rPr lang="en-US" dirty="0" smtClean="0"/>
              <a:t> </a:t>
            </a:r>
            <a:r>
              <a:rPr lang="en-US" dirty="0" err="1" smtClean="0"/>
              <a:t>vieses</a:t>
            </a:r>
            <a:r>
              <a:rPr lang="en-US" dirty="0" smtClean="0"/>
              <a:t> do </a:t>
            </a:r>
            <a:r>
              <a:rPr lang="en-US" dirty="0" err="1" smtClean="0"/>
              <a:t>estudo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81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Estudo</a:t>
            </a:r>
            <a:r>
              <a:rPr lang="en-US" dirty="0" smtClean="0"/>
              <a:t> </a:t>
            </a:r>
            <a:r>
              <a:rPr lang="en-US" dirty="0" err="1" smtClean="0"/>
              <a:t>piloto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</a:t>
            </a:r>
            <a:r>
              <a:rPr lang="en-US" dirty="0" err="1" smtClean="0"/>
              <a:t>ês</a:t>
            </a:r>
            <a:r>
              <a:rPr lang="en-US" dirty="0" smtClean="0"/>
              <a:t> </a:t>
            </a:r>
            <a:r>
              <a:rPr lang="en-US" dirty="0" err="1" smtClean="0"/>
              <a:t>pilotos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executados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Na </a:t>
            </a:r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execução</a:t>
            </a:r>
            <a:r>
              <a:rPr lang="en-US" dirty="0" smtClean="0"/>
              <a:t>, </a:t>
            </a:r>
            <a:r>
              <a:rPr lang="en-US" dirty="0" err="1" smtClean="0"/>
              <a:t>descobrimos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4 </a:t>
            </a:r>
            <a:r>
              <a:rPr lang="en-US" dirty="0" err="1" smtClean="0"/>
              <a:t>exercícios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2 </a:t>
            </a:r>
            <a:r>
              <a:rPr lang="en-US" dirty="0" err="1" smtClean="0"/>
              <a:t>horas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era </a:t>
            </a:r>
            <a:r>
              <a:rPr lang="en-US" dirty="0" err="1" smtClean="0"/>
              <a:t>factível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Na </a:t>
            </a:r>
            <a:r>
              <a:rPr lang="en-US" dirty="0" err="1" smtClean="0"/>
              <a:t>segunda</a:t>
            </a:r>
            <a:r>
              <a:rPr lang="en-US" dirty="0" smtClean="0"/>
              <a:t> </a:t>
            </a:r>
            <a:r>
              <a:rPr lang="en-US" dirty="0" err="1" smtClean="0"/>
              <a:t>execução</a:t>
            </a:r>
            <a:r>
              <a:rPr lang="en-US" dirty="0" smtClean="0"/>
              <a:t>, o </a:t>
            </a:r>
            <a:r>
              <a:rPr lang="en-US" dirty="0" err="1" smtClean="0"/>
              <a:t>participante</a:t>
            </a:r>
            <a:r>
              <a:rPr lang="en-US" dirty="0" smtClean="0"/>
              <a:t> </a:t>
            </a:r>
            <a:r>
              <a:rPr lang="en-US" dirty="0" err="1" smtClean="0"/>
              <a:t>teve</a:t>
            </a:r>
            <a:r>
              <a:rPr lang="en-US" dirty="0" smtClean="0"/>
              <a:t> </a:t>
            </a:r>
            <a:r>
              <a:rPr lang="en-US" dirty="0" err="1" smtClean="0"/>
              <a:t>dificuldades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montar</a:t>
            </a:r>
            <a:r>
              <a:rPr lang="en-US" dirty="0" smtClean="0"/>
              <a:t> o </a:t>
            </a:r>
            <a:r>
              <a:rPr lang="en-US" dirty="0" err="1" smtClean="0"/>
              <a:t>ambiente</a:t>
            </a:r>
            <a:r>
              <a:rPr lang="en-US" dirty="0" smtClean="0"/>
              <a:t>. Um </a:t>
            </a:r>
            <a:r>
              <a:rPr lang="en-US" dirty="0" err="1" smtClean="0"/>
              <a:t>caderno</a:t>
            </a:r>
            <a:r>
              <a:rPr lang="en-US" dirty="0" smtClean="0"/>
              <a:t> </a:t>
            </a:r>
            <a:r>
              <a:rPr lang="en-US" dirty="0" err="1" smtClean="0"/>
              <a:t>junto</a:t>
            </a:r>
            <a:r>
              <a:rPr lang="en-US" dirty="0" smtClean="0"/>
              <a:t> com um </a:t>
            </a:r>
            <a:r>
              <a:rPr lang="en-US" dirty="0" err="1" smtClean="0"/>
              <a:t>pacote</a:t>
            </a:r>
            <a:r>
              <a:rPr lang="en-US" dirty="0" smtClean="0"/>
              <a:t> com </a:t>
            </a:r>
            <a:r>
              <a:rPr lang="en-US" dirty="0" err="1" smtClean="0"/>
              <a:t>área</a:t>
            </a:r>
            <a:r>
              <a:rPr lang="en-US" dirty="0" smtClean="0"/>
              <a:t> de </a:t>
            </a:r>
            <a:r>
              <a:rPr lang="en-US" dirty="0" err="1" smtClean="0"/>
              <a:t>trabalho</a:t>
            </a:r>
            <a:r>
              <a:rPr lang="en-US" dirty="0" smtClean="0"/>
              <a:t> </a:t>
            </a:r>
            <a:r>
              <a:rPr lang="en-US" dirty="0" err="1" smtClean="0"/>
              <a:t>pronta</a:t>
            </a:r>
            <a:r>
              <a:rPr lang="en-US" dirty="0" smtClean="0"/>
              <a:t> no Eclipse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criado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terceiro</a:t>
            </a:r>
            <a:r>
              <a:rPr lang="en-US" dirty="0" smtClean="0"/>
              <a:t>, </a:t>
            </a:r>
            <a:r>
              <a:rPr lang="en-US" dirty="0" err="1" smtClean="0"/>
              <a:t>melhoramos</a:t>
            </a:r>
            <a:r>
              <a:rPr lang="en-US" dirty="0" smtClean="0"/>
              <a:t> o </a:t>
            </a:r>
            <a:r>
              <a:rPr lang="en-US" dirty="0" err="1" smtClean="0"/>
              <a:t>roteiro</a:t>
            </a:r>
            <a:r>
              <a:rPr lang="en-US" dirty="0" smtClean="0"/>
              <a:t> de </a:t>
            </a:r>
            <a:r>
              <a:rPr lang="en-US" dirty="0" err="1" smtClean="0"/>
              <a:t>entrevista</a:t>
            </a:r>
            <a:r>
              <a:rPr lang="en-US" dirty="0" smtClean="0"/>
              <a:t>,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percebermos</a:t>
            </a:r>
            <a:r>
              <a:rPr lang="en-US" dirty="0" smtClean="0"/>
              <a:t> </a:t>
            </a:r>
            <a:r>
              <a:rPr lang="en-US" dirty="0" err="1" smtClean="0"/>
              <a:t>diversas</a:t>
            </a:r>
            <a:r>
              <a:rPr lang="en-US" dirty="0" smtClean="0"/>
              <a:t> </a:t>
            </a:r>
            <a:r>
              <a:rPr lang="en-US" dirty="0" err="1" smtClean="0"/>
              <a:t>perguntas</a:t>
            </a:r>
            <a:r>
              <a:rPr lang="en-US" dirty="0" smtClean="0"/>
              <a:t> </a:t>
            </a:r>
            <a:r>
              <a:rPr lang="en-US" dirty="0" err="1" smtClean="0"/>
              <a:t>repetidas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37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Execu</a:t>
            </a:r>
            <a:r>
              <a:rPr lang="en-US" dirty="0" err="1" smtClean="0"/>
              <a:t>ção</a:t>
            </a:r>
            <a:r>
              <a:rPr lang="en-US" dirty="0" smtClean="0"/>
              <a:t> do </a:t>
            </a:r>
            <a:r>
              <a:rPr lang="en-US" dirty="0" err="1" smtClean="0"/>
              <a:t>Estudo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, </a:t>
            </a:r>
            <a:r>
              <a:rPr lang="en-US" dirty="0" err="1" smtClean="0"/>
              <a:t>tivemos</a:t>
            </a:r>
            <a:r>
              <a:rPr lang="en-US" dirty="0" smtClean="0"/>
              <a:t> 25 </a:t>
            </a:r>
            <a:r>
              <a:rPr lang="en-US" dirty="0" err="1" smtClean="0"/>
              <a:t>participantes</a:t>
            </a:r>
            <a:r>
              <a:rPr lang="en-US" dirty="0"/>
              <a:t> </a:t>
            </a:r>
            <a:r>
              <a:rPr lang="en-US" dirty="0" smtClean="0"/>
              <a:t>de 6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empresas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grande</a:t>
            </a:r>
            <a:r>
              <a:rPr lang="en-US" dirty="0" smtClean="0"/>
              <a:t> </a:t>
            </a:r>
            <a:r>
              <a:rPr lang="en-US" dirty="0" err="1" smtClean="0"/>
              <a:t>maioria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err="1" smtClean="0"/>
              <a:t>ão</a:t>
            </a:r>
            <a:r>
              <a:rPr lang="en-US" dirty="0" smtClean="0"/>
              <a:t> era </a:t>
            </a:r>
            <a:r>
              <a:rPr lang="en-US" dirty="0" err="1" smtClean="0"/>
              <a:t>experiente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TDD (40% deles </a:t>
            </a:r>
            <a:r>
              <a:rPr lang="en-US" dirty="0" err="1" smtClean="0"/>
              <a:t>afirmam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começaram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a </a:t>
            </a:r>
            <a:r>
              <a:rPr lang="en-US" dirty="0" err="1" smtClean="0"/>
              <a:t>prática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no </a:t>
            </a:r>
            <a:r>
              <a:rPr lang="en-US" dirty="0" err="1" smtClean="0"/>
              <a:t>último</a:t>
            </a:r>
            <a:r>
              <a:rPr lang="en-US" dirty="0" smtClean="0"/>
              <a:t> </a:t>
            </a:r>
            <a:r>
              <a:rPr lang="en-US" dirty="0" err="1" smtClean="0"/>
              <a:t>ano</a:t>
            </a:r>
            <a:r>
              <a:rPr lang="en-US" dirty="0" smtClean="0"/>
              <a:t>, e 52% deles entre 1 e 3 </a:t>
            </a:r>
            <a:r>
              <a:rPr lang="en-US" dirty="0" err="1" smtClean="0"/>
              <a:t>anos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24% </a:t>
            </a:r>
            <a:r>
              <a:rPr lang="en-US" dirty="0" err="1" smtClean="0"/>
              <a:t>desenvolve</a:t>
            </a:r>
            <a:r>
              <a:rPr lang="en-US" dirty="0" smtClean="0"/>
              <a:t> software entre 4 a 5 </a:t>
            </a:r>
            <a:r>
              <a:rPr lang="en-US" dirty="0" err="1" smtClean="0"/>
              <a:t>anos</a:t>
            </a:r>
            <a:r>
              <a:rPr lang="en-US" dirty="0" smtClean="0"/>
              <a:t>. 28% deles </a:t>
            </a:r>
            <a:r>
              <a:rPr lang="en-US" dirty="0" err="1" smtClean="0"/>
              <a:t>faz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 entre 6 a 10 </a:t>
            </a:r>
            <a:r>
              <a:rPr lang="en-US" dirty="0" err="1" smtClean="0"/>
              <a:t>anos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64% </a:t>
            </a:r>
            <a:r>
              <a:rPr lang="en-US" dirty="0" err="1" smtClean="0"/>
              <a:t>utilizam</a:t>
            </a:r>
            <a:r>
              <a:rPr lang="en-US" dirty="0" smtClean="0"/>
              <a:t> Java no </a:t>
            </a:r>
            <a:r>
              <a:rPr lang="en-US" dirty="0" err="1" smtClean="0"/>
              <a:t>dia</a:t>
            </a:r>
            <a:r>
              <a:rPr lang="en-US" dirty="0" smtClean="0"/>
              <a:t> a </a:t>
            </a:r>
            <a:r>
              <a:rPr lang="en-US" dirty="0" err="1" smtClean="0"/>
              <a:t>dia</a:t>
            </a:r>
            <a:r>
              <a:rPr lang="en-US" dirty="0" smtClean="0"/>
              <a:t>, mas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afirmam</a:t>
            </a:r>
            <a:r>
              <a:rPr lang="en-US" dirty="0" smtClean="0"/>
              <a:t> </a:t>
            </a:r>
            <a:r>
              <a:rPr lang="en-US" dirty="0" err="1" smtClean="0"/>
              <a:t>conhecer</a:t>
            </a:r>
            <a:r>
              <a:rPr lang="en-US" dirty="0" smtClean="0"/>
              <a:t> </a:t>
            </a:r>
            <a:r>
              <a:rPr lang="en-US" dirty="0" err="1" smtClean="0"/>
              <a:t>Junit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64% deles </a:t>
            </a:r>
            <a:r>
              <a:rPr lang="en-US" dirty="0" err="1" smtClean="0"/>
              <a:t>utilizam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dubl</a:t>
            </a:r>
            <a:r>
              <a:rPr lang="en-US" dirty="0" err="1" smtClean="0"/>
              <a:t>ês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18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 academia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21 </a:t>
            </a:r>
            <a:r>
              <a:rPr lang="en-US" dirty="0" err="1" smtClean="0"/>
              <a:t>estudantes</a:t>
            </a:r>
            <a:r>
              <a:rPr lang="en-US" dirty="0" smtClean="0"/>
              <a:t> do IME/USP.</a:t>
            </a:r>
          </a:p>
          <a:p>
            <a:r>
              <a:rPr lang="en-US" dirty="0" err="1" smtClean="0"/>
              <a:t>Surpreendentemente</a:t>
            </a:r>
            <a:r>
              <a:rPr lang="en-US" dirty="0" smtClean="0"/>
              <a:t>, 90% </a:t>
            </a:r>
            <a:r>
              <a:rPr lang="en-US" dirty="0" err="1" smtClean="0"/>
              <a:t>afirmam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conhecer</a:t>
            </a:r>
            <a:r>
              <a:rPr lang="en-US" dirty="0" smtClean="0"/>
              <a:t> Java.</a:t>
            </a:r>
          </a:p>
          <a:p>
            <a:r>
              <a:rPr lang="en-US" dirty="0" smtClean="0"/>
              <a:t>61%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conheciam</a:t>
            </a:r>
            <a:r>
              <a:rPr lang="en-US" dirty="0" smtClean="0"/>
              <a:t> TDD e 76% </a:t>
            </a:r>
            <a:r>
              <a:rPr lang="en-US" dirty="0" err="1" smtClean="0"/>
              <a:t>conhecem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dublês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teoria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causa</a:t>
            </a:r>
            <a:r>
              <a:rPr lang="en-US" dirty="0" smtClean="0"/>
              <a:t> </a:t>
            </a:r>
            <a:r>
              <a:rPr lang="en-US" dirty="0" err="1" smtClean="0"/>
              <a:t>desses</a:t>
            </a:r>
            <a:r>
              <a:rPr lang="en-US" dirty="0" smtClean="0"/>
              <a:t> </a:t>
            </a:r>
            <a:r>
              <a:rPr lang="en-US" dirty="0" err="1" smtClean="0"/>
              <a:t>números</a:t>
            </a:r>
            <a:r>
              <a:rPr lang="en-US" dirty="0" smtClean="0"/>
              <a:t>, </a:t>
            </a:r>
            <a:r>
              <a:rPr lang="en-US" dirty="0" err="1" smtClean="0"/>
              <a:t>nenhum</a:t>
            </a:r>
            <a:r>
              <a:rPr lang="en-US" dirty="0" smtClean="0"/>
              <a:t> </a:t>
            </a:r>
            <a:r>
              <a:rPr lang="en-US" dirty="0" err="1" smtClean="0"/>
              <a:t>participante</a:t>
            </a:r>
            <a:r>
              <a:rPr lang="en-US" dirty="0" smtClean="0"/>
              <a:t> da academia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selecionado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a </a:t>
            </a:r>
            <a:r>
              <a:rPr lang="en-US" dirty="0" err="1" smtClean="0"/>
              <a:t>entrevista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94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</a:t>
            </a:r>
            <a:r>
              <a:rPr lang="en-US" dirty="0" err="1" smtClean="0"/>
              <a:t>álise</a:t>
            </a:r>
            <a:r>
              <a:rPr lang="en-US" dirty="0" smtClean="0"/>
              <a:t> </a:t>
            </a:r>
            <a:r>
              <a:rPr lang="en-US" dirty="0" err="1" smtClean="0"/>
              <a:t>Quantitativa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estat</a:t>
            </a:r>
            <a:r>
              <a:rPr lang="en-US" dirty="0" err="1" smtClean="0"/>
              <a:t>ístico</a:t>
            </a:r>
            <a:r>
              <a:rPr lang="en-US" dirty="0" smtClean="0"/>
              <a:t> </a:t>
            </a:r>
            <a:r>
              <a:rPr lang="en-US" dirty="0" err="1" smtClean="0"/>
              <a:t>escolhido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Wilcoxon.</a:t>
            </a:r>
          </a:p>
          <a:p>
            <a:pPr lvl="1"/>
            <a:r>
              <a:rPr lang="en-US" dirty="0" smtClean="0"/>
              <a:t>Classes e </a:t>
            </a:r>
            <a:r>
              <a:rPr lang="en-US" dirty="0" err="1" smtClean="0"/>
              <a:t>métodos</a:t>
            </a:r>
            <a:r>
              <a:rPr lang="en-US" dirty="0" smtClean="0"/>
              <a:t> </a:t>
            </a:r>
            <a:r>
              <a:rPr lang="en-US" dirty="0" err="1" smtClean="0"/>
              <a:t>separados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2 </a:t>
            </a:r>
            <a:r>
              <a:rPr lang="en-US" dirty="0" err="1" smtClean="0"/>
              <a:t>grupos</a:t>
            </a:r>
            <a:r>
              <a:rPr lang="en-US" dirty="0" smtClean="0"/>
              <a:t>: </a:t>
            </a:r>
            <a:r>
              <a:rPr lang="en-US" dirty="0" err="1" smtClean="0"/>
              <a:t>produzidos</a:t>
            </a:r>
            <a:r>
              <a:rPr lang="en-US" dirty="0" smtClean="0"/>
              <a:t> com e </a:t>
            </a:r>
            <a:r>
              <a:rPr lang="en-US" dirty="0" err="1" smtClean="0"/>
              <a:t>sem</a:t>
            </a:r>
            <a:r>
              <a:rPr lang="en-US" dirty="0" smtClean="0"/>
              <a:t> TDD.</a:t>
            </a:r>
          </a:p>
          <a:p>
            <a:pPr lvl="1"/>
            <a:r>
              <a:rPr lang="en-US" dirty="0" err="1" smtClean="0"/>
              <a:t>Olhamos</a:t>
            </a:r>
            <a:r>
              <a:rPr lang="en-US" dirty="0" smtClean="0"/>
              <a:t> </a:t>
            </a:r>
            <a:r>
              <a:rPr lang="en-US" dirty="0" err="1" smtClean="0"/>
              <a:t>apenas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o “</a:t>
            </a:r>
            <a:r>
              <a:rPr lang="en-US" dirty="0" err="1" smtClean="0"/>
              <a:t>lado</a:t>
            </a:r>
            <a:r>
              <a:rPr lang="en-US" dirty="0" smtClean="0"/>
              <a:t>” </a:t>
            </a:r>
            <a:r>
              <a:rPr lang="en-US" dirty="0" err="1" smtClean="0"/>
              <a:t>onde</a:t>
            </a:r>
            <a:r>
              <a:rPr lang="en-US" dirty="0" smtClean="0"/>
              <a:t> </a:t>
            </a:r>
            <a:r>
              <a:rPr lang="en-US" dirty="0" err="1" smtClean="0"/>
              <a:t>supostamente</a:t>
            </a:r>
            <a:r>
              <a:rPr lang="en-US" dirty="0" smtClean="0"/>
              <a:t> </a:t>
            </a:r>
            <a:r>
              <a:rPr lang="en-US" dirty="0" err="1" smtClean="0"/>
              <a:t>códigos</a:t>
            </a:r>
            <a:r>
              <a:rPr lang="en-US" dirty="0" smtClean="0"/>
              <a:t> </a:t>
            </a:r>
            <a:r>
              <a:rPr lang="en-US" dirty="0" err="1" smtClean="0"/>
              <a:t>produzidos</a:t>
            </a:r>
            <a:r>
              <a:rPr lang="en-US" dirty="0" smtClean="0"/>
              <a:t> com TDD </a:t>
            </a:r>
            <a:r>
              <a:rPr lang="en-US" dirty="0" err="1" smtClean="0"/>
              <a:t>possuem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de </a:t>
            </a:r>
            <a:r>
              <a:rPr lang="en-US" dirty="0" err="1" smtClean="0"/>
              <a:t>métricas</a:t>
            </a:r>
            <a:r>
              <a:rPr lang="en-US" dirty="0" smtClean="0"/>
              <a:t> </a:t>
            </a:r>
            <a:r>
              <a:rPr lang="en-US" dirty="0" err="1" smtClean="0"/>
              <a:t>menores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códigos</a:t>
            </a:r>
            <a:r>
              <a:rPr lang="en-US" dirty="0" smtClean="0"/>
              <a:t> </a:t>
            </a:r>
            <a:r>
              <a:rPr lang="en-US" dirty="0" err="1" smtClean="0"/>
              <a:t>produzidos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TDD.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91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</a:t>
            </a:r>
            <a:r>
              <a:rPr lang="en-US" dirty="0" err="1" smtClean="0"/>
              <a:t>étricas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indústria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 descr="Screen shot 2012-04-22 at 8.39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58" y="2606174"/>
            <a:ext cx="8407088" cy="220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17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</a:t>
            </a:r>
            <a:r>
              <a:rPr lang="en-US" dirty="0" err="1" smtClean="0"/>
              <a:t>étricas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academia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 descr="Screen shot 2012-04-22 at 8.41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85" y="2552700"/>
            <a:ext cx="8362156" cy="220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Sugerido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Kent Beck [Bec04], a </a:t>
            </a:r>
            <a:r>
              <a:rPr lang="en-US" dirty="0" err="1" smtClean="0"/>
              <a:t>pr</a:t>
            </a:r>
            <a:r>
              <a:rPr lang="en-US" dirty="0" err="1" smtClean="0"/>
              <a:t>ática</a:t>
            </a:r>
            <a:r>
              <a:rPr lang="en-US" dirty="0" smtClean="0"/>
              <a:t> </a:t>
            </a:r>
            <a:r>
              <a:rPr lang="en-US" dirty="0" err="1" smtClean="0"/>
              <a:t>sugere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desenvolvedor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escreva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 de </a:t>
            </a:r>
            <a:r>
              <a:rPr lang="en-US" dirty="0" err="1" smtClean="0"/>
              <a:t>teste</a:t>
            </a:r>
            <a:r>
              <a:rPr lang="en-US" dirty="0" smtClean="0"/>
              <a:t> antes do </a:t>
            </a:r>
            <a:r>
              <a:rPr lang="en-US" dirty="0" err="1" smtClean="0"/>
              <a:t>código</a:t>
            </a:r>
            <a:r>
              <a:rPr lang="en-US" dirty="0" smtClean="0"/>
              <a:t> de </a:t>
            </a:r>
            <a:r>
              <a:rPr lang="en-US" dirty="0" err="1" smtClean="0"/>
              <a:t>produção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Ciclo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5 </a:t>
            </a:r>
            <a:r>
              <a:rPr lang="en-US" dirty="0" err="1" smtClean="0"/>
              <a:t>etapas</a:t>
            </a:r>
            <a:r>
              <a:rPr lang="en-US" dirty="0" smtClean="0"/>
              <a:t>: </a:t>
            </a:r>
            <a:r>
              <a:rPr lang="en-US" dirty="0" err="1" smtClean="0"/>
              <a:t>escreva</a:t>
            </a:r>
            <a:r>
              <a:rPr lang="en-US" dirty="0" smtClean="0"/>
              <a:t> um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falha</a:t>
            </a:r>
            <a:r>
              <a:rPr lang="en-US" dirty="0" smtClean="0"/>
              <a:t>, </a:t>
            </a:r>
            <a:r>
              <a:rPr lang="en-US" dirty="0" err="1" smtClean="0"/>
              <a:t>veja</a:t>
            </a:r>
            <a:r>
              <a:rPr lang="en-US" dirty="0" smtClean="0"/>
              <a:t>-o </a:t>
            </a:r>
            <a:r>
              <a:rPr lang="en-US" dirty="0" err="1" smtClean="0"/>
              <a:t>falhar</a:t>
            </a:r>
            <a:r>
              <a:rPr lang="en-US" dirty="0" smtClean="0"/>
              <a:t>, </a:t>
            </a:r>
            <a:r>
              <a:rPr lang="en-US" dirty="0" err="1" smtClean="0"/>
              <a:t>fa</a:t>
            </a:r>
            <a:r>
              <a:rPr lang="en-US" dirty="0" err="1" smtClean="0"/>
              <a:t>ça</a:t>
            </a:r>
            <a:r>
              <a:rPr lang="en-US" dirty="0" smtClean="0"/>
              <a:t> o </a:t>
            </a:r>
            <a:r>
              <a:rPr lang="en-US" dirty="0" err="1" smtClean="0"/>
              <a:t>teste</a:t>
            </a:r>
            <a:r>
              <a:rPr lang="en-US" dirty="0" smtClean="0"/>
              <a:t> </a:t>
            </a:r>
            <a:r>
              <a:rPr lang="en-US" dirty="0" err="1" smtClean="0"/>
              <a:t>passar</a:t>
            </a:r>
            <a:r>
              <a:rPr lang="en-US" dirty="0" smtClean="0"/>
              <a:t> da </a:t>
            </a:r>
            <a:r>
              <a:rPr lang="en-US" dirty="0" err="1" smtClean="0"/>
              <a:t>maneira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simples </a:t>
            </a:r>
            <a:r>
              <a:rPr lang="en-US" dirty="0" err="1" smtClean="0"/>
              <a:t>possível</a:t>
            </a:r>
            <a:r>
              <a:rPr lang="en-US" dirty="0" smtClean="0"/>
              <a:t>, </a:t>
            </a:r>
            <a:r>
              <a:rPr lang="en-US" dirty="0" err="1" smtClean="0"/>
              <a:t>veja</a:t>
            </a:r>
            <a:r>
              <a:rPr lang="en-US" dirty="0" smtClean="0"/>
              <a:t>-o </a:t>
            </a:r>
            <a:r>
              <a:rPr lang="en-US" dirty="0" err="1" smtClean="0"/>
              <a:t>passar</a:t>
            </a:r>
            <a:r>
              <a:rPr lang="en-US" dirty="0" smtClean="0"/>
              <a:t>, </a:t>
            </a:r>
            <a:r>
              <a:rPr lang="en-US" dirty="0" err="1" smtClean="0"/>
              <a:t>refatora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remover </a:t>
            </a:r>
            <a:r>
              <a:rPr lang="en-US" dirty="0" err="1" smtClean="0"/>
              <a:t>duplicação</a:t>
            </a:r>
            <a:r>
              <a:rPr lang="en-US" dirty="0" smtClean="0"/>
              <a:t> de dados e </a:t>
            </a:r>
            <a:r>
              <a:rPr lang="en-US" dirty="0" err="1" smtClean="0"/>
              <a:t>código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23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</a:t>
            </a:r>
            <a:r>
              <a:rPr lang="en-US" dirty="0" err="1" smtClean="0"/>
              <a:t>ção</a:t>
            </a:r>
            <a:r>
              <a:rPr lang="en-US" dirty="0" smtClean="0"/>
              <a:t> com </a:t>
            </a:r>
            <a:r>
              <a:rPr lang="en-US" dirty="0" err="1" smtClean="0"/>
              <a:t>Experi</a:t>
            </a:r>
            <a:r>
              <a:rPr lang="en-US" dirty="0" err="1" smtClean="0"/>
              <a:t>ência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experi</a:t>
            </a:r>
            <a:r>
              <a:rPr lang="en-US" dirty="0" err="1" smtClean="0"/>
              <a:t>ência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fez </a:t>
            </a:r>
            <a:r>
              <a:rPr lang="en-US" dirty="0" err="1" smtClean="0"/>
              <a:t>diferença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qualidade</a:t>
            </a:r>
            <a:r>
              <a:rPr lang="en-US" dirty="0" smtClean="0"/>
              <a:t> do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gerado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Com </a:t>
            </a:r>
            <a:r>
              <a:rPr lang="en-US" dirty="0" err="1" smtClean="0"/>
              <a:t>exceção</a:t>
            </a:r>
            <a:r>
              <a:rPr lang="en-US" dirty="0" smtClean="0"/>
              <a:t> da </a:t>
            </a:r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coesão</a:t>
            </a:r>
            <a:r>
              <a:rPr lang="en-US" dirty="0" smtClean="0"/>
              <a:t> dos </a:t>
            </a:r>
            <a:r>
              <a:rPr lang="en-US" dirty="0" err="1" smtClean="0"/>
              <a:t>métodos</a:t>
            </a:r>
            <a:r>
              <a:rPr lang="en-US" dirty="0" smtClean="0"/>
              <a:t>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apresentou</a:t>
            </a:r>
            <a:r>
              <a:rPr lang="en-US" dirty="0" smtClean="0"/>
              <a:t> </a:t>
            </a:r>
            <a:r>
              <a:rPr lang="en-US" dirty="0" err="1" smtClean="0"/>
              <a:t>diferença</a:t>
            </a:r>
            <a:r>
              <a:rPr lang="en-US" dirty="0" smtClean="0"/>
              <a:t> no </a:t>
            </a:r>
            <a:r>
              <a:rPr lang="en-US" dirty="0" err="1" smtClean="0"/>
              <a:t>grupo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era </a:t>
            </a:r>
            <a:r>
              <a:rPr lang="en-US" dirty="0" err="1" smtClean="0"/>
              <a:t>experiente</a:t>
            </a:r>
            <a:r>
              <a:rPr lang="en-US" dirty="0" smtClean="0"/>
              <a:t> </a:t>
            </a:r>
            <a:r>
              <a:rPr lang="en-US" dirty="0" err="1" smtClean="0"/>
              <a:t>tanto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desenvolvimento</a:t>
            </a:r>
            <a:r>
              <a:rPr lang="en-US" dirty="0" smtClean="0"/>
              <a:t> de software </a:t>
            </a:r>
            <a:r>
              <a:rPr lang="en-US" dirty="0" err="1" smtClean="0"/>
              <a:t>quanto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TDD.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58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Avalia</a:t>
            </a:r>
            <a:r>
              <a:rPr lang="en-US" dirty="0" err="1" smtClean="0"/>
              <a:t>ção</a:t>
            </a:r>
            <a:r>
              <a:rPr lang="en-US" dirty="0" smtClean="0"/>
              <a:t> dos </a:t>
            </a:r>
            <a:r>
              <a:rPr lang="en-US" dirty="0" err="1" smtClean="0"/>
              <a:t>especialistas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indústria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 descr="Screen shot 2012-04-22 at 8.43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31" y="3235151"/>
            <a:ext cx="8127992" cy="101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815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Avalia</a:t>
            </a:r>
            <a:r>
              <a:rPr lang="en-US" dirty="0" err="1" smtClean="0"/>
              <a:t>ção</a:t>
            </a:r>
            <a:r>
              <a:rPr lang="en-US" dirty="0" smtClean="0"/>
              <a:t> dos </a:t>
            </a:r>
            <a:r>
              <a:rPr lang="en-US" dirty="0" err="1" smtClean="0"/>
              <a:t>especialistas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academia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 descr="Screen shot 2012-04-22 at 8.43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30" y="3420978"/>
            <a:ext cx="8106785" cy="96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51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Discuss</a:t>
            </a:r>
            <a:r>
              <a:rPr lang="en-US" dirty="0" err="1" smtClean="0"/>
              <a:t>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encontradas</a:t>
            </a:r>
            <a:r>
              <a:rPr lang="en-US" dirty="0" smtClean="0"/>
              <a:t> </a:t>
            </a:r>
            <a:r>
              <a:rPr lang="en-US" dirty="0" err="1" smtClean="0"/>
              <a:t>diferenças</a:t>
            </a:r>
            <a:r>
              <a:rPr lang="en-US" dirty="0" smtClean="0"/>
              <a:t> entre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códigos</a:t>
            </a:r>
            <a:r>
              <a:rPr lang="en-US" dirty="0" smtClean="0"/>
              <a:t> </a:t>
            </a:r>
            <a:r>
              <a:rPr lang="en-US" dirty="0" err="1" smtClean="0"/>
              <a:t>produzidos</a:t>
            </a:r>
            <a:r>
              <a:rPr lang="en-US" dirty="0" smtClean="0"/>
              <a:t> com e </a:t>
            </a:r>
            <a:r>
              <a:rPr lang="en-US" dirty="0" err="1" smtClean="0"/>
              <a:t>sem</a:t>
            </a:r>
            <a:r>
              <a:rPr lang="en-US" dirty="0" smtClean="0"/>
              <a:t> TDD, do </a:t>
            </a:r>
            <a:r>
              <a:rPr lang="en-US" dirty="0" err="1" smtClean="0"/>
              <a:t>ponto</a:t>
            </a:r>
            <a:r>
              <a:rPr lang="en-US" dirty="0" smtClean="0"/>
              <a:t> de vista das </a:t>
            </a:r>
            <a:r>
              <a:rPr lang="en-US" dirty="0" err="1" smtClean="0"/>
              <a:t>métricas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e dos </a:t>
            </a:r>
            <a:r>
              <a:rPr lang="en-US" dirty="0" err="1" smtClean="0"/>
              <a:t>especialistas</a:t>
            </a:r>
            <a:r>
              <a:rPr lang="en-US" dirty="0" smtClean="0"/>
              <a:t> </a:t>
            </a:r>
            <a:r>
              <a:rPr lang="en-US" dirty="0" err="1" smtClean="0"/>
              <a:t>convidados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motivos</a:t>
            </a:r>
            <a:r>
              <a:rPr lang="en-US" dirty="0" smtClean="0"/>
              <a:t> disso </a:t>
            </a:r>
            <a:r>
              <a:rPr lang="en-US" dirty="0" err="1" smtClean="0"/>
              <a:t>precisam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entendidos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41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</a:t>
            </a:r>
            <a:r>
              <a:rPr lang="en-US" dirty="0" err="1" smtClean="0"/>
              <a:t>álise</a:t>
            </a:r>
            <a:r>
              <a:rPr lang="en-US" dirty="0" smtClean="0"/>
              <a:t> </a:t>
            </a:r>
            <a:r>
              <a:rPr lang="en-US" dirty="0" err="1" smtClean="0"/>
              <a:t>Qualitativa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298576"/>
          </a:xfrm>
        </p:spPr>
        <p:txBody>
          <a:bodyPr/>
          <a:lstStyle/>
          <a:p>
            <a:r>
              <a:rPr lang="en-US" dirty="0" err="1" smtClean="0"/>
              <a:t>Participantes</a:t>
            </a:r>
            <a:r>
              <a:rPr lang="en-US" dirty="0" smtClean="0"/>
              <a:t>,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maioria</a:t>
            </a:r>
            <a:r>
              <a:rPr lang="en-US" dirty="0" smtClean="0"/>
              <a:t>, </a:t>
            </a:r>
            <a:r>
              <a:rPr lang="en-US" dirty="0" err="1" smtClean="0"/>
              <a:t>afirmaram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pr</a:t>
            </a:r>
            <a:r>
              <a:rPr lang="en-US" dirty="0" err="1" smtClean="0"/>
              <a:t>ática</a:t>
            </a:r>
            <a:r>
              <a:rPr lang="en-US" dirty="0" smtClean="0"/>
              <a:t> de TDD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teria</a:t>
            </a:r>
            <a:r>
              <a:rPr lang="en-US" dirty="0" smtClean="0"/>
              <a:t> </a:t>
            </a:r>
            <a:r>
              <a:rPr lang="en-US" dirty="0" err="1" smtClean="0"/>
              <a:t>feito</a:t>
            </a:r>
            <a:r>
              <a:rPr lang="en-US" dirty="0" smtClean="0"/>
              <a:t>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diferença</a:t>
            </a:r>
            <a:r>
              <a:rPr lang="en-US" dirty="0" smtClean="0"/>
              <a:t> no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gerado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 principal </a:t>
            </a:r>
            <a:r>
              <a:rPr lang="en-US" dirty="0" err="1" smtClean="0"/>
              <a:t>justificativa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a de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experiência</a:t>
            </a:r>
            <a:r>
              <a:rPr lang="en-US" dirty="0" smtClean="0"/>
              <a:t> e </a:t>
            </a:r>
            <a:r>
              <a:rPr lang="en-US" dirty="0" err="1" smtClean="0"/>
              <a:t>conhecimento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orientação</a:t>
            </a:r>
            <a:r>
              <a:rPr lang="en-US" dirty="0" smtClean="0"/>
              <a:t> a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guiaram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a </a:t>
            </a:r>
            <a:r>
              <a:rPr lang="en-US" dirty="0" err="1" smtClean="0"/>
              <a:t>resolução</a:t>
            </a:r>
            <a:r>
              <a:rPr lang="en-US" dirty="0" smtClean="0"/>
              <a:t> dos </a:t>
            </a:r>
            <a:r>
              <a:rPr lang="en-US" dirty="0" err="1" smtClean="0"/>
              <a:t>exercícios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exemplos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dados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participantes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Um deles </a:t>
            </a:r>
            <a:r>
              <a:rPr lang="en-US" dirty="0" err="1" smtClean="0"/>
              <a:t>comentou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fez </a:t>
            </a:r>
            <a:r>
              <a:rPr lang="en-US" dirty="0" err="1" smtClean="0"/>
              <a:t>uso</a:t>
            </a:r>
            <a:r>
              <a:rPr lang="en-US" dirty="0" smtClean="0"/>
              <a:t> de um </a:t>
            </a:r>
            <a:r>
              <a:rPr lang="en-US" dirty="0" err="1" smtClean="0"/>
              <a:t>Padrão</a:t>
            </a:r>
            <a:r>
              <a:rPr lang="en-US" dirty="0" smtClean="0"/>
              <a:t> de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aprendera</a:t>
            </a:r>
            <a:r>
              <a:rPr lang="en-US" dirty="0" smtClean="0"/>
              <a:t> </a:t>
            </a:r>
            <a:r>
              <a:rPr lang="en-US" dirty="0" err="1" smtClean="0"/>
              <a:t>dias</a:t>
            </a:r>
            <a:r>
              <a:rPr lang="en-US" dirty="0" smtClean="0"/>
              <a:t> antes.</a:t>
            </a:r>
          </a:p>
          <a:p>
            <a:pPr lvl="1"/>
            <a:r>
              <a:rPr lang="en-US" dirty="0" smtClean="0"/>
              <a:t>Outro </a:t>
            </a:r>
            <a:r>
              <a:rPr lang="en-US" dirty="0" err="1" smtClean="0"/>
              <a:t>comentou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estudos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princípios</a:t>
            </a:r>
            <a:r>
              <a:rPr lang="en-US" dirty="0" smtClean="0"/>
              <a:t> SOLID </a:t>
            </a:r>
            <a:r>
              <a:rPr lang="en-US" dirty="0" err="1" smtClean="0"/>
              <a:t>lhe</a:t>
            </a:r>
            <a:r>
              <a:rPr lang="en-US" dirty="0" smtClean="0"/>
              <a:t> </a:t>
            </a:r>
            <a:r>
              <a:rPr lang="en-US" dirty="0" err="1" smtClean="0"/>
              <a:t>ajudaram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82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Efeitos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qualidade</a:t>
            </a:r>
            <a:r>
              <a:rPr lang="en-US" dirty="0" smtClean="0"/>
              <a:t> </a:t>
            </a:r>
            <a:r>
              <a:rPr lang="en-US" dirty="0" err="1" smtClean="0"/>
              <a:t>externa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Segundo </a:t>
            </a:r>
            <a:r>
              <a:rPr lang="en-US" dirty="0" err="1" smtClean="0"/>
              <a:t>eles</a:t>
            </a:r>
            <a:r>
              <a:rPr lang="en-US" dirty="0" smtClean="0"/>
              <a:t>, TDD tem </a:t>
            </a:r>
            <a:r>
              <a:rPr lang="en-US" dirty="0" err="1" smtClean="0"/>
              <a:t>efeitos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qualidade</a:t>
            </a:r>
            <a:r>
              <a:rPr lang="en-US" dirty="0" smtClean="0"/>
              <a:t> </a:t>
            </a:r>
            <a:r>
              <a:rPr lang="en-US" dirty="0" err="1" smtClean="0"/>
              <a:t>externa</a:t>
            </a:r>
            <a:r>
              <a:rPr lang="en-US" dirty="0" smtClean="0"/>
              <a:t> do </a:t>
            </a:r>
            <a:r>
              <a:rPr lang="en-US" dirty="0" err="1" smtClean="0"/>
              <a:t>sistema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6" descr="Screen shot 2012-04-22 at 8.53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84" y="3089442"/>
            <a:ext cx="8362951" cy="118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60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Efeitos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qualidade</a:t>
            </a:r>
            <a:r>
              <a:rPr lang="en-US" dirty="0" smtClean="0"/>
              <a:t> </a:t>
            </a:r>
            <a:r>
              <a:rPr lang="en-US" dirty="0" err="1" smtClean="0"/>
              <a:t>interna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Apesar</a:t>
            </a:r>
            <a:r>
              <a:rPr lang="en-US" dirty="0" smtClean="0"/>
              <a:t> de </a:t>
            </a:r>
            <a:r>
              <a:rPr lang="en-US" dirty="0" err="1" smtClean="0"/>
              <a:t>afirmarem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TDD </a:t>
            </a:r>
            <a:r>
              <a:rPr lang="en-US" dirty="0" err="1" smtClean="0"/>
              <a:t>n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faria</a:t>
            </a:r>
            <a:r>
              <a:rPr lang="en-US" dirty="0" smtClean="0"/>
              <a:t> </a:t>
            </a:r>
            <a:r>
              <a:rPr lang="en-US" dirty="0" err="1" smtClean="0"/>
              <a:t>diferença</a:t>
            </a:r>
            <a:r>
              <a:rPr lang="en-US" dirty="0" smtClean="0"/>
              <a:t> no </a:t>
            </a:r>
            <a:r>
              <a:rPr lang="en-US" dirty="0" err="1" smtClean="0"/>
              <a:t>código</a:t>
            </a:r>
            <a:r>
              <a:rPr lang="en-US" dirty="0" smtClean="0"/>
              <a:t>,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afirmaram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enxergam</a:t>
            </a:r>
            <a:r>
              <a:rPr lang="en-US" dirty="0" smtClean="0"/>
              <a:t> </a:t>
            </a:r>
            <a:r>
              <a:rPr lang="en-US" dirty="0" err="1" smtClean="0"/>
              <a:t>benefícios</a:t>
            </a:r>
            <a:r>
              <a:rPr lang="en-US" dirty="0" smtClean="0"/>
              <a:t> no </a:t>
            </a:r>
            <a:r>
              <a:rPr lang="en-US" dirty="0" err="1" smtClean="0"/>
              <a:t>projeto</a:t>
            </a:r>
            <a:r>
              <a:rPr lang="en-US" dirty="0" smtClean="0"/>
              <a:t> de classes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usam</a:t>
            </a:r>
            <a:r>
              <a:rPr lang="en-US" dirty="0" smtClean="0"/>
              <a:t> TDD.</a:t>
            </a:r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eles</a:t>
            </a:r>
            <a:r>
              <a:rPr lang="en-US" dirty="0" smtClean="0"/>
              <a:t>, o ideal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unir</a:t>
            </a:r>
            <a:r>
              <a:rPr lang="en-US" dirty="0" smtClean="0"/>
              <a:t> a </a:t>
            </a:r>
            <a:r>
              <a:rPr lang="en-US" dirty="0" err="1" smtClean="0"/>
              <a:t>prática</a:t>
            </a:r>
            <a:r>
              <a:rPr lang="en-US" dirty="0" smtClean="0"/>
              <a:t> de TDD com a </a:t>
            </a:r>
            <a:r>
              <a:rPr lang="en-US" dirty="0" err="1" smtClean="0"/>
              <a:t>experiência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 descr="Screen shot 2012-04-22 at 8.54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89" y="4119960"/>
            <a:ext cx="8348914" cy="91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97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Seguran</a:t>
            </a:r>
            <a:r>
              <a:rPr lang="en-US" dirty="0" err="1" smtClean="0"/>
              <a:t>ça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refatoração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 </a:t>
            </a:r>
            <a:r>
              <a:rPr lang="en-US" dirty="0" err="1" smtClean="0"/>
              <a:t>participantes</a:t>
            </a:r>
            <a:r>
              <a:rPr lang="en-US" dirty="0" smtClean="0"/>
              <a:t> </a:t>
            </a:r>
            <a:r>
              <a:rPr lang="en-US" dirty="0" err="1" smtClean="0"/>
              <a:t>afirmaram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testes </a:t>
            </a:r>
            <a:r>
              <a:rPr lang="en-US" dirty="0" err="1" smtClean="0"/>
              <a:t>gerados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a </a:t>
            </a:r>
            <a:r>
              <a:rPr lang="en-US" dirty="0" err="1" smtClean="0"/>
              <a:t>pr</a:t>
            </a:r>
            <a:r>
              <a:rPr lang="en-US" dirty="0" err="1" smtClean="0"/>
              <a:t>ática</a:t>
            </a:r>
            <a:r>
              <a:rPr lang="en-US" dirty="0" smtClean="0"/>
              <a:t> </a:t>
            </a:r>
            <a:r>
              <a:rPr lang="en-US" dirty="0" err="1" smtClean="0"/>
              <a:t>dão</a:t>
            </a:r>
            <a:r>
              <a:rPr lang="en-US" dirty="0" smtClean="0"/>
              <a:t> </a:t>
            </a:r>
            <a:r>
              <a:rPr lang="en-US" dirty="0" err="1" smtClean="0"/>
              <a:t>segurança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refatorar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Um </a:t>
            </a:r>
            <a:r>
              <a:rPr lang="en-US" dirty="0" err="1" smtClean="0"/>
              <a:t>participante</a:t>
            </a:r>
            <a:r>
              <a:rPr lang="en-US" dirty="0" smtClean="0"/>
              <a:t> inclusive </a:t>
            </a:r>
            <a:r>
              <a:rPr lang="en-US" dirty="0" err="1" smtClean="0"/>
              <a:t>mencionou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experiência</a:t>
            </a:r>
            <a:r>
              <a:rPr lang="en-US" dirty="0" smtClean="0"/>
              <a:t> real.</a:t>
            </a:r>
          </a:p>
          <a:p>
            <a:pPr lvl="1"/>
            <a:r>
              <a:rPr lang="en-US" dirty="0" err="1" smtClean="0"/>
              <a:t>Experiência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novamente</a:t>
            </a:r>
            <a:r>
              <a:rPr lang="en-US" dirty="0" smtClean="0"/>
              <a:t> </a:t>
            </a:r>
            <a:r>
              <a:rPr lang="en-US" dirty="0" err="1" smtClean="0"/>
              <a:t>mencionada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 descr="Screen shot 2012-04-22 at 9.00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04" y="4008192"/>
            <a:ext cx="8488947" cy="93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342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Passos</a:t>
            </a:r>
            <a:r>
              <a:rPr lang="en-US" dirty="0" smtClean="0"/>
              <a:t> </a:t>
            </a:r>
            <a:r>
              <a:rPr lang="en-US" dirty="0" err="1" smtClean="0"/>
              <a:t>menores</a:t>
            </a:r>
            <a:r>
              <a:rPr lang="en-US" dirty="0" smtClean="0"/>
              <a:t> e </a:t>
            </a:r>
            <a:r>
              <a:rPr lang="en-US" dirty="0" err="1" smtClean="0"/>
              <a:t>simplicidade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TDD </a:t>
            </a:r>
            <a:r>
              <a:rPr lang="en-US" dirty="0" err="1" smtClean="0"/>
              <a:t>sugere</a:t>
            </a:r>
            <a:r>
              <a:rPr lang="en-US" dirty="0" smtClean="0"/>
              <a:t> </a:t>
            </a:r>
            <a:r>
              <a:rPr lang="en-US" i="1" dirty="0" err="1" smtClean="0"/>
              <a:t>passos</a:t>
            </a:r>
            <a:r>
              <a:rPr lang="en-US" i="1" dirty="0" smtClean="0"/>
              <a:t> de </a:t>
            </a:r>
            <a:r>
              <a:rPr lang="en-US" i="1" dirty="0" err="1" smtClean="0"/>
              <a:t>beb</a:t>
            </a:r>
            <a:r>
              <a:rPr lang="en-US" i="1" dirty="0" err="1" smtClean="0"/>
              <a:t>ê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Oito</a:t>
            </a:r>
            <a:r>
              <a:rPr lang="en-US" dirty="0" smtClean="0"/>
              <a:t> </a:t>
            </a:r>
            <a:r>
              <a:rPr lang="en-US" dirty="0" err="1" smtClean="0"/>
              <a:t>participantes</a:t>
            </a:r>
            <a:r>
              <a:rPr lang="en-US" dirty="0" smtClean="0"/>
              <a:t> </a:t>
            </a:r>
            <a:r>
              <a:rPr lang="en-US" dirty="0" err="1" smtClean="0"/>
              <a:t>afirmaram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tomar</a:t>
            </a:r>
            <a:r>
              <a:rPr lang="en-US" dirty="0" smtClean="0"/>
              <a:t> </a:t>
            </a:r>
            <a:r>
              <a:rPr lang="en-US" dirty="0" err="1" smtClean="0"/>
              <a:t>passos</a:t>
            </a:r>
            <a:r>
              <a:rPr lang="en-US" dirty="0" smtClean="0"/>
              <a:t> </a:t>
            </a:r>
            <a:r>
              <a:rPr lang="en-US" dirty="0" err="1" smtClean="0"/>
              <a:t>menores</a:t>
            </a:r>
            <a:r>
              <a:rPr lang="en-US" dirty="0" smtClean="0"/>
              <a:t> </a:t>
            </a:r>
            <a:r>
              <a:rPr lang="en-US" dirty="0" err="1" smtClean="0"/>
              <a:t>lhes</a:t>
            </a:r>
            <a:r>
              <a:rPr lang="en-US" dirty="0" smtClean="0"/>
              <a:t> </a:t>
            </a:r>
            <a:r>
              <a:rPr lang="en-US" dirty="0" err="1" smtClean="0"/>
              <a:t>ajudam</a:t>
            </a:r>
            <a:r>
              <a:rPr lang="en-US" dirty="0" smtClean="0"/>
              <a:t> a </a:t>
            </a:r>
            <a:r>
              <a:rPr lang="en-US" dirty="0" err="1" smtClean="0"/>
              <a:t>pensar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no </a:t>
            </a:r>
            <a:r>
              <a:rPr lang="en-US" dirty="0" err="1" smtClean="0"/>
              <a:t>projeto</a:t>
            </a:r>
            <a:r>
              <a:rPr lang="en-US" dirty="0" smtClean="0"/>
              <a:t> de classes.</a:t>
            </a:r>
          </a:p>
          <a:p>
            <a:pPr lvl="1"/>
            <a:r>
              <a:rPr lang="en-US" dirty="0" smtClean="0"/>
              <a:t>Um deles </a:t>
            </a:r>
            <a:r>
              <a:rPr lang="en-US" dirty="0" err="1" smtClean="0"/>
              <a:t>afirmou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ideia</a:t>
            </a:r>
            <a:r>
              <a:rPr lang="en-US" dirty="0" smtClean="0"/>
              <a:t> de </a:t>
            </a:r>
            <a:r>
              <a:rPr lang="en-US" dirty="0" err="1" smtClean="0"/>
              <a:t>ter</a:t>
            </a:r>
            <a:r>
              <a:rPr lang="en-US" dirty="0" smtClean="0"/>
              <a:t> um </a:t>
            </a:r>
            <a:r>
              <a:rPr lang="en-US" dirty="0" err="1" smtClean="0"/>
              <a:t>objetivo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curto</a:t>
            </a:r>
            <a:r>
              <a:rPr lang="en-US" dirty="0" smtClean="0"/>
              <a:t>, </a:t>
            </a:r>
            <a:r>
              <a:rPr lang="en-US" dirty="0" err="1" smtClean="0"/>
              <a:t>aumenta</a:t>
            </a:r>
            <a:r>
              <a:rPr lang="en-US" dirty="0" smtClean="0"/>
              <a:t> o </a:t>
            </a:r>
            <a:r>
              <a:rPr lang="en-US" dirty="0" err="1" smtClean="0"/>
              <a:t>foco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 descr="Screen shot 2012-04-22 at 9.02.5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47" y="4409557"/>
            <a:ext cx="8362951" cy="90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875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Espa</a:t>
            </a:r>
            <a:r>
              <a:rPr lang="en-US" dirty="0" err="1" smtClean="0"/>
              <a:t>ço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pensar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Testes </a:t>
            </a:r>
            <a:r>
              <a:rPr lang="en-US" dirty="0" err="1" smtClean="0"/>
              <a:t>s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“</a:t>
            </a:r>
            <a:r>
              <a:rPr lang="en-US" dirty="0" err="1" smtClean="0"/>
              <a:t>folha</a:t>
            </a:r>
            <a:r>
              <a:rPr lang="en-US" dirty="0" smtClean="0"/>
              <a:t> de </a:t>
            </a:r>
            <a:r>
              <a:rPr lang="en-US" dirty="0" err="1" smtClean="0"/>
              <a:t>rascunho</a:t>
            </a:r>
            <a:r>
              <a:rPr lang="en-US" dirty="0" smtClean="0"/>
              <a:t>”, </a:t>
            </a:r>
            <a:r>
              <a:rPr lang="en-US" dirty="0" err="1" smtClean="0"/>
              <a:t>onde</a:t>
            </a:r>
            <a:r>
              <a:rPr lang="en-US" dirty="0" smtClean="0"/>
              <a:t> o </a:t>
            </a:r>
            <a:r>
              <a:rPr lang="en-US" dirty="0" err="1" smtClean="0"/>
              <a:t>desenvolvedor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pensar</a:t>
            </a:r>
            <a:r>
              <a:rPr lang="en-US" dirty="0" smtClean="0"/>
              <a:t>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o </a:t>
            </a:r>
            <a:r>
              <a:rPr lang="en-US" dirty="0" err="1" smtClean="0"/>
              <a:t>projeto</a:t>
            </a:r>
            <a:r>
              <a:rPr lang="en-US" dirty="0" smtClean="0"/>
              <a:t> de classes.</a:t>
            </a:r>
          </a:p>
          <a:p>
            <a:pPr lvl="1"/>
            <a:r>
              <a:rPr lang="en-US" dirty="0" smtClean="0"/>
              <a:t>Segundo </a:t>
            </a:r>
            <a:r>
              <a:rPr lang="en-US" dirty="0" err="1" smtClean="0"/>
              <a:t>eles</a:t>
            </a:r>
            <a:r>
              <a:rPr lang="en-US" dirty="0" smtClean="0"/>
              <a:t>, </a:t>
            </a:r>
            <a:r>
              <a:rPr lang="en-US" dirty="0" err="1" smtClean="0"/>
              <a:t>quando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fazem</a:t>
            </a:r>
            <a:r>
              <a:rPr lang="en-US" dirty="0" smtClean="0"/>
              <a:t> TDD, </a:t>
            </a:r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tão</a:t>
            </a:r>
            <a:r>
              <a:rPr lang="en-US" dirty="0" smtClean="0"/>
              <a:t> </a:t>
            </a:r>
            <a:r>
              <a:rPr lang="en-US" dirty="0" err="1" smtClean="0"/>
              <a:t>focados</a:t>
            </a:r>
            <a:r>
              <a:rPr lang="en-US" dirty="0" smtClean="0"/>
              <a:t> no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escrevendo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acabam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pensar</a:t>
            </a:r>
            <a:r>
              <a:rPr lang="en-US" dirty="0" smtClean="0"/>
              <a:t> no </a:t>
            </a:r>
            <a:r>
              <a:rPr lang="en-US" dirty="0" err="1" smtClean="0"/>
              <a:t>projeto</a:t>
            </a:r>
            <a:r>
              <a:rPr lang="en-US" dirty="0" smtClean="0"/>
              <a:t> de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 descr="Screen shot 2012-04-22 at 9.05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87" y="4414927"/>
            <a:ext cx="8362951" cy="176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1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Efeitos</a:t>
            </a:r>
            <a:r>
              <a:rPr lang="en-US" dirty="0" smtClean="0"/>
              <a:t> da </a:t>
            </a:r>
            <a:r>
              <a:rPr lang="en-US" dirty="0" err="1" smtClean="0"/>
              <a:t>pr</a:t>
            </a:r>
            <a:r>
              <a:rPr lang="en-US" dirty="0" err="1" smtClean="0"/>
              <a:t>ática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comum</a:t>
            </a:r>
            <a:r>
              <a:rPr lang="en-US" dirty="0" smtClean="0"/>
              <a:t> </a:t>
            </a:r>
            <a:r>
              <a:rPr lang="en-US" dirty="0" err="1" smtClean="0"/>
              <a:t>relacionar</a:t>
            </a:r>
            <a:r>
              <a:rPr lang="en-US" dirty="0" smtClean="0"/>
              <a:t> a </a:t>
            </a:r>
            <a:r>
              <a:rPr lang="en-US" dirty="0" err="1" smtClean="0"/>
              <a:t>prática</a:t>
            </a:r>
            <a:r>
              <a:rPr lang="en-US" dirty="0" smtClean="0"/>
              <a:t> de TDD com </a:t>
            </a:r>
            <a:r>
              <a:rPr lang="en-US" dirty="0" err="1" smtClean="0"/>
              <a:t>efeitos</a:t>
            </a:r>
            <a:r>
              <a:rPr lang="en-US" dirty="0" smtClean="0"/>
              <a:t> </a:t>
            </a:r>
            <a:r>
              <a:rPr lang="en-US" dirty="0" err="1" smtClean="0"/>
              <a:t>positivos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qualidade</a:t>
            </a:r>
            <a:r>
              <a:rPr lang="en-US" dirty="0" smtClean="0"/>
              <a:t> </a:t>
            </a:r>
            <a:r>
              <a:rPr lang="en-US" dirty="0" err="1" smtClean="0"/>
              <a:t>externa</a:t>
            </a:r>
            <a:r>
              <a:rPr lang="en-US" dirty="0" smtClean="0"/>
              <a:t> do software.</a:t>
            </a:r>
          </a:p>
          <a:p>
            <a:pPr lvl="1"/>
            <a:r>
              <a:rPr lang="en-US" dirty="0" err="1"/>
              <a:t>Muitos</a:t>
            </a:r>
            <a:r>
              <a:rPr lang="en-US" dirty="0"/>
              <a:t> </a:t>
            </a:r>
            <a:r>
              <a:rPr lang="en-US" dirty="0" err="1"/>
              <a:t>trabalhos</a:t>
            </a:r>
            <a:r>
              <a:rPr lang="en-US" dirty="0"/>
              <a:t>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/>
              <a:t>mencionam</a:t>
            </a:r>
            <a:r>
              <a:rPr lang="en-US" dirty="0"/>
              <a:t> </a:t>
            </a:r>
            <a:r>
              <a:rPr lang="en-US" dirty="0" err="1"/>
              <a:t>possíveis</a:t>
            </a:r>
            <a:r>
              <a:rPr lang="en-US" dirty="0"/>
              <a:t> </a:t>
            </a:r>
            <a:r>
              <a:rPr lang="en-US" dirty="0" err="1"/>
              <a:t>efeitos</a:t>
            </a:r>
            <a:r>
              <a:rPr lang="en-US" dirty="0"/>
              <a:t> da </a:t>
            </a:r>
            <a:r>
              <a:rPr lang="en-US" dirty="0" err="1"/>
              <a:t>prática</a:t>
            </a:r>
            <a:r>
              <a:rPr lang="en-US" dirty="0"/>
              <a:t> no </a:t>
            </a:r>
            <a:r>
              <a:rPr lang="en-US" dirty="0" err="1"/>
              <a:t>projeto</a:t>
            </a:r>
            <a:r>
              <a:rPr lang="en-US" dirty="0"/>
              <a:t> de classes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Mas </a:t>
            </a:r>
            <a:r>
              <a:rPr lang="en-US" dirty="0" err="1" smtClean="0"/>
              <a:t>muitos</a:t>
            </a:r>
            <a:r>
              <a:rPr lang="en-US" dirty="0" smtClean="0"/>
              <a:t> </a:t>
            </a:r>
            <a:r>
              <a:rPr lang="en-US" dirty="0" err="1" smtClean="0"/>
              <a:t>autores</a:t>
            </a:r>
            <a:r>
              <a:rPr lang="en-US" dirty="0" smtClean="0"/>
              <a:t> </a:t>
            </a:r>
            <a:r>
              <a:rPr lang="en-US" dirty="0" err="1" smtClean="0"/>
              <a:t>tamb</a:t>
            </a:r>
            <a:r>
              <a:rPr lang="en-US" dirty="0" err="1" smtClean="0"/>
              <a:t>ém</a:t>
            </a:r>
            <a:r>
              <a:rPr lang="en-US" dirty="0" smtClean="0"/>
              <a:t> </a:t>
            </a:r>
            <a:r>
              <a:rPr lang="en-US" dirty="0" err="1" smtClean="0"/>
              <a:t>afirmam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prática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influenciar</a:t>
            </a:r>
            <a:r>
              <a:rPr lang="en-US" dirty="0" smtClean="0"/>
              <a:t> </a:t>
            </a:r>
            <a:r>
              <a:rPr lang="en-US" dirty="0" err="1" smtClean="0"/>
              <a:t>positivamente</a:t>
            </a:r>
            <a:r>
              <a:rPr lang="en-US" dirty="0" smtClean="0"/>
              <a:t> no </a:t>
            </a:r>
            <a:r>
              <a:rPr lang="en-US" dirty="0" err="1" smtClean="0"/>
              <a:t>projeto</a:t>
            </a:r>
            <a:r>
              <a:rPr lang="en-US" dirty="0" smtClean="0"/>
              <a:t> de classes [Bec02], [Mar6], [eNP09], [Ast03].</a:t>
            </a:r>
          </a:p>
          <a:p>
            <a:pPr lvl="1"/>
            <a:r>
              <a:rPr lang="en-US" dirty="0" smtClean="0"/>
              <a:t>Grande parte </a:t>
            </a:r>
            <a:r>
              <a:rPr lang="en-US" dirty="0" err="1" smtClean="0"/>
              <a:t>delas</a:t>
            </a:r>
            <a:r>
              <a:rPr lang="en-US" dirty="0" smtClean="0"/>
              <a:t> se </a:t>
            </a:r>
            <a:r>
              <a:rPr lang="en-US" dirty="0" err="1" smtClean="0"/>
              <a:t>baseia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ideia</a:t>
            </a:r>
            <a:r>
              <a:rPr lang="en-US" dirty="0" smtClean="0"/>
              <a:t> de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difícil</a:t>
            </a:r>
            <a:r>
              <a:rPr lang="en-US" dirty="0" smtClean="0"/>
              <a:t> de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testada</a:t>
            </a:r>
            <a:r>
              <a:rPr lang="en-US" dirty="0" smtClean="0"/>
              <a:t>,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possivelmente</a:t>
            </a:r>
            <a:r>
              <a:rPr lang="en-US" dirty="0" smtClean="0"/>
              <a:t> </a:t>
            </a:r>
            <a:r>
              <a:rPr lang="en-US" dirty="0" err="1" smtClean="0"/>
              <a:t>apresenta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de </a:t>
            </a:r>
            <a:r>
              <a:rPr lang="en-US" dirty="0" err="1" smtClean="0"/>
              <a:t>projeto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0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r</a:t>
            </a:r>
            <a:r>
              <a:rPr lang="en-US" dirty="0" err="1" smtClean="0"/>
              <a:t>ápido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Praticantes</a:t>
            </a:r>
            <a:r>
              <a:rPr lang="en-US" dirty="0" smtClean="0"/>
              <a:t> </a:t>
            </a:r>
            <a:r>
              <a:rPr lang="en-US" dirty="0" err="1" smtClean="0"/>
              <a:t>afirmaram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TDD </a:t>
            </a:r>
            <a:r>
              <a:rPr lang="en-US" dirty="0" err="1" smtClean="0"/>
              <a:t>d</a:t>
            </a:r>
            <a:r>
              <a:rPr lang="en-US" dirty="0" err="1" smtClean="0"/>
              <a:t>á</a:t>
            </a:r>
            <a:r>
              <a:rPr lang="en-US" dirty="0" smtClean="0"/>
              <a:t> feedback </a:t>
            </a:r>
            <a:r>
              <a:rPr lang="en-US" dirty="0" err="1" smtClean="0"/>
              <a:t>constante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desenvolvedor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 descr="tdd-and-tradition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2963779"/>
            <a:ext cx="64135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572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Busca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testabilidade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Muitos</a:t>
            </a:r>
            <a:r>
              <a:rPr lang="en-US" dirty="0" smtClean="0"/>
              <a:t> </a:t>
            </a:r>
            <a:r>
              <a:rPr lang="en-US" dirty="0" err="1" smtClean="0"/>
              <a:t>afirmaram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grande</a:t>
            </a:r>
            <a:r>
              <a:rPr lang="en-US" dirty="0" smtClean="0"/>
              <a:t> </a:t>
            </a:r>
            <a:r>
              <a:rPr lang="en-US" dirty="0" err="1" smtClean="0"/>
              <a:t>maneira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r>
              <a:rPr lang="en-US" dirty="0" smtClean="0"/>
              <a:t> a </a:t>
            </a:r>
            <a:r>
              <a:rPr lang="en-US" dirty="0" err="1" smtClean="0"/>
              <a:t>pr</a:t>
            </a:r>
            <a:r>
              <a:rPr lang="en-US" dirty="0" err="1" smtClean="0"/>
              <a:t>ática</a:t>
            </a:r>
            <a:r>
              <a:rPr lang="en-US" dirty="0" smtClean="0"/>
              <a:t> </a:t>
            </a:r>
            <a:r>
              <a:rPr lang="en-US" dirty="0" err="1" smtClean="0"/>
              <a:t>influencia</a:t>
            </a:r>
            <a:r>
              <a:rPr lang="en-US" dirty="0" smtClean="0"/>
              <a:t> no </a:t>
            </a:r>
            <a:r>
              <a:rPr lang="en-US" dirty="0" err="1" smtClean="0"/>
              <a:t>projeto</a:t>
            </a:r>
            <a:r>
              <a:rPr lang="en-US" dirty="0" smtClean="0"/>
              <a:t> de classes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observando</a:t>
            </a:r>
            <a:r>
              <a:rPr lang="en-US" dirty="0" smtClean="0"/>
              <a:t> a </a:t>
            </a:r>
            <a:r>
              <a:rPr lang="en-US" dirty="0" err="1" smtClean="0"/>
              <a:t>relação</a:t>
            </a:r>
            <a:r>
              <a:rPr lang="en-US" dirty="0" smtClean="0"/>
              <a:t> entre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difícil</a:t>
            </a:r>
            <a:r>
              <a:rPr lang="en-US" dirty="0" smtClean="0"/>
              <a:t> de </a:t>
            </a:r>
            <a:r>
              <a:rPr lang="en-US" dirty="0" err="1" smtClean="0"/>
              <a:t>testar</a:t>
            </a:r>
            <a:r>
              <a:rPr lang="en-US" dirty="0" smtClean="0"/>
              <a:t> e um </a:t>
            </a:r>
            <a:r>
              <a:rPr lang="en-US" dirty="0" err="1" smtClean="0"/>
              <a:t>projeto</a:t>
            </a:r>
            <a:r>
              <a:rPr lang="en-US" dirty="0" smtClean="0"/>
              <a:t> de classes com </a:t>
            </a:r>
            <a:r>
              <a:rPr lang="en-US" dirty="0" err="1" smtClean="0"/>
              <a:t>problemas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fácil</a:t>
            </a:r>
            <a:r>
              <a:rPr lang="en-US" dirty="0" smtClean="0"/>
              <a:t> de </a:t>
            </a:r>
            <a:r>
              <a:rPr lang="en-US" dirty="0" err="1" smtClean="0"/>
              <a:t>invocar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acoplado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simples.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 descr="Screen shot 2012-04-22 at 9.11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90" y="5052712"/>
            <a:ext cx="8322177" cy="90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96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Padr</a:t>
            </a:r>
            <a:r>
              <a:rPr lang="en-US" dirty="0" err="1" smtClean="0"/>
              <a:t>ões</a:t>
            </a:r>
            <a:r>
              <a:rPr lang="en-US" dirty="0" smtClean="0"/>
              <a:t> de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Levantamos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padr</a:t>
            </a:r>
            <a:r>
              <a:rPr lang="en-US" dirty="0" err="1" smtClean="0"/>
              <a:t>ões</a:t>
            </a:r>
            <a:r>
              <a:rPr lang="en-US" dirty="0" smtClean="0"/>
              <a:t> de feedback </a:t>
            </a:r>
            <a:r>
              <a:rPr lang="en-US" dirty="0" err="1" smtClean="0"/>
              <a:t>que</a:t>
            </a:r>
            <a:r>
              <a:rPr lang="en-US" dirty="0" smtClean="0"/>
              <a:t> a </a:t>
            </a:r>
            <a:r>
              <a:rPr lang="en-US" dirty="0" err="1" smtClean="0"/>
              <a:t>prática</a:t>
            </a:r>
            <a:r>
              <a:rPr lang="en-US" dirty="0" smtClean="0"/>
              <a:t> de TDD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desenvolvedor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Alguns</a:t>
            </a:r>
            <a:r>
              <a:rPr lang="en-US" dirty="0" smtClean="0"/>
              <a:t> deles </a:t>
            </a:r>
            <a:r>
              <a:rPr lang="en-US" dirty="0" err="1" smtClean="0"/>
              <a:t>vão</a:t>
            </a:r>
            <a:r>
              <a:rPr lang="en-US" dirty="0" smtClean="0"/>
              <a:t> de </a:t>
            </a:r>
            <a:r>
              <a:rPr lang="en-US" dirty="0" err="1" smtClean="0"/>
              <a:t>encontro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outros </a:t>
            </a:r>
            <a:r>
              <a:rPr lang="en-US" dirty="0" err="1" smtClean="0"/>
              <a:t>autores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comentaram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Esses</a:t>
            </a:r>
            <a:r>
              <a:rPr lang="en-US" dirty="0" smtClean="0"/>
              <a:t> </a:t>
            </a:r>
            <a:r>
              <a:rPr lang="en-US" dirty="0" err="1" smtClean="0"/>
              <a:t>padrões</a:t>
            </a:r>
            <a:r>
              <a:rPr lang="en-US" dirty="0" smtClean="0"/>
              <a:t> </a:t>
            </a:r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separados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Padrões</a:t>
            </a:r>
            <a:r>
              <a:rPr lang="en-US" dirty="0" smtClean="0"/>
              <a:t> de </a:t>
            </a:r>
            <a:r>
              <a:rPr lang="en-US" dirty="0" err="1" smtClean="0"/>
              <a:t>Acoplamento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 smtClean="0"/>
              <a:t>Padrões</a:t>
            </a:r>
            <a:r>
              <a:rPr lang="en-US" dirty="0" smtClean="0"/>
              <a:t> de </a:t>
            </a:r>
            <a:r>
              <a:rPr lang="en-US" dirty="0" err="1" smtClean="0"/>
              <a:t>Coesão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Padrões</a:t>
            </a:r>
            <a:r>
              <a:rPr lang="en-US" dirty="0" smtClean="0"/>
              <a:t> de </a:t>
            </a:r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Abstração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999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Padr</a:t>
            </a:r>
            <a:r>
              <a:rPr lang="en-US" dirty="0" err="1" smtClean="0"/>
              <a:t>ões</a:t>
            </a:r>
            <a:r>
              <a:rPr lang="en-US" dirty="0" smtClean="0"/>
              <a:t> </a:t>
            </a:r>
            <a:r>
              <a:rPr lang="en-US" dirty="0" err="1" smtClean="0"/>
              <a:t>ligados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coesão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Muitos</a:t>
            </a:r>
            <a:r>
              <a:rPr lang="en-US" dirty="0" smtClean="0"/>
              <a:t> Testes </a:t>
            </a:r>
            <a:r>
              <a:rPr lang="en-US" dirty="0" err="1" smtClean="0"/>
              <a:t>para</a:t>
            </a:r>
            <a:r>
              <a:rPr lang="en-US" dirty="0" smtClean="0"/>
              <a:t> um </a:t>
            </a:r>
            <a:r>
              <a:rPr lang="en-US" dirty="0" err="1" smtClean="0"/>
              <a:t>M</a:t>
            </a:r>
            <a:r>
              <a:rPr lang="en-US" dirty="0" err="1" smtClean="0"/>
              <a:t>étodo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Muitos</a:t>
            </a:r>
            <a:r>
              <a:rPr lang="en-US" dirty="0" smtClean="0"/>
              <a:t> Testes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Cenário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Grande.</a:t>
            </a:r>
          </a:p>
          <a:p>
            <a:r>
              <a:rPr lang="en-US" dirty="0" smtClean="0"/>
              <a:t>Testes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Método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Público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412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Muitos</a:t>
            </a:r>
            <a:r>
              <a:rPr lang="en-US" dirty="0" smtClean="0"/>
              <a:t> Testes Para um </a:t>
            </a:r>
            <a:r>
              <a:rPr lang="en-US" dirty="0" err="1" smtClean="0"/>
              <a:t>M</a:t>
            </a:r>
            <a:r>
              <a:rPr lang="en-US" dirty="0" err="1" smtClean="0"/>
              <a:t>étodo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Quando</a:t>
            </a:r>
            <a:r>
              <a:rPr lang="en-US" dirty="0"/>
              <a:t> um </a:t>
            </a:r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necessita</a:t>
            </a:r>
            <a:r>
              <a:rPr lang="en-US" dirty="0"/>
              <a:t> de </a:t>
            </a:r>
            <a:r>
              <a:rPr lang="en-US" dirty="0" err="1"/>
              <a:t>diversos</a:t>
            </a:r>
            <a:r>
              <a:rPr lang="en-US" dirty="0"/>
              <a:t> testes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garantir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comportamento</a:t>
            </a:r>
            <a:r>
              <a:rPr lang="en-US" dirty="0"/>
              <a:t>, o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questão</a:t>
            </a:r>
            <a:r>
              <a:rPr lang="en-US" dirty="0"/>
              <a:t> </a:t>
            </a:r>
            <a:r>
              <a:rPr lang="en-US" dirty="0" err="1"/>
              <a:t>provavelmente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complexo</a:t>
            </a:r>
            <a:r>
              <a:rPr lang="en-US" dirty="0"/>
              <a:t> e/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possui</a:t>
            </a:r>
            <a:r>
              <a:rPr lang="en-US" dirty="0"/>
              <a:t>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responsabilidades</a:t>
            </a:r>
            <a:r>
              <a:rPr lang="en-US" dirty="0"/>
              <a:t>.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assim</a:t>
            </a:r>
            <a:r>
              <a:rPr lang="en-US" dirty="0"/>
              <a:t> </a:t>
            </a:r>
            <a:r>
              <a:rPr lang="en-US" dirty="0" err="1"/>
              <a:t>possuem</a:t>
            </a:r>
            <a:r>
              <a:rPr lang="en-US" dirty="0"/>
              <a:t> </a:t>
            </a:r>
            <a:r>
              <a:rPr lang="en-US" dirty="0" err="1"/>
              <a:t>geralmente</a:t>
            </a:r>
            <a:r>
              <a:rPr lang="en-US" dirty="0"/>
              <a:t> </a:t>
            </a: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caminhos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e </a:t>
            </a:r>
            <a:r>
              <a:rPr lang="en-US" dirty="0" err="1"/>
              <a:t>tendem</a:t>
            </a:r>
            <a:r>
              <a:rPr lang="en-US" dirty="0"/>
              <a:t> a </a:t>
            </a:r>
            <a:r>
              <a:rPr lang="en-US" dirty="0" err="1"/>
              <a:t>alterar</a:t>
            </a:r>
            <a:r>
              <a:rPr lang="en-US" dirty="0"/>
              <a:t> </a:t>
            </a:r>
            <a:r>
              <a:rPr lang="en-US" dirty="0" err="1"/>
              <a:t>muitos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</a:t>
            </a:r>
            <a:r>
              <a:rPr lang="en-US" dirty="0" err="1"/>
              <a:t>internos</a:t>
            </a:r>
            <a:r>
              <a:rPr lang="en-US" dirty="0"/>
              <a:t> do </a:t>
            </a:r>
            <a:r>
              <a:rPr lang="en-US" dirty="0" err="1"/>
              <a:t>objeto</a:t>
            </a:r>
            <a:r>
              <a:rPr lang="en-US" dirty="0"/>
              <a:t>, </a:t>
            </a:r>
            <a:r>
              <a:rPr lang="en-US" dirty="0" err="1"/>
              <a:t>obrigando</a:t>
            </a:r>
            <a:r>
              <a:rPr lang="en-US" dirty="0"/>
              <a:t> o </a:t>
            </a:r>
            <a:r>
              <a:rPr lang="en-US" dirty="0" err="1"/>
              <a:t>desenvolvedor</a:t>
            </a:r>
            <a:r>
              <a:rPr lang="en-US" dirty="0"/>
              <a:t> a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muitos</a:t>
            </a:r>
            <a:r>
              <a:rPr lang="en-US" dirty="0"/>
              <a:t> testes,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queira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cobertura</a:t>
            </a:r>
            <a:r>
              <a:rPr lang="en-US" dirty="0"/>
              <a:t> de testes. A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, demos o </a:t>
            </a:r>
            <a:r>
              <a:rPr lang="en-US" dirty="0" err="1"/>
              <a:t>nome</a:t>
            </a:r>
            <a:r>
              <a:rPr lang="en-US" dirty="0"/>
              <a:t> de </a:t>
            </a:r>
            <a:r>
              <a:rPr lang="en-US" b="1" dirty="0" err="1"/>
              <a:t>Muitos</a:t>
            </a:r>
            <a:r>
              <a:rPr lang="en-US" b="1" dirty="0"/>
              <a:t> Testes Para Um </a:t>
            </a:r>
            <a:r>
              <a:rPr lang="en-US" b="1" dirty="0" err="1"/>
              <a:t>Método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89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Muitos</a:t>
            </a:r>
            <a:r>
              <a:rPr lang="en-US" dirty="0"/>
              <a:t> Testes Para Uma </a:t>
            </a:r>
            <a:r>
              <a:rPr lang="en-US" dirty="0" err="1"/>
              <a:t>Classe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entendido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desenvolvedor</a:t>
            </a:r>
            <a:r>
              <a:rPr lang="en-US" dirty="0"/>
              <a:t> </a:t>
            </a:r>
            <a:r>
              <a:rPr lang="en-US" dirty="0" err="1"/>
              <a:t>escreve</a:t>
            </a:r>
            <a:r>
              <a:rPr lang="en-US" dirty="0"/>
              <a:t> </a:t>
            </a:r>
            <a:r>
              <a:rPr lang="en-US" dirty="0" err="1"/>
              <a:t>muitos</a:t>
            </a:r>
            <a:r>
              <a:rPr lang="en-US" dirty="0"/>
              <a:t> testes </a:t>
            </a:r>
            <a:r>
              <a:rPr lang="en-US" dirty="0" err="1"/>
              <a:t>para</a:t>
            </a:r>
            <a:r>
              <a:rPr lang="en-US" dirty="0"/>
              <a:t> 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um </a:t>
            </a:r>
            <a:r>
              <a:rPr lang="en-US" dirty="0" err="1"/>
              <a:t>todo</a:t>
            </a:r>
            <a:r>
              <a:rPr lang="en-US" dirty="0"/>
              <a:t>. Classes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expõem</a:t>
            </a:r>
            <a:r>
              <a:rPr lang="en-US" dirty="0"/>
              <a:t> </a:t>
            </a:r>
            <a:r>
              <a:rPr lang="en-US" dirty="0" err="1"/>
              <a:t>muitos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o </a:t>
            </a:r>
            <a:r>
              <a:rPr lang="en-US" dirty="0" err="1"/>
              <a:t>mundo</a:t>
            </a:r>
            <a:r>
              <a:rPr lang="en-US" dirty="0"/>
              <a:t> de </a:t>
            </a:r>
            <a:r>
              <a:rPr lang="en-US" dirty="0" err="1"/>
              <a:t>fora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tendem</a:t>
            </a:r>
            <a:r>
              <a:rPr lang="en-US" dirty="0"/>
              <a:t> a </a:t>
            </a:r>
            <a:r>
              <a:rPr lang="en-US" dirty="0" err="1"/>
              <a:t>possuir</a:t>
            </a:r>
            <a:r>
              <a:rPr lang="en-US" dirty="0"/>
              <a:t> </a:t>
            </a:r>
            <a:r>
              <a:rPr lang="en-US" dirty="0" err="1"/>
              <a:t>muitas</a:t>
            </a:r>
            <a:r>
              <a:rPr lang="en-US" dirty="0"/>
              <a:t> </a:t>
            </a:r>
            <a:r>
              <a:rPr lang="en-US" dirty="0" err="1"/>
              <a:t>responsabilidades</a:t>
            </a:r>
            <a:r>
              <a:rPr lang="en-US" dirty="0"/>
              <a:t>. </a:t>
            </a:r>
            <a:r>
              <a:rPr lang="en-US" dirty="0" err="1"/>
              <a:t>Chamamos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de </a:t>
            </a:r>
            <a:r>
              <a:rPr lang="en-US" b="1" dirty="0" err="1"/>
              <a:t>Muitos</a:t>
            </a:r>
            <a:r>
              <a:rPr lang="en-US" b="1" dirty="0"/>
              <a:t> Testes Para Uma </a:t>
            </a:r>
            <a:r>
              <a:rPr lang="en-US" b="1" dirty="0" err="1"/>
              <a:t>Classe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13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Cenário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Grande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Outro </a:t>
            </a:r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coesão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encontrado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programador</a:t>
            </a:r>
            <a:r>
              <a:rPr lang="en-US" dirty="0"/>
              <a:t> </a:t>
            </a:r>
            <a:r>
              <a:rPr lang="en-US" dirty="0" err="1"/>
              <a:t>sente</a:t>
            </a:r>
            <a:r>
              <a:rPr lang="en-US" dirty="0"/>
              <a:t> a </a:t>
            </a:r>
            <a:r>
              <a:rPr lang="en-US" dirty="0" err="1"/>
              <a:t>necessidade</a:t>
            </a:r>
            <a:r>
              <a:rPr lang="en-US" dirty="0"/>
              <a:t> de </a:t>
            </a:r>
            <a:r>
              <a:rPr lang="en-US" dirty="0" err="1"/>
              <a:t>escrever</a:t>
            </a:r>
            <a:r>
              <a:rPr lang="en-US" dirty="0"/>
              <a:t> </a:t>
            </a:r>
            <a:r>
              <a:rPr lang="en-US" dirty="0" err="1"/>
              <a:t>cenários</a:t>
            </a:r>
            <a:r>
              <a:rPr lang="en-US" dirty="0"/>
              <a:t> de </a:t>
            </a:r>
            <a:r>
              <a:rPr lang="en-US" dirty="0" err="1"/>
              <a:t>teste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.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inferir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necessidade</a:t>
            </a:r>
            <a:r>
              <a:rPr lang="en-US" dirty="0"/>
              <a:t> surge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lidam</a:t>
            </a:r>
            <a:r>
              <a:rPr lang="en-US" dirty="0"/>
              <a:t> com </a:t>
            </a:r>
            <a:r>
              <a:rPr lang="en-US" dirty="0" err="1"/>
              <a:t>muitos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e </a:t>
            </a:r>
            <a:r>
              <a:rPr lang="en-US" dirty="0" err="1"/>
              <a:t>fazem</a:t>
            </a:r>
            <a:r>
              <a:rPr lang="en-US" dirty="0"/>
              <a:t> </a:t>
            </a:r>
            <a:r>
              <a:rPr lang="en-US" dirty="0" err="1"/>
              <a:t>muita</a:t>
            </a:r>
            <a:r>
              <a:rPr lang="en-US" dirty="0"/>
              <a:t> </a:t>
            </a:r>
            <a:r>
              <a:rPr lang="en-US" dirty="0" err="1"/>
              <a:t>coisa</a:t>
            </a:r>
            <a:r>
              <a:rPr lang="en-US" dirty="0"/>
              <a:t>. </a:t>
            </a:r>
            <a:r>
              <a:rPr lang="en-US" dirty="0" err="1"/>
              <a:t>Nomeamos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de </a:t>
            </a:r>
            <a:r>
              <a:rPr lang="en-US" b="1" dirty="0" err="1"/>
              <a:t>Cenário</a:t>
            </a:r>
            <a:r>
              <a:rPr lang="en-US" b="1" dirty="0"/>
              <a:t> </a:t>
            </a:r>
            <a:r>
              <a:rPr lang="en-US" b="1" dirty="0" err="1"/>
              <a:t>Muito</a:t>
            </a:r>
            <a:r>
              <a:rPr lang="en-US" b="1" dirty="0"/>
              <a:t> Grande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967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Testes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Público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 </a:t>
            </a:r>
            <a:r>
              <a:rPr lang="en-US" dirty="0" err="1"/>
              <a:t>padrão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explicitamente</a:t>
            </a:r>
            <a:r>
              <a:rPr lang="en-US" dirty="0"/>
              <a:t> </a:t>
            </a:r>
            <a:r>
              <a:rPr lang="en-US" dirty="0" err="1"/>
              <a:t>levantado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participantes</a:t>
            </a:r>
            <a:r>
              <a:rPr lang="en-US" dirty="0"/>
              <a:t>, mas </a:t>
            </a:r>
            <a:r>
              <a:rPr lang="en-US" dirty="0" err="1"/>
              <a:t>notado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nós</a:t>
            </a:r>
            <a:r>
              <a:rPr lang="en-US" dirty="0"/>
              <a:t>,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desenvolvedor</a:t>
            </a:r>
            <a:r>
              <a:rPr lang="en-US" dirty="0"/>
              <a:t> </a:t>
            </a:r>
            <a:r>
              <a:rPr lang="en-US" dirty="0" err="1"/>
              <a:t>sente</a:t>
            </a:r>
            <a:r>
              <a:rPr lang="en-US" dirty="0"/>
              <a:t> a </a:t>
            </a:r>
            <a:r>
              <a:rPr lang="en-US" dirty="0" err="1"/>
              <a:t>necessidade</a:t>
            </a:r>
            <a:r>
              <a:rPr lang="en-US" dirty="0"/>
              <a:t> de se </a:t>
            </a:r>
            <a:r>
              <a:rPr lang="en-US" dirty="0" err="1"/>
              <a:t>testar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público</a:t>
            </a:r>
            <a:r>
              <a:rPr lang="en-US" dirty="0"/>
              <a:t>.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privados</a:t>
            </a:r>
            <a:r>
              <a:rPr lang="en-US" dirty="0"/>
              <a:t> </a:t>
            </a:r>
            <a:r>
              <a:rPr lang="en-US" dirty="0" err="1"/>
              <a:t>geralmente</a:t>
            </a:r>
            <a:r>
              <a:rPr lang="en-US" dirty="0"/>
              <a:t> </a:t>
            </a:r>
            <a:r>
              <a:rPr lang="en-US" dirty="0" err="1"/>
              <a:t>servem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transformar</a:t>
            </a:r>
            <a:r>
              <a:rPr lang="en-US" dirty="0"/>
              <a:t> o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público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algo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fácil</a:t>
            </a:r>
            <a:r>
              <a:rPr lang="en-US" dirty="0"/>
              <a:t> de </a:t>
            </a:r>
            <a:r>
              <a:rPr lang="en-US" dirty="0" err="1"/>
              <a:t>ler</a:t>
            </a:r>
            <a:r>
              <a:rPr lang="en-US" dirty="0"/>
              <a:t>.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desejar</a:t>
            </a:r>
            <a:r>
              <a:rPr lang="en-US" dirty="0"/>
              <a:t> </a:t>
            </a:r>
            <a:r>
              <a:rPr lang="en-US" dirty="0" err="1"/>
              <a:t>testá</a:t>
            </a:r>
            <a:r>
              <a:rPr lang="en-US" dirty="0"/>
              <a:t>-lo de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isolada</a:t>
            </a:r>
            <a:r>
              <a:rPr lang="en-US" dirty="0"/>
              <a:t>, o </a:t>
            </a:r>
            <a:r>
              <a:rPr lang="en-US" dirty="0" err="1"/>
              <a:t>programador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de </a:t>
            </a:r>
            <a:r>
              <a:rPr lang="en-US" dirty="0" err="1"/>
              <a:t>frente</a:t>
            </a:r>
            <a:r>
              <a:rPr lang="en-US" dirty="0"/>
              <a:t> a um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possua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responsabi</a:t>
            </a:r>
            <a:r>
              <a:rPr lang="en-US" dirty="0"/>
              <a:t>- </a:t>
            </a:r>
            <a:r>
              <a:rPr lang="en-US" dirty="0" err="1"/>
              <a:t>lidade</a:t>
            </a:r>
            <a:r>
              <a:rPr lang="en-US" dirty="0"/>
              <a:t> </a:t>
            </a:r>
            <a:r>
              <a:rPr lang="en-US" dirty="0" err="1"/>
              <a:t>suficiente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alocada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. A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, </a:t>
            </a:r>
            <a:r>
              <a:rPr lang="en-US" dirty="0" err="1"/>
              <a:t>chamamos</a:t>
            </a:r>
            <a:r>
              <a:rPr lang="en-US" dirty="0"/>
              <a:t> de Testes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dirty="0" err="1"/>
              <a:t>Método</a:t>
            </a:r>
            <a:r>
              <a:rPr lang="en-US" b="1" dirty="0"/>
              <a:t> </a:t>
            </a:r>
            <a:r>
              <a:rPr lang="en-US" b="1" dirty="0" err="1"/>
              <a:t>Que</a:t>
            </a:r>
            <a:r>
              <a:rPr lang="en-US" b="1" dirty="0"/>
              <a:t> </a:t>
            </a:r>
            <a:r>
              <a:rPr lang="en-US" b="1" dirty="0" err="1"/>
              <a:t>Não</a:t>
            </a:r>
            <a:r>
              <a:rPr lang="en-US" b="1" dirty="0"/>
              <a:t> </a:t>
            </a:r>
            <a:r>
              <a:rPr lang="en-US" b="1" dirty="0" err="1"/>
              <a:t>É</a:t>
            </a:r>
            <a:r>
              <a:rPr lang="en-US" b="1" dirty="0"/>
              <a:t> </a:t>
            </a:r>
            <a:r>
              <a:rPr lang="en-US" b="1" dirty="0" err="1"/>
              <a:t>Público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160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Padr</a:t>
            </a:r>
            <a:r>
              <a:rPr lang="en-US" dirty="0" err="1" smtClean="0"/>
              <a:t>ões</a:t>
            </a:r>
            <a:r>
              <a:rPr lang="en-US" dirty="0" smtClean="0"/>
              <a:t> </a:t>
            </a:r>
            <a:r>
              <a:rPr lang="en-US" dirty="0" err="1" smtClean="0"/>
              <a:t>Ligados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Acoplamento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Dubl</a:t>
            </a:r>
            <a:r>
              <a:rPr lang="en-US" dirty="0" err="1" smtClean="0"/>
              <a:t>ê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Excesso</a:t>
            </a:r>
            <a:endParaRPr lang="en-US" dirty="0" smtClean="0"/>
          </a:p>
          <a:p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Dublê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Utilizados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4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Dubl</a:t>
            </a:r>
            <a:r>
              <a:rPr lang="en-US" dirty="0" err="1" smtClean="0"/>
              <a:t>ê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Excesso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abusivo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dublês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testar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indica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a </a:t>
            </a:r>
            <a:r>
              <a:rPr lang="en-US" dirty="0" err="1"/>
              <a:t>classe</a:t>
            </a:r>
            <a:r>
              <a:rPr lang="en-US" dirty="0"/>
              <a:t> sob </a:t>
            </a:r>
            <a:r>
              <a:rPr lang="en-US" dirty="0" err="1"/>
              <a:t>teste</a:t>
            </a:r>
            <a:r>
              <a:rPr lang="en-US" dirty="0"/>
              <a:t> </a:t>
            </a:r>
            <a:r>
              <a:rPr lang="en-US" dirty="0" err="1"/>
              <a:t>possui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de </a:t>
            </a:r>
            <a:r>
              <a:rPr lang="en-US" dirty="0" err="1"/>
              <a:t>acoplamento</a:t>
            </a:r>
            <a:r>
              <a:rPr lang="en-US" dirty="0"/>
              <a:t>.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deduzir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faz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muitos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dublês</a:t>
            </a:r>
            <a:r>
              <a:rPr lang="en-US" dirty="0"/>
              <a:t> </a:t>
            </a:r>
            <a:r>
              <a:rPr lang="en-US" dirty="0" err="1"/>
              <a:t>depende</a:t>
            </a:r>
            <a:r>
              <a:rPr lang="en-US" dirty="0"/>
              <a:t> de </a:t>
            </a:r>
            <a:r>
              <a:rPr lang="en-US" dirty="0" err="1"/>
              <a:t>muitas</a:t>
            </a:r>
            <a:r>
              <a:rPr lang="en-US" dirty="0"/>
              <a:t> classes, e </a:t>
            </a:r>
            <a:r>
              <a:rPr lang="en-US" dirty="0" err="1"/>
              <a:t>portanto</a:t>
            </a:r>
            <a:r>
              <a:rPr lang="en-US" dirty="0"/>
              <a:t>, </a:t>
            </a:r>
            <a:r>
              <a:rPr lang="en-US" dirty="0" err="1"/>
              <a:t>tende</a:t>
            </a:r>
            <a:r>
              <a:rPr lang="en-US" dirty="0"/>
              <a:t> a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instável</a:t>
            </a:r>
            <a:r>
              <a:rPr lang="en-US" dirty="0"/>
              <a:t>. A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, demos o </a:t>
            </a:r>
            <a:r>
              <a:rPr lang="en-US" dirty="0" err="1"/>
              <a:t>nome</a:t>
            </a:r>
            <a:r>
              <a:rPr lang="en-US" dirty="0"/>
              <a:t> de </a:t>
            </a:r>
            <a:r>
              <a:rPr lang="en-US" b="1" dirty="0" err="1"/>
              <a:t>Objetos</a:t>
            </a:r>
            <a:r>
              <a:rPr lang="en-US" b="1" dirty="0"/>
              <a:t> </a:t>
            </a:r>
            <a:r>
              <a:rPr lang="en-US" b="1" dirty="0" err="1"/>
              <a:t>Dublê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Excesso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2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Popularidade</a:t>
            </a:r>
            <a:r>
              <a:rPr lang="en-US" dirty="0" smtClean="0"/>
              <a:t> da </a:t>
            </a:r>
            <a:r>
              <a:rPr lang="en-US" dirty="0" err="1" smtClean="0"/>
              <a:t>pr</a:t>
            </a:r>
            <a:r>
              <a:rPr lang="en-US" dirty="0" err="1" smtClean="0"/>
              <a:t>ática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Question</a:t>
            </a:r>
            <a:r>
              <a:rPr lang="en-US" dirty="0" err="1" smtClean="0"/>
              <a:t>ários</a:t>
            </a:r>
            <a:r>
              <a:rPr lang="en-US" dirty="0" smtClean="0"/>
              <a:t> </a:t>
            </a:r>
            <a:r>
              <a:rPr lang="en-US" dirty="0" err="1" smtClean="0"/>
              <a:t>feitos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Wambler</a:t>
            </a:r>
            <a:r>
              <a:rPr lang="en-US" dirty="0" smtClean="0"/>
              <a:t> [Wam10] </a:t>
            </a:r>
            <a:r>
              <a:rPr lang="en-US" dirty="0" err="1" smtClean="0"/>
              <a:t>mostram</a:t>
            </a:r>
            <a:r>
              <a:rPr lang="en-US" dirty="0" smtClean="0"/>
              <a:t> o </a:t>
            </a:r>
            <a:r>
              <a:rPr lang="en-US" dirty="0" err="1" smtClean="0"/>
              <a:t>crescimento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adoção</a:t>
            </a:r>
            <a:r>
              <a:rPr lang="en-US" dirty="0" smtClean="0"/>
              <a:t> da </a:t>
            </a:r>
            <a:r>
              <a:rPr lang="en-US" dirty="0" err="1" smtClean="0"/>
              <a:t>prática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parte da </a:t>
            </a:r>
            <a:r>
              <a:rPr lang="en-US" dirty="0" err="1" smtClean="0"/>
              <a:t>indústria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Empiricamente</a:t>
            </a:r>
            <a:r>
              <a:rPr lang="en-US" dirty="0" smtClean="0"/>
              <a:t>, </a:t>
            </a:r>
            <a:r>
              <a:rPr lang="en-US" dirty="0" err="1" smtClean="0"/>
              <a:t>notamos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o </a:t>
            </a:r>
            <a:r>
              <a:rPr lang="en-US" dirty="0" err="1" smtClean="0"/>
              <a:t>crescimento</a:t>
            </a:r>
            <a:r>
              <a:rPr lang="en-US" dirty="0" smtClean="0"/>
              <a:t> </a:t>
            </a:r>
            <a:r>
              <a:rPr lang="en-US" dirty="0" err="1" smtClean="0"/>
              <a:t>pela</a:t>
            </a:r>
            <a:r>
              <a:rPr lang="en-US" dirty="0" smtClean="0"/>
              <a:t> </a:t>
            </a:r>
            <a:r>
              <a:rPr lang="en-US" dirty="0" err="1" smtClean="0"/>
              <a:t>busca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o </a:t>
            </a:r>
            <a:r>
              <a:rPr lang="en-US" dirty="0" err="1" smtClean="0"/>
              <a:t>assunto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eventos</a:t>
            </a:r>
            <a:r>
              <a:rPr lang="en-US" dirty="0" smtClean="0"/>
              <a:t> </a:t>
            </a:r>
            <a:r>
              <a:rPr lang="en-US" dirty="0" err="1" smtClean="0"/>
              <a:t>ágeis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36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Dubl</a:t>
            </a:r>
            <a:r>
              <a:rPr lang="en-US" dirty="0" err="1" smtClean="0"/>
              <a:t>ê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Utilizados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Outro </a:t>
            </a:r>
            <a:r>
              <a:rPr lang="en-US" dirty="0" err="1"/>
              <a:t>padrão</a:t>
            </a:r>
            <a:r>
              <a:rPr lang="en-US" dirty="0"/>
              <a:t> </a:t>
            </a:r>
            <a:r>
              <a:rPr lang="en-US" dirty="0" err="1"/>
              <a:t>percebido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nós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a </a:t>
            </a:r>
            <a:r>
              <a:rPr lang="en-US" dirty="0" err="1"/>
              <a:t>criação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dublês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de testes.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geralmente</a:t>
            </a:r>
            <a:r>
              <a:rPr lang="en-US" dirty="0"/>
              <a:t> </a:t>
            </a:r>
            <a:r>
              <a:rPr lang="en-US" dirty="0" err="1"/>
              <a:t>acontece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altamente</a:t>
            </a:r>
            <a:r>
              <a:rPr lang="en-US" dirty="0"/>
              <a:t> </a:t>
            </a:r>
            <a:r>
              <a:rPr lang="en-US" dirty="0" err="1"/>
              <a:t>acoplada</a:t>
            </a:r>
            <a:r>
              <a:rPr lang="en-US" dirty="0"/>
              <a:t>, e o </a:t>
            </a:r>
            <a:r>
              <a:rPr lang="en-US" dirty="0" err="1"/>
              <a:t>resultado</a:t>
            </a:r>
            <a:r>
              <a:rPr lang="en-US" dirty="0"/>
              <a:t> da </a:t>
            </a:r>
            <a:r>
              <a:rPr lang="en-US" dirty="0" err="1"/>
              <a:t>ação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dependência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interfere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outra</a:t>
            </a:r>
            <a:r>
              <a:rPr lang="en-US" dirty="0"/>
              <a:t>.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acontece</a:t>
            </a:r>
            <a:r>
              <a:rPr lang="en-US" dirty="0"/>
              <a:t>, o </a:t>
            </a:r>
            <a:r>
              <a:rPr lang="en-US" dirty="0" err="1"/>
              <a:t>programador</a:t>
            </a:r>
            <a:r>
              <a:rPr lang="en-US" dirty="0"/>
              <a:t> </a:t>
            </a:r>
            <a:r>
              <a:rPr lang="en-US" dirty="0" err="1"/>
              <a:t>acaba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escrever</a:t>
            </a:r>
            <a:r>
              <a:rPr lang="en-US" dirty="0"/>
              <a:t> </a:t>
            </a:r>
            <a:r>
              <a:rPr lang="en-US" dirty="0" err="1"/>
              <a:t>conjuntos</a:t>
            </a:r>
            <a:r>
              <a:rPr lang="en-US" dirty="0"/>
              <a:t> de testes,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alguns</a:t>
            </a:r>
            <a:r>
              <a:rPr lang="en-US" dirty="0"/>
              <a:t> deles </a:t>
            </a:r>
            <a:r>
              <a:rPr lang="en-US" dirty="0" err="1"/>
              <a:t>lidam</a:t>
            </a:r>
            <a:r>
              <a:rPr lang="en-US" dirty="0"/>
              <a:t> com um sub-</a:t>
            </a:r>
            <a:r>
              <a:rPr lang="en-US" dirty="0" err="1"/>
              <a:t>conjunto</a:t>
            </a:r>
            <a:r>
              <a:rPr lang="en-US" dirty="0"/>
              <a:t> dos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dublês</a:t>
            </a:r>
            <a:r>
              <a:rPr lang="en-US" dirty="0"/>
              <a:t>, </a:t>
            </a:r>
            <a:r>
              <a:rPr lang="en-US" dirty="0" err="1"/>
              <a:t>enquanto</a:t>
            </a:r>
            <a:r>
              <a:rPr lang="en-US" dirty="0"/>
              <a:t> outros testes </a:t>
            </a:r>
            <a:r>
              <a:rPr lang="en-US" dirty="0" err="1"/>
              <a:t>lidam</a:t>
            </a:r>
            <a:r>
              <a:rPr lang="en-US" dirty="0"/>
              <a:t> com o outro sub-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dublês</a:t>
            </a:r>
            <a:r>
              <a:rPr lang="en-US" dirty="0"/>
              <a:t>.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indica</a:t>
            </a:r>
            <a:r>
              <a:rPr lang="en-US" dirty="0"/>
              <a:t> um alto </a:t>
            </a:r>
            <a:r>
              <a:rPr lang="en-US" dirty="0" err="1"/>
              <a:t>acoplamento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,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refatorada</a:t>
            </a:r>
            <a:r>
              <a:rPr lang="en-US" dirty="0"/>
              <a:t>. A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demos o </a:t>
            </a:r>
            <a:r>
              <a:rPr lang="en-US" dirty="0" err="1"/>
              <a:t>nome</a:t>
            </a:r>
            <a:r>
              <a:rPr lang="en-US" dirty="0"/>
              <a:t> de </a:t>
            </a:r>
            <a:r>
              <a:rPr lang="en-US" b="1" dirty="0" err="1" smtClean="0"/>
              <a:t>Objetos</a:t>
            </a:r>
            <a:r>
              <a:rPr lang="en-US" b="1" dirty="0" smtClean="0"/>
              <a:t> </a:t>
            </a:r>
            <a:r>
              <a:rPr lang="en-US" b="1" dirty="0" err="1"/>
              <a:t>Dublê</a:t>
            </a:r>
            <a:r>
              <a:rPr lang="en-US" b="1" dirty="0"/>
              <a:t> </a:t>
            </a:r>
            <a:r>
              <a:rPr lang="en-US" b="1" dirty="0" err="1"/>
              <a:t>Não</a:t>
            </a:r>
            <a:r>
              <a:rPr lang="en-US" b="1" dirty="0"/>
              <a:t> </a:t>
            </a:r>
            <a:r>
              <a:rPr lang="en-US" b="1" dirty="0" err="1" smtClean="0"/>
              <a:t>Utilizados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121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Padr</a:t>
            </a:r>
            <a:r>
              <a:rPr lang="en-US" dirty="0" err="1" smtClean="0"/>
              <a:t>ões</a:t>
            </a:r>
            <a:r>
              <a:rPr lang="en-US" dirty="0" smtClean="0"/>
              <a:t> </a:t>
            </a:r>
            <a:r>
              <a:rPr lang="en-US" dirty="0" err="1" smtClean="0"/>
              <a:t>Ligados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r>
              <a:rPr lang="en-US" dirty="0" smtClean="0"/>
              <a:t> de </a:t>
            </a:r>
            <a:r>
              <a:rPr lang="en-US" dirty="0" err="1" smtClean="0"/>
              <a:t>Abstração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Altera</a:t>
            </a:r>
            <a:r>
              <a:rPr lang="en-US" dirty="0" err="1" smtClean="0"/>
              <a:t>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Testes.</a:t>
            </a:r>
          </a:p>
          <a:p>
            <a:r>
              <a:rPr lang="en-US" dirty="0" smtClean="0"/>
              <a:t>Testes </a:t>
            </a:r>
            <a:r>
              <a:rPr lang="en-US" dirty="0" err="1" smtClean="0"/>
              <a:t>Repetidos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Entidades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Interface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Amigável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Condicional</a:t>
            </a:r>
            <a:r>
              <a:rPr lang="en-US" dirty="0" smtClean="0"/>
              <a:t> no Nome do </a:t>
            </a:r>
            <a:r>
              <a:rPr lang="en-US" dirty="0" err="1" smtClean="0"/>
              <a:t>Teste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189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Testes </a:t>
            </a:r>
            <a:r>
              <a:rPr lang="en-US" dirty="0" err="1" smtClean="0"/>
              <a:t>Repetidos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falta</a:t>
            </a:r>
            <a:r>
              <a:rPr lang="en-US" dirty="0"/>
              <a:t> de </a:t>
            </a:r>
            <a:r>
              <a:rPr lang="en-US" dirty="0" err="1"/>
              <a:t>abstração</a:t>
            </a:r>
            <a:r>
              <a:rPr lang="en-US" dirty="0"/>
              <a:t> </a:t>
            </a:r>
            <a:r>
              <a:rPr lang="en-US" dirty="0" err="1"/>
              <a:t>geralmente</a:t>
            </a:r>
            <a:r>
              <a:rPr lang="en-US" dirty="0"/>
              <a:t> </a:t>
            </a:r>
            <a:r>
              <a:rPr lang="en-US" dirty="0" err="1"/>
              <a:t>faz</a:t>
            </a:r>
            <a:r>
              <a:rPr lang="en-US" dirty="0"/>
              <a:t> com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simples </a:t>
            </a:r>
            <a:r>
              <a:rPr lang="en-US" dirty="0" err="1"/>
              <a:t>mudança</a:t>
            </a:r>
            <a:r>
              <a:rPr lang="en-US" dirty="0"/>
              <a:t> precise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feita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pontos</a:t>
            </a:r>
            <a:r>
              <a:rPr lang="en-US" dirty="0"/>
              <a:t> do </a:t>
            </a:r>
            <a:r>
              <a:rPr lang="en-US" dirty="0" err="1"/>
              <a:t>código</a:t>
            </a:r>
            <a:r>
              <a:rPr lang="en-US" dirty="0"/>
              <a:t>.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mudança</a:t>
            </a:r>
            <a:r>
              <a:rPr lang="en-US" dirty="0"/>
              <a:t> </a:t>
            </a:r>
            <a:r>
              <a:rPr lang="en-US" dirty="0" err="1"/>
              <a:t>acontece</a:t>
            </a:r>
            <a:r>
              <a:rPr lang="en-US" dirty="0"/>
              <a:t> e o </a:t>
            </a:r>
            <a:r>
              <a:rPr lang="en-US" dirty="0" err="1"/>
              <a:t>programador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obrigado a </a:t>
            </a:r>
            <a:r>
              <a:rPr lang="en-US" dirty="0" err="1"/>
              <a:t>fazer</a:t>
            </a:r>
            <a:r>
              <a:rPr lang="en-US" dirty="0"/>
              <a:t> 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alteração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testes,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indica</a:t>
            </a:r>
            <a:r>
              <a:rPr lang="en-US" dirty="0"/>
              <a:t> a </a:t>
            </a:r>
            <a:r>
              <a:rPr lang="en-US" dirty="0" err="1"/>
              <a:t>falta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abstração</a:t>
            </a:r>
            <a:r>
              <a:rPr lang="en-US" dirty="0"/>
              <a:t> </a:t>
            </a:r>
            <a:r>
              <a:rPr lang="en-US" dirty="0" err="1"/>
              <a:t>correta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evitar</a:t>
            </a:r>
            <a:r>
              <a:rPr lang="en-US" dirty="0"/>
              <a:t> a </a:t>
            </a:r>
            <a:r>
              <a:rPr lang="en-US" dirty="0" err="1"/>
              <a:t>repetição</a:t>
            </a:r>
            <a:r>
              <a:rPr lang="en-US" dirty="0"/>
              <a:t> </a:t>
            </a:r>
            <a:r>
              <a:rPr lang="en-US" dirty="0" err="1"/>
              <a:t>desnecessária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. A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</a:t>
            </a:r>
            <a:r>
              <a:rPr lang="en-US" dirty="0" err="1"/>
              <a:t>damos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 de </a:t>
            </a:r>
            <a:r>
              <a:rPr lang="en-US" b="1" dirty="0" err="1"/>
              <a:t>Mesma</a:t>
            </a:r>
            <a:r>
              <a:rPr lang="en-US" b="1" dirty="0"/>
              <a:t> </a:t>
            </a:r>
            <a:r>
              <a:rPr lang="en-US" b="1" dirty="0" err="1"/>
              <a:t>Alteração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Diferentes</a:t>
            </a:r>
            <a:r>
              <a:rPr lang="en-US" b="1" dirty="0"/>
              <a:t> Testes</a:t>
            </a:r>
            <a:r>
              <a:rPr lang="en-US" dirty="0"/>
              <a:t>. </a:t>
            </a:r>
            <a:r>
              <a:rPr lang="en-US" dirty="0" err="1"/>
              <a:t>Analogamente</a:t>
            </a:r>
            <a:r>
              <a:rPr lang="en-US" dirty="0"/>
              <a:t>, o </a:t>
            </a:r>
            <a:r>
              <a:rPr lang="en-US" dirty="0" err="1"/>
              <a:t>programador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perceber</a:t>
            </a:r>
            <a:r>
              <a:rPr lang="en-US" dirty="0"/>
              <a:t> 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coisa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começa</a:t>
            </a:r>
            <a:r>
              <a:rPr lang="en-US" dirty="0"/>
              <a:t> a </a:t>
            </a:r>
            <a:r>
              <a:rPr lang="en-US" dirty="0" err="1"/>
              <a:t>criar</a:t>
            </a:r>
            <a:r>
              <a:rPr lang="en-US" dirty="0"/>
              <a:t> testes </a:t>
            </a:r>
            <a:r>
              <a:rPr lang="en-US" dirty="0" err="1"/>
              <a:t>repetidos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entidades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. </a:t>
            </a:r>
            <a:r>
              <a:rPr lang="en-US" dirty="0" err="1"/>
              <a:t>Chamamos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de </a:t>
            </a:r>
            <a:r>
              <a:rPr lang="en-US" b="1" dirty="0"/>
              <a:t>Testes </a:t>
            </a:r>
            <a:r>
              <a:rPr lang="en-US" b="1" dirty="0" err="1"/>
              <a:t>Repetidos</a:t>
            </a:r>
            <a:r>
              <a:rPr lang="en-US" b="1" dirty="0"/>
              <a:t> Para </a:t>
            </a:r>
            <a:r>
              <a:rPr lang="en-US" b="1" dirty="0" err="1"/>
              <a:t>Entidades</a:t>
            </a:r>
            <a:r>
              <a:rPr lang="en-US" b="1" dirty="0"/>
              <a:t> </a:t>
            </a:r>
            <a:r>
              <a:rPr lang="en-US" b="1" dirty="0" err="1"/>
              <a:t>Diferentes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307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</a:t>
            </a:r>
            <a:r>
              <a:rPr lang="en-US" dirty="0" err="1" smtClean="0"/>
              <a:t>n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Amigável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desenvolvedor</a:t>
            </a:r>
            <a:r>
              <a:rPr lang="en-US" dirty="0"/>
              <a:t> </a:t>
            </a:r>
            <a:r>
              <a:rPr lang="en-US" dirty="0" err="1"/>
              <a:t>começa</a:t>
            </a:r>
            <a:r>
              <a:rPr lang="en-US" dirty="0"/>
              <a:t> o </a:t>
            </a:r>
            <a:r>
              <a:rPr lang="en-US" dirty="0" err="1"/>
              <a:t>teste</a:t>
            </a:r>
            <a:r>
              <a:rPr lang="en-US" dirty="0"/>
              <a:t> e </a:t>
            </a:r>
            <a:r>
              <a:rPr lang="en-US" dirty="0" err="1"/>
              <a:t>percebe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a interface </a:t>
            </a:r>
            <a:r>
              <a:rPr lang="en-US" dirty="0" err="1"/>
              <a:t>pública</a:t>
            </a:r>
            <a:r>
              <a:rPr lang="en-US" dirty="0"/>
              <a:t> da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amigável</a:t>
            </a:r>
            <a:r>
              <a:rPr lang="en-US" dirty="0"/>
              <a:t>,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indicar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abstração</a:t>
            </a:r>
            <a:r>
              <a:rPr lang="en-US" dirty="0"/>
              <a:t> </a:t>
            </a:r>
            <a:r>
              <a:rPr lang="en-US" dirty="0" err="1"/>
              <a:t>corrente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clara</a:t>
            </a:r>
            <a:r>
              <a:rPr lang="en-US" dirty="0"/>
              <a:t> o </a:t>
            </a:r>
            <a:r>
              <a:rPr lang="en-US" dirty="0" err="1"/>
              <a:t>suficiente</a:t>
            </a:r>
            <a:r>
              <a:rPr lang="en-US" dirty="0"/>
              <a:t> e </a:t>
            </a:r>
            <a:r>
              <a:rPr lang="en-US" dirty="0" err="1"/>
              <a:t>poderia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melhorada</a:t>
            </a:r>
            <a:r>
              <a:rPr lang="en-US" dirty="0"/>
              <a:t>. A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, </a:t>
            </a:r>
            <a:r>
              <a:rPr lang="en-US" dirty="0" err="1"/>
              <a:t>chamamos</a:t>
            </a:r>
            <a:r>
              <a:rPr lang="en-US" dirty="0"/>
              <a:t> de </a:t>
            </a:r>
            <a:r>
              <a:rPr lang="en-US" b="1" dirty="0"/>
              <a:t>Interface </a:t>
            </a:r>
            <a:r>
              <a:rPr lang="en-US" b="1" dirty="0" err="1"/>
              <a:t>Não</a:t>
            </a:r>
            <a:r>
              <a:rPr lang="en-US" b="1" dirty="0"/>
              <a:t> </a:t>
            </a:r>
            <a:r>
              <a:rPr lang="en-US" b="1" dirty="0" err="1"/>
              <a:t>Amigável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997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Condicional</a:t>
            </a:r>
            <a:r>
              <a:rPr lang="en-US" dirty="0" smtClean="0"/>
              <a:t> no Nome do </a:t>
            </a:r>
            <a:r>
              <a:rPr lang="en-US" dirty="0" err="1" smtClean="0"/>
              <a:t>Teste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Outro </a:t>
            </a:r>
            <a:r>
              <a:rPr lang="en-US" dirty="0" err="1"/>
              <a:t>padrão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mencionado</a:t>
            </a:r>
            <a:r>
              <a:rPr lang="en-US" dirty="0"/>
              <a:t> </a:t>
            </a:r>
            <a:r>
              <a:rPr lang="en-US" dirty="0" err="1"/>
              <a:t>explícitamente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a </a:t>
            </a:r>
            <a:r>
              <a:rPr lang="en-US" dirty="0" err="1"/>
              <a:t>existência</a:t>
            </a:r>
            <a:r>
              <a:rPr lang="en-US" dirty="0"/>
              <a:t> da </a:t>
            </a:r>
            <a:r>
              <a:rPr lang="en-US" dirty="0" err="1"/>
              <a:t>palavra</a:t>
            </a:r>
            <a:r>
              <a:rPr lang="en-US" dirty="0"/>
              <a:t> "se" no </a:t>
            </a:r>
            <a:r>
              <a:rPr lang="en-US" dirty="0" err="1"/>
              <a:t>nome</a:t>
            </a:r>
            <a:r>
              <a:rPr lang="en-US" dirty="0"/>
              <a:t> do </a:t>
            </a:r>
            <a:r>
              <a:rPr lang="en-US" dirty="0" err="1"/>
              <a:t>teste</a:t>
            </a:r>
            <a:r>
              <a:rPr lang="en-US" dirty="0"/>
              <a:t>. Testes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possuem</a:t>
            </a:r>
            <a:r>
              <a:rPr lang="en-US" dirty="0"/>
              <a:t> </a:t>
            </a:r>
            <a:r>
              <a:rPr lang="en-US" dirty="0" err="1"/>
              <a:t>nomes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geralmente</a:t>
            </a:r>
            <a:r>
              <a:rPr lang="en-US" dirty="0"/>
              <a:t> </a:t>
            </a:r>
            <a:r>
              <a:rPr lang="en-US" dirty="0" err="1"/>
              <a:t>indicam</a:t>
            </a:r>
            <a:r>
              <a:rPr lang="en-US" dirty="0"/>
              <a:t> a </a:t>
            </a:r>
            <a:r>
              <a:rPr lang="en-US" dirty="0" err="1"/>
              <a:t>existência</a:t>
            </a:r>
            <a:r>
              <a:rPr lang="en-US" dirty="0"/>
              <a:t> de um "if"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implementação</a:t>
            </a:r>
            <a:r>
              <a:rPr lang="en-US" dirty="0"/>
              <a:t> do </a:t>
            </a:r>
            <a:r>
              <a:rPr lang="en-US" dirty="0" err="1"/>
              <a:t>código</a:t>
            </a:r>
            <a:r>
              <a:rPr lang="en-US" dirty="0"/>
              <a:t> de </a:t>
            </a:r>
            <a:r>
              <a:rPr lang="en-US" dirty="0" err="1"/>
              <a:t>produção</a:t>
            </a:r>
            <a:r>
              <a:rPr lang="en-US" dirty="0"/>
              <a:t>. </a:t>
            </a:r>
            <a:r>
              <a:rPr lang="en-US" dirty="0" err="1"/>
              <a:t>Essas</a:t>
            </a:r>
            <a:r>
              <a:rPr lang="en-US" dirty="0"/>
              <a:t>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condições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, </a:t>
            </a:r>
            <a:r>
              <a:rPr lang="en-US" dirty="0" err="1"/>
              <a:t>geralmente</a:t>
            </a:r>
            <a:r>
              <a:rPr lang="en-US" dirty="0"/>
              <a:t>,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refatoradas</a:t>
            </a:r>
            <a:r>
              <a:rPr lang="en-US" dirty="0"/>
              <a:t> e,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meio</a:t>
            </a:r>
            <a:r>
              <a:rPr lang="en-US" dirty="0"/>
              <a:t> do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poliformismo</a:t>
            </a:r>
            <a:r>
              <a:rPr lang="en-US" dirty="0"/>
              <a:t>, </a:t>
            </a:r>
            <a:r>
              <a:rPr lang="en-US" dirty="0" err="1"/>
              <a:t>serem</a:t>
            </a:r>
            <a:r>
              <a:rPr lang="en-US" dirty="0"/>
              <a:t> </a:t>
            </a:r>
            <a:r>
              <a:rPr lang="en-US" dirty="0" err="1"/>
              <a:t>eliminadas</a:t>
            </a:r>
            <a:r>
              <a:rPr lang="en-US" dirty="0"/>
              <a:t>. A </a:t>
            </a:r>
            <a:r>
              <a:rPr lang="en-US" dirty="0" err="1"/>
              <a:t>falta</a:t>
            </a:r>
            <a:r>
              <a:rPr lang="en-US" dirty="0"/>
              <a:t> de </a:t>
            </a:r>
            <a:r>
              <a:rPr lang="en-US" dirty="0" err="1"/>
              <a:t>abstração</a:t>
            </a:r>
            <a:r>
              <a:rPr lang="en-US" dirty="0"/>
              <a:t> </a:t>
            </a:r>
            <a:r>
              <a:rPr lang="en-US" dirty="0" err="1"/>
              <a:t>nesse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evidenciada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</a:t>
            </a:r>
            <a:r>
              <a:rPr lang="en-US" b="1" dirty="0" err="1"/>
              <a:t>Condicional</a:t>
            </a:r>
            <a:r>
              <a:rPr lang="en-US" b="1" dirty="0"/>
              <a:t> No Nome Do </a:t>
            </a:r>
            <a:r>
              <a:rPr lang="en-US" b="1" dirty="0" err="1"/>
              <a:t>Teste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126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</a:t>
            </a:r>
            <a:r>
              <a:rPr lang="en-US" dirty="0" err="1" smtClean="0"/>
              <a:t>ção</a:t>
            </a:r>
            <a:r>
              <a:rPr lang="en-US" dirty="0" smtClean="0"/>
              <a:t> dos </a:t>
            </a:r>
            <a:r>
              <a:rPr lang="en-US" dirty="0" err="1" smtClean="0"/>
              <a:t>princípios</a:t>
            </a:r>
            <a:r>
              <a:rPr lang="en-US" dirty="0" smtClean="0"/>
              <a:t> e SOLID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5" descr="Screen shot 2012-04-22 at 9.25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70" y="2162194"/>
            <a:ext cx="8128000" cy="373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256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Amea</a:t>
            </a:r>
            <a:r>
              <a:rPr lang="en-US" dirty="0" err="1" smtClean="0"/>
              <a:t>ças</a:t>
            </a:r>
            <a:r>
              <a:rPr lang="en-US" dirty="0" smtClean="0"/>
              <a:t> a </a:t>
            </a:r>
            <a:r>
              <a:rPr lang="en-US" dirty="0" err="1" smtClean="0"/>
              <a:t>Validade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pontos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amea</a:t>
            </a:r>
            <a:r>
              <a:rPr lang="en-US" dirty="0" err="1" smtClean="0"/>
              <a:t>çar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dados </a:t>
            </a:r>
            <a:r>
              <a:rPr lang="en-US" dirty="0" err="1" smtClean="0"/>
              <a:t>encontrados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pesquisa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854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Validade</a:t>
            </a:r>
            <a:r>
              <a:rPr lang="en-US" dirty="0" smtClean="0"/>
              <a:t> de </a:t>
            </a:r>
            <a:r>
              <a:rPr lang="en-US" dirty="0" err="1" smtClean="0"/>
              <a:t>Constru</a:t>
            </a:r>
            <a:r>
              <a:rPr lang="en-US" dirty="0" err="1" smtClean="0"/>
              <a:t>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Exerc</a:t>
            </a:r>
            <a:r>
              <a:rPr lang="en-US" dirty="0" err="1" smtClean="0"/>
              <a:t>ícios</a:t>
            </a:r>
            <a:r>
              <a:rPr lang="en-US" dirty="0" smtClean="0"/>
              <a:t> de </a:t>
            </a:r>
            <a:r>
              <a:rPr lang="en-US" dirty="0" err="1" smtClean="0"/>
              <a:t>pequeno</a:t>
            </a:r>
            <a:r>
              <a:rPr lang="en-US" dirty="0" smtClean="0"/>
              <a:t> </a:t>
            </a:r>
            <a:r>
              <a:rPr lang="en-US" dirty="0" err="1" smtClean="0"/>
              <a:t>porte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pequenos</a:t>
            </a:r>
            <a:r>
              <a:rPr lang="en-US" dirty="0" smtClean="0"/>
              <a:t> </a:t>
            </a:r>
            <a:r>
              <a:rPr lang="en-US" dirty="0" err="1" smtClean="0"/>
              <a:t>perto</a:t>
            </a:r>
            <a:r>
              <a:rPr lang="en-US" dirty="0" smtClean="0"/>
              <a:t> do </a:t>
            </a:r>
            <a:r>
              <a:rPr lang="en-US" dirty="0" err="1" smtClean="0"/>
              <a:t>mundo</a:t>
            </a:r>
            <a:r>
              <a:rPr lang="en-US" dirty="0" smtClean="0"/>
              <a:t> real, mas </a:t>
            </a:r>
            <a:r>
              <a:rPr lang="en-US" dirty="0" err="1" smtClean="0"/>
              <a:t>participantes</a:t>
            </a:r>
            <a:r>
              <a:rPr lang="en-US" dirty="0" smtClean="0"/>
              <a:t> </a:t>
            </a:r>
            <a:r>
              <a:rPr lang="en-US" dirty="0" err="1" smtClean="0"/>
              <a:t>afirmaram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contém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parecidos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enfrentam</a:t>
            </a:r>
            <a:r>
              <a:rPr lang="en-US" dirty="0" smtClean="0"/>
              <a:t> no </a:t>
            </a:r>
            <a:r>
              <a:rPr lang="en-US" dirty="0" err="1" smtClean="0"/>
              <a:t>dia</a:t>
            </a:r>
            <a:r>
              <a:rPr lang="en-US" dirty="0" smtClean="0"/>
              <a:t> a dia.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015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Validade</a:t>
            </a:r>
            <a:r>
              <a:rPr lang="en-US" dirty="0" smtClean="0"/>
              <a:t> </a:t>
            </a:r>
            <a:r>
              <a:rPr lang="en-US" dirty="0" err="1" smtClean="0"/>
              <a:t>Interna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4"/>
            <a:ext cx="7583488" cy="4298576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Efeitos</a:t>
            </a:r>
            <a:r>
              <a:rPr lang="en-US" dirty="0" smtClean="0"/>
              <a:t> </a:t>
            </a:r>
            <a:r>
              <a:rPr lang="en-US" dirty="0" err="1" smtClean="0"/>
              <a:t>recentes</a:t>
            </a:r>
            <a:r>
              <a:rPr lang="en-US" dirty="0" smtClean="0"/>
              <a:t> de TDD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mem</a:t>
            </a:r>
            <a:r>
              <a:rPr lang="en-US" dirty="0" err="1" smtClean="0"/>
              <a:t>ória</a:t>
            </a:r>
            <a:r>
              <a:rPr lang="en-US" dirty="0" smtClean="0"/>
              <a:t>	</a:t>
            </a:r>
          </a:p>
          <a:p>
            <a:pPr lvl="1"/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praticantes</a:t>
            </a:r>
            <a:r>
              <a:rPr lang="en-US" dirty="0" smtClean="0"/>
              <a:t> de TDD, </a:t>
            </a:r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“</a:t>
            </a:r>
            <a:r>
              <a:rPr lang="en-US" dirty="0" err="1" smtClean="0"/>
              <a:t>esquecido</a:t>
            </a:r>
            <a:r>
              <a:rPr lang="en-US" dirty="0" smtClean="0"/>
              <a:t>”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pensar</a:t>
            </a:r>
            <a:r>
              <a:rPr lang="en-US" dirty="0" smtClean="0"/>
              <a:t> no </a:t>
            </a:r>
            <a:r>
              <a:rPr lang="en-US" dirty="0" err="1" smtClean="0"/>
              <a:t>projeto</a:t>
            </a:r>
            <a:r>
              <a:rPr lang="en-US" dirty="0" smtClean="0"/>
              <a:t> de classes.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motivo</a:t>
            </a:r>
            <a:r>
              <a:rPr lang="en-US" dirty="0" smtClean="0"/>
              <a:t>, 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participantes</a:t>
            </a:r>
            <a:r>
              <a:rPr lang="en-US" dirty="0" smtClean="0"/>
              <a:t> </a:t>
            </a:r>
            <a:r>
              <a:rPr lang="en-US" dirty="0" err="1" smtClean="0"/>
              <a:t>resolveram</a:t>
            </a:r>
            <a:r>
              <a:rPr lang="en-US" dirty="0" smtClean="0"/>
              <a:t> </a:t>
            </a:r>
            <a:r>
              <a:rPr lang="en-US" dirty="0" err="1" smtClean="0"/>
              <a:t>exercícios</a:t>
            </a:r>
            <a:r>
              <a:rPr lang="en-US" dirty="0" smtClean="0"/>
              <a:t> com e </a:t>
            </a:r>
            <a:r>
              <a:rPr lang="en-US" dirty="0" err="1" smtClean="0"/>
              <a:t>sem</a:t>
            </a:r>
            <a:r>
              <a:rPr lang="en-US" dirty="0" smtClean="0"/>
              <a:t> TDD.</a:t>
            </a:r>
          </a:p>
          <a:p>
            <a:r>
              <a:rPr lang="en-US" dirty="0" err="1" smtClean="0"/>
              <a:t>Exercícios</a:t>
            </a:r>
            <a:r>
              <a:rPr lang="en-US" dirty="0" smtClean="0"/>
              <a:t> </a:t>
            </a:r>
            <a:r>
              <a:rPr lang="en-US" dirty="0" err="1" smtClean="0"/>
              <a:t>inacabados</a:t>
            </a:r>
            <a:endParaRPr lang="en-US" dirty="0" smtClean="0"/>
          </a:p>
          <a:p>
            <a:pPr lvl="1"/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participantes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terminaram</a:t>
            </a:r>
            <a:r>
              <a:rPr lang="en-US" dirty="0" smtClean="0"/>
              <a:t> a </a:t>
            </a:r>
            <a:r>
              <a:rPr lang="en-US" dirty="0" err="1" smtClean="0"/>
              <a:t>implementação</a:t>
            </a:r>
            <a:r>
              <a:rPr lang="en-US" dirty="0" smtClean="0"/>
              <a:t> dos </a:t>
            </a:r>
            <a:r>
              <a:rPr lang="en-US" dirty="0" err="1" smtClean="0"/>
              <a:t>exercícios</a:t>
            </a:r>
            <a:r>
              <a:rPr lang="en-US" dirty="0" smtClean="0"/>
              <a:t>.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afetado</a:t>
            </a:r>
            <a:r>
              <a:rPr lang="en-US" dirty="0" smtClean="0"/>
              <a:t> a </a:t>
            </a:r>
            <a:r>
              <a:rPr lang="en-US" dirty="0" err="1" smtClean="0"/>
              <a:t>análise</a:t>
            </a:r>
            <a:r>
              <a:rPr lang="en-US" dirty="0" smtClean="0"/>
              <a:t> das </a:t>
            </a:r>
            <a:r>
              <a:rPr lang="en-US" dirty="0" err="1" smtClean="0"/>
              <a:t>métricas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Influência</a:t>
            </a:r>
            <a:r>
              <a:rPr lang="en-US" dirty="0" smtClean="0"/>
              <a:t> do </a:t>
            </a:r>
            <a:r>
              <a:rPr lang="en-US" dirty="0" err="1" smtClean="0"/>
              <a:t>Pesquisador</a:t>
            </a:r>
            <a:endParaRPr lang="en-US" dirty="0" smtClean="0"/>
          </a:p>
          <a:p>
            <a:pPr lvl="1"/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pesquisa</a:t>
            </a:r>
            <a:r>
              <a:rPr lang="en-US" dirty="0" smtClean="0"/>
              <a:t> </a:t>
            </a:r>
            <a:r>
              <a:rPr lang="en-US" dirty="0" err="1" smtClean="0"/>
              <a:t>qualitativa</a:t>
            </a:r>
            <a:r>
              <a:rPr lang="en-US" dirty="0" smtClean="0"/>
              <a:t>, o </a:t>
            </a:r>
            <a:r>
              <a:rPr lang="en-US" dirty="0" err="1" smtClean="0"/>
              <a:t>pesquisador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a </a:t>
            </a:r>
            <a:r>
              <a:rPr lang="en-US" dirty="0" err="1" smtClean="0"/>
              <a:t>diferença</a:t>
            </a:r>
            <a:r>
              <a:rPr lang="en-US" dirty="0" smtClean="0"/>
              <a:t>.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esse</a:t>
            </a:r>
            <a:r>
              <a:rPr lang="en-US" dirty="0" smtClean="0"/>
              <a:t> </a:t>
            </a:r>
            <a:r>
              <a:rPr lang="en-US" dirty="0" err="1" smtClean="0"/>
              <a:t>motivo</a:t>
            </a:r>
            <a:r>
              <a:rPr lang="en-US" dirty="0" smtClean="0"/>
              <a:t>, outro </a:t>
            </a:r>
            <a:r>
              <a:rPr lang="en-US" dirty="0" err="1" smtClean="0"/>
              <a:t>pesquisador</a:t>
            </a:r>
            <a:r>
              <a:rPr lang="en-US" dirty="0" smtClean="0"/>
              <a:t> </a:t>
            </a:r>
            <a:r>
              <a:rPr lang="en-US" dirty="0" err="1" smtClean="0"/>
              <a:t>revisou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encontrados</a:t>
            </a:r>
            <a:r>
              <a:rPr lang="en-US" dirty="0" smtClean="0"/>
              <a:t> </a:t>
            </a:r>
            <a:r>
              <a:rPr lang="en-US" dirty="0" err="1" smtClean="0"/>
              <a:t>dessa</a:t>
            </a:r>
            <a:r>
              <a:rPr lang="en-US" dirty="0" smtClean="0"/>
              <a:t> </a:t>
            </a:r>
            <a:r>
              <a:rPr lang="en-US" dirty="0" err="1" smtClean="0"/>
              <a:t>pesquisa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766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Validade</a:t>
            </a:r>
            <a:r>
              <a:rPr lang="en-US" dirty="0" smtClean="0"/>
              <a:t> </a:t>
            </a:r>
            <a:r>
              <a:rPr lang="en-US" dirty="0" err="1" smtClean="0"/>
              <a:t>Externa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Desejabilidade</a:t>
            </a:r>
            <a:r>
              <a:rPr lang="en-US" dirty="0" smtClean="0"/>
              <a:t> social</a:t>
            </a:r>
          </a:p>
          <a:p>
            <a:pPr lvl="1"/>
            <a:r>
              <a:rPr lang="en-US" dirty="0" err="1"/>
              <a:t>Enviesamento</a:t>
            </a:r>
            <a:r>
              <a:rPr lang="en-US" dirty="0"/>
              <a:t> </a:t>
            </a:r>
            <a:r>
              <a:rPr lang="en-US" dirty="0" err="1"/>
              <a:t>pela</a:t>
            </a:r>
            <a:r>
              <a:rPr lang="en-US" dirty="0"/>
              <a:t> </a:t>
            </a:r>
            <a:r>
              <a:rPr lang="en-US" dirty="0" err="1"/>
              <a:t>desejabilidade</a:t>
            </a:r>
            <a:r>
              <a:rPr lang="en-US" dirty="0"/>
              <a:t> social </a:t>
            </a:r>
            <a:r>
              <a:rPr lang="en-US" dirty="0" err="1"/>
              <a:t>é</a:t>
            </a:r>
            <a:r>
              <a:rPr lang="en-US" dirty="0"/>
              <a:t> o </a:t>
            </a:r>
            <a:r>
              <a:rPr lang="en-US" dirty="0" err="1"/>
              <a:t>termo</a:t>
            </a:r>
            <a:r>
              <a:rPr lang="en-US" dirty="0"/>
              <a:t> </a:t>
            </a:r>
            <a:r>
              <a:rPr lang="en-US" dirty="0" err="1"/>
              <a:t>científico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descrever</a:t>
            </a:r>
            <a:r>
              <a:rPr lang="en-US" dirty="0"/>
              <a:t> a </a:t>
            </a:r>
            <a:r>
              <a:rPr lang="en-US" dirty="0" err="1"/>
              <a:t>tendência</a:t>
            </a:r>
            <a:r>
              <a:rPr lang="en-US" dirty="0"/>
              <a:t> de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respondam</a:t>
            </a:r>
            <a:r>
              <a:rPr lang="en-US" dirty="0"/>
              <a:t> </a:t>
            </a:r>
            <a:r>
              <a:rPr lang="en-US" dirty="0" err="1"/>
              <a:t>questões</a:t>
            </a:r>
            <a:r>
              <a:rPr lang="en-US" dirty="0"/>
              <a:t> de </a:t>
            </a:r>
            <a:r>
              <a:rPr lang="en-US" dirty="0" err="1"/>
              <a:t>modo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vistos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outros </a:t>
            </a:r>
            <a:r>
              <a:rPr lang="en-US" dirty="0" err="1"/>
              <a:t>membros</a:t>
            </a:r>
            <a:r>
              <a:rPr lang="en-US" dirty="0"/>
              <a:t> da </a:t>
            </a:r>
            <a:r>
              <a:rPr lang="en-US" dirty="0" err="1"/>
              <a:t>comunidade</a:t>
            </a:r>
            <a:r>
              <a:rPr lang="en-US" dirty="0"/>
              <a:t> [CM60</a:t>
            </a:r>
            <a:r>
              <a:rPr lang="en-US" dirty="0" smtClean="0"/>
              <a:t>].</a:t>
            </a:r>
          </a:p>
          <a:p>
            <a:pPr lvl="1"/>
            <a:r>
              <a:rPr lang="en-US" dirty="0" err="1" smtClean="0"/>
              <a:t>Eliminamos</a:t>
            </a:r>
            <a:r>
              <a:rPr lang="en-US" dirty="0" smtClean="0"/>
              <a:t> </a:t>
            </a:r>
            <a:r>
              <a:rPr lang="en-US" dirty="0" err="1" smtClean="0"/>
              <a:t>todo</a:t>
            </a:r>
            <a:r>
              <a:rPr lang="en-US" dirty="0" smtClean="0"/>
              <a:t> e </a:t>
            </a:r>
            <a:r>
              <a:rPr lang="en-US" dirty="0" err="1" smtClean="0"/>
              <a:t>qualquer</a:t>
            </a:r>
            <a:r>
              <a:rPr lang="en-US" dirty="0" smtClean="0"/>
              <a:t> </a:t>
            </a:r>
            <a:r>
              <a:rPr lang="en-US" dirty="0" err="1" smtClean="0"/>
              <a:t>informa</a:t>
            </a:r>
            <a:r>
              <a:rPr lang="en-US" dirty="0" err="1" smtClean="0"/>
              <a:t>ção</a:t>
            </a:r>
            <a:r>
              <a:rPr lang="en-US" dirty="0" smtClean="0"/>
              <a:t> dada, mas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justificada</a:t>
            </a:r>
            <a:r>
              <a:rPr lang="en-US" dirty="0" smtClean="0"/>
              <a:t> </a:t>
            </a:r>
            <a:r>
              <a:rPr lang="en-US" dirty="0" err="1" smtClean="0"/>
              <a:t>pelo</a:t>
            </a:r>
            <a:r>
              <a:rPr lang="en-US" dirty="0" smtClean="0"/>
              <a:t> </a:t>
            </a:r>
            <a:r>
              <a:rPr lang="en-US" dirty="0" err="1" smtClean="0"/>
              <a:t>participante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Quantidade</a:t>
            </a:r>
            <a:r>
              <a:rPr lang="en-US" dirty="0" smtClean="0"/>
              <a:t> de </a:t>
            </a:r>
            <a:r>
              <a:rPr lang="en-US" dirty="0" err="1" smtClean="0"/>
              <a:t>participantes</a:t>
            </a:r>
            <a:r>
              <a:rPr lang="en-US" dirty="0" smtClean="0"/>
              <a:t> </a:t>
            </a:r>
            <a:r>
              <a:rPr lang="en-US" dirty="0" err="1" smtClean="0"/>
              <a:t>insuficiente</a:t>
            </a:r>
            <a:endParaRPr lang="en-US" dirty="0" smtClean="0"/>
          </a:p>
          <a:p>
            <a:pPr lvl="1"/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suficiente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generalizar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encontrados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8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Motiva</a:t>
            </a:r>
            <a:r>
              <a:rPr lang="en-US" dirty="0" err="1" smtClean="0"/>
              <a:t>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Apesar</a:t>
            </a:r>
            <a:r>
              <a:rPr lang="en-US" dirty="0" smtClean="0"/>
              <a:t> dos </a:t>
            </a:r>
            <a:r>
              <a:rPr lang="en-US" dirty="0" err="1" smtClean="0"/>
              <a:t>ditos</a:t>
            </a:r>
            <a:r>
              <a:rPr lang="en-US" dirty="0" smtClean="0"/>
              <a:t> </a:t>
            </a:r>
            <a:r>
              <a:rPr lang="en-US" dirty="0" err="1" smtClean="0"/>
              <a:t>efeitos</a:t>
            </a:r>
            <a:r>
              <a:rPr lang="en-US" dirty="0" smtClean="0"/>
              <a:t> da </a:t>
            </a:r>
            <a:r>
              <a:rPr lang="en-US" dirty="0" err="1" smtClean="0"/>
              <a:t>pr</a:t>
            </a:r>
            <a:r>
              <a:rPr lang="en-US" dirty="0" err="1" smtClean="0"/>
              <a:t>ática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o </a:t>
            </a:r>
            <a:r>
              <a:rPr lang="en-US" dirty="0" err="1" smtClean="0"/>
              <a:t>projeto</a:t>
            </a:r>
            <a:r>
              <a:rPr lang="en-US" dirty="0" smtClean="0"/>
              <a:t> de classes,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verdade</a:t>
            </a:r>
            <a:r>
              <a:rPr lang="en-US" dirty="0" smtClean="0"/>
              <a:t> </a:t>
            </a:r>
            <a:r>
              <a:rPr lang="en-US" dirty="0" err="1" smtClean="0"/>
              <a:t>pouco</a:t>
            </a:r>
            <a:r>
              <a:rPr lang="en-US" dirty="0" smtClean="0"/>
              <a:t> se </a:t>
            </a:r>
            <a:r>
              <a:rPr lang="en-US" dirty="0" err="1" smtClean="0"/>
              <a:t>sabe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eles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Fizemos</a:t>
            </a:r>
            <a:r>
              <a:rPr lang="en-US" dirty="0" smtClean="0"/>
              <a:t> um </a:t>
            </a:r>
            <a:r>
              <a:rPr lang="en-US" dirty="0" err="1" smtClean="0"/>
              <a:t>estudo</a:t>
            </a:r>
            <a:r>
              <a:rPr lang="en-US" dirty="0" smtClean="0"/>
              <a:t> </a:t>
            </a:r>
            <a:r>
              <a:rPr lang="en-US" dirty="0" err="1" smtClean="0"/>
              <a:t>qualitativo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um </a:t>
            </a:r>
            <a:r>
              <a:rPr lang="en-US" dirty="0" err="1" smtClean="0"/>
              <a:t>evento</a:t>
            </a:r>
            <a:r>
              <a:rPr lang="en-US" dirty="0" smtClean="0"/>
              <a:t> </a:t>
            </a:r>
            <a:r>
              <a:rPr lang="en-US" dirty="0" err="1" smtClean="0"/>
              <a:t>ágil</a:t>
            </a:r>
            <a:r>
              <a:rPr lang="en-US" dirty="0" smtClean="0"/>
              <a:t>, e </a:t>
            </a:r>
            <a:r>
              <a:rPr lang="en-US" dirty="0" err="1" smtClean="0"/>
              <a:t>percebemos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desenvolvedores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souberam</a:t>
            </a:r>
            <a:r>
              <a:rPr lang="en-US" dirty="0" smtClean="0"/>
              <a:t> </a:t>
            </a:r>
            <a:r>
              <a:rPr lang="en-US" dirty="0" err="1" smtClean="0"/>
              <a:t>afirmar</a:t>
            </a:r>
            <a:r>
              <a:rPr lang="en-US" dirty="0" smtClean="0"/>
              <a:t> com </a:t>
            </a:r>
            <a:r>
              <a:rPr lang="en-US" dirty="0" err="1" smtClean="0"/>
              <a:t>segurança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a </a:t>
            </a:r>
            <a:r>
              <a:rPr lang="en-US" dirty="0" err="1" smtClean="0"/>
              <a:t>prática</a:t>
            </a:r>
            <a:r>
              <a:rPr lang="en-US" dirty="0" smtClean="0"/>
              <a:t> de TDD </a:t>
            </a:r>
            <a:r>
              <a:rPr lang="en-US" dirty="0" err="1" smtClean="0"/>
              <a:t>influenciava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projetos</a:t>
            </a:r>
            <a:r>
              <a:rPr lang="en-US" dirty="0" smtClean="0"/>
              <a:t> de </a:t>
            </a:r>
            <a:r>
              <a:rPr lang="en-US" dirty="0" err="1" smtClean="0"/>
              <a:t>classe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Dado a </a:t>
            </a:r>
            <a:r>
              <a:rPr lang="en-US" dirty="0" err="1" smtClean="0"/>
              <a:t>crescente</a:t>
            </a:r>
            <a:r>
              <a:rPr lang="en-US" dirty="0" smtClean="0"/>
              <a:t> </a:t>
            </a:r>
            <a:r>
              <a:rPr lang="en-US" dirty="0" err="1" smtClean="0"/>
              <a:t>adoção</a:t>
            </a:r>
            <a:r>
              <a:rPr lang="en-US" dirty="0" smtClean="0"/>
              <a:t> da </a:t>
            </a:r>
            <a:r>
              <a:rPr lang="en-US" dirty="0" err="1" smtClean="0"/>
              <a:t>prática</a:t>
            </a:r>
            <a:r>
              <a:rPr lang="en-US" dirty="0" smtClean="0"/>
              <a:t>,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entender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se a </a:t>
            </a:r>
            <a:r>
              <a:rPr lang="en-US" dirty="0" err="1" smtClean="0"/>
              <a:t>prática</a:t>
            </a:r>
            <a:r>
              <a:rPr lang="en-US" dirty="0" smtClean="0"/>
              <a:t> </a:t>
            </a:r>
            <a:r>
              <a:rPr lang="en-US" dirty="0" err="1" smtClean="0"/>
              <a:t>influencia</a:t>
            </a:r>
            <a:r>
              <a:rPr lang="en-US" dirty="0" smtClean="0"/>
              <a:t>, mas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se </a:t>
            </a:r>
            <a:r>
              <a:rPr lang="en-US" dirty="0" err="1" smtClean="0"/>
              <a:t>dá</a:t>
            </a:r>
            <a:r>
              <a:rPr lang="en-US" dirty="0" smtClean="0"/>
              <a:t> </a:t>
            </a:r>
            <a:r>
              <a:rPr lang="en-US" dirty="0" err="1" smtClean="0"/>
              <a:t>essa</a:t>
            </a:r>
            <a:r>
              <a:rPr lang="en-US" dirty="0" smtClean="0"/>
              <a:t> </a:t>
            </a:r>
            <a:r>
              <a:rPr lang="en-US" dirty="0" err="1" smtClean="0"/>
              <a:t>influência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6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</a:t>
            </a:r>
            <a:r>
              <a:rPr lang="en-US" dirty="0" err="1" smtClean="0"/>
              <a:t>ções</a:t>
            </a:r>
            <a:r>
              <a:rPr lang="en-US" dirty="0" smtClean="0"/>
              <a:t> </a:t>
            </a:r>
            <a:r>
              <a:rPr lang="en-US" dirty="0" err="1" smtClean="0"/>
              <a:t>Aprendidas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Deixar</a:t>
            </a:r>
            <a:r>
              <a:rPr lang="en-US" dirty="0" smtClean="0"/>
              <a:t> </a:t>
            </a:r>
            <a:r>
              <a:rPr lang="en-US" dirty="0" err="1" smtClean="0"/>
              <a:t>ambiente</a:t>
            </a:r>
            <a:r>
              <a:rPr lang="en-US" dirty="0" smtClean="0"/>
              <a:t> </a:t>
            </a:r>
            <a:r>
              <a:rPr lang="en-US" dirty="0" err="1" smtClean="0"/>
              <a:t>f</a:t>
            </a:r>
            <a:r>
              <a:rPr lang="en-US" dirty="0" err="1" smtClean="0"/>
              <a:t>ácil</a:t>
            </a:r>
            <a:r>
              <a:rPr lang="en-US" dirty="0" smtClean="0"/>
              <a:t> de </a:t>
            </a:r>
            <a:r>
              <a:rPr lang="en-US" dirty="0" err="1" smtClean="0"/>
              <a:t>ser</a:t>
            </a:r>
            <a:r>
              <a:rPr lang="en-US" dirty="0"/>
              <a:t> </a:t>
            </a:r>
            <a:r>
              <a:rPr lang="en-US" dirty="0" err="1" smtClean="0"/>
              <a:t>configurado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Muitos</a:t>
            </a:r>
            <a:r>
              <a:rPr lang="en-US" dirty="0" smtClean="0"/>
              <a:t> </a:t>
            </a:r>
            <a:r>
              <a:rPr lang="en-US" dirty="0" err="1" smtClean="0"/>
              <a:t>participantes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dificultam</a:t>
            </a:r>
            <a:r>
              <a:rPr lang="en-US" dirty="0" smtClean="0"/>
              <a:t> o </a:t>
            </a:r>
            <a:r>
              <a:rPr lang="en-US" dirty="0" err="1" smtClean="0"/>
              <a:t>trabalho</a:t>
            </a:r>
            <a:r>
              <a:rPr lang="en-US" dirty="0" smtClean="0"/>
              <a:t> do </a:t>
            </a:r>
            <a:r>
              <a:rPr lang="en-US" dirty="0" err="1" smtClean="0"/>
              <a:t>pesquisador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Estudos</a:t>
            </a:r>
            <a:r>
              <a:rPr lang="en-US" dirty="0" smtClean="0"/>
              <a:t> com </a:t>
            </a:r>
            <a:r>
              <a:rPr lang="en-US" dirty="0" err="1" smtClean="0"/>
              <a:t>estudantes</a:t>
            </a:r>
            <a:r>
              <a:rPr lang="en-US" dirty="0" smtClean="0"/>
              <a:t> </a:t>
            </a:r>
            <a:r>
              <a:rPr lang="en-US" dirty="0" err="1" smtClean="0"/>
              <a:t>levam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tempo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serem</a:t>
            </a:r>
            <a:r>
              <a:rPr lang="en-US" dirty="0" smtClean="0"/>
              <a:t> </a:t>
            </a:r>
            <a:r>
              <a:rPr lang="en-US" dirty="0" err="1" smtClean="0"/>
              <a:t>executados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Participantes</a:t>
            </a:r>
            <a:r>
              <a:rPr lang="en-US" dirty="0" smtClean="0"/>
              <a:t> da </a:t>
            </a:r>
            <a:r>
              <a:rPr lang="en-US" dirty="0" err="1" smtClean="0"/>
              <a:t>ind</a:t>
            </a:r>
            <a:r>
              <a:rPr lang="en-US" dirty="0" err="1" smtClean="0"/>
              <a:t>ústria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difíceis</a:t>
            </a:r>
            <a:r>
              <a:rPr lang="en-US" dirty="0" smtClean="0"/>
              <a:t> de </a:t>
            </a:r>
            <a:r>
              <a:rPr lang="en-US" dirty="0" err="1" smtClean="0"/>
              <a:t>encontrar</a:t>
            </a:r>
            <a:r>
              <a:rPr lang="en-US" dirty="0" smtClean="0"/>
              <a:t> (e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diversos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podem</a:t>
            </a:r>
            <a:r>
              <a:rPr lang="en-US" dirty="0" smtClean="0"/>
              <a:t> </a:t>
            </a:r>
            <a:r>
              <a:rPr lang="en-US" dirty="0" err="1" smtClean="0"/>
              <a:t>acontecer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Apenas</a:t>
            </a:r>
            <a:r>
              <a:rPr lang="en-US" dirty="0" smtClean="0"/>
              <a:t> um </a:t>
            </a:r>
            <a:r>
              <a:rPr lang="en-US" dirty="0" err="1" smtClean="0"/>
              <a:t>piloto</a:t>
            </a:r>
            <a:r>
              <a:rPr lang="en-US" dirty="0" smtClean="0"/>
              <a:t> fez o </a:t>
            </a:r>
            <a:r>
              <a:rPr lang="en-US" dirty="0" err="1" smtClean="0"/>
              <a:t>estudo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completo</a:t>
            </a:r>
            <a:r>
              <a:rPr lang="en-US" dirty="0" smtClean="0"/>
              <a:t>, </a:t>
            </a:r>
            <a:r>
              <a:rPr lang="en-US" dirty="0" err="1" smtClean="0"/>
              <a:t>devido</a:t>
            </a:r>
            <a:r>
              <a:rPr lang="en-US" dirty="0" smtClean="0"/>
              <a:t> a </a:t>
            </a:r>
            <a:r>
              <a:rPr lang="en-US" dirty="0" err="1" smtClean="0"/>
              <a:t>limitações</a:t>
            </a:r>
            <a:r>
              <a:rPr lang="en-US" dirty="0" smtClean="0"/>
              <a:t> de tempo.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722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Conclus</a:t>
            </a:r>
            <a:r>
              <a:rPr lang="en-US" dirty="0" err="1" smtClean="0"/>
              <a:t>ões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dirty="0" err="1"/>
              <a:t>prática</a:t>
            </a:r>
            <a:r>
              <a:rPr lang="en-US" dirty="0"/>
              <a:t> de TDD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influenciar</a:t>
            </a:r>
            <a:r>
              <a:rPr lang="en-US" dirty="0"/>
              <a:t> no </a:t>
            </a:r>
            <a:r>
              <a:rPr lang="en-US" dirty="0" err="1"/>
              <a:t>processo</a:t>
            </a:r>
            <a:r>
              <a:rPr lang="en-US" dirty="0"/>
              <a:t> de </a:t>
            </a:r>
            <a:r>
              <a:rPr lang="en-US" dirty="0" err="1"/>
              <a:t>criação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de classes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/>
              <a:t>entanto</a:t>
            </a:r>
            <a:r>
              <a:rPr lang="en-US" dirty="0"/>
              <a:t>,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contrário</a:t>
            </a:r>
            <a:r>
              <a:rPr lang="en-US" dirty="0"/>
              <a:t> do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comentado</a:t>
            </a:r>
            <a:r>
              <a:rPr lang="en-US" dirty="0"/>
              <a:t> </a:t>
            </a:r>
            <a:r>
              <a:rPr lang="en-US" dirty="0" err="1"/>
              <a:t>pela</a:t>
            </a:r>
            <a:r>
              <a:rPr lang="en-US" dirty="0"/>
              <a:t> </a:t>
            </a:r>
            <a:r>
              <a:rPr lang="en-US" dirty="0" err="1"/>
              <a:t>indústria</a:t>
            </a:r>
            <a:r>
              <a:rPr lang="en-US" dirty="0"/>
              <a:t>, a </a:t>
            </a:r>
            <a:r>
              <a:rPr lang="en-US" dirty="0" err="1"/>
              <a:t>prática</a:t>
            </a:r>
            <a:r>
              <a:rPr lang="en-US" dirty="0"/>
              <a:t> de TDD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guia</a:t>
            </a:r>
            <a:r>
              <a:rPr lang="en-US" dirty="0"/>
              <a:t> o </a:t>
            </a:r>
            <a:r>
              <a:rPr lang="en-US" dirty="0" err="1"/>
              <a:t>desenvolvedor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um </a:t>
            </a:r>
            <a:r>
              <a:rPr lang="en-US" dirty="0" err="1"/>
              <a:t>bom</a:t>
            </a:r>
            <a:r>
              <a:rPr lang="en-US" dirty="0"/>
              <a:t> </a:t>
            </a:r>
            <a:r>
              <a:rPr lang="en-US" dirty="0" err="1"/>
              <a:t>projeto</a:t>
            </a:r>
            <a:r>
              <a:rPr lang="en-US" dirty="0"/>
              <a:t> de classes de forma </a:t>
            </a:r>
            <a:r>
              <a:rPr lang="en-US" dirty="0" err="1"/>
              <a:t>automática</a:t>
            </a:r>
            <a:r>
              <a:rPr lang="en-US" dirty="0"/>
              <a:t>; a </a:t>
            </a:r>
            <a:r>
              <a:rPr lang="en-US" dirty="0" err="1"/>
              <a:t>experiência</a:t>
            </a:r>
            <a:r>
              <a:rPr lang="en-US" dirty="0"/>
              <a:t> e </a:t>
            </a:r>
            <a:r>
              <a:rPr lang="en-US" dirty="0" err="1"/>
              <a:t>conhecimento</a:t>
            </a:r>
            <a:r>
              <a:rPr lang="en-US" dirty="0"/>
              <a:t> do </a:t>
            </a:r>
            <a:r>
              <a:rPr lang="en-US" dirty="0" err="1"/>
              <a:t>desenvolvedor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fundamentais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criar</a:t>
            </a:r>
            <a:r>
              <a:rPr lang="en-US" dirty="0"/>
              <a:t> software </a:t>
            </a:r>
            <a:r>
              <a:rPr lang="en-US" dirty="0" err="1"/>
              <a:t>orientado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prática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meio</a:t>
            </a:r>
            <a:r>
              <a:rPr lang="en-US" dirty="0"/>
              <a:t> dos </a:t>
            </a:r>
            <a:r>
              <a:rPr lang="en-US" dirty="0" err="1"/>
              <a:t>seus</a:t>
            </a:r>
            <a:r>
              <a:rPr lang="en-US" dirty="0"/>
              <a:t> </a:t>
            </a:r>
            <a:r>
              <a:rPr lang="en-US" dirty="0" err="1"/>
              <a:t>possíveis</a:t>
            </a:r>
            <a:r>
              <a:rPr lang="en-US" dirty="0"/>
              <a:t> feedbacks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projeto</a:t>
            </a:r>
            <a:r>
              <a:rPr lang="en-US" dirty="0"/>
              <a:t> de </a:t>
            </a:r>
            <a:r>
              <a:rPr lang="en-US" dirty="0" smtClean="0"/>
              <a:t>classes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/>
              <a:t>servir</a:t>
            </a:r>
            <a:r>
              <a:rPr lang="en-US" dirty="0"/>
              <a:t> de </a:t>
            </a:r>
            <a:r>
              <a:rPr lang="en-US" dirty="0" err="1"/>
              <a:t>guia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o </a:t>
            </a:r>
            <a:r>
              <a:rPr lang="en-US" dirty="0" err="1"/>
              <a:t>desenvolvedor</a:t>
            </a:r>
            <a:r>
              <a:rPr lang="en-US" dirty="0"/>
              <a:t>. </a:t>
            </a:r>
            <a:r>
              <a:rPr lang="en-US" dirty="0" err="1"/>
              <a:t>Esses</a:t>
            </a:r>
            <a:r>
              <a:rPr lang="en-US" dirty="0"/>
              <a:t> feedbacks,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observados</a:t>
            </a:r>
            <a:r>
              <a:rPr lang="en-US" dirty="0"/>
              <a:t>, </a:t>
            </a:r>
            <a:r>
              <a:rPr lang="en-US" dirty="0" err="1"/>
              <a:t>fazem</a:t>
            </a:r>
            <a:r>
              <a:rPr lang="en-US" dirty="0"/>
              <a:t> com </a:t>
            </a:r>
            <a:r>
              <a:rPr lang="en-US" dirty="0" err="1"/>
              <a:t>que</a:t>
            </a:r>
            <a:r>
              <a:rPr lang="en-US" dirty="0"/>
              <a:t> o </a:t>
            </a:r>
            <a:r>
              <a:rPr lang="en-US" dirty="0" err="1"/>
              <a:t>desenvolvedor</a:t>
            </a:r>
            <a:r>
              <a:rPr lang="en-US" dirty="0"/>
              <a:t> </a:t>
            </a:r>
            <a:r>
              <a:rPr lang="en-US" dirty="0" err="1"/>
              <a:t>perceba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de </a:t>
            </a:r>
            <a:r>
              <a:rPr lang="en-US" dirty="0" err="1"/>
              <a:t>projeto</a:t>
            </a:r>
            <a:r>
              <a:rPr lang="en-US" dirty="0"/>
              <a:t> de classes de forma </a:t>
            </a:r>
            <a:r>
              <a:rPr lang="en-US" dirty="0" err="1"/>
              <a:t>antecipada</a:t>
            </a:r>
            <a:r>
              <a:rPr lang="en-US" dirty="0"/>
              <a:t>, </a:t>
            </a:r>
            <a:r>
              <a:rPr lang="en-US" dirty="0" err="1"/>
              <a:t>facilitando</a:t>
            </a:r>
            <a:r>
              <a:rPr lang="en-US" dirty="0"/>
              <a:t> a </a:t>
            </a:r>
            <a:r>
              <a:rPr lang="en-US" dirty="0" err="1"/>
              <a:t>refatoração</a:t>
            </a:r>
            <a:r>
              <a:rPr lang="en-US" dirty="0"/>
              <a:t> do </a:t>
            </a:r>
            <a:r>
              <a:rPr lang="en-US" dirty="0" err="1"/>
              <a:t>código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876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Trabalhos</a:t>
            </a:r>
            <a:r>
              <a:rPr lang="en-US" dirty="0" smtClean="0"/>
              <a:t> </a:t>
            </a:r>
            <a:r>
              <a:rPr lang="en-US" dirty="0" err="1" smtClean="0"/>
              <a:t>Futuros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Continuar</a:t>
            </a:r>
            <a:r>
              <a:rPr lang="en-US" dirty="0" smtClean="0"/>
              <a:t> a </a:t>
            </a:r>
            <a:r>
              <a:rPr lang="en-US" dirty="0" err="1" smtClean="0"/>
              <a:t>busca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outros </a:t>
            </a:r>
            <a:r>
              <a:rPr lang="en-US" dirty="0" err="1" smtClean="0"/>
              <a:t>padr</a:t>
            </a:r>
            <a:r>
              <a:rPr lang="en-US" dirty="0" err="1" smtClean="0"/>
              <a:t>ões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Avaliar</a:t>
            </a:r>
            <a:r>
              <a:rPr lang="en-US" dirty="0" smtClean="0"/>
              <a:t> se um </a:t>
            </a:r>
            <a:r>
              <a:rPr lang="en-US" dirty="0" err="1" smtClean="0"/>
              <a:t>desenvolvedor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conhece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padrões</a:t>
            </a:r>
            <a:r>
              <a:rPr lang="en-US" dirty="0" smtClean="0"/>
              <a:t> </a:t>
            </a:r>
            <a:r>
              <a:rPr lang="en-US" dirty="0" err="1" smtClean="0"/>
              <a:t>aqui</a:t>
            </a:r>
            <a:r>
              <a:rPr lang="en-US" dirty="0" smtClean="0"/>
              <a:t> </a:t>
            </a:r>
            <a:r>
              <a:rPr lang="en-US" dirty="0" err="1" smtClean="0"/>
              <a:t>levantados</a:t>
            </a:r>
            <a:r>
              <a:rPr lang="en-US" dirty="0" smtClean="0"/>
              <a:t> </a:t>
            </a:r>
            <a:r>
              <a:rPr lang="en-US" dirty="0" err="1" smtClean="0"/>
              <a:t>encontram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de </a:t>
            </a:r>
            <a:r>
              <a:rPr lang="en-US" dirty="0" err="1" smtClean="0"/>
              <a:t>projeto</a:t>
            </a:r>
            <a:r>
              <a:rPr lang="en-US" dirty="0" smtClean="0"/>
              <a:t> antes de </a:t>
            </a:r>
            <a:r>
              <a:rPr lang="en-US" dirty="0" err="1" smtClean="0"/>
              <a:t>desenvolvedores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conhecem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mesmos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357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Produ</a:t>
            </a:r>
            <a:r>
              <a:rPr lang="en-US" dirty="0" err="1" smtClean="0"/>
              <a:t>ções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longo</a:t>
            </a:r>
            <a:r>
              <a:rPr lang="en-US" dirty="0" smtClean="0"/>
              <a:t> do </a:t>
            </a:r>
            <a:r>
              <a:rPr lang="en-US" dirty="0" err="1" smtClean="0"/>
              <a:t>mestrado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3" y="1949823"/>
            <a:ext cx="7583488" cy="454722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Artigo</a:t>
            </a:r>
            <a:r>
              <a:rPr lang="en-US" dirty="0"/>
              <a:t> </a:t>
            </a:r>
            <a:r>
              <a:rPr lang="en-US" dirty="0" err="1"/>
              <a:t>entitulado</a:t>
            </a:r>
            <a:r>
              <a:rPr lang="en-US" dirty="0"/>
              <a:t> Most Common Mistakes in Test-Driven Development Practice: Results from an Online Survey with Developers, </a:t>
            </a:r>
            <a:r>
              <a:rPr lang="en-US" dirty="0" err="1"/>
              <a:t>aceito</a:t>
            </a:r>
            <a:r>
              <a:rPr lang="en-US" dirty="0"/>
              <a:t> no </a:t>
            </a:r>
            <a:r>
              <a:rPr lang="en-US" dirty="0" err="1"/>
              <a:t>Primeiro</a:t>
            </a:r>
            <a:r>
              <a:rPr lang="en-US" dirty="0"/>
              <a:t> Workshop </a:t>
            </a:r>
            <a:r>
              <a:rPr lang="en-US" dirty="0" err="1"/>
              <a:t>Internacional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TDD,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smtClean="0"/>
              <a:t>2010.</a:t>
            </a:r>
          </a:p>
          <a:p>
            <a:r>
              <a:rPr lang="en-US" dirty="0" err="1"/>
              <a:t>Artigo</a:t>
            </a:r>
            <a:r>
              <a:rPr lang="en-US" dirty="0"/>
              <a:t> </a:t>
            </a:r>
            <a:r>
              <a:rPr lang="en-US" dirty="0" err="1"/>
              <a:t>entitulado</a:t>
            </a:r>
            <a:r>
              <a:rPr lang="en-US" dirty="0"/>
              <a:t> What Concerns Beginner Test-Driven Development Practitioners: A Qua- </a:t>
            </a:r>
            <a:r>
              <a:rPr lang="en-US" dirty="0" err="1"/>
              <a:t>litative</a:t>
            </a:r>
            <a:r>
              <a:rPr lang="en-US" dirty="0"/>
              <a:t> Analysis of Opinions in an Agile Conference, </a:t>
            </a:r>
            <a:r>
              <a:rPr lang="en-US" dirty="0" err="1"/>
              <a:t>aceito</a:t>
            </a:r>
            <a:r>
              <a:rPr lang="en-US" dirty="0"/>
              <a:t> no WBMA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smtClean="0"/>
              <a:t>2011.</a:t>
            </a:r>
          </a:p>
          <a:p>
            <a:r>
              <a:rPr lang="en-US" dirty="0" err="1"/>
              <a:t>Relato</a:t>
            </a:r>
            <a:r>
              <a:rPr lang="en-US" dirty="0"/>
              <a:t> de </a:t>
            </a:r>
            <a:r>
              <a:rPr lang="en-US" dirty="0" err="1"/>
              <a:t>experiência</a:t>
            </a:r>
            <a:r>
              <a:rPr lang="en-US" dirty="0"/>
              <a:t> </a:t>
            </a:r>
            <a:r>
              <a:rPr lang="en-US" dirty="0" err="1"/>
              <a:t>entitulado</a:t>
            </a:r>
            <a:r>
              <a:rPr lang="en-US" dirty="0"/>
              <a:t> Increasing Learning in an Agile Environment: Lessons </a:t>
            </a:r>
            <a:r>
              <a:rPr lang="en-US" dirty="0" smtClean="0"/>
              <a:t>Learned </a:t>
            </a:r>
            <a:r>
              <a:rPr lang="en-US" dirty="0"/>
              <a:t>in an Agile Team, </a:t>
            </a:r>
            <a:r>
              <a:rPr lang="en-US" dirty="0" err="1"/>
              <a:t>aceito</a:t>
            </a:r>
            <a:r>
              <a:rPr lang="en-US" dirty="0"/>
              <a:t> no Agile de </a:t>
            </a:r>
            <a:r>
              <a:rPr lang="en-US" dirty="0" smtClean="0"/>
              <a:t>2011.</a:t>
            </a:r>
          </a:p>
          <a:p>
            <a:r>
              <a:rPr lang="en-US" dirty="0" err="1" smtClean="0"/>
              <a:t>Curso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evolu</a:t>
            </a:r>
            <a:r>
              <a:rPr lang="en-US" dirty="0" err="1" smtClean="0"/>
              <a:t>ção</a:t>
            </a:r>
            <a:r>
              <a:rPr lang="en-US" dirty="0" smtClean="0"/>
              <a:t> de software no </a:t>
            </a:r>
            <a:r>
              <a:rPr lang="en-US" dirty="0" err="1" smtClean="0"/>
              <a:t>CBSoft</a:t>
            </a:r>
            <a:r>
              <a:rPr lang="en-US" dirty="0" smtClean="0"/>
              <a:t> 2011.</a:t>
            </a:r>
          </a:p>
          <a:p>
            <a:r>
              <a:rPr lang="en-US" dirty="0" err="1" smtClean="0"/>
              <a:t>Apresentação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TDD e </a:t>
            </a:r>
            <a:r>
              <a:rPr lang="en-US" dirty="0" err="1" smtClean="0"/>
              <a:t>seus</a:t>
            </a:r>
            <a:r>
              <a:rPr lang="en-US" dirty="0" smtClean="0"/>
              <a:t> </a:t>
            </a:r>
            <a:r>
              <a:rPr lang="en-US" dirty="0" err="1" smtClean="0"/>
              <a:t>possíveis</a:t>
            </a:r>
            <a:r>
              <a:rPr lang="en-US" dirty="0" smtClean="0"/>
              <a:t> </a:t>
            </a:r>
            <a:r>
              <a:rPr lang="en-US" dirty="0" err="1" smtClean="0"/>
              <a:t>efeitos</a:t>
            </a:r>
            <a:r>
              <a:rPr lang="en-US" dirty="0" smtClean="0"/>
              <a:t> no </a:t>
            </a:r>
            <a:r>
              <a:rPr lang="en-US" dirty="0" err="1" smtClean="0"/>
              <a:t>projeto</a:t>
            </a:r>
            <a:r>
              <a:rPr lang="en-US" dirty="0" smtClean="0"/>
              <a:t> de classes </a:t>
            </a:r>
            <a:r>
              <a:rPr lang="en-US" dirty="0" err="1" smtClean="0"/>
              <a:t>na</a:t>
            </a:r>
            <a:r>
              <a:rPr lang="en-US" dirty="0" smtClean="0"/>
              <a:t> QCON 2011.</a:t>
            </a:r>
          </a:p>
          <a:p>
            <a:r>
              <a:rPr lang="en-US" dirty="0" err="1"/>
              <a:t>Escrita</a:t>
            </a:r>
            <a:r>
              <a:rPr lang="en-US" dirty="0"/>
              <a:t> da </a:t>
            </a:r>
            <a:r>
              <a:rPr lang="en-US" dirty="0" err="1"/>
              <a:t>ferramenta</a:t>
            </a:r>
            <a:r>
              <a:rPr lang="en-US" dirty="0"/>
              <a:t> de </a:t>
            </a:r>
            <a:r>
              <a:rPr lang="en-US" dirty="0" err="1"/>
              <a:t>mineração</a:t>
            </a:r>
            <a:r>
              <a:rPr lang="en-US" dirty="0"/>
              <a:t> de </a:t>
            </a:r>
            <a:r>
              <a:rPr lang="en-US" dirty="0" err="1"/>
              <a:t>repositório</a:t>
            </a:r>
            <a:r>
              <a:rPr lang="en-US" dirty="0"/>
              <a:t> de </a:t>
            </a:r>
            <a:r>
              <a:rPr lang="en-US" dirty="0" err="1"/>
              <a:t>códigos</a:t>
            </a:r>
            <a:r>
              <a:rPr lang="en-US" dirty="0"/>
              <a:t> </a:t>
            </a:r>
            <a:r>
              <a:rPr lang="en-US" dirty="0" err="1"/>
              <a:t>rEvolution</a:t>
            </a:r>
            <a:r>
              <a:rPr lang="en-US" dirty="0"/>
              <a:t>, </a:t>
            </a:r>
            <a:r>
              <a:rPr lang="en-US" dirty="0" err="1"/>
              <a:t>utilizado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 smtClean="0"/>
              <a:t>calcular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err="1"/>
              <a:t>métricas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cima</a:t>
            </a:r>
            <a:r>
              <a:rPr lang="en-US" dirty="0"/>
              <a:t> do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produzido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</a:t>
            </a:r>
            <a:r>
              <a:rPr lang="en-US" dirty="0" err="1"/>
              <a:t>participantes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871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Esperados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Nós</a:t>
            </a:r>
            <a:r>
              <a:rPr lang="en-US" dirty="0"/>
              <a:t> </a:t>
            </a:r>
            <a:r>
              <a:rPr lang="en-US" dirty="0" err="1"/>
              <a:t>esperamos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o </a:t>
            </a:r>
            <a:r>
              <a:rPr lang="en-US" dirty="0" err="1"/>
              <a:t>resultado</a:t>
            </a:r>
            <a:r>
              <a:rPr lang="en-US" dirty="0"/>
              <a:t> </a:t>
            </a:r>
            <a:r>
              <a:rPr lang="en-US" dirty="0" err="1"/>
              <a:t>deste</a:t>
            </a:r>
            <a:r>
              <a:rPr lang="en-US" dirty="0"/>
              <a:t> </a:t>
            </a:r>
            <a:r>
              <a:rPr lang="en-US" dirty="0" err="1"/>
              <a:t>estudo</a:t>
            </a:r>
            <a:r>
              <a:rPr lang="en-US" dirty="0"/>
              <a:t> </a:t>
            </a:r>
            <a:r>
              <a:rPr lang="en-US" dirty="0" err="1"/>
              <a:t>ajude</a:t>
            </a:r>
            <a:r>
              <a:rPr lang="en-US" dirty="0"/>
              <a:t> </a:t>
            </a:r>
            <a:r>
              <a:rPr lang="en-US" dirty="0" err="1"/>
              <a:t>desenvolvedores</a:t>
            </a:r>
            <a:r>
              <a:rPr lang="en-US" dirty="0"/>
              <a:t> de software a </a:t>
            </a:r>
            <a:r>
              <a:rPr lang="en-US" dirty="0" err="1"/>
              <a:t>antecipar</a:t>
            </a:r>
            <a:r>
              <a:rPr lang="en-US" dirty="0"/>
              <a:t> pro- </a:t>
            </a:r>
            <a:r>
              <a:rPr lang="en-US" dirty="0" err="1"/>
              <a:t>blemas</a:t>
            </a:r>
            <a:r>
              <a:rPr lang="en-US" dirty="0"/>
              <a:t> de </a:t>
            </a:r>
            <a:r>
              <a:rPr lang="en-US" dirty="0" err="1"/>
              <a:t>projeto</a:t>
            </a:r>
            <a:r>
              <a:rPr lang="en-US" dirty="0"/>
              <a:t> de classes, </a:t>
            </a:r>
            <a:r>
              <a:rPr lang="en-US" dirty="0" err="1"/>
              <a:t>gerando</a:t>
            </a:r>
            <a:r>
              <a:rPr lang="en-US" dirty="0"/>
              <a:t> </a:t>
            </a:r>
            <a:r>
              <a:rPr lang="en-US" dirty="0" err="1"/>
              <a:t>melhorias</a:t>
            </a:r>
            <a:r>
              <a:rPr lang="en-US" dirty="0"/>
              <a:t> </a:t>
            </a:r>
            <a:r>
              <a:rPr lang="en-US" dirty="0" err="1"/>
              <a:t>constantes</a:t>
            </a:r>
            <a:r>
              <a:rPr lang="en-US" dirty="0"/>
              <a:t> e,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consequência</a:t>
            </a:r>
            <a:r>
              <a:rPr lang="en-US" dirty="0"/>
              <a:t>, </a:t>
            </a:r>
            <a:r>
              <a:rPr lang="en-US" dirty="0" err="1"/>
              <a:t>diminuindo</a:t>
            </a:r>
            <a:r>
              <a:rPr lang="en-US" dirty="0"/>
              <a:t> o </a:t>
            </a:r>
            <a:r>
              <a:rPr lang="en-US" dirty="0" err="1"/>
              <a:t>custo</a:t>
            </a:r>
            <a:r>
              <a:rPr lang="en-US" dirty="0"/>
              <a:t> de </a:t>
            </a:r>
            <a:r>
              <a:rPr lang="en-US" dirty="0" err="1"/>
              <a:t>manutenção</a:t>
            </a:r>
            <a:r>
              <a:rPr lang="en-US" dirty="0"/>
              <a:t> e </a:t>
            </a:r>
            <a:r>
              <a:rPr lang="en-US" dirty="0" err="1"/>
              <a:t>evolução</a:t>
            </a:r>
            <a:r>
              <a:rPr lang="en-US" dirty="0"/>
              <a:t> do </a:t>
            </a:r>
            <a:r>
              <a:rPr lang="en-US" dirty="0" err="1"/>
              <a:t>sistema</a:t>
            </a:r>
            <a:r>
              <a:rPr lang="en-US" dirty="0" smtClean="0"/>
              <a:t>.</a:t>
            </a:r>
          </a:p>
          <a:p>
            <a:r>
              <a:rPr lang="en-US" dirty="0" err="1"/>
              <a:t>Além</a:t>
            </a:r>
            <a:r>
              <a:rPr lang="en-US" dirty="0"/>
              <a:t> disso, </a:t>
            </a:r>
            <a:r>
              <a:rPr lang="en-US" dirty="0" err="1"/>
              <a:t>esperamos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agora o </a:t>
            </a:r>
            <a:r>
              <a:rPr lang="en-US" dirty="0" err="1"/>
              <a:t>ditado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a </a:t>
            </a:r>
            <a:r>
              <a:rPr lang="en-US" dirty="0" err="1"/>
              <a:t>influência</a:t>
            </a:r>
            <a:r>
              <a:rPr lang="en-US" dirty="0"/>
              <a:t> de TDD no </a:t>
            </a:r>
            <a:r>
              <a:rPr lang="en-US" dirty="0" err="1"/>
              <a:t>projeto</a:t>
            </a:r>
            <a:r>
              <a:rPr lang="en-US" dirty="0"/>
              <a:t> de classes </a:t>
            </a:r>
            <a:r>
              <a:rPr lang="en-US" dirty="0" err="1"/>
              <a:t>esteja</a:t>
            </a:r>
            <a:r>
              <a:rPr lang="en-US" dirty="0"/>
              <a:t>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explicado</a:t>
            </a:r>
            <a:r>
              <a:rPr lang="en-US" dirty="0"/>
              <a:t>, e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desenvolvedores</a:t>
            </a:r>
            <a:r>
              <a:rPr lang="en-US" dirty="0"/>
              <a:t> </a:t>
            </a:r>
            <a:r>
              <a:rPr lang="en-US" dirty="0" err="1"/>
              <a:t>entendam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experiência</a:t>
            </a:r>
            <a:r>
              <a:rPr lang="en-US" dirty="0"/>
              <a:t> e </a:t>
            </a:r>
            <a:r>
              <a:rPr lang="en-US" dirty="0" err="1"/>
              <a:t>conhecimento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boas </a:t>
            </a:r>
            <a:r>
              <a:rPr lang="en-US" dirty="0" err="1"/>
              <a:t>práticas</a:t>
            </a:r>
            <a:r>
              <a:rPr lang="en-US" dirty="0"/>
              <a:t> de </a:t>
            </a:r>
            <a:r>
              <a:rPr lang="en-US" dirty="0" err="1"/>
              <a:t>codificação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necessários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TDD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guie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direção</a:t>
            </a:r>
            <a:r>
              <a:rPr lang="en-US" dirty="0"/>
              <a:t> a um </a:t>
            </a:r>
            <a:r>
              <a:rPr lang="en-US" dirty="0" err="1"/>
              <a:t>bom</a:t>
            </a:r>
            <a:r>
              <a:rPr lang="en-US" dirty="0"/>
              <a:t> </a:t>
            </a:r>
            <a:r>
              <a:rPr lang="en-US" dirty="0" err="1"/>
              <a:t>projeto</a:t>
            </a:r>
            <a:r>
              <a:rPr lang="en-US" dirty="0"/>
              <a:t> de classes.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903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Agradecimentos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Gostaria</a:t>
            </a:r>
            <a:r>
              <a:rPr lang="en-US" dirty="0" smtClean="0"/>
              <a:t> de </a:t>
            </a:r>
            <a:r>
              <a:rPr lang="en-US" dirty="0" err="1" smtClean="0"/>
              <a:t>agradecer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prof. Marco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me </a:t>
            </a:r>
            <a:r>
              <a:rPr lang="en-US" dirty="0" err="1" smtClean="0"/>
              <a:t>ensinado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do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poderia</a:t>
            </a:r>
            <a:r>
              <a:rPr lang="en-US" dirty="0" smtClean="0"/>
              <a:t> </a:t>
            </a:r>
            <a:r>
              <a:rPr lang="en-US" dirty="0" err="1" smtClean="0"/>
              <a:t>imaginar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longo</a:t>
            </a:r>
            <a:r>
              <a:rPr lang="en-US" dirty="0" smtClean="0"/>
              <a:t> </a:t>
            </a:r>
            <a:r>
              <a:rPr lang="en-US" dirty="0" err="1" smtClean="0"/>
              <a:t>destes</a:t>
            </a:r>
            <a:r>
              <a:rPr lang="en-US" dirty="0" smtClean="0"/>
              <a:t> 3 </a:t>
            </a:r>
            <a:r>
              <a:rPr lang="en-US" dirty="0" err="1" smtClean="0"/>
              <a:t>anos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Gostaria</a:t>
            </a:r>
            <a:r>
              <a:rPr lang="en-US" dirty="0" smtClean="0"/>
              <a:t> de </a:t>
            </a:r>
            <a:r>
              <a:rPr lang="en-US" dirty="0" err="1" smtClean="0"/>
              <a:t>agradecer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profs. Rafael e </a:t>
            </a:r>
            <a:r>
              <a:rPr lang="en-US" dirty="0" err="1" smtClean="0"/>
              <a:t>Ismar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me </a:t>
            </a:r>
            <a:r>
              <a:rPr lang="en-US" dirty="0" err="1" smtClean="0"/>
              <a:t>deram</a:t>
            </a:r>
            <a:r>
              <a:rPr lang="en-US" dirty="0" smtClean="0"/>
              <a:t> </a:t>
            </a:r>
            <a:r>
              <a:rPr lang="en-US" dirty="0" err="1" smtClean="0"/>
              <a:t>excelentes</a:t>
            </a:r>
            <a:r>
              <a:rPr lang="en-US" dirty="0" smtClean="0"/>
              <a:t> feedbacks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banca</a:t>
            </a:r>
            <a:r>
              <a:rPr lang="en-US" dirty="0" smtClean="0"/>
              <a:t> de </a:t>
            </a:r>
            <a:r>
              <a:rPr lang="en-US" dirty="0" err="1" smtClean="0"/>
              <a:t>qualifica</a:t>
            </a:r>
            <a:r>
              <a:rPr lang="en-US" dirty="0" err="1" smtClean="0"/>
              <a:t>ção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Agradeço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a </a:t>
            </a:r>
            <a:r>
              <a:rPr lang="en-US" dirty="0" err="1" smtClean="0"/>
              <a:t>toda</a:t>
            </a:r>
            <a:r>
              <a:rPr lang="en-US" dirty="0" smtClean="0"/>
              <a:t> </a:t>
            </a:r>
            <a:r>
              <a:rPr lang="en-US" dirty="0" err="1" smtClean="0"/>
              <a:t>minha</a:t>
            </a:r>
            <a:r>
              <a:rPr lang="en-US" dirty="0" smtClean="0"/>
              <a:t> </a:t>
            </a:r>
            <a:r>
              <a:rPr lang="en-US" dirty="0" err="1" smtClean="0"/>
              <a:t>família</a:t>
            </a:r>
            <a:r>
              <a:rPr lang="en-US" dirty="0" smtClean="0"/>
              <a:t>, </a:t>
            </a:r>
            <a:r>
              <a:rPr lang="en-US" dirty="0" err="1" smtClean="0"/>
              <a:t>namorada</a:t>
            </a:r>
            <a:r>
              <a:rPr lang="en-US" dirty="0" smtClean="0"/>
              <a:t> e amigos, </a:t>
            </a:r>
            <a:r>
              <a:rPr lang="en-US" dirty="0" err="1" smtClean="0"/>
              <a:t>que</a:t>
            </a:r>
            <a:r>
              <a:rPr lang="en-US" dirty="0" smtClean="0"/>
              <a:t> me </a:t>
            </a:r>
            <a:r>
              <a:rPr lang="en-US" dirty="0" err="1" smtClean="0"/>
              <a:t>apoiaram</a:t>
            </a:r>
            <a:r>
              <a:rPr lang="en-US" dirty="0" smtClean="0"/>
              <a:t> o tempo </a:t>
            </a:r>
            <a:r>
              <a:rPr lang="en-US" dirty="0" err="1" smtClean="0"/>
              <a:t>todo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fim</a:t>
            </a:r>
            <a:r>
              <a:rPr lang="en-US" dirty="0" smtClean="0"/>
              <a:t>, </a:t>
            </a:r>
            <a:r>
              <a:rPr lang="en-US" dirty="0" err="1" smtClean="0"/>
              <a:t>agradeço</a:t>
            </a:r>
            <a:r>
              <a:rPr lang="en-US" dirty="0" smtClean="0"/>
              <a:t> a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participaram</a:t>
            </a:r>
            <a:r>
              <a:rPr lang="en-US" dirty="0" smtClean="0"/>
              <a:t> do </a:t>
            </a:r>
            <a:r>
              <a:rPr lang="en-US" dirty="0" err="1" smtClean="0"/>
              <a:t>meu</a:t>
            </a:r>
            <a:r>
              <a:rPr lang="en-US" dirty="0" smtClean="0"/>
              <a:t> </a:t>
            </a:r>
            <a:r>
              <a:rPr lang="en-US" dirty="0" err="1" smtClean="0"/>
              <a:t>estudo</a:t>
            </a:r>
            <a:r>
              <a:rPr lang="en-US" dirty="0" smtClean="0"/>
              <a:t>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15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ganhei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bola…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66</a:t>
            </a:fld>
            <a:endParaRPr lang="en-US"/>
          </a:p>
        </p:txBody>
      </p:sp>
      <p:pic>
        <p:nvPicPr>
          <p:cNvPr id="6" name="Picture 5" descr="Screen shot 2012-04-22 at 10.17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311" y="2625351"/>
            <a:ext cx="5475816" cy="36230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7767" y="1609688"/>
            <a:ext cx="4726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6">
                    <a:lumMod val="75000"/>
                  </a:schemeClr>
                </a:solidFill>
              </a:rPr>
              <a:t>Obrigado, </a:t>
            </a:r>
            <a:r>
              <a:rPr lang="en-US" sz="6000" dirty="0" err="1" smtClean="0">
                <a:solidFill>
                  <a:schemeClr val="accent6">
                    <a:lumMod val="75000"/>
                  </a:schemeClr>
                </a:solidFill>
              </a:rPr>
              <a:t>pai</a:t>
            </a:r>
            <a:r>
              <a:rPr lang="en-US" sz="6000" dirty="0" smtClean="0">
                <a:solidFill>
                  <a:schemeClr val="accent6">
                    <a:lumMod val="75000"/>
                  </a:schemeClr>
                </a:solidFill>
              </a:rPr>
              <a:t>!</a:t>
            </a:r>
            <a:endParaRPr lang="en-US" sz="6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596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Caracteriza</a:t>
            </a:r>
            <a:r>
              <a:rPr lang="en-US" dirty="0" err="1" smtClean="0"/>
              <a:t>ção</a:t>
            </a:r>
            <a:r>
              <a:rPr lang="en-US" dirty="0" smtClean="0"/>
              <a:t> da </a:t>
            </a:r>
            <a:r>
              <a:rPr lang="en-US" dirty="0" err="1" smtClean="0"/>
              <a:t>Pesquisa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Este </a:t>
            </a:r>
            <a:r>
              <a:rPr lang="en-US" dirty="0" err="1" smtClean="0"/>
              <a:t>trabalha</a:t>
            </a:r>
            <a:r>
              <a:rPr lang="en-US" dirty="0" smtClean="0"/>
              <a:t> visa </a:t>
            </a:r>
            <a:r>
              <a:rPr lang="en-US" dirty="0" err="1" smtClean="0"/>
              <a:t>entender</a:t>
            </a:r>
            <a:r>
              <a:rPr lang="en-US" dirty="0" smtClean="0"/>
              <a:t> a </a:t>
            </a:r>
            <a:r>
              <a:rPr lang="en-US" dirty="0" err="1" smtClean="0"/>
              <a:t>influ</a:t>
            </a:r>
            <a:r>
              <a:rPr lang="en-US" dirty="0" err="1" smtClean="0"/>
              <a:t>ência</a:t>
            </a:r>
            <a:r>
              <a:rPr lang="en-US" dirty="0" smtClean="0"/>
              <a:t> da </a:t>
            </a:r>
            <a:r>
              <a:rPr lang="en-US" dirty="0" err="1" smtClean="0"/>
              <a:t>prática</a:t>
            </a:r>
            <a:r>
              <a:rPr lang="en-US" dirty="0" smtClean="0"/>
              <a:t> de TDD no </a:t>
            </a:r>
            <a:r>
              <a:rPr lang="en-US" dirty="0" err="1" smtClean="0"/>
              <a:t>projeto</a:t>
            </a:r>
            <a:r>
              <a:rPr lang="en-US" dirty="0" smtClean="0"/>
              <a:t> de classes.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análise</a:t>
            </a:r>
            <a:r>
              <a:rPr lang="en-US" dirty="0" smtClean="0"/>
              <a:t> se </a:t>
            </a:r>
            <a:r>
              <a:rPr lang="en-US" dirty="0" err="1" smtClean="0"/>
              <a:t>baseou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percepção</a:t>
            </a:r>
            <a:r>
              <a:rPr lang="en-US" dirty="0" smtClean="0"/>
              <a:t> de </a:t>
            </a:r>
            <a:r>
              <a:rPr lang="en-US" dirty="0" err="1" smtClean="0"/>
              <a:t>programadores</a:t>
            </a:r>
            <a:r>
              <a:rPr lang="en-US" dirty="0" smtClean="0"/>
              <a:t> </a:t>
            </a:r>
            <a:r>
              <a:rPr lang="en-US" dirty="0" err="1" smtClean="0"/>
              <a:t>atuantes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indústria</a:t>
            </a:r>
            <a:r>
              <a:rPr lang="en-US" dirty="0" smtClean="0"/>
              <a:t> </a:t>
            </a:r>
            <a:r>
              <a:rPr lang="en-US" dirty="0" err="1" smtClean="0"/>
              <a:t>brasileira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r>
              <a:rPr lang="en-US" dirty="0" smtClean="0"/>
              <a:t> de software.</a:t>
            </a:r>
          </a:p>
          <a:p>
            <a:pPr lvl="1"/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eles</a:t>
            </a:r>
            <a:r>
              <a:rPr lang="en-US" dirty="0" smtClean="0"/>
              <a:t> </a:t>
            </a:r>
            <a:r>
              <a:rPr lang="en-US" dirty="0" err="1" smtClean="0"/>
              <a:t>resolveram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Java, </a:t>
            </a:r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TDD.</a:t>
            </a:r>
          </a:p>
          <a:p>
            <a:pPr lvl="1"/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seguida</a:t>
            </a:r>
            <a:r>
              <a:rPr lang="en-US" dirty="0" smtClean="0"/>
              <a:t>, </a:t>
            </a:r>
            <a:r>
              <a:rPr lang="en-US" dirty="0" err="1" smtClean="0"/>
              <a:t>análises</a:t>
            </a:r>
            <a:r>
              <a:rPr lang="en-US" dirty="0" smtClean="0"/>
              <a:t> </a:t>
            </a:r>
            <a:r>
              <a:rPr lang="en-US" dirty="0" err="1" smtClean="0"/>
              <a:t>quantitativa</a:t>
            </a:r>
            <a:r>
              <a:rPr lang="en-US" dirty="0" smtClean="0"/>
              <a:t> e </a:t>
            </a:r>
            <a:r>
              <a:rPr lang="en-US" dirty="0" err="1" smtClean="0"/>
              <a:t>qualitativa</a:t>
            </a:r>
            <a:r>
              <a:rPr lang="en-US" dirty="0" smtClean="0"/>
              <a:t> </a:t>
            </a:r>
            <a:r>
              <a:rPr lang="en-US" dirty="0" err="1" smtClean="0"/>
              <a:t>ajudaram</a:t>
            </a:r>
            <a:r>
              <a:rPr lang="en-US" dirty="0" smtClean="0"/>
              <a:t> a </a:t>
            </a:r>
            <a:r>
              <a:rPr lang="en-US" dirty="0" err="1" smtClean="0"/>
              <a:t>entender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efeitos</a:t>
            </a:r>
            <a:r>
              <a:rPr lang="en-US" dirty="0" smtClean="0"/>
              <a:t> da </a:t>
            </a:r>
            <a:r>
              <a:rPr lang="en-US" dirty="0" err="1" smtClean="0"/>
              <a:t>prática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0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</a:t>
            </a:r>
            <a:r>
              <a:rPr lang="en-US" dirty="0" smtClean="0"/>
              <a:t> da </a:t>
            </a:r>
            <a:r>
              <a:rPr lang="en-US" dirty="0" err="1" smtClean="0"/>
              <a:t>Pesquisa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objetivo</a:t>
            </a:r>
            <a:r>
              <a:rPr lang="en-US" dirty="0"/>
              <a:t> principal: </a:t>
            </a:r>
            <a:r>
              <a:rPr lang="en-US" b="1" dirty="0" err="1"/>
              <a:t>entender</a:t>
            </a:r>
            <a:r>
              <a:rPr lang="en-US" b="1" dirty="0"/>
              <a:t> a </a:t>
            </a:r>
            <a:r>
              <a:rPr lang="en-US" b="1" dirty="0" err="1"/>
              <a:t>relação</a:t>
            </a:r>
            <a:r>
              <a:rPr lang="en-US" b="1" dirty="0"/>
              <a:t> da </a:t>
            </a:r>
            <a:r>
              <a:rPr lang="en-US" b="1" dirty="0" err="1"/>
              <a:t>prática</a:t>
            </a:r>
            <a:r>
              <a:rPr lang="en-US" b="1" dirty="0"/>
              <a:t> de TDD e as </a:t>
            </a:r>
            <a:r>
              <a:rPr lang="en-US" b="1" dirty="0" err="1"/>
              <a:t>decisões</a:t>
            </a:r>
            <a:r>
              <a:rPr lang="en-US" b="1" dirty="0"/>
              <a:t> de </a:t>
            </a:r>
            <a:r>
              <a:rPr lang="en-US" b="1" dirty="0" err="1"/>
              <a:t>projeto</a:t>
            </a:r>
            <a:r>
              <a:rPr lang="en-US" b="1" dirty="0"/>
              <a:t> de classes </a:t>
            </a:r>
            <a:r>
              <a:rPr lang="en-US" b="1" dirty="0" err="1"/>
              <a:t>tomados</a:t>
            </a:r>
            <a:r>
              <a:rPr lang="en-US" b="1" dirty="0"/>
              <a:t> </a:t>
            </a:r>
            <a:r>
              <a:rPr lang="en-US" b="1" dirty="0" err="1"/>
              <a:t>pelo</a:t>
            </a:r>
            <a:r>
              <a:rPr lang="en-US" b="1" dirty="0"/>
              <a:t> </a:t>
            </a:r>
            <a:r>
              <a:rPr lang="en-US" b="1" dirty="0" err="1"/>
              <a:t>desenvolvedor</a:t>
            </a:r>
            <a:r>
              <a:rPr lang="en-US" dirty="0"/>
              <a:t>.</a:t>
            </a:r>
          </a:p>
          <a:p>
            <a:pPr lvl="1"/>
            <a:r>
              <a:rPr lang="en-US" dirty="0" err="1" smtClean="0"/>
              <a:t>Qual</a:t>
            </a:r>
            <a:r>
              <a:rPr lang="en-US" dirty="0" smtClean="0"/>
              <a:t> a </a:t>
            </a:r>
            <a:r>
              <a:rPr lang="en-US" dirty="0" err="1" smtClean="0"/>
              <a:t>influ</a:t>
            </a:r>
            <a:r>
              <a:rPr lang="en-US" dirty="0" err="1" smtClean="0"/>
              <a:t>ência</a:t>
            </a:r>
            <a:r>
              <a:rPr lang="en-US" dirty="0" smtClean="0"/>
              <a:t> da </a:t>
            </a:r>
            <a:r>
              <a:rPr lang="en-US" dirty="0" err="1" smtClean="0"/>
              <a:t>prática</a:t>
            </a:r>
            <a:r>
              <a:rPr lang="en-US" dirty="0" smtClean="0"/>
              <a:t> de TDD no </a:t>
            </a:r>
            <a:r>
              <a:rPr lang="en-US" dirty="0" err="1" smtClean="0"/>
              <a:t>projeto</a:t>
            </a:r>
            <a:r>
              <a:rPr lang="en-US" dirty="0" smtClean="0"/>
              <a:t> de classes?</a:t>
            </a:r>
          </a:p>
          <a:p>
            <a:pPr lvl="1"/>
            <a:r>
              <a:rPr lang="en-US" dirty="0" err="1" smtClean="0"/>
              <a:t>Qual</a:t>
            </a:r>
            <a:r>
              <a:rPr lang="en-US" dirty="0" smtClean="0"/>
              <a:t> a </a:t>
            </a:r>
            <a:r>
              <a:rPr lang="en-US" dirty="0" err="1" smtClean="0"/>
              <a:t>relação</a:t>
            </a:r>
            <a:r>
              <a:rPr lang="en-US" dirty="0" smtClean="0"/>
              <a:t> entre TDD e as </a:t>
            </a:r>
            <a:r>
              <a:rPr lang="en-US" dirty="0" err="1" smtClean="0"/>
              <a:t>decisões</a:t>
            </a:r>
            <a:r>
              <a:rPr lang="en-US" dirty="0" smtClean="0"/>
              <a:t> de </a:t>
            </a:r>
            <a:r>
              <a:rPr lang="en-US" dirty="0" err="1" smtClean="0"/>
              <a:t>projeto</a:t>
            </a:r>
            <a:r>
              <a:rPr lang="en-US" dirty="0" smtClean="0"/>
              <a:t> </a:t>
            </a:r>
            <a:r>
              <a:rPr lang="en-US" dirty="0" err="1" smtClean="0"/>
              <a:t>feitas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um </a:t>
            </a:r>
            <a:r>
              <a:rPr lang="en-US" dirty="0" err="1" smtClean="0"/>
              <a:t>desenvolvedor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Como a </a:t>
            </a:r>
            <a:r>
              <a:rPr lang="en-US" dirty="0" err="1" smtClean="0"/>
              <a:t>prática</a:t>
            </a:r>
            <a:r>
              <a:rPr lang="en-US" dirty="0" smtClean="0"/>
              <a:t> de TDD </a:t>
            </a:r>
            <a:r>
              <a:rPr lang="en-US" dirty="0" err="1" smtClean="0"/>
              <a:t>influencia</a:t>
            </a:r>
            <a:r>
              <a:rPr lang="en-US" dirty="0" smtClean="0"/>
              <a:t> o </a:t>
            </a:r>
            <a:r>
              <a:rPr lang="en-US" dirty="0" err="1" smtClean="0"/>
              <a:t>programador</a:t>
            </a:r>
            <a:r>
              <a:rPr lang="en-US" dirty="0" smtClean="0"/>
              <a:t> no </a:t>
            </a:r>
            <a:r>
              <a:rPr lang="en-US" dirty="0" err="1" smtClean="0"/>
              <a:t>projeto</a:t>
            </a:r>
            <a:r>
              <a:rPr lang="en-US" dirty="0" smtClean="0"/>
              <a:t> de classes, do </a:t>
            </a:r>
            <a:r>
              <a:rPr lang="en-US" dirty="0" err="1" smtClean="0"/>
              <a:t>ponto</a:t>
            </a:r>
            <a:r>
              <a:rPr lang="en-US" dirty="0" smtClean="0"/>
              <a:t> de vista do </a:t>
            </a:r>
            <a:r>
              <a:rPr lang="en-US" dirty="0" err="1" smtClean="0"/>
              <a:t>acoplamento</a:t>
            </a:r>
            <a:r>
              <a:rPr lang="en-US" dirty="0" smtClean="0"/>
              <a:t>, </a:t>
            </a:r>
            <a:r>
              <a:rPr lang="en-US" dirty="0" err="1" smtClean="0"/>
              <a:t>coesão</a:t>
            </a:r>
            <a:r>
              <a:rPr lang="en-US" dirty="0" smtClean="0"/>
              <a:t> e </a:t>
            </a:r>
            <a:r>
              <a:rPr lang="en-US" dirty="0" err="1" smtClean="0"/>
              <a:t>complexidade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54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Contribui</a:t>
            </a:r>
            <a:r>
              <a:rPr lang="en-US" dirty="0" err="1" smtClean="0"/>
              <a:t>ções</a:t>
            </a:r>
            <a:r>
              <a:rPr lang="en-US" dirty="0" smtClean="0"/>
              <a:t> da </a:t>
            </a:r>
            <a:r>
              <a:rPr lang="en-US" dirty="0" err="1" smtClean="0"/>
              <a:t>Pesquisa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</a:t>
            </a:r>
            <a:r>
              <a:rPr lang="en-US" dirty="0" err="1" smtClean="0"/>
              <a:t>adrões</a:t>
            </a:r>
            <a:r>
              <a:rPr lang="en-US" dirty="0" smtClean="0"/>
              <a:t> de feedback da </a:t>
            </a:r>
            <a:r>
              <a:rPr lang="en-US" dirty="0" err="1" smtClean="0"/>
              <a:t>prática</a:t>
            </a:r>
            <a:r>
              <a:rPr lang="en-US" dirty="0" smtClean="0"/>
              <a:t> de TDD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guiam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desenvolvedores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longo</a:t>
            </a:r>
            <a:r>
              <a:rPr lang="en-US" dirty="0" smtClean="0"/>
              <a:t> do </a:t>
            </a:r>
            <a:r>
              <a:rPr lang="en-US" dirty="0" err="1" smtClean="0"/>
              <a:t>projeto</a:t>
            </a:r>
            <a:r>
              <a:rPr lang="en-US" dirty="0" smtClean="0"/>
              <a:t> de classes.</a:t>
            </a:r>
          </a:p>
          <a:p>
            <a:r>
              <a:rPr lang="en-US" dirty="0" err="1" smtClean="0"/>
              <a:t>Protocolo</a:t>
            </a:r>
            <a:r>
              <a:rPr lang="en-US" dirty="0" smtClean="0"/>
              <a:t> de um </a:t>
            </a:r>
            <a:r>
              <a:rPr lang="en-US" dirty="0" err="1" smtClean="0"/>
              <a:t>estudo</a:t>
            </a:r>
            <a:r>
              <a:rPr lang="en-US" dirty="0" smtClean="0"/>
              <a:t> </a:t>
            </a:r>
            <a:r>
              <a:rPr lang="en-US" dirty="0" err="1" smtClean="0"/>
              <a:t>qualitativo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efeitos</a:t>
            </a:r>
            <a:r>
              <a:rPr lang="en-US" dirty="0" smtClean="0"/>
              <a:t> da </a:t>
            </a:r>
            <a:r>
              <a:rPr lang="en-US" dirty="0" err="1" smtClean="0"/>
              <a:t>prática</a:t>
            </a:r>
            <a:r>
              <a:rPr lang="en-US" dirty="0" smtClean="0"/>
              <a:t>,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lições</a:t>
            </a:r>
            <a:r>
              <a:rPr lang="en-US" dirty="0" smtClean="0"/>
              <a:t> </a:t>
            </a:r>
            <a:r>
              <a:rPr lang="en-US" dirty="0" err="1" smtClean="0"/>
              <a:t>aprendidas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13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191</TotalTime>
  <Words>3385</Words>
  <Application>Microsoft Macintosh PowerPoint</Application>
  <PresentationFormat>On-screen Show (4:3)</PresentationFormat>
  <Paragraphs>327</Paragraphs>
  <Slides>66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Pixel</vt:lpstr>
      <vt:lpstr>Como a prática de TDD influencia no projeto de classes em sistemas orientados a objetos</vt:lpstr>
      <vt:lpstr>Agenda</vt:lpstr>
      <vt:lpstr>TDD</vt:lpstr>
      <vt:lpstr>Efeitos da prática</vt:lpstr>
      <vt:lpstr>Popularidade da prática</vt:lpstr>
      <vt:lpstr>Motivação</vt:lpstr>
      <vt:lpstr>Caracterização da Pesquisa</vt:lpstr>
      <vt:lpstr>Objetivo da Pesquisa</vt:lpstr>
      <vt:lpstr>Contribuições da Pesquisa</vt:lpstr>
      <vt:lpstr>Trabalhos Relacionados</vt:lpstr>
      <vt:lpstr>Discussão</vt:lpstr>
      <vt:lpstr>Posição desta pesquisa na literatura</vt:lpstr>
      <vt:lpstr>Planejamento do Estudo</vt:lpstr>
      <vt:lpstr>Estudos qualitativos</vt:lpstr>
      <vt:lpstr>Projeto da pesquisa</vt:lpstr>
      <vt:lpstr>Participantes da Pesquisa</vt:lpstr>
      <vt:lpstr>Execução do Estudo</vt:lpstr>
      <vt:lpstr>Problemas Propostos</vt:lpstr>
      <vt:lpstr>Escolha de candidatos para entrevista</vt:lpstr>
      <vt:lpstr>Entrevista</vt:lpstr>
      <vt:lpstr>Métricas de Código</vt:lpstr>
      <vt:lpstr>Avaliação do Especialista</vt:lpstr>
      <vt:lpstr>Validade e confiabilidade  do estudo</vt:lpstr>
      <vt:lpstr>Estudo piloto</vt:lpstr>
      <vt:lpstr>Execução do Estudo</vt:lpstr>
      <vt:lpstr>Na academia</vt:lpstr>
      <vt:lpstr>Análise Quantitativa</vt:lpstr>
      <vt:lpstr>Métricas de código na indústria</vt:lpstr>
      <vt:lpstr>Métricas de código na academia</vt:lpstr>
      <vt:lpstr>Relação com Experiência</vt:lpstr>
      <vt:lpstr>Avaliação dos especialistas na indústria</vt:lpstr>
      <vt:lpstr>Avaliação dos especialistas na academia</vt:lpstr>
      <vt:lpstr>Discussão</vt:lpstr>
      <vt:lpstr>Análise Qualitativa</vt:lpstr>
      <vt:lpstr>Efeitos na qualidade externa</vt:lpstr>
      <vt:lpstr>Efeitos na qualidade interna</vt:lpstr>
      <vt:lpstr>Segurança na refatoração</vt:lpstr>
      <vt:lpstr>Passos menores e simplicidade</vt:lpstr>
      <vt:lpstr>Espaço para pensar</vt:lpstr>
      <vt:lpstr>Feedback mais rápido</vt:lpstr>
      <vt:lpstr>Busca pela testabilidade</vt:lpstr>
      <vt:lpstr>Padrões de Feedback</vt:lpstr>
      <vt:lpstr>Padrões ligados à coesão</vt:lpstr>
      <vt:lpstr>Muitos Testes Para um Método</vt:lpstr>
      <vt:lpstr>Muitos Testes Para Uma Classe</vt:lpstr>
      <vt:lpstr>Cenário Muito Grande</vt:lpstr>
      <vt:lpstr>Testes em Método Que Não É Público</vt:lpstr>
      <vt:lpstr>Padrões Ligados ao Acoplamento</vt:lpstr>
      <vt:lpstr>Objetos Dublê em Excesso</vt:lpstr>
      <vt:lpstr>Objetos Dublê não Utilizados</vt:lpstr>
      <vt:lpstr>Padrões Ligados à Falta de Abstração</vt:lpstr>
      <vt:lpstr>Testes Repetidos</vt:lpstr>
      <vt:lpstr>Interface não Amigável</vt:lpstr>
      <vt:lpstr>Condicional no Nome do Teste</vt:lpstr>
      <vt:lpstr>Relação dos princípios e SOLID</vt:lpstr>
      <vt:lpstr>Ameaças a Validade</vt:lpstr>
      <vt:lpstr>Validade de Construção</vt:lpstr>
      <vt:lpstr>Validade Interna</vt:lpstr>
      <vt:lpstr>Validade Externa</vt:lpstr>
      <vt:lpstr>Lições Aprendidas</vt:lpstr>
      <vt:lpstr>Conclusões</vt:lpstr>
      <vt:lpstr>Trabalhos Futuros</vt:lpstr>
      <vt:lpstr>Produções ao longo do mestrado</vt:lpstr>
      <vt:lpstr>Resultados Esperados</vt:lpstr>
      <vt:lpstr>Agradecimentos</vt:lpstr>
      <vt:lpstr>Não ganhei uma bola…</vt:lpstr>
    </vt:vector>
  </TitlesOfParts>
  <Company>USP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a prática de TDD influencia no projeto de classes em sistemas orientados a objetos</dc:title>
  <dc:creator>Mauricio Aniche</dc:creator>
  <cp:lastModifiedBy>Mauricio Aniche</cp:lastModifiedBy>
  <cp:revision>28</cp:revision>
  <dcterms:created xsi:type="dcterms:W3CDTF">2012-04-22T22:18:27Z</dcterms:created>
  <dcterms:modified xsi:type="dcterms:W3CDTF">2012-04-23T01:29:28Z</dcterms:modified>
</cp:coreProperties>
</file>