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73" r:id="rId14"/>
    <p:sldId id="272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4117"/>
    <a:srgbClr val="15243F"/>
    <a:srgbClr val="223B66"/>
    <a:srgbClr val="BF3514"/>
    <a:srgbClr val="8B2610"/>
    <a:srgbClr val="651C0D"/>
    <a:srgbClr val="F5F7FA"/>
    <a:srgbClr val="FBC530"/>
    <a:srgbClr val="391008"/>
    <a:srgbClr val="2F35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9"/>
  </p:normalViewPr>
  <p:slideViewPr>
    <p:cSldViewPr snapToGrid="0" snapToObjects="1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38FAE-5E17-E94C-91A2-F91657C5C946}" type="datetimeFigureOut">
              <a:rPr lang="it-IT" smtClean="0"/>
              <a:t>09/06/20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E9AEC-CC4B-2C4F-B996-18F6ACFA01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3737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E9AEC-CC4B-2C4F-B996-18F6ACFA012B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3480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3C6064-E519-A246-BD35-641D87321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D6A7AD3-50F8-7A45-A07E-8C1FC9009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8A6CC23-7006-1B48-B655-17AB9CA16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E177-5E7A-4847-83AB-7872EFFA77AC}" type="datetimeFigureOut">
              <a:rPr lang="it-IT" smtClean="0"/>
              <a:t>09/06/20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CACFF7-E9DA-E447-86C0-C4CEE831A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31AEE8-A58E-384C-9618-DCB3F02DD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6845C-D426-8C48-9ED2-99A3F684AF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7669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2B6C15-088B-804C-9C96-7701CCE07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9127DF3-C5B8-E04E-8917-A1835BE7B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3BCDEF-6AD8-6C4A-AA14-DC9C64D42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E177-5E7A-4847-83AB-7872EFFA77AC}" type="datetimeFigureOut">
              <a:rPr lang="it-IT" smtClean="0"/>
              <a:t>09/06/20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DACF698-FC10-FB45-B415-B4941476E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65A316-4486-F348-9B18-535A8F124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6845C-D426-8C48-9ED2-99A3F684AF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7108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4CE1256-52A8-494B-B7CB-853C66FAF2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59C970B-1E41-0D46-B722-27DA79D39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64907B-B4DA-9B4E-8A9B-D256BBFBA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E177-5E7A-4847-83AB-7872EFFA77AC}" type="datetimeFigureOut">
              <a:rPr lang="it-IT" smtClean="0"/>
              <a:t>09/06/20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7302685-4ECA-B043-B0FB-5B105B2CE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6250DCF-C940-B140-B95D-46C9AE9A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6845C-D426-8C48-9ED2-99A3F684AF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437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77BFD4-550F-7742-A521-4C01B262D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5585E5-4464-7B40-AC4E-24F3BB48F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667D0C1-0996-5745-BE9A-2B641EBBF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E177-5E7A-4847-83AB-7872EFFA77AC}" type="datetimeFigureOut">
              <a:rPr lang="it-IT" smtClean="0"/>
              <a:t>09/06/20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1B8BD5-E7D9-2C40-BAD8-F732C2A7D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075A04-47B7-3A45-80D6-FBBAC71DE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6845C-D426-8C48-9ED2-99A3F684AF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2195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5D1FE1-5913-6C4D-9976-DAC8806E1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0ECF63E-F614-B349-8009-492E34E1A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14B7C49-23D0-3141-BF45-84711A6C2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E177-5E7A-4847-83AB-7872EFFA77AC}" type="datetimeFigureOut">
              <a:rPr lang="it-IT" smtClean="0"/>
              <a:t>09/06/20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64ED6AD-E903-BE47-B928-661F2F4B1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BDB8494-5EC1-BA4B-8AEA-91A9B7B9F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6845C-D426-8C48-9ED2-99A3F684AF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561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1D261C-5886-934D-9956-59E715F52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945D45-54B1-634C-8AB8-A0A8FA070C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1078ED3-88DD-1C4A-A969-7F4844FA8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319BA58-7A64-F84C-988F-1891D1E4F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E177-5E7A-4847-83AB-7872EFFA77AC}" type="datetimeFigureOut">
              <a:rPr lang="it-IT" smtClean="0"/>
              <a:t>09/06/20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6467270-5FCD-404A-9FBE-4088604CB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EC76579-04EF-5942-8178-925800A80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6845C-D426-8C48-9ED2-99A3F684AF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0629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254787-885C-4A4C-912B-2CF3CAC40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DA70DE5-8518-0845-9791-DF24020D3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C3052A3-08C0-A347-A351-FAE6169E2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25FDB8B-D5CF-DE45-8FCE-C4BC63B0AC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01F4AE7-F353-F948-97F7-A3CF582104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BFC8EDF-7B30-B647-881E-313C22059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E177-5E7A-4847-83AB-7872EFFA77AC}" type="datetimeFigureOut">
              <a:rPr lang="it-IT" smtClean="0"/>
              <a:t>09/06/20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9EDBA26-7918-9547-A953-C4B87362E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C13FD1D-3B73-C844-8A88-75646B2BF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6845C-D426-8C48-9ED2-99A3F684AF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502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498148-9443-EC46-B47E-C292DC4AA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02B6CAC-27E0-7845-9EC5-BDCAE411B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E177-5E7A-4847-83AB-7872EFFA77AC}" type="datetimeFigureOut">
              <a:rPr lang="it-IT" smtClean="0"/>
              <a:t>09/06/20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C033F7C-8B16-8345-968B-789D2C2E5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E3126DF-5A82-9240-B298-9EBD9DFC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6845C-D426-8C48-9ED2-99A3F684AF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0012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6628435-B7CB-1A44-A228-8B0DB538A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E177-5E7A-4847-83AB-7872EFFA77AC}" type="datetimeFigureOut">
              <a:rPr lang="it-IT" smtClean="0"/>
              <a:t>09/06/20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EB60B71-08C6-4A44-BC35-66D0E9162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006038E-FE5E-D54F-8298-D236DFC92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6845C-D426-8C48-9ED2-99A3F684AF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2185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3862EF-2131-5848-8689-69C8F15A5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5CDA5B-CFB8-DC44-966A-73A3C00D4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DFCA8-4898-6141-AD51-1A4A2F754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EF79A8D-B1C6-5343-9A61-F42D47AE2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E177-5E7A-4847-83AB-7872EFFA77AC}" type="datetimeFigureOut">
              <a:rPr lang="it-IT" smtClean="0"/>
              <a:t>09/06/20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8F4081E-CF7E-8A46-AD1D-88AF24C44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6E22880-CFBD-9847-A854-F318BF16A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6845C-D426-8C48-9ED2-99A3F684AF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2055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EBD2DA-32F2-744A-AF22-DC7E1FA6B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6946E72-7809-7246-8F2B-97417812FA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58D4AA0-EBD9-EB46-BF63-44D91FDF0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1DB97CD-29B7-5E45-99A5-93173E0A4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E177-5E7A-4847-83AB-7872EFFA77AC}" type="datetimeFigureOut">
              <a:rPr lang="it-IT" smtClean="0"/>
              <a:t>09/06/20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6B1D7C2-DAA2-F842-8581-7F6C40322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5A61A20-823B-DD4E-A247-584A23749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6845C-D426-8C48-9ED2-99A3F684AF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1402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1A04960-CFE2-D042-93C1-413E5F69F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CBDDEFE-7A76-BB4E-8F26-51EBBA9B2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64C131-D5F4-9043-AFC0-D6A137BA56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DE177-5E7A-4847-83AB-7872EFFA77AC}" type="datetimeFigureOut">
              <a:rPr lang="it-IT" smtClean="0"/>
              <a:t>09/06/20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8E9CB41-8A62-BF4A-B664-37AA41F69D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F60D63E-4397-C74F-80D5-1FD0AB556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6845C-D426-8C48-9ED2-99A3F684AF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1886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D16B17-509B-AF44-85ED-73A53AC16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57" y="2497083"/>
            <a:ext cx="11864283" cy="1863833"/>
          </a:xfrm>
        </p:spPr>
        <p:txBody>
          <a:bodyPr anchor="ctr"/>
          <a:lstStyle/>
          <a:p>
            <a:r>
              <a:rPr lang="it-IT" dirty="0">
                <a:solidFill>
                  <a:srgbClr val="E94117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RIVELATORI A </a:t>
            </a:r>
            <a:br>
              <a:rPr lang="it-IT" dirty="0">
                <a:solidFill>
                  <a:srgbClr val="E94117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r>
              <a:rPr lang="it-IT" dirty="0">
                <a:solidFill>
                  <a:srgbClr val="E94117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SEMICONDUTTORE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AAD029E-A62D-2D44-AFCF-F73AA0C54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4832261"/>
            <a:ext cx="9144000" cy="1182613"/>
          </a:xfrm>
        </p:spPr>
        <p:txBody>
          <a:bodyPr anchor="ctr"/>
          <a:lstStyle/>
          <a:p>
            <a:r>
              <a:rPr lang="it-IT" dirty="0">
                <a:solidFill>
                  <a:srgbClr val="2F354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Gianluca Cavallaro</a:t>
            </a:r>
          </a:p>
          <a:p>
            <a:r>
              <a:rPr lang="it-IT" dirty="0">
                <a:solidFill>
                  <a:srgbClr val="2F354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Marco Gobbo</a:t>
            </a:r>
          </a:p>
        </p:txBody>
      </p:sp>
    </p:spTree>
    <p:extLst>
      <p:ext uri="{BB962C8B-B14F-4D97-AF65-F5344CB8AC3E}">
        <p14:creationId xmlns:p14="http://schemas.microsoft.com/office/powerpoint/2010/main" val="4022569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CF5BDF-23E0-3F41-91ED-23D6AAA85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400" dirty="0">
                <a:solidFill>
                  <a:srgbClr val="E94117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REGIONE DI SVUOTAMENTO E CORRENTE DI DERIVA</a:t>
            </a:r>
            <a:endParaRPr lang="it-IT" sz="2400" dirty="0">
              <a:solidFill>
                <a:srgbClr val="BF3514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pic>
        <p:nvPicPr>
          <p:cNvPr id="4" name="Segnaposto contenuto 7">
            <a:extLst>
              <a:ext uri="{FF2B5EF4-FFF2-40B4-BE49-F238E27FC236}">
                <a16:creationId xmlns:a16="http://schemas.microsoft.com/office/drawing/2014/main" id="{CAC2559A-5A09-844B-93C2-74F01E12DD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5" r="1494" b="-2"/>
          <a:stretch/>
        </p:blipFill>
        <p:spPr>
          <a:xfrm>
            <a:off x="2819227" y="1396733"/>
            <a:ext cx="6553545" cy="509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944962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9CBEDF-491B-D74D-BE46-7BB1EA6BF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E94117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TIPI DI POLARIZZAZIONE</a:t>
            </a:r>
            <a:endParaRPr lang="it-IT" dirty="0"/>
          </a:p>
        </p:txBody>
      </p:sp>
      <p:pic>
        <p:nvPicPr>
          <p:cNvPr id="4" name="Segnaposto contenuto 15" descr="Immagine che contiene testo, orologio&#10;&#10;Descrizione generata automaticamente">
            <a:extLst>
              <a:ext uri="{FF2B5EF4-FFF2-40B4-BE49-F238E27FC236}">
                <a16:creationId xmlns:a16="http://schemas.microsoft.com/office/drawing/2014/main" id="{D14D0DB8-932C-BD4E-834C-6C29F2252F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787" y="2490853"/>
            <a:ext cx="3098959" cy="3994355"/>
          </a:xfrm>
        </p:spPr>
      </p:pic>
      <p:pic>
        <p:nvPicPr>
          <p:cNvPr id="5" name="Segnaposto contenuto 17" descr="Immagine che contiene orologio, oggetto&#10;&#10;Descrizione generata automaticamente">
            <a:extLst>
              <a:ext uri="{FF2B5EF4-FFF2-40B4-BE49-F238E27FC236}">
                <a16:creationId xmlns:a16="http://schemas.microsoft.com/office/drawing/2014/main" id="{8C03C84B-A0DE-9847-9F58-63C829C647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619" y="2503554"/>
            <a:ext cx="3041806" cy="3968954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4A60278-07A8-9F44-9974-A54A70139C7A}"/>
              </a:ext>
            </a:extLst>
          </p:cNvPr>
          <p:cNvSpPr txBox="1"/>
          <p:nvPr/>
        </p:nvSpPr>
        <p:spPr>
          <a:xfrm>
            <a:off x="3274828" y="1912455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15243F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INVERSA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18C2402-1D55-774C-9B5B-00241839774C}"/>
              </a:ext>
            </a:extLst>
          </p:cNvPr>
          <p:cNvSpPr txBox="1"/>
          <p:nvPr/>
        </p:nvSpPr>
        <p:spPr>
          <a:xfrm>
            <a:off x="7246632" y="1912455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15243F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DIRETTA</a:t>
            </a:r>
          </a:p>
        </p:txBody>
      </p:sp>
    </p:spTree>
    <p:extLst>
      <p:ext uri="{BB962C8B-B14F-4D97-AF65-F5344CB8AC3E}">
        <p14:creationId xmlns:p14="http://schemas.microsoft.com/office/powerpoint/2010/main" val="41135929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7CF106-D607-3340-A136-E4F8433E1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E94117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FUNZIONAMENTO</a:t>
            </a:r>
            <a:endParaRPr lang="it-IT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0CCB7C6-8630-DC4E-AE94-8C151AF55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787" y="1690688"/>
            <a:ext cx="6110426" cy="440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174627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223ABE-36FE-4411-8015-A57047588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2800" dirty="0">
                <a:solidFill>
                  <a:srgbClr val="E94117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CONDIZIONI DI LAVORO - RIVELATORI AL GERMANIO</a:t>
            </a:r>
            <a:endParaRPr lang="it-IT" sz="2800" dirty="0">
              <a:solidFill>
                <a:srgbClr val="E94117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AC14075-9497-47D5-A141-F15E89C3A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1360"/>
            <a:ext cx="6096000" cy="486664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1F0A92E-F287-4D89-96CD-3ADDDDFBF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29760"/>
            <a:ext cx="6096528" cy="242548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AA05FE5-9A68-48B1-9D9B-F6B4226C1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528" y="1991360"/>
            <a:ext cx="6096000" cy="486664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03FEB5EE-9870-41A5-A5CA-09427230D1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528" y="4431582"/>
            <a:ext cx="6096528" cy="2426418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0D336734-2C11-442F-AB37-550BB2873D36}"/>
              </a:ext>
            </a:extLst>
          </p:cNvPr>
          <p:cNvSpPr txBox="1"/>
          <p:nvPr/>
        </p:nvSpPr>
        <p:spPr>
          <a:xfrm>
            <a:off x="264160" y="2203381"/>
            <a:ext cx="299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Polarizzazione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B0C587D-C6D5-4391-8C8F-860BEBED1990}"/>
              </a:ext>
            </a:extLst>
          </p:cNvPr>
          <p:cNvSpPr txBox="1"/>
          <p:nvPr/>
        </p:nvSpPr>
        <p:spPr>
          <a:xfrm>
            <a:off x="6390640" y="2203381"/>
            <a:ext cx="3525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Temperatura</a:t>
            </a:r>
          </a:p>
        </p:txBody>
      </p:sp>
      <p:sp>
        <p:nvSpPr>
          <p:cNvPr id="15" name="Freccia in giù 14">
            <a:extLst>
              <a:ext uri="{FF2B5EF4-FFF2-40B4-BE49-F238E27FC236}">
                <a16:creationId xmlns:a16="http://schemas.microsoft.com/office/drawing/2014/main" id="{895E6351-6F53-48BD-9FE1-9AA8CB96FA89}"/>
              </a:ext>
            </a:extLst>
          </p:cNvPr>
          <p:cNvSpPr/>
          <p:nvPr/>
        </p:nvSpPr>
        <p:spPr>
          <a:xfrm>
            <a:off x="7233920" y="2826398"/>
            <a:ext cx="558800" cy="54595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0B54140-1CCB-4AE8-9D45-254A58719656}"/>
              </a:ext>
            </a:extLst>
          </p:cNvPr>
          <p:cNvSpPr txBox="1"/>
          <p:nvPr/>
        </p:nvSpPr>
        <p:spPr>
          <a:xfrm>
            <a:off x="264160" y="5103895"/>
            <a:ext cx="3759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Regione di svuotamento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62BB405D-7066-43B6-BA79-FA333EFB5D5E}"/>
                  </a:ext>
                </a:extLst>
              </p:cNvPr>
              <p:cNvSpPr txBox="1"/>
              <p:nvPr/>
            </p:nvSpPr>
            <p:spPr>
              <a:xfrm>
                <a:off x="3834532" y="4836536"/>
                <a:ext cx="1875898" cy="14550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it-IT" sz="320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it-IT" sz="32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it-IT" sz="3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32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it-IT" sz="320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num>
                            <m:den>
                              <m:r>
                                <a:rPr lang="it-IT" sz="3200" i="1" smtClean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  <m:r>
                                <a:rPr lang="it-IT" sz="320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62BB405D-7066-43B6-BA79-FA333EFB5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532" y="4836536"/>
                <a:ext cx="1875898" cy="14550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reccia in giù 22">
            <a:extLst>
              <a:ext uri="{FF2B5EF4-FFF2-40B4-BE49-F238E27FC236}">
                <a16:creationId xmlns:a16="http://schemas.microsoft.com/office/drawing/2014/main" id="{82953ADA-EA59-4F38-8D26-A869D920AA99}"/>
              </a:ext>
            </a:extLst>
          </p:cNvPr>
          <p:cNvSpPr/>
          <p:nvPr/>
        </p:nvSpPr>
        <p:spPr>
          <a:xfrm rot="16200000">
            <a:off x="3048000" y="5419780"/>
            <a:ext cx="558800" cy="54595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289D9B84-F96B-45D9-8032-78BCC1C8EA90}"/>
                  </a:ext>
                </a:extLst>
              </p:cNvPr>
              <p:cNvSpPr txBox="1"/>
              <p:nvPr/>
            </p:nvSpPr>
            <p:spPr>
              <a:xfrm>
                <a:off x="6390640" y="3431106"/>
                <a:ext cx="4013150" cy="5862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𝑓𝑢𝑔𝑎</m:t>
                          </m:r>
                        </m:sub>
                      </m:sSub>
                      <m:r>
                        <a:rPr lang="it-IT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f>
                            <m:fPr>
                              <m:type m:val="lin"/>
                              <m:ctrlPr>
                                <a:rPr lang="it-IT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it-IT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it-IT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ⅇ</m:t>
                          </m:r>
                        </m:e>
                        <m:sup>
                          <m:r>
                            <a:rPr lang="it-IT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type m:val="lin"/>
                              <m:ctrlPr>
                                <a:rPr lang="it-IT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sz="32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32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𝑔𝑎𝑝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it-IT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r>
                            <a:rPr lang="it-IT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it-IT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289D9B84-F96B-45D9-8032-78BCC1C8E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640" y="3431106"/>
                <a:ext cx="4013150" cy="5862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3F2CC61F-60D2-4C3D-9154-709376799142}"/>
              </a:ext>
            </a:extLst>
          </p:cNvPr>
          <p:cNvSpPr txBox="1"/>
          <p:nvPr/>
        </p:nvSpPr>
        <p:spPr>
          <a:xfrm>
            <a:off x="6390640" y="4574926"/>
            <a:ext cx="2585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Risoluzione</a:t>
            </a:r>
          </a:p>
        </p:txBody>
      </p:sp>
      <p:sp>
        <p:nvSpPr>
          <p:cNvPr id="26" name="Freccia in giù 25">
            <a:extLst>
              <a:ext uri="{FF2B5EF4-FFF2-40B4-BE49-F238E27FC236}">
                <a16:creationId xmlns:a16="http://schemas.microsoft.com/office/drawing/2014/main" id="{76ED7E46-0E6B-4517-885D-28C0F69F60DF}"/>
              </a:ext>
            </a:extLst>
          </p:cNvPr>
          <p:cNvSpPr/>
          <p:nvPr/>
        </p:nvSpPr>
        <p:spPr>
          <a:xfrm rot="16200000">
            <a:off x="8588248" y="4604146"/>
            <a:ext cx="558800" cy="54595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tangolo 27">
                <a:extLst>
                  <a:ext uri="{FF2B5EF4-FFF2-40B4-BE49-F238E27FC236}">
                    <a16:creationId xmlns:a16="http://schemas.microsoft.com/office/drawing/2014/main" id="{187F0E0A-EDF6-4319-A9B5-BCEC20B45175}"/>
                  </a:ext>
                </a:extLst>
              </p:cNvPr>
              <p:cNvSpPr/>
              <p:nvPr/>
            </p:nvSpPr>
            <p:spPr>
              <a:xfrm>
                <a:off x="9130176" y="4615514"/>
                <a:ext cx="30575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it-IT" sz="2800" i="1">
                          <a:latin typeface="Cambria Math" panose="02040503050406030204" pitchFamily="18" charset="0"/>
                        </a:rPr>
                        <m:t>≈2</m:t>
                      </m:r>
                      <m:f>
                        <m:fPr>
                          <m:type m:val="lin"/>
                          <m:ctrlPr>
                            <a:rPr lang="it-IT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𝑒𝑉</m:t>
                          </m:r>
                        </m:num>
                        <m:den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𝑐𝑜𝑝𝑝𝑖𝑎</m:t>
                          </m:r>
                        </m:den>
                      </m:f>
                    </m:oMath>
                  </m:oMathPara>
                </a14:m>
                <a:endParaRPr lang="it-IT" sz="28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mc:Choice>
        <mc:Fallback xmlns="">
          <p:sp>
            <p:nvSpPr>
              <p:cNvPr id="28" name="Rettangolo 27">
                <a:extLst>
                  <a:ext uri="{FF2B5EF4-FFF2-40B4-BE49-F238E27FC236}">
                    <a16:creationId xmlns:a16="http://schemas.microsoft.com/office/drawing/2014/main" id="{187F0E0A-EDF6-4319-A9B5-BCEC20B451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176" y="4615514"/>
                <a:ext cx="305756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ttangolo 28">
                <a:extLst>
                  <a:ext uri="{FF2B5EF4-FFF2-40B4-BE49-F238E27FC236}">
                    <a16:creationId xmlns:a16="http://schemas.microsoft.com/office/drawing/2014/main" id="{FCD1527D-45E8-405E-8223-D831067D5D65}"/>
                  </a:ext>
                </a:extLst>
              </p:cNvPr>
              <p:cNvSpPr/>
              <p:nvPr/>
            </p:nvSpPr>
            <p:spPr>
              <a:xfrm>
                <a:off x="6390640" y="5872075"/>
                <a:ext cx="5336846" cy="4044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𝐹𝑊𝐻</m:t>
                    </m:r>
                    <m:sSubSup>
                      <m:sSubSup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  <m:sup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it-IT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𝐹𝑊𝐻</m:t>
                    </m:r>
                    <m:sSubSup>
                      <m:sSubSup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𝑠𝑡𝑎𝑡</m:t>
                        </m:r>
                      </m:sub>
                      <m:sup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it-IT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 +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𝐹𝑊𝐻</m:t>
                    </m:r>
                    <m:sSubSup>
                      <m:sSubSup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it-IT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 +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𝐹𝑊𝐻</m:t>
                    </m:r>
                    <m:sSubSup>
                      <m:sSubSup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it-IT" sz="2000" dirty="0"/>
              </a:p>
            </p:txBody>
          </p:sp>
        </mc:Choice>
        <mc:Fallback xmlns="">
          <p:sp>
            <p:nvSpPr>
              <p:cNvPr id="29" name="Rettangolo 28">
                <a:extLst>
                  <a:ext uri="{FF2B5EF4-FFF2-40B4-BE49-F238E27FC236}">
                    <a16:creationId xmlns:a16="http://schemas.microsoft.com/office/drawing/2014/main" id="{FCD1527D-45E8-405E-8223-D831067D5D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640" y="5872075"/>
                <a:ext cx="5336846" cy="404406"/>
              </a:xfrm>
              <a:prstGeom prst="rect">
                <a:avLst/>
              </a:prstGeom>
              <a:blipFill>
                <a:blip r:embed="rId9"/>
                <a:stretch>
                  <a:fillRect t="-4478" b="-2686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Freccia in giù 29">
            <a:extLst>
              <a:ext uri="{FF2B5EF4-FFF2-40B4-BE49-F238E27FC236}">
                <a16:creationId xmlns:a16="http://schemas.microsoft.com/office/drawing/2014/main" id="{42C4E7AB-CA82-484B-B844-03AB93D50D51}"/>
              </a:ext>
            </a:extLst>
          </p:cNvPr>
          <p:cNvSpPr/>
          <p:nvPr/>
        </p:nvSpPr>
        <p:spPr>
          <a:xfrm>
            <a:off x="7234072" y="5184124"/>
            <a:ext cx="558800" cy="54595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Freccia in giù 31">
            <a:extLst>
              <a:ext uri="{FF2B5EF4-FFF2-40B4-BE49-F238E27FC236}">
                <a16:creationId xmlns:a16="http://schemas.microsoft.com/office/drawing/2014/main" id="{AAC0C157-3CD2-41A2-AC68-EB4ABCD93751}"/>
              </a:ext>
            </a:extLst>
          </p:cNvPr>
          <p:cNvSpPr/>
          <p:nvPr/>
        </p:nvSpPr>
        <p:spPr>
          <a:xfrm>
            <a:off x="1099641" y="2786334"/>
            <a:ext cx="558800" cy="54595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6CC1A0CA-15E3-451A-89A2-73B37FEC7F19}"/>
              </a:ext>
            </a:extLst>
          </p:cNvPr>
          <p:cNvSpPr txBox="1"/>
          <p:nvPr/>
        </p:nvSpPr>
        <p:spPr>
          <a:xfrm>
            <a:off x="678001" y="3307263"/>
            <a:ext cx="4094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Inversa</a:t>
            </a:r>
          </a:p>
        </p:txBody>
      </p:sp>
    </p:spTree>
    <p:extLst>
      <p:ext uri="{BB962C8B-B14F-4D97-AF65-F5344CB8AC3E}">
        <p14:creationId xmlns:p14="http://schemas.microsoft.com/office/powerpoint/2010/main" val="250465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5" grpId="0" animBg="1"/>
      <p:bldP spid="19" grpId="0"/>
      <p:bldP spid="21" grpId="0"/>
      <p:bldP spid="23" grpId="0" animBg="1"/>
      <p:bldP spid="24" grpId="0"/>
      <p:bldP spid="25" grpId="0"/>
      <p:bldP spid="26" grpId="0" animBg="1"/>
      <p:bldP spid="28" grpId="0"/>
      <p:bldP spid="29" grpId="0"/>
      <p:bldP spid="30" grpId="0" animBg="1"/>
      <p:bldP spid="32" grpId="0" animBg="1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A4846E-AE00-F04E-9D8D-48316A77E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it-IT" dirty="0">
                <a:solidFill>
                  <a:srgbClr val="E94117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FINE</a:t>
            </a:r>
            <a:br>
              <a:rPr lang="it-IT" dirty="0">
                <a:solidFill>
                  <a:srgbClr val="E94117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r>
              <a:rPr lang="it-IT" dirty="0">
                <a:solidFill>
                  <a:srgbClr val="E94117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1054525070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A96D43-CBF3-7442-B81E-2E9D515B5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E94117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7A65143-24D4-4143-8B98-8D164EDF8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b="1" dirty="0">
                <a:solidFill>
                  <a:srgbClr val="2F3540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CLASSIFICAZIONE DEI SOLIDI CRISTALLINI:</a:t>
            </a:r>
          </a:p>
          <a:p>
            <a:pPr marL="0" indent="0">
              <a:buNone/>
            </a:pPr>
            <a:endParaRPr lang="it-IT" sz="2400" dirty="0">
              <a:solidFill>
                <a:srgbClr val="2F3540"/>
              </a:solidFill>
            </a:endParaRPr>
          </a:p>
          <a:p>
            <a:pPr marL="0" indent="0">
              <a:buNone/>
            </a:pPr>
            <a:r>
              <a:rPr lang="it-IT" sz="2400" dirty="0">
                <a:solidFill>
                  <a:srgbClr val="2F354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METALLI</a:t>
            </a:r>
          </a:p>
          <a:p>
            <a:pPr marL="0" indent="0">
              <a:buNone/>
            </a:pPr>
            <a:endParaRPr lang="it-IT" sz="2400" dirty="0">
              <a:solidFill>
                <a:srgbClr val="2F3540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0" indent="0">
              <a:buNone/>
            </a:pPr>
            <a:r>
              <a:rPr lang="it-IT" sz="2400" dirty="0">
                <a:solidFill>
                  <a:srgbClr val="2F354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ISOLANTI</a:t>
            </a:r>
          </a:p>
          <a:p>
            <a:pPr marL="0" indent="0">
              <a:buNone/>
            </a:pPr>
            <a:endParaRPr lang="it-IT" sz="2400" dirty="0">
              <a:solidFill>
                <a:srgbClr val="2F3540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0" indent="0">
              <a:buNone/>
            </a:pPr>
            <a:r>
              <a:rPr lang="it-IT" sz="2400" dirty="0">
                <a:solidFill>
                  <a:srgbClr val="2F354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SEMICONDUTTORI</a:t>
            </a:r>
          </a:p>
        </p:txBody>
      </p:sp>
    </p:spTree>
    <p:extLst>
      <p:ext uri="{BB962C8B-B14F-4D97-AF65-F5344CB8AC3E}">
        <p14:creationId xmlns:p14="http://schemas.microsoft.com/office/powerpoint/2010/main" val="1709882400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6A31E7-869E-BF44-8424-64DAF22C8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E94117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PRINCIPIO DI FUNZIONAMENTO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3EED0D-1C74-404E-80E7-7A2E50CCA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1368" y="1831579"/>
            <a:ext cx="5529263" cy="1072358"/>
          </a:xfrm>
          <a:prstGeom prst="roundRect">
            <a:avLst/>
          </a:prstGeom>
          <a:solidFill>
            <a:srgbClr val="FBC530"/>
          </a:solidFill>
        </p:spPr>
        <p:txBody>
          <a:bodyPr anchor="ctr"/>
          <a:lstStyle/>
          <a:p>
            <a:pPr marL="0" indent="0" algn="ctr">
              <a:buNone/>
            </a:pPr>
            <a:r>
              <a:rPr lang="it-IT" dirty="0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STRUTTURA A BANDE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71A4F63B-D68F-5C4E-9F12-370C0E6FE6AF}"/>
              </a:ext>
            </a:extLst>
          </p:cNvPr>
          <p:cNvSpPr txBox="1">
            <a:spLocks/>
          </p:cNvSpPr>
          <p:nvPr/>
        </p:nvSpPr>
        <p:spPr>
          <a:xfrm>
            <a:off x="8015288" y="4490242"/>
            <a:ext cx="3338512" cy="1476374"/>
          </a:xfrm>
          <a:prstGeom prst="roundRect">
            <a:avLst/>
          </a:prstGeom>
          <a:solidFill>
            <a:srgbClr val="273C75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dirty="0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BANDA DI CONDUZIONE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F7684702-D018-BA48-ACB3-3FAE4A43AB08}"/>
              </a:ext>
            </a:extLst>
          </p:cNvPr>
          <p:cNvSpPr txBox="1">
            <a:spLocks/>
          </p:cNvSpPr>
          <p:nvPr/>
        </p:nvSpPr>
        <p:spPr>
          <a:xfrm>
            <a:off x="838201" y="4490242"/>
            <a:ext cx="3338512" cy="1476374"/>
          </a:xfrm>
          <a:prstGeom prst="roundRect">
            <a:avLst/>
          </a:prstGeom>
          <a:solidFill>
            <a:srgbClr val="E94117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dirty="0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BANDA DI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it-IT" dirty="0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VALENZA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AA1B497E-B4E5-6D4C-A2A4-0195BB4920A9}"/>
              </a:ext>
            </a:extLst>
          </p:cNvPr>
          <p:cNvCxnSpPr>
            <a:cxnSpLocks/>
          </p:cNvCxnSpPr>
          <p:nvPr/>
        </p:nvCxnSpPr>
        <p:spPr>
          <a:xfrm flipH="1">
            <a:off x="2671763" y="3028950"/>
            <a:ext cx="3228976" cy="1314450"/>
          </a:xfrm>
          <a:prstGeom prst="straightConnector1">
            <a:avLst/>
          </a:prstGeom>
          <a:ln w="73025">
            <a:solidFill>
              <a:srgbClr val="2F3540">
                <a:alpha val="40000"/>
              </a:srgb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51E431BA-A067-5044-9759-7FFBAB1507E9}"/>
              </a:ext>
            </a:extLst>
          </p:cNvPr>
          <p:cNvCxnSpPr>
            <a:cxnSpLocks/>
          </p:cNvCxnSpPr>
          <p:nvPr/>
        </p:nvCxnSpPr>
        <p:spPr>
          <a:xfrm>
            <a:off x="6291261" y="3028950"/>
            <a:ext cx="3228976" cy="1314450"/>
          </a:xfrm>
          <a:prstGeom prst="straightConnector1">
            <a:avLst/>
          </a:prstGeom>
          <a:ln w="73025">
            <a:solidFill>
              <a:srgbClr val="2F3540">
                <a:alpha val="40000"/>
              </a:srgb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547639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2D8358-2903-BF4E-8855-0B2A030F7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E94117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GAP DI ENERGIA</a:t>
            </a:r>
            <a:endParaRPr lang="it-IT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226106BF-71DE-7748-9143-E75E00114151}"/>
              </a:ext>
            </a:extLst>
          </p:cNvPr>
          <p:cNvSpPr txBox="1">
            <a:spLocks/>
          </p:cNvSpPr>
          <p:nvPr/>
        </p:nvSpPr>
        <p:spPr>
          <a:xfrm>
            <a:off x="838200" y="3446476"/>
            <a:ext cx="2605088" cy="1111252"/>
          </a:xfrm>
          <a:prstGeom prst="rect">
            <a:avLst/>
          </a:prstGeom>
          <a:solidFill>
            <a:srgbClr val="E94117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CONDUZIONE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D3D24AF0-5BA8-3641-A79B-B21655D1DFCB}"/>
              </a:ext>
            </a:extLst>
          </p:cNvPr>
          <p:cNvSpPr txBox="1">
            <a:spLocks/>
          </p:cNvSpPr>
          <p:nvPr/>
        </p:nvSpPr>
        <p:spPr>
          <a:xfrm>
            <a:off x="4793456" y="3193834"/>
            <a:ext cx="2605088" cy="1111252"/>
          </a:xfrm>
          <a:prstGeom prst="rect">
            <a:avLst/>
          </a:prstGeom>
          <a:solidFill>
            <a:srgbClr val="E94117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CONDUZIONE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1CA2CD-117F-7F49-A402-AF796CE2C4A0}"/>
              </a:ext>
            </a:extLst>
          </p:cNvPr>
          <p:cNvSpPr txBox="1">
            <a:spLocks/>
          </p:cNvSpPr>
          <p:nvPr/>
        </p:nvSpPr>
        <p:spPr>
          <a:xfrm>
            <a:off x="8748712" y="2803530"/>
            <a:ext cx="2605088" cy="1111252"/>
          </a:xfrm>
          <a:prstGeom prst="rect">
            <a:avLst/>
          </a:prstGeom>
          <a:solidFill>
            <a:srgbClr val="E94117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CONDUZIONE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EB47F80D-8E2A-844C-95E7-1ED94D71F5DF}"/>
              </a:ext>
            </a:extLst>
          </p:cNvPr>
          <p:cNvSpPr txBox="1">
            <a:spLocks/>
          </p:cNvSpPr>
          <p:nvPr/>
        </p:nvSpPr>
        <p:spPr>
          <a:xfrm>
            <a:off x="838200" y="4557728"/>
            <a:ext cx="2605088" cy="1111252"/>
          </a:xfrm>
          <a:prstGeom prst="rect">
            <a:avLst/>
          </a:prstGeom>
          <a:solidFill>
            <a:srgbClr val="273C75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VALENZA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4BC156D3-8B2D-2D49-918D-45FD60D3EE4B}"/>
              </a:ext>
            </a:extLst>
          </p:cNvPr>
          <p:cNvSpPr txBox="1">
            <a:spLocks/>
          </p:cNvSpPr>
          <p:nvPr/>
        </p:nvSpPr>
        <p:spPr>
          <a:xfrm>
            <a:off x="4793456" y="4833730"/>
            <a:ext cx="2605088" cy="1111252"/>
          </a:xfrm>
          <a:prstGeom prst="rect">
            <a:avLst/>
          </a:prstGeom>
          <a:solidFill>
            <a:srgbClr val="273C75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VALENZA</a:t>
            </a: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8A2A1220-FEA5-CD45-81C3-DFEF7A9BAFC3}"/>
              </a:ext>
            </a:extLst>
          </p:cNvPr>
          <p:cNvSpPr txBox="1">
            <a:spLocks/>
          </p:cNvSpPr>
          <p:nvPr/>
        </p:nvSpPr>
        <p:spPr>
          <a:xfrm>
            <a:off x="8748712" y="5186378"/>
            <a:ext cx="2605088" cy="1111252"/>
          </a:xfrm>
          <a:prstGeom prst="rect">
            <a:avLst/>
          </a:prstGeom>
          <a:solidFill>
            <a:srgbClr val="273C75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VALENZA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82B74F2-AED2-A244-AD9B-56270C1F15A2}"/>
              </a:ext>
            </a:extLst>
          </p:cNvPr>
          <p:cNvSpPr txBox="1"/>
          <p:nvPr/>
        </p:nvSpPr>
        <p:spPr>
          <a:xfrm>
            <a:off x="838200" y="1918573"/>
            <a:ext cx="260508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1600" dirty="0">
                <a:solidFill>
                  <a:srgbClr val="2F3540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METALLI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5669C87-4D3A-254C-BA20-26C6828EF605}"/>
              </a:ext>
            </a:extLst>
          </p:cNvPr>
          <p:cNvSpPr txBox="1"/>
          <p:nvPr/>
        </p:nvSpPr>
        <p:spPr>
          <a:xfrm>
            <a:off x="4793457" y="1914325"/>
            <a:ext cx="260508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1600" dirty="0">
                <a:solidFill>
                  <a:srgbClr val="2F3540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SEMICONDUTTORI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F4257C8-A64E-0C46-AF1F-3DE0B24C95C9}"/>
              </a:ext>
            </a:extLst>
          </p:cNvPr>
          <p:cNvSpPr txBox="1"/>
          <p:nvPr/>
        </p:nvSpPr>
        <p:spPr>
          <a:xfrm>
            <a:off x="8748713" y="1916469"/>
            <a:ext cx="260508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1600" dirty="0">
                <a:solidFill>
                  <a:srgbClr val="2F3540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ISOLANTI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D167FA4D-4969-B24E-8FD4-308E92A0B807}"/>
              </a:ext>
            </a:extLst>
          </p:cNvPr>
          <p:cNvCxnSpPr>
            <a:cxnSpLocks/>
          </p:cNvCxnSpPr>
          <p:nvPr/>
        </p:nvCxnSpPr>
        <p:spPr>
          <a:xfrm>
            <a:off x="6024563" y="4305086"/>
            <a:ext cx="0" cy="528644"/>
          </a:xfrm>
          <a:prstGeom prst="straightConnector1">
            <a:avLst/>
          </a:prstGeom>
          <a:ln w="38100">
            <a:solidFill>
              <a:srgbClr val="2F3540">
                <a:alpha val="40000"/>
              </a:srgb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735D89A7-8B65-EB4C-BB21-AF8462F74363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10051256" y="3914782"/>
            <a:ext cx="0" cy="1271596"/>
          </a:xfrm>
          <a:prstGeom prst="straightConnector1">
            <a:avLst/>
          </a:prstGeom>
          <a:ln w="38100">
            <a:solidFill>
              <a:srgbClr val="2F3540">
                <a:alpha val="40000"/>
              </a:srgb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3A0AD4C9-970C-404F-B9B1-286AA159F53B}"/>
                  </a:ext>
                </a:extLst>
              </p:cNvPr>
              <p:cNvSpPr txBox="1"/>
              <p:nvPr/>
            </p:nvSpPr>
            <p:spPr>
              <a:xfrm>
                <a:off x="6180184" y="4419623"/>
                <a:ext cx="1075487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rgbClr val="2F35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2F354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2F3540"/>
                              </a:solidFill>
                              <a:latin typeface="Cambria Math" panose="02040503050406030204" pitchFamily="18" charset="0"/>
                            </a:rPr>
                            <m:t>𝑔𝑎𝑝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2F354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it-IT" b="0" i="1" smtClean="0">
                          <a:solidFill>
                            <a:srgbClr val="2F3540"/>
                          </a:solidFill>
                          <a:latin typeface="Cambria Math" panose="02040503050406030204" pitchFamily="18" charset="0"/>
                        </a:rPr>
                        <m:t>𝑒𝑉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3A0AD4C9-970C-404F-B9B1-286AA159F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184" y="4419623"/>
                <a:ext cx="1075487" cy="299569"/>
              </a:xfrm>
              <a:prstGeom prst="rect">
                <a:avLst/>
              </a:prstGeom>
              <a:blipFill>
                <a:blip r:embed="rId2"/>
                <a:stretch>
                  <a:fillRect l="-4706" r="-3529" b="-1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37E408ED-D1B9-D446-9981-F98EB70CF2A3}"/>
                  </a:ext>
                </a:extLst>
              </p:cNvPr>
              <p:cNvSpPr txBox="1"/>
              <p:nvPr/>
            </p:nvSpPr>
            <p:spPr>
              <a:xfrm>
                <a:off x="10098776" y="4419622"/>
                <a:ext cx="1255024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rgbClr val="2F35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2F354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2F3540"/>
                              </a:solidFill>
                              <a:latin typeface="Cambria Math" panose="02040503050406030204" pitchFamily="18" charset="0"/>
                            </a:rPr>
                            <m:t>𝑔𝑎𝑝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2F3540"/>
                          </a:solidFill>
                          <a:latin typeface="Cambria Math" panose="02040503050406030204" pitchFamily="18" charset="0"/>
                        </a:rPr>
                        <m:t>≅5 </m:t>
                      </m:r>
                      <m:r>
                        <a:rPr lang="it-IT" b="0" i="1" smtClean="0">
                          <a:solidFill>
                            <a:srgbClr val="2F3540"/>
                          </a:solidFill>
                          <a:latin typeface="Cambria Math" panose="02040503050406030204" pitchFamily="18" charset="0"/>
                        </a:rPr>
                        <m:t>𝑒𝑉</m:t>
                      </m:r>
                    </m:oMath>
                  </m:oMathPara>
                </a14:m>
                <a:endParaRPr lang="it-IT" dirty="0">
                  <a:solidFill>
                    <a:srgbClr val="2F3540"/>
                  </a:solidFill>
                </a:endParaRP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37E408ED-D1B9-D446-9981-F98EB70CF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8776" y="4419622"/>
                <a:ext cx="1255024" cy="299569"/>
              </a:xfrm>
              <a:prstGeom prst="rect">
                <a:avLst/>
              </a:prstGeom>
              <a:blipFill>
                <a:blip r:embed="rId3"/>
                <a:stretch>
                  <a:fillRect l="-3000" t="-8333" r="-3000" b="-2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20742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DA3A85-087E-6C48-B7FE-7B61B9D86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dirty="0">
                <a:solidFill>
                  <a:srgbClr val="E94117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DROGAGGIO DEI SEMICONDUTTORI</a:t>
            </a:r>
            <a:endParaRPr lang="it-IT" sz="3600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7F4CA2E5-FBBD-D24F-B335-D7E2EA6D826D}"/>
              </a:ext>
            </a:extLst>
          </p:cNvPr>
          <p:cNvSpPr/>
          <p:nvPr/>
        </p:nvSpPr>
        <p:spPr>
          <a:xfrm>
            <a:off x="2609392" y="3911547"/>
            <a:ext cx="547745" cy="547745"/>
          </a:xfrm>
          <a:prstGeom prst="ellipse">
            <a:avLst/>
          </a:prstGeom>
          <a:solidFill>
            <a:srgbClr val="7F8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Si</a:t>
            </a:r>
            <a:endParaRPr lang="it-IT" sz="28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2CD9562F-6B58-AF41-B6A5-6BB2F9FDB156}"/>
              </a:ext>
            </a:extLst>
          </p:cNvPr>
          <p:cNvSpPr/>
          <p:nvPr/>
        </p:nvSpPr>
        <p:spPr>
          <a:xfrm>
            <a:off x="3957608" y="3930155"/>
            <a:ext cx="547745" cy="547745"/>
          </a:xfrm>
          <a:prstGeom prst="ellipse">
            <a:avLst/>
          </a:prstGeom>
          <a:solidFill>
            <a:srgbClr val="7F8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Si</a:t>
            </a:r>
            <a:endParaRPr lang="it-IT" sz="28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DEB058E1-5BC3-5D4C-8500-72DCCE4B59A5}"/>
              </a:ext>
            </a:extLst>
          </p:cNvPr>
          <p:cNvSpPr/>
          <p:nvPr/>
        </p:nvSpPr>
        <p:spPr>
          <a:xfrm>
            <a:off x="1808921" y="3984217"/>
            <a:ext cx="796151" cy="428182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e</a:t>
            </a:r>
            <a:r>
              <a:rPr lang="it-IT" sz="1400" baseline="30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-</a:t>
            </a:r>
            <a:r>
              <a:rPr lang="it-IT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e</a:t>
            </a:r>
            <a:r>
              <a:rPr lang="it-IT" sz="1400" baseline="30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-</a:t>
            </a:r>
            <a:r>
              <a:rPr lang="it-IT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0617B4F9-4BAA-DD44-A4A5-021EF49A0BF5}"/>
              </a:ext>
            </a:extLst>
          </p:cNvPr>
          <p:cNvSpPr/>
          <p:nvPr/>
        </p:nvSpPr>
        <p:spPr>
          <a:xfrm>
            <a:off x="3161457" y="3987277"/>
            <a:ext cx="796151" cy="428182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e</a:t>
            </a:r>
            <a:r>
              <a:rPr lang="it-IT" sz="1400" baseline="30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-</a:t>
            </a:r>
            <a:r>
              <a:rPr lang="it-IT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e</a:t>
            </a:r>
            <a:r>
              <a:rPr lang="it-IT" sz="1400" baseline="30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-</a:t>
            </a:r>
            <a:r>
              <a:rPr lang="it-IT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48D519B3-16CB-3744-8D3C-D57E18CA1A89}"/>
              </a:ext>
            </a:extLst>
          </p:cNvPr>
          <p:cNvSpPr/>
          <p:nvPr/>
        </p:nvSpPr>
        <p:spPr>
          <a:xfrm>
            <a:off x="1259016" y="3924435"/>
            <a:ext cx="547745" cy="547745"/>
          </a:xfrm>
          <a:prstGeom prst="ellipse">
            <a:avLst/>
          </a:prstGeom>
          <a:solidFill>
            <a:srgbClr val="7F8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Si</a:t>
            </a:r>
            <a:endParaRPr lang="it-IT" sz="28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D5B6A128-47DC-294E-B0F5-1B7C129F3D0A}"/>
              </a:ext>
            </a:extLst>
          </p:cNvPr>
          <p:cNvSpPr/>
          <p:nvPr/>
        </p:nvSpPr>
        <p:spPr>
          <a:xfrm>
            <a:off x="2645762" y="3120960"/>
            <a:ext cx="504910" cy="796056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e</a:t>
            </a:r>
            <a:r>
              <a:rPr lang="it-IT" sz="1400" baseline="30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-</a:t>
            </a:r>
            <a:r>
              <a:rPr lang="it-IT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e</a:t>
            </a:r>
            <a:r>
              <a:rPr lang="it-IT" sz="1400" baseline="30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-</a:t>
            </a:r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0CBDB11B-A34A-6B4D-9ED6-4E410959F112}"/>
              </a:ext>
            </a:extLst>
          </p:cNvPr>
          <p:cNvSpPr/>
          <p:nvPr/>
        </p:nvSpPr>
        <p:spPr>
          <a:xfrm>
            <a:off x="2612702" y="5249871"/>
            <a:ext cx="547745" cy="547745"/>
          </a:xfrm>
          <a:prstGeom prst="ellipse">
            <a:avLst/>
          </a:prstGeom>
          <a:solidFill>
            <a:srgbClr val="7F8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Si</a:t>
            </a:r>
            <a:endParaRPr lang="it-IT" sz="28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02A3AB29-78FF-D848-B48E-C8E44EBC1338}"/>
              </a:ext>
            </a:extLst>
          </p:cNvPr>
          <p:cNvSpPr/>
          <p:nvPr/>
        </p:nvSpPr>
        <p:spPr>
          <a:xfrm>
            <a:off x="2624345" y="2573215"/>
            <a:ext cx="547745" cy="547745"/>
          </a:xfrm>
          <a:prstGeom prst="ellipse">
            <a:avLst/>
          </a:prstGeom>
          <a:solidFill>
            <a:srgbClr val="7F8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Si</a:t>
            </a:r>
            <a:endParaRPr lang="it-IT" sz="20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8713A11-F470-5C41-8333-889F5D2E4554}"/>
              </a:ext>
            </a:extLst>
          </p:cNvPr>
          <p:cNvSpPr txBox="1"/>
          <p:nvPr/>
        </p:nvSpPr>
        <p:spPr>
          <a:xfrm>
            <a:off x="838200" y="1427355"/>
            <a:ext cx="4120039" cy="87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solidFill>
                  <a:srgbClr val="2F3540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Configurazione Elettronica </a:t>
            </a:r>
            <a:r>
              <a:rPr lang="it-IT" dirty="0">
                <a:solidFill>
                  <a:srgbClr val="E94117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Si</a:t>
            </a:r>
          </a:p>
          <a:p>
            <a:pPr algn="ctr">
              <a:lnSpc>
                <a:spcPct val="150000"/>
              </a:lnSpc>
            </a:pPr>
            <a:r>
              <a:rPr lang="it-IT" dirty="0">
                <a:solidFill>
                  <a:srgbClr val="2F354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[Ne] 3s²3p²</a:t>
            </a:r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1B9BC0B9-E90C-0445-9364-1F2B1079EC55}"/>
              </a:ext>
            </a:extLst>
          </p:cNvPr>
          <p:cNvSpPr/>
          <p:nvPr/>
        </p:nvSpPr>
        <p:spPr>
          <a:xfrm>
            <a:off x="6373411" y="2668912"/>
            <a:ext cx="4576763" cy="2730028"/>
          </a:xfrm>
          <a:prstGeom prst="roundRect">
            <a:avLst>
              <a:gd name="adj" fmla="val 201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38BA58A4-2752-AC40-B37E-3202B6DB6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603" y="2671605"/>
            <a:ext cx="4542381" cy="27102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794FF321-DA28-EB45-82B8-975ABC0C12DC}"/>
                  </a:ext>
                </a:extLst>
              </p:cNvPr>
              <p:cNvSpPr txBox="1"/>
              <p:nvPr/>
            </p:nvSpPr>
            <p:spPr>
              <a:xfrm>
                <a:off x="7879104" y="1889939"/>
                <a:ext cx="1573829" cy="6696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smtClean="0">
                              <a:solidFill>
                                <a:srgbClr val="2F35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rgbClr val="2F354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it-IT" b="0" i="1" smtClean="0">
                          <a:solidFill>
                            <a:srgbClr val="2F354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b="0" i="1" smtClean="0">
                              <a:solidFill>
                                <a:srgbClr val="2F354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solidFill>
                                <a:srgbClr val="2F35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it-IT" b="0" i="1" smtClean="0">
                                  <a:solidFill>
                                    <a:srgbClr val="2F35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solidFill>
                                    <a:srgbClr val="2F354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it-IT" b="0" i="1" smtClean="0">
                                      <a:solidFill>
                                        <a:srgbClr val="2F35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b="0" i="1" smtClean="0">
                                      <a:solidFill>
                                        <a:srgbClr val="2F354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  <m:r>
                                    <a:rPr lang="it-IT" b="0" i="1" smtClean="0">
                                      <a:solidFill>
                                        <a:srgbClr val="2F354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b="0" i="1" smtClean="0">
                                      <a:solidFill>
                                        <a:srgbClr val="2F354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it-IT" b="0" i="1" smtClean="0">
                                          <a:solidFill>
                                            <a:srgbClr val="2F35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2F35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solidFill>
                                            <a:srgbClr val="2F35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r>
                                    <a:rPr lang="it-IT" b="0" i="1" smtClean="0">
                                      <a:solidFill>
                                        <a:srgbClr val="2F35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sup>
                          </m:sSup>
                          <m:r>
                            <a:rPr lang="it-IT" b="0" i="1" smtClean="0">
                              <a:solidFill>
                                <a:srgbClr val="2F354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it-IT" dirty="0">
                  <a:solidFill>
                    <a:srgbClr val="2F3540"/>
                  </a:solidFill>
                </a:endParaRPr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794FF321-DA28-EB45-82B8-975ABC0C1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9104" y="1889939"/>
                <a:ext cx="1573829" cy="669671"/>
              </a:xfrm>
              <a:prstGeom prst="rect">
                <a:avLst/>
              </a:prstGeom>
              <a:blipFill>
                <a:blip r:embed="rId3"/>
                <a:stretch>
                  <a:fillRect t="-3704" r="-2400" b="-74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e 16">
            <a:extLst>
              <a:ext uri="{FF2B5EF4-FFF2-40B4-BE49-F238E27FC236}">
                <a16:creationId xmlns:a16="http://schemas.microsoft.com/office/drawing/2014/main" id="{54480349-B71B-8B44-A6FF-51E61BAB6FE1}"/>
              </a:ext>
            </a:extLst>
          </p:cNvPr>
          <p:cNvSpPr/>
          <p:nvPr/>
        </p:nvSpPr>
        <p:spPr>
          <a:xfrm>
            <a:off x="2630809" y="4453823"/>
            <a:ext cx="504910" cy="796056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e</a:t>
            </a:r>
            <a:r>
              <a:rPr lang="it-IT" sz="1400" baseline="30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-</a:t>
            </a:r>
            <a:r>
              <a:rPr lang="it-IT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e</a:t>
            </a:r>
            <a:r>
              <a:rPr lang="it-IT" sz="1400" baseline="30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-</a:t>
            </a:r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8FE8552-1B5C-F046-AB49-5918D4403F38}"/>
              </a:ext>
            </a:extLst>
          </p:cNvPr>
          <p:cNvSpPr txBox="1"/>
          <p:nvPr/>
        </p:nvSpPr>
        <p:spPr>
          <a:xfrm>
            <a:off x="6586184" y="1427355"/>
            <a:ext cx="4116833" cy="463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solidFill>
                  <a:srgbClr val="2F3540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Distribuzione di </a:t>
            </a:r>
            <a:r>
              <a:rPr lang="it-IT" dirty="0">
                <a:solidFill>
                  <a:srgbClr val="E94117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Fermi - </a:t>
            </a:r>
            <a:r>
              <a:rPr lang="it-IT" dirty="0" err="1">
                <a:solidFill>
                  <a:srgbClr val="E94117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Dirac</a:t>
            </a:r>
            <a:endParaRPr lang="it-IT" dirty="0">
              <a:solidFill>
                <a:srgbClr val="2F3540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C89A4C56-DFE1-C344-85A9-DF927BF62CAE}"/>
                  </a:ext>
                </a:extLst>
              </p:cNvPr>
              <p:cNvSpPr txBox="1"/>
              <p:nvPr/>
            </p:nvSpPr>
            <p:spPr>
              <a:xfrm>
                <a:off x="8070115" y="5829515"/>
                <a:ext cx="11489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rgbClr val="2F35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2F354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sSup>
                            <m:sSupPr>
                              <m:ctrlPr>
                                <a:rPr lang="it-IT" b="0" i="1" smtClean="0">
                                  <a:solidFill>
                                    <a:srgbClr val="2F35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solidFill>
                                    <a:srgbClr val="2F354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t-IT" b="0" i="1" smtClean="0">
                                  <a:solidFill>
                                    <a:srgbClr val="2F354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</m:sSub>
                      <m:r>
                        <a:rPr lang="it-IT" b="0" i="1" smtClean="0">
                          <a:solidFill>
                            <a:srgbClr val="2F35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rgbClr val="2F35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2F354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2F354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it-IT" dirty="0">
                  <a:solidFill>
                    <a:srgbClr val="2F3540"/>
                  </a:solidFill>
                </a:endParaRP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C89A4C56-DFE1-C344-85A9-DF927BF62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115" y="5829515"/>
                <a:ext cx="114896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27E8BD8D-00A5-7141-AD2E-622BA49D8862}"/>
              </a:ext>
            </a:extLst>
          </p:cNvPr>
          <p:cNvSpPr txBox="1"/>
          <p:nvPr/>
        </p:nvSpPr>
        <p:spPr>
          <a:xfrm>
            <a:off x="4202693" y="5748901"/>
            <a:ext cx="3786614" cy="463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solidFill>
                  <a:srgbClr val="2F3540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Semiconduttore </a:t>
            </a:r>
            <a:r>
              <a:rPr lang="it-IT" dirty="0">
                <a:solidFill>
                  <a:srgbClr val="E94117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intrinseco</a:t>
            </a:r>
            <a:endParaRPr lang="it-IT" dirty="0">
              <a:solidFill>
                <a:srgbClr val="E94117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25327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7930B3-766B-2C47-AEA8-07F9B6D1F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133"/>
            <a:ext cx="8986284" cy="43911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 dirty="0">
                <a:solidFill>
                  <a:srgbClr val="2F3540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Come si può aumentare la conducibilità di questi materiali?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9AA1885C-C82B-2A46-A234-8B915B55B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dirty="0">
                <a:solidFill>
                  <a:srgbClr val="E94117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DROGAGGIO DEI SEMICONDUTTORI</a:t>
            </a:r>
            <a:endParaRPr lang="it-IT" sz="3600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687FEE36-D9EC-674B-8D57-7293C54DBEEB}"/>
              </a:ext>
            </a:extLst>
          </p:cNvPr>
          <p:cNvSpPr txBox="1">
            <a:spLocks/>
          </p:cNvSpPr>
          <p:nvPr/>
        </p:nvSpPr>
        <p:spPr>
          <a:xfrm>
            <a:off x="8766539" y="1471133"/>
            <a:ext cx="1775639" cy="439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rgbClr val="E94117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IMPURITÀ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25001C49-57F6-3742-B18A-3CE5BF07E320}"/>
              </a:ext>
            </a:extLst>
          </p:cNvPr>
          <p:cNvSpPr txBox="1">
            <a:spLocks/>
          </p:cNvSpPr>
          <p:nvPr/>
        </p:nvSpPr>
        <p:spPr>
          <a:xfrm>
            <a:off x="4481512" y="2434190"/>
            <a:ext cx="3228976" cy="1072358"/>
          </a:xfrm>
          <a:prstGeom prst="roundRect">
            <a:avLst/>
          </a:prstGeom>
          <a:solidFill>
            <a:srgbClr val="FBC530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dirty="0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DROGAGGIO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A95371D6-40BE-204A-9EE0-FB2A9F80E77A}"/>
              </a:ext>
            </a:extLst>
          </p:cNvPr>
          <p:cNvSpPr txBox="1">
            <a:spLocks/>
          </p:cNvSpPr>
          <p:nvPr/>
        </p:nvSpPr>
        <p:spPr>
          <a:xfrm>
            <a:off x="8015288" y="5103344"/>
            <a:ext cx="3338512" cy="1018858"/>
          </a:xfrm>
          <a:prstGeom prst="roundRect">
            <a:avLst/>
          </a:prstGeom>
          <a:solidFill>
            <a:srgbClr val="273C75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dirty="0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DROGAGGIO </a:t>
            </a:r>
            <a:r>
              <a:rPr lang="it-IT" dirty="0" err="1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P</a:t>
            </a:r>
            <a:endParaRPr lang="it-IT" dirty="0">
              <a:solidFill>
                <a:srgbClr val="F5F7FA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5AF92C44-5119-A04B-AC2D-A96AFC78B7E2}"/>
              </a:ext>
            </a:extLst>
          </p:cNvPr>
          <p:cNvSpPr txBox="1">
            <a:spLocks/>
          </p:cNvSpPr>
          <p:nvPr/>
        </p:nvSpPr>
        <p:spPr>
          <a:xfrm>
            <a:off x="838200" y="5103344"/>
            <a:ext cx="3338512" cy="1018858"/>
          </a:xfrm>
          <a:prstGeom prst="roundRect">
            <a:avLst/>
          </a:prstGeom>
          <a:solidFill>
            <a:srgbClr val="E94117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dirty="0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DROGAGGIO </a:t>
            </a:r>
            <a:r>
              <a:rPr lang="it-IT" dirty="0" err="1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N</a:t>
            </a:r>
            <a:endParaRPr lang="it-IT" dirty="0">
              <a:solidFill>
                <a:srgbClr val="F5F7FA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783CCC0D-7E2F-8347-BDF3-901603E0115E}"/>
              </a:ext>
            </a:extLst>
          </p:cNvPr>
          <p:cNvCxnSpPr>
            <a:cxnSpLocks/>
          </p:cNvCxnSpPr>
          <p:nvPr/>
        </p:nvCxnSpPr>
        <p:spPr>
          <a:xfrm flipH="1">
            <a:off x="2661130" y="3647721"/>
            <a:ext cx="3228976" cy="1314450"/>
          </a:xfrm>
          <a:prstGeom prst="straightConnector1">
            <a:avLst/>
          </a:prstGeom>
          <a:ln w="73025">
            <a:solidFill>
              <a:srgbClr val="2F3540">
                <a:alpha val="40000"/>
              </a:srgb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037FBE4B-083C-DE41-8732-B8416F095C7F}"/>
              </a:ext>
            </a:extLst>
          </p:cNvPr>
          <p:cNvCxnSpPr>
            <a:cxnSpLocks/>
          </p:cNvCxnSpPr>
          <p:nvPr/>
        </p:nvCxnSpPr>
        <p:spPr>
          <a:xfrm>
            <a:off x="6301894" y="3647721"/>
            <a:ext cx="3228976" cy="1314450"/>
          </a:xfrm>
          <a:prstGeom prst="straightConnector1">
            <a:avLst/>
          </a:prstGeom>
          <a:ln w="73025">
            <a:solidFill>
              <a:srgbClr val="2F3540">
                <a:alpha val="40000"/>
              </a:srgb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3323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5F22E783-F7DE-9C4B-8B4F-4855D3B07180}"/>
              </a:ext>
            </a:extLst>
          </p:cNvPr>
          <p:cNvSpPr/>
          <p:nvPr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rgbClr val="E94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E94117"/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E108F9E5-9C3E-AA4D-B341-EEAACC662CC9}"/>
              </a:ext>
            </a:extLst>
          </p:cNvPr>
          <p:cNvSpPr/>
          <p:nvPr/>
        </p:nvSpPr>
        <p:spPr>
          <a:xfrm>
            <a:off x="6095999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rgbClr val="651C0D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90812184-02EB-7848-A38D-DBE843937146}"/>
              </a:ext>
            </a:extLst>
          </p:cNvPr>
          <p:cNvSpPr/>
          <p:nvPr/>
        </p:nvSpPr>
        <p:spPr>
          <a:xfrm>
            <a:off x="2926787" y="1580661"/>
            <a:ext cx="242946" cy="469773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FCAEC98D-675D-9543-855E-1AA9925AB2FF}"/>
              </a:ext>
            </a:extLst>
          </p:cNvPr>
          <p:cNvSpPr/>
          <p:nvPr/>
        </p:nvSpPr>
        <p:spPr>
          <a:xfrm>
            <a:off x="2927758" y="2373759"/>
            <a:ext cx="242946" cy="469773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89507A78-44B0-A342-8E2C-ED20AE598647}"/>
              </a:ext>
            </a:extLst>
          </p:cNvPr>
          <p:cNvSpPr/>
          <p:nvPr/>
        </p:nvSpPr>
        <p:spPr>
          <a:xfrm rot="5400000">
            <a:off x="2577831" y="1971290"/>
            <a:ext cx="242946" cy="469773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C87B6F39-5D59-7B42-8C45-8BAB31EE0AAA}"/>
              </a:ext>
            </a:extLst>
          </p:cNvPr>
          <p:cNvSpPr/>
          <p:nvPr/>
        </p:nvSpPr>
        <p:spPr>
          <a:xfrm rot="5400000">
            <a:off x="3283146" y="1972497"/>
            <a:ext cx="242946" cy="469773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1B2DA911-1CA5-4B49-A083-B8CCAA28C576}"/>
              </a:ext>
            </a:extLst>
          </p:cNvPr>
          <p:cNvSpPr/>
          <p:nvPr/>
        </p:nvSpPr>
        <p:spPr>
          <a:xfrm>
            <a:off x="3642891" y="1572788"/>
            <a:ext cx="242946" cy="469773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5CEDC441-1182-CF4B-B0E2-FC16F3946354}"/>
              </a:ext>
            </a:extLst>
          </p:cNvPr>
          <p:cNvSpPr/>
          <p:nvPr/>
        </p:nvSpPr>
        <p:spPr>
          <a:xfrm>
            <a:off x="2210683" y="1580661"/>
            <a:ext cx="242946" cy="469773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07714542-E31A-AC40-B080-96AE81B7FE98}"/>
              </a:ext>
            </a:extLst>
          </p:cNvPr>
          <p:cNvSpPr/>
          <p:nvPr/>
        </p:nvSpPr>
        <p:spPr>
          <a:xfrm>
            <a:off x="2219259" y="2373759"/>
            <a:ext cx="242946" cy="469773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E7B89F4-9ACD-4A4C-A1D4-82DC347FED45}"/>
              </a:ext>
            </a:extLst>
          </p:cNvPr>
          <p:cNvSpPr txBox="1"/>
          <p:nvPr/>
        </p:nvSpPr>
        <p:spPr>
          <a:xfrm>
            <a:off x="1586024" y="138223"/>
            <a:ext cx="292395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2400" b="1" dirty="0">
                <a:solidFill>
                  <a:srgbClr val="651C0D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DROGAGGIO </a:t>
            </a:r>
            <a:r>
              <a:rPr lang="it-IT" sz="2400" b="1" dirty="0" err="1">
                <a:solidFill>
                  <a:srgbClr val="651C0D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N</a:t>
            </a:r>
            <a:endParaRPr lang="it-IT" sz="2400" b="1" dirty="0">
              <a:solidFill>
                <a:srgbClr val="651C0D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ECC56F8-3820-734E-9D31-78E721A8C2AF}"/>
              </a:ext>
            </a:extLst>
          </p:cNvPr>
          <p:cNvSpPr txBox="1"/>
          <p:nvPr/>
        </p:nvSpPr>
        <p:spPr>
          <a:xfrm>
            <a:off x="7682022" y="138223"/>
            <a:ext cx="292395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2400" b="1" dirty="0">
                <a:solidFill>
                  <a:srgbClr val="223B66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DROGAGGIO </a:t>
            </a:r>
            <a:r>
              <a:rPr lang="it-IT" sz="2400" b="1" dirty="0" err="1">
                <a:solidFill>
                  <a:srgbClr val="223B66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P</a:t>
            </a:r>
            <a:endParaRPr lang="it-IT" sz="2400" b="1" dirty="0">
              <a:solidFill>
                <a:srgbClr val="223B66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3F5493F-E277-5D48-8905-804F2CB63B2E}"/>
              </a:ext>
            </a:extLst>
          </p:cNvPr>
          <p:cNvSpPr txBox="1"/>
          <p:nvPr/>
        </p:nvSpPr>
        <p:spPr>
          <a:xfrm>
            <a:off x="170122" y="738111"/>
            <a:ext cx="4460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IMPURITÀ</a:t>
            </a:r>
            <a:r>
              <a:rPr lang="it-IT" sz="1400" dirty="0">
                <a:solidFill>
                  <a:srgbClr val="F5F7FA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: ATOMI V GRUPPO (5 e</a:t>
            </a:r>
            <a:r>
              <a:rPr lang="it-IT" sz="1400" baseline="30000" dirty="0">
                <a:solidFill>
                  <a:srgbClr val="F5F7FA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-</a:t>
            </a:r>
            <a:r>
              <a:rPr lang="it-IT" sz="1400" dirty="0">
                <a:solidFill>
                  <a:srgbClr val="F5F7FA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in valenza)</a:t>
            </a:r>
            <a:endParaRPr lang="it-IT" sz="1400" baseline="30000" dirty="0">
              <a:solidFill>
                <a:srgbClr val="F5F7FA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7C16BB3-B7B0-5A49-8F82-1ECCEDFD95C3}"/>
              </a:ext>
            </a:extLst>
          </p:cNvPr>
          <p:cNvSpPr txBox="1"/>
          <p:nvPr/>
        </p:nvSpPr>
        <p:spPr>
          <a:xfrm>
            <a:off x="6266122" y="738110"/>
            <a:ext cx="4460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IMPURITÀ</a:t>
            </a:r>
            <a:r>
              <a:rPr lang="it-IT" sz="1400" dirty="0">
                <a:solidFill>
                  <a:srgbClr val="F5F7FA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: ATOMI III GRUPPO (3 e</a:t>
            </a:r>
            <a:r>
              <a:rPr lang="it-IT" sz="1400" baseline="30000" dirty="0">
                <a:solidFill>
                  <a:srgbClr val="F5F7FA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-</a:t>
            </a:r>
            <a:r>
              <a:rPr lang="it-IT" sz="1400" dirty="0">
                <a:solidFill>
                  <a:srgbClr val="F5F7FA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in valenza)</a:t>
            </a:r>
            <a:endParaRPr lang="it-IT" sz="1400" baseline="30000" dirty="0">
              <a:solidFill>
                <a:srgbClr val="F5F7FA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73A5E1AB-AA0F-9048-BB42-F2E821F5113A}"/>
              </a:ext>
            </a:extLst>
          </p:cNvPr>
          <p:cNvSpPr/>
          <p:nvPr/>
        </p:nvSpPr>
        <p:spPr>
          <a:xfrm>
            <a:off x="3627225" y="2373759"/>
            <a:ext cx="242946" cy="469773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48" name="Ovale 47">
            <a:extLst>
              <a:ext uri="{FF2B5EF4-FFF2-40B4-BE49-F238E27FC236}">
                <a16:creationId xmlns:a16="http://schemas.microsoft.com/office/drawing/2014/main" id="{C4022F23-186A-C94D-94B0-573DCFEE9AFB}"/>
              </a:ext>
            </a:extLst>
          </p:cNvPr>
          <p:cNvSpPr/>
          <p:nvPr/>
        </p:nvSpPr>
        <p:spPr>
          <a:xfrm rot="5400000">
            <a:off x="2569953" y="2783433"/>
            <a:ext cx="242946" cy="469773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49" name="Ovale 48">
            <a:extLst>
              <a:ext uri="{FF2B5EF4-FFF2-40B4-BE49-F238E27FC236}">
                <a16:creationId xmlns:a16="http://schemas.microsoft.com/office/drawing/2014/main" id="{A8D85127-152E-4F45-BC5F-36E7EF2A7285}"/>
              </a:ext>
            </a:extLst>
          </p:cNvPr>
          <p:cNvSpPr/>
          <p:nvPr/>
        </p:nvSpPr>
        <p:spPr>
          <a:xfrm rot="5400000">
            <a:off x="3275268" y="2795273"/>
            <a:ext cx="242946" cy="469773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50" name="Ovale 49">
            <a:extLst>
              <a:ext uri="{FF2B5EF4-FFF2-40B4-BE49-F238E27FC236}">
                <a16:creationId xmlns:a16="http://schemas.microsoft.com/office/drawing/2014/main" id="{E79112B4-0EA3-5A40-A44A-91D9E78A3994}"/>
              </a:ext>
            </a:extLst>
          </p:cNvPr>
          <p:cNvSpPr/>
          <p:nvPr/>
        </p:nvSpPr>
        <p:spPr>
          <a:xfrm rot="5400000">
            <a:off x="2575618" y="1177386"/>
            <a:ext cx="242946" cy="469773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51" name="Ovale 50">
            <a:extLst>
              <a:ext uri="{FF2B5EF4-FFF2-40B4-BE49-F238E27FC236}">
                <a16:creationId xmlns:a16="http://schemas.microsoft.com/office/drawing/2014/main" id="{4770034D-C414-7C46-893D-2EDDE0B38DB3}"/>
              </a:ext>
            </a:extLst>
          </p:cNvPr>
          <p:cNvSpPr/>
          <p:nvPr/>
        </p:nvSpPr>
        <p:spPr>
          <a:xfrm rot="5400000">
            <a:off x="3280933" y="1189226"/>
            <a:ext cx="242946" cy="469773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37E35645-3594-734B-AA0B-9B316FC74E07}"/>
              </a:ext>
            </a:extLst>
          </p:cNvPr>
          <p:cNvSpPr/>
          <p:nvPr/>
        </p:nvSpPr>
        <p:spPr>
          <a:xfrm>
            <a:off x="2813374" y="1184112"/>
            <a:ext cx="469773" cy="469773"/>
          </a:xfrm>
          <a:prstGeom prst="ellipse">
            <a:avLst/>
          </a:prstGeom>
          <a:solidFill>
            <a:srgbClr val="7F8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Si</a:t>
            </a:r>
            <a:endParaRPr lang="it-IT" sz="20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8B5C6DB5-2DC5-1948-A3D8-F3E3730E1A71}"/>
              </a:ext>
            </a:extLst>
          </p:cNvPr>
          <p:cNvSpPr/>
          <p:nvPr/>
        </p:nvSpPr>
        <p:spPr>
          <a:xfrm>
            <a:off x="2813372" y="2771115"/>
            <a:ext cx="469773" cy="469773"/>
          </a:xfrm>
          <a:prstGeom prst="ellipse">
            <a:avLst/>
          </a:prstGeom>
          <a:solidFill>
            <a:srgbClr val="7F8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Si</a:t>
            </a:r>
            <a:endParaRPr lang="it-IT" sz="20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33" name="Ovale 32">
            <a:extLst>
              <a:ext uri="{FF2B5EF4-FFF2-40B4-BE49-F238E27FC236}">
                <a16:creationId xmlns:a16="http://schemas.microsoft.com/office/drawing/2014/main" id="{9D0AD6E2-6BC3-AB47-950A-BF1D813A2C1F}"/>
              </a:ext>
            </a:extLst>
          </p:cNvPr>
          <p:cNvSpPr/>
          <p:nvPr/>
        </p:nvSpPr>
        <p:spPr>
          <a:xfrm>
            <a:off x="2104357" y="1983129"/>
            <a:ext cx="469773" cy="469773"/>
          </a:xfrm>
          <a:prstGeom prst="ellipse">
            <a:avLst/>
          </a:prstGeom>
          <a:solidFill>
            <a:srgbClr val="7F8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Si</a:t>
            </a:r>
            <a:endParaRPr lang="it-IT" sz="20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7747865F-0B06-EB43-AE07-7957C8F5D632}"/>
              </a:ext>
            </a:extLst>
          </p:cNvPr>
          <p:cNvSpPr/>
          <p:nvPr/>
        </p:nvSpPr>
        <p:spPr>
          <a:xfrm>
            <a:off x="2104357" y="1184111"/>
            <a:ext cx="469773" cy="469773"/>
          </a:xfrm>
          <a:prstGeom prst="ellipse">
            <a:avLst/>
          </a:prstGeom>
          <a:solidFill>
            <a:srgbClr val="7F8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Si</a:t>
            </a:r>
            <a:endParaRPr lang="it-IT" sz="20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F957AE30-8BC8-3F45-B80F-B41572693D33}"/>
              </a:ext>
            </a:extLst>
          </p:cNvPr>
          <p:cNvSpPr/>
          <p:nvPr/>
        </p:nvSpPr>
        <p:spPr>
          <a:xfrm>
            <a:off x="3518687" y="1977210"/>
            <a:ext cx="469773" cy="469773"/>
          </a:xfrm>
          <a:prstGeom prst="ellipse">
            <a:avLst/>
          </a:prstGeom>
          <a:solidFill>
            <a:srgbClr val="7F8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Si</a:t>
            </a:r>
            <a:endParaRPr lang="it-IT" sz="20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90CB3378-B632-AA4C-9BDB-D8E1404799B5}"/>
              </a:ext>
            </a:extLst>
          </p:cNvPr>
          <p:cNvSpPr/>
          <p:nvPr/>
        </p:nvSpPr>
        <p:spPr>
          <a:xfrm>
            <a:off x="2104357" y="2765588"/>
            <a:ext cx="469773" cy="469773"/>
          </a:xfrm>
          <a:prstGeom prst="ellipse">
            <a:avLst/>
          </a:prstGeom>
          <a:solidFill>
            <a:srgbClr val="7F8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Si</a:t>
            </a:r>
            <a:endParaRPr lang="it-IT" sz="20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id="{E30BFF43-01F8-2D47-A884-0C68DDE79C54}"/>
              </a:ext>
            </a:extLst>
          </p:cNvPr>
          <p:cNvSpPr/>
          <p:nvPr/>
        </p:nvSpPr>
        <p:spPr>
          <a:xfrm>
            <a:off x="3518687" y="1191204"/>
            <a:ext cx="469773" cy="469773"/>
          </a:xfrm>
          <a:prstGeom prst="ellipse">
            <a:avLst/>
          </a:prstGeom>
          <a:solidFill>
            <a:srgbClr val="7F8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Si</a:t>
            </a:r>
            <a:endParaRPr lang="it-IT" sz="20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45" name="Ovale 44">
            <a:extLst>
              <a:ext uri="{FF2B5EF4-FFF2-40B4-BE49-F238E27FC236}">
                <a16:creationId xmlns:a16="http://schemas.microsoft.com/office/drawing/2014/main" id="{514BD2CD-474B-CC41-B29C-1BD919B41D3C}"/>
              </a:ext>
            </a:extLst>
          </p:cNvPr>
          <p:cNvSpPr/>
          <p:nvPr/>
        </p:nvSpPr>
        <p:spPr>
          <a:xfrm>
            <a:off x="3521871" y="2763216"/>
            <a:ext cx="469773" cy="469773"/>
          </a:xfrm>
          <a:prstGeom prst="ellipse">
            <a:avLst/>
          </a:prstGeom>
          <a:solidFill>
            <a:srgbClr val="7F8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Si</a:t>
            </a:r>
            <a:endParaRPr lang="it-IT" sz="20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53" name="Ovale 52">
            <a:extLst>
              <a:ext uri="{FF2B5EF4-FFF2-40B4-BE49-F238E27FC236}">
                <a16:creationId xmlns:a16="http://schemas.microsoft.com/office/drawing/2014/main" id="{8813B89A-9A8A-3D46-A4B9-6ADF3F492D68}"/>
              </a:ext>
            </a:extLst>
          </p:cNvPr>
          <p:cNvSpPr/>
          <p:nvPr/>
        </p:nvSpPr>
        <p:spPr>
          <a:xfrm>
            <a:off x="9023757" y="2373759"/>
            <a:ext cx="242946" cy="469773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073C8F8C-7619-F44C-852B-C929BF05E98B}"/>
              </a:ext>
            </a:extLst>
          </p:cNvPr>
          <p:cNvSpPr/>
          <p:nvPr/>
        </p:nvSpPr>
        <p:spPr>
          <a:xfrm rot="5400000">
            <a:off x="8673830" y="1971290"/>
            <a:ext cx="242946" cy="469773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D508678D-29CC-C143-A667-A15B78CB326B}"/>
              </a:ext>
            </a:extLst>
          </p:cNvPr>
          <p:cNvSpPr/>
          <p:nvPr/>
        </p:nvSpPr>
        <p:spPr>
          <a:xfrm rot="5400000">
            <a:off x="9379145" y="1972497"/>
            <a:ext cx="242946" cy="469773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56" name="Ovale 55">
            <a:extLst>
              <a:ext uri="{FF2B5EF4-FFF2-40B4-BE49-F238E27FC236}">
                <a16:creationId xmlns:a16="http://schemas.microsoft.com/office/drawing/2014/main" id="{9090877A-B094-E948-8D63-F13C2DB0FF7A}"/>
              </a:ext>
            </a:extLst>
          </p:cNvPr>
          <p:cNvSpPr/>
          <p:nvPr/>
        </p:nvSpPr>
        <p:spPr>
          <a:xfrm>
            <a:off x="9738890" y="1572788"/>
            <a:ext cx="242946" cy="469773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57" name="Ovale 56">
            <a:extLst>
              <a:ext uri="{FF2B5EF4-FFF2-40B4-BE49-F238E27FC236}">
                <a16:creationId xmlns:a16="http://schemas.microsoft.com/office/drawing/2014/main" id="{B488DBC8-92D8-4045-A94F-8CD7D64479F7}"/>
              </a:ext>
            </a:extLst>
          </p:cNvPr>
          <p:cNvSpPr/>
          <p:nvPr/>
        </p:nvSpPr>
        <p:spPr>
          <a:xfrm>
            <a:off x="8306682" y="1580661"/>
            <a:ext cx="242946" cy="469773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58" name="Ovale 57">
            <a:extLst>
              <a:ext uri="{FF2B5EF4-FFF2-40B4-BE49-F238E27FC236}">
                <a16:creationId xmlns:a16="http://schemas.microsoft.com/office/drawing/2014/main" id="{DA70507F-0A21-E646-994A-62361AEB391F}"/>
              </a:ext>
            </a:extLst>
          </p:cNvPr>
          <p:cNvSpPr/>
          <p:nvPr/>
        </p:nvSpPr>
        <p:spPr>
          <a:xfrm>
            <a:off x="8315258" y="2373759"/>
            <a:ext cx="242946" cy="469773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59" name="Ovale 58">
            <a:extLst>
              <a:ext uri="{FF2B5EF4-FFF2-40B4-BE49-F238E27FC236}">
                <a16:creationId xmlns:a16="http://schemas.microsoft.com/office/drawing/2014/main" id="{8D92B0E2-59B5-AC4E-8772-4A7F786967E9}"/>
              </a:ext>
            </a:extLst>
          </p:cNvPr>
          <p:cNvSpPr/>
          <p:nvPr/>
        </p:nvSpPr>
        <p:spPr>
          <a:xfrm>
            <a:off x="9723224" y="2373759"/>
            <a:ext cx="242946" cy="469773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60" name="Ovale 59">
            <a:extLst>
              <a:ext uri="{FF2B5EF4-FFF2-40B4-BE49-F238E27FC236}">
                <a16:creationId xmlns:a16="http://schemas.microsoft.com/office/drawing/2014/main" id="{3995F16D-04AB-6243-9419-503B61A6B5F8}"/>
              </a:ext>
            </a:extLst>
          </p:cNvPr>
          <p:cNvSpPr/>
          <p:nvPr/>
        </p:nvSpPr>
        <p:spPr>
          <a:xfrm rot="5400000">
            <a:off x="8665952" y="2783433"/>
            <a:ext cx="242946" cy="469773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61" name="Ovale 60">
            <a:extLst>
              <a:ext uri="{FF2B5EF4-FFF2-40B4-BE49-F238E27FC236}">
                <a16:creationId xmlns:a16="http://schemas.microsoft.com/office/drawing/2014/main" id="{D83D79B4-A98C-8A47-A1AB-0D660EC049B6}"/>
              </a:ext>
            </a:extLst>
          </p:cNvPr>
          <p:cNvSpPr/>
          <p:nvPr/>
        </p:nvSpPr>
        <p:spPr>
          <a:xfrm rot="5400000">
            <a:off x="9371267" y="2795273"/>
            <a:ext cx="242946" cy="469773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62" name="Ovale 61">
            <a:extLst>
              <a:ext uri="{FF2B5EF4-FFF2-40B4-BE49-F238E27FC236}">
                <a16:creationId xmlns:a16="http://schemas.microsoft.com/office/drawing/2014/main" id="{B9201C9F-946E-D248-9ED6-C0099C6A1651}"/>
              </a:ext>
            </a:extLst>
          </p:cNvPr>
          <p:cNvSpPr/>
          <p:nvPr/>
        </p:nvSpPr>
        <p:spPr>
          <a:xfrm rot="5400000">
            <a:off x="8671617" y="1177386"/>
            <a:ext cx="242946" cy="469773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64" name="Ovale 63">
            <a:extLst>
              <a:ext uri="{FF2B5EF4-FFF2-40B4-BE49-F238E27FC236}">
                <a16:creationId xmlns:a16="http://schemas.microsoft.com/office/drawing/2014/main" id="{A573DAF8-B4DF-354A-90C9-109308F9EE5F}"/>
              </a:ext>
            </a:extLst>
          </p:cNvPr>
          <p:cNvSpPr/>
          <p:nvPr/>
        </p:nvSpPr>
        <p:spPr>
          <a:xfrm rot="5400000">
            <a:off x="9376932" y="1189226"/>
            <a:ext cx="242946" cy="469773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65" name="Ovale 64">
            <a:extLst>
              <a:ext uri="{FF2B5EF4-FFF2-40B4-BE49-F238E27FC236}">
                <a16:creationId xmlns:a16="http://schemas.microsoft.com/office/drawing/2014/main" id="{7EC1A7DC-08C4-754E-AA80-8E1D95319CEA}"/>
              </a:ext>
            </a:extLst>
          </p:cNvPr>
          <p:cNvSpPr/>
          <p:nvPr/>
        </p:nvSpPr>
        <p:spPr>
          <a:xfrm>
            <a:off x="8909371" y="2771115"/>
            <a:ext cx="469773" cy="469773"/>
          </a:xfrm>
          <a:prstGeom prst="ellipse">
            <a:avLst/>
          </a:prstGeom>
          <a:solidFill>
            <a:srgbClr val="7F8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Si</a:t>
            </a:r>
            <a:endParaRPr lang="it-IT" sz="20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66" name="Ovale 65">
            <a:extLst>
              <a:ext uri="{FF2B5EF4-FFF2-40B4-BE49-F238E27FC236}">
                <a16:creationId xmlns:a16="http://schemas.microsoft.com/office/drawing/2014/main" id="{FB0C7C03-2329-794B-8C08-ACA0FF5F1C7E}"/>
              </a:ext>
            </a:extLst>
          </p:cNvPr>
          <p:cNvSpPr/>
          <p:nvPr/>
        </p:nvSpPr>
        <p:spPr>
          <a:xfrm>
            <a:off x="8909372" y="1977210"/>
            <a:ext cx="469773" cy="469773"/>
          </a:xfrm>
          <a:prstGeom prst="ellipse">
            <a:avLst/>
          </a:prstGeom>
          <a:solidFill>
            <a:srgbClr val="7F8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Si</a:t>
            </a:r>
            <a:endParaRPr lang="it-IT" sz="20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67" name="Ovale 66">
            <a:extLst>
              <a:ext uri="{FF2B5EF4-FFF2-40B4-BE49-F238E27FC236}">
                <a16:creationId xmlns:a16="http://schemas.microsoft.com/office/drawing/2014/main" id="{95E5902E-7EE0-E04A-B54B-BC14144B7577}"/>
              </a:ext>
            </a:extLst>
          </p:cNvPr>
          <p:cNvSpPr/>
          <p:nvPr/>
        </p:nvSpPr>
        <p:spPr>
          <a:xfrm>
            <a:off x="8200356" y="1983129"/>
            <a:ext cx="469773" cy="469773"/>
          </a:xfrm>
          <a:prstGeom prst="ellipse">
            <a:avLst/>
          </a:prstGeom>
          <a:solidFill>
            <a:srgbClr val="7F8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Si</a:t>
            </a:r>
            <a:endParaRPr lang="it-IT" sz="20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68" name="Ovale 67">
            <a:extLst>
              <a:ext uri="{FF2B5EF4-FFF2-40B4-BE49-F238E27FC236}">
                <a16:creationId xmlns:a16="http://schemas.microsoft.com/office/drawing/2014/main" id="{1ECA5016-13DC-5C47-9012-E3722ADE02A4}"/>
              </a:ext>
            </a:extLst>
          </p:cNvPr>
          <p:cNvSpPr/>
          <p:nvPr/>
        </p:nvSpPr>
        <p:spPr>
          <a:xfrm>
            <a:off x="8200356" y="1184111"/>
            <a:ext cx="469773" cy="469773"/>
          </a:xfrm>
          <a:prstGeom prst="ellipse">
            <a:avLst/>
          </a:prstGeom>
          <a:solidFill>
            <a:srgbClr val="7F8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Si</a:t>
            </a:r>
            <a:endParaRPr lang="it-IT" sz="20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69" name="Ovale 68">
            <a:extLst>
              <a:ext uri="{FF2B5EF4-FFF2-40B4-BE49-F238E27FC236}">
                <a16:creationId xmlns:a16="http://schemas.microsoft.com/office/drawing/2014/main" id="{67706810-4796-D44D-9947-26EB41A4AE11}"/>
              </a:ext>
            </a:extLst>
          </p:cNvPr>
          <p:cNvSpPr/>
          <p:nvPr/>
        </p:nvSpPr>
        <p:spPr>
          <a:xfrm>
            <a:off x="9614686" y="1977210"/>
            <a:ext cx="469773" cy="469773"/>
          </a:xfrm>
          <a:prstGeom prst="ellipse">
            <a:avLst/>
          </a:prstGeom>
          <a:solidFill>
            <a:srgbClr val="7F8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Si</a:t>
            </a:r>
            <a:endParaRPr lang="it-IT" sz="20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70" name="Ovale 69">
            <a:extLst>
              <a:ext uri="{FF2B5EF4-FFF2-40B4-BE49-F238E27FC236}">
                <a16:creationId xmlns:a16="http://schemas.microsoft.com/office/drawing/2014/main" id="{A495C3DE-952A-6944-A3A5-9CE7958AD2EB}"/>
              </a:ext>
            </a:extLst>
          </p:cNvPr>
          <p:cNvSpPr/>
          <p:nvPr/>
        </p:nvSpPr>
        <p:spPr>
          <a:xfrm>
            <a:off x="8200356" y="2765588"/>
            <a:ext cx="469773" cy="469773"/>
          </a:xfrm>
          <a:prstGeom prst="ellipse">
            <a:avLst/>
          </a:prstGeom>
          <a:solidFill>
            <a:srgbClr val="7F8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Si</a:t>
            </a:r>
            <a:endParaRPr lang="it-IT" sz="20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71" name="Ovale 70">
            <a:extLst>
              <a:ext uri="{FF2B5EF4-FFF2-40B4-BE49-F238E27FC236}">
                <a16:creationId xmlns:a16="http://schemas.microsoft.com/office/drawing/2014/main" id="{AAD6C784-12DC-A240-A13E-B9422F518608}"/>
              </a:ext>
            </a:extLst>
          </p:cNvPr>
          <p:cNvSpPr/>
          <p:nvPr/>
        </p:nvSpPr>
        <p:spPr>
          <a:xfrm>
            <a:off x="9614686" y="1191204"/>
            <a:ext cx="469773" cy="469773"/>
          </a:xfrm>
          <a:prstGeom prst="ellipse">
            <a:avLst/>
          </a:prstGeom>
          <a:solidFill>
            <a:srgbClr val="7F8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Si</a:t>
            </a:r>
            <a:endParaRPr lang="it-IT" sz="20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76" name="Ovale 75">
            <a:extLst>
              <a:ext uri="{FF2B5EF4-FFF2-40B4-BE49-F238E27FC236}">
                <a16:creationId xmlns:a16="http://schemas.microsoft.com/office/drawing/2014/main" id="{DB7BC56F-F9DA-1A4B-A726-23D4E0022B4D}"/>
              </a:ext>
            </a:extLst>
          </p:cNvPr>
          <p:cNvSpPr/>
          <p:nvPr/>
        </p:nvSpPr>
        <p:spPr>
          <a:xfrm>
            <a:off x="9068097" y="1572787"/>
            <a:ext cx="64018" cy="469773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72" name="Ovale 71">
            <a:extLst>
              <a:ext uri="{FF2B5EF4-FFF2-40B4-BE49-F238E27FC236}">
                <a16:creationId xmlns:a16="http://schemas.microsoft.com/office/drawing/2014/main" id="{6DCCA8FF-67C4-4247-BF76-90C65F9A8C49}"/>
              </a:ext>
            </a:extLst>
          </p:cNvPr>
          <p:cNvSpPr/>
          <p:nvPr/>
        </p:nvSpPr>
        <p:spPr>
          <a:xfrm>
            <a:off x="9617870" y="2763216"/>
            <a:ext cx="469773" cy="469773"/>
          </a:xfrm>
          <a:prstGeom prst="ellipse">
            <a:avLst/>
          </a:prstGeom>
          <a:solidFill>
            <a:srgbClr val="7F8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Si</a:t>
            </a:r>
            <a:endParaRPr lang="it-IT" sz="20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73" name="Ovale 72">
            <a:extLst>
              <a:ext uri="{FF2B5EF4-FFF2-40B4-BE49-F238E27FC236}">
                <a16:creationId xmlns:a16="http://schemas.microsoft.com/office/drawing/2014/main" id="{790B014F-216D-9F43-A6A6-B0FE4C707792}"/>
              </a:ext>
            </a:extLst>
          </p:cNvPr>
          <p:cNvSpPr/>
          <p:nvPr/>
        </p:nvSpPr>
        <p:spPr>
          <a:xfrm>
            <a:off x="2808443" y="1956749"/>
            <a:ext cx="486000" cy="486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it-IT" sz="1000" dirty="0" err="1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As</a:t>
            </a:r>
            <a:endParaRPr lang="it-IT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75" name="Ovale 74">
            <a:extLst>
              <a:ext uri="{FF2B5EF4-FFF2-40B4-BE49-F238E27FC236}">
                <a16:creationId xmlns:a16="http://schemas.microsoft.com/office/drawing/2014/main" id="{1BDEAA80-06EB-8F4C-A1CD-8A4CE4C95857}"/>
              </a:ext>
            </a:extLst>
          </p:cNvPr>
          <p:cNvSpPr/>
          <p:nvPr/>
        </p:nvSpPr>
        <p:spPr>
          <a:xfrm>
            <a:off x="2672217" y="1851724"/>
            <a:ext cx="310533" cy="31053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5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e</a:t>
            </a:r>
            <a:r>
              <a:rPr lang="it-IT" sz="1050" baseline="300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-</a:t>
            </a:r>
            <a:endParaRPr lang="it-IT" sz="2000" baseline="300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74" name="Ovale 73">
            <a:extLst>
              <a:ext uri="{FF2B5EF4-FFF2-40B4-BE49-F238E27FC236}">
                <a16:creationId xmlns:a16="http://schemas.microsoft.com/office/drawing/2014/main" id="{D8090D2D-F05E-6442-9FD2-ED76EC4E8633}"/>
              </a:ext>
            </a:extLst>
          </p:cNvPr>
          <p:cNvSpPr/>
          <p:nvPr/>
        </p:nvSpPr>
        <p:spPr>
          <a:xfrm>
            <a:off x="8901000" y="1960103"/>
            <a:ext cx="486000" cy="486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it-IT" sz="10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B</a:t>
            </a:r>
            <a:endParaRPr lang="it-IT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2C496E38-5FA9-6D4B-97E0-DCB5759FFD07}"/>
              </a:ext>
            </a:extLst>
          </p:cNvPr>
          <p:cNvSpPr txBox="1"/>
          <p:nvPr/>
        </p:nvSpPr>
        <p:spPr>
          <a:xfrm>
            <a:off x="129160" y="1630881"/>
            <a:ext cx="129628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dirty="0">
                <a:solidFill>
                  <a:srgbClr val="651C0D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DONORI</a:t>
            </a:r>
          </a:p>
        </p:txBody>
      </p: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6058E91D-4D9A-1E42-83C5-F575B53327E7}"/>
              </a:ext>
            </a:extLst>
          </p:cNvPr>
          <p:cNvSpPr txBox="1"/>
          <p:nvPr/>
        </p:nvSpPr>
        <p:spPr>
          <a:xfrm>
            <a:off x="6242126" y="1638715"/>
            <a:ext cx="185951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dirty="0">
                <a:solidFill>
                  <a:srgbClr val="223B66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ACCETTORI</a:t>
            </a:r>
          </a:p>
        </p:txBody>
      </p:sp>
      <p:cxnSp>
        <p:nvCxnSpPr>
          <p:cNvPr id="82" name="Connettore 2 81">
            <a:extLst>
              <a:ext uri="{FF2B5EF4-FFF2-40B4-BE49-F238E27FC236}">
                <a16:creationId xmlns:a16="http://schemas.microsoft.com/office/drawing/2014/main" id="{66B48E24-E469-6B4D-AD05-F81CE5A14536}"/>
              </a:ext>
            </a:extLst>
          </p:cNvPr>
          <p:cNvCxnSpPr>
            <a:cxnSpLocks/>
          </p:cNvCxnSpPr>
          <p:nvPr/>
        </p:nvCxnSpPr>
        <p:spPr>
          <a:xfrm>
            <a:off x="798565" y="1045887"/>
            <a:ext cx="1" cy="584994"/>
          </a:xfrm>
          <a:prstGeom prst="straightConnector1">
            <a:avLst/>
          </a:prstGeom>
          <a:ln w="38100">
            <a:solidFill>
              <a:srgbClr val="651C0D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4283B86A-7984-C842-84EE-A60609AECEBE}"/>
              </a:ext>
            </a:extLst>
          </p:cNvPr>
          <p:cNvCxnSpPr/>
          <p:nvPr/>
        </p:nvCxnSpPr>
        <p:spPr>
          <a:xfrm>
            <a:off x="7056248" y="1045887"/>
            <a:ext cx="1" cy="584994"/>
          </a:xfrm>
          <a:prstGeom prst="straightConnector1">
            <a:avLst/>
          </a:prstGeom>
          <a:ln w="38100">
            <a:solidFill>
              <a:srgbClr val="223B66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ttangolo 85">
            <a:extLst>
              <a:ext uri="{FF2B5EF4-FFF2-40B4-BE49-F238E27FC236}">
                <a16:creationId xmlns:a16="http://schemas.microsoft.com/office/drawing/2014/main" id="{37CE90C5-35A7-5245-B1CB-DBDE0F3FA161}"/>
              </a:ext>
            </a:extLst>
          </p:cNvPr>
          <p:cNvSpPr/>
          <p:nvPr/>
        </p:nvSpPr>
        <p:spPr>
          <a:xfrm>
            <a:off x="0" y="3429889"/>
            <a:ext cx="6095999" cy="3428111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7" name="Rettangolo 86">
            <a:extLst>
              <a:ext uri="{FF2B5EF4-FFF2-40B4-BE49-F238E27FC236}">
                <a16:creationId xmlns:a16="http://schemas.microsoft.com/office/drawing/2014/main" id="{BA141312-43DC-5E4B-9849-1A87770562D0}"/>
              </a:ext>
            </a:extLst>
          </p:cNvPr>
          <p:cNvSpPr/>
          <p:nvPr/>
        </p:nvSpPr>
        <p:spPr>
          <a:xfrm>
            <a:off x="6095999" y="3435416"/>
            <a:ext cx="6095999" cy="3428111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Segnaposto contenuto 2">
            <a:extLst>
              <a:ext uri="{FF2B5EF4-FFF2-40B4-BE49-F238E27FC236}">
                <a16:creationId xmlns:a16="http://schemas.microsoft.com/office/drawing/2014/main" id="{43C8F013-C34D-5F44-A484-551FE21D2CD7}"/>
              </a:ext>
            </a:extLst>
          </p:cNvPr>
          <p:cNvSpPr txBox="1">
            <a:spLocks/>
          </p:cNvSpPr>
          <p:nvPr/>
        </p:nvSpPr>
        <p:spPr>
          <a:xfrm>
            <a:off x="283480" y="3769125"/>
            <a:ext cx="2100270" cy="895912"/>
          </a:xfrm>
          <a:prstGeom prst="rect">
            <a:avLst/>
          </a:prstGeom>
          <a:solidFill>
            <a:srgbClr val="E94117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600" dirty="0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CONDUZIONE</a:t>
            </a:r>
            <a:endParaRPr lang="it-IT" sz="1800" dirty="0">
              <a:solidFill>
                <a:srgbClr val="F5F7FA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89" name="Segnaposto contenuto 2">
            <a:extLst>
              <a:ext uri="{FF2B5EF4-FFF2-40B4-BE49-F238E27FC236}">
                <a16:creationId xmlns:a16="http://schemas.microsoft.com/office/drawing/2014/main" id="{5616B287-F9DC-7846-A3B0-7FD4EA3EBF07}"/>
              </a:ext>
            </a:extLst>
          </p:cNvPr>
          <p:cNvSpPr txBox="1">
            <a:spLocks/>
          </p:cNvSpPr>
          <p:nvPr/>
        </p:nvSpPr>
        <p:spPr>
          <a:xfrm>
            <a:off x="283480" y="5409021"/>
            <a:ext cx="2100270" cy="895912"/>
          </a:xfrm>
          <a:prstGeom prst="rect">
            <a:avLst/>
          </a:prstGeom>
          <a:solidFill>
            <a:srgbClr val="273C75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600" dirty="0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VALENZA</a:t>
            </a:r>
            <a:endParaRPr lang="it-IT" sz="1800" dirty="0">
              <a:solidFill>
                <a:srgbClr val="F5F7FA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90" name="Segnaposto contenuto 2">
            <a:extLst>
              <a:ext uri="{FF2B5EF4-FFF2-40B4-BE49-F238E27FC236}">
                <a16:creationId xmlns:a16="http://schemas.microsoft.com/office/drawing/2014/main" id="{86E154D6-0128-0D44-8AAE-FF8D7D9EADFA}"/>
              </a:ext>
            </a:extLst>
          </p:cNvPr>
          <p:cNvSpPr txBox="1">
            <a:spLocks/>
          </p:cNvSpPr>
          <p:nvPr/>
        </p:nvSpPr>
        <p:spPr>
          <a:xfrm>
            <a:off x="283480" y="4771367"/>
            <a:ext cx="2100270" cy="290096"/>
          </a:xfrm>
          <a:prstGeom prst="rect">
            <a:avLst/>
          </a:prstGeom>
          <a:solidFill>
            <a:srgbClr val="651C0D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000" dirty="0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LIVELLO DONORI</a:t>
            </a:r>
            <a:endParaRPr lang="it-IT" sz="1050" dirty="0">
              <a:solidFill>
                <a:srgbClr val="F5F7FA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91" name="Segnaposto contenuto 2">
            <a:extLst>
              <a:ext uri="{FF2B5EF4-FFF2-40B4-BE49-F238E27FC236}">
                <a16:creationId xmlns:a16="http://schemas.microsoft.com/office/drawing/2014/main" id="{3612617E-1657-924A-BA9D-CA9B47E2881C}"/>
              </a:ext>
            </a:extLst>
          </p:cNvPr>
          <p:cNvSpPr txBox="1">
            <a:spLocks/>
          </p:cNvSpPr>
          <p:nvPr/>
        </p:nvSpPr>
        <p:spPr>
          <a:xfrm>
            <a:off x="6379478" y="3769919"/>
            <a:ext cx="2100270" cy="895912"/>
          </a:xfrm>
          <a:prstGeom prst="rect">
            <a:avLst/>
          </a:prstGeom>
          <a:solidFill>
            <a:srgbClr val="E94117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600" dirty="0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CONDUZIONE</a:t>
            </a:r>
            <a:endParaRPr lang="it-IT" sz="1800" dirty="0">
              <a:solidFill>
                <a:srgbClr val="F5F7FA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92" name="Segnaposto contenuto 2">
            <a:extLst>
              <a:ext uri="{FF2B5EF4-FFF2-40B4-BE49-F238E27FC236}">
                <a16:creationId xmlns:a16="http://schemas.microsoft.com/office/drawing/2014/main" id="{2D615BB2-C7AB-E549-8E20-7F0688A5D9BC}"/>
              </a:ext>
            </a:extLst>
          </p:cNvPr>
          <p:cNvSpPr txBox="1">
            <a:spLocks/>
          </p:cNvSpPr>
          <p:nvPr/>
        </p:nvSpPr>
        <p:spPr>
          <a:xfrm>
            <a:off x="6379478" y="5409815"/>
            <a:ext cx="2100270" cy="895912"/>
          </a:xfrm>
          <a:prstGeom prst="rect">
            <a:avLst/>
          </a:prstGeom>
          <a:solidFill>
            <a:srgbClr val="273C75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600" dirty="0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VALENZA</a:t>
            </a:r>
            <a:endParaRPr lang="it-IT" sz="1800" dirty="0">
              <a:solidFill>
                <a:srgbClr val="F5F7FA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93" name="Segnaposto contenuto 2">
            <a:extLst>
              <a:ext uri="{FF2B5EF4-FFF2-40B4-BE49-F238E27FC236}">
                <a16:creationId xmlns:a16="http://schemas.microsoft.com/office/drawing/2014/main" id="{FA29FE4E-CFDC-6949-8148-3863153E6205}"/>
              </a:ext>
            </a:extLst>
          </p:cNvPr>
          <p:cNvSpPr txBox="1">
            <a:spLocks/>
          </p:cNvSpPr>
          <p:nvPr/>
        </p:nvSpPr>
        <p:spPr>
          <a:xfrm>
            <a:off x="6379478" y="5018495"/>
            <a:ext cx="2100270" cy="290096"/>
          </a:xfrm>
          <a:prstGeom prst="rect">
            <a:avLst/>
          </a:prstGeom>
          <a:solidFill>
            <a:srgbClr val="15243F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000" dirty="0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LIVELLO ACCETTORI</a:t>
            </a:r>
            <a:endParaRPr lang="it-IT" sz="1050" dirty="0">
              <a:solidFill>
                <a:srgbClr val="F5F7FA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cxnSp>
        <p:nvCxnSpPr>
          <p:cNvPr id="94" name="Connettore 2 93">
            <a:extLst>
              <a:ext uri="{FF2B5EF4-FFF2-40B4-BE49-F238E27FC236}">
                <a16:creationId xmlns:a16="http://schemas.microsoft.com/office/drawing/2014/main" id="{7E7C6F1A-2508-2D4A-A66D-A64356E0CA5E}"/>
              </a:ext>
            </a:extLst>
          </p:cNvPr>
          <p:cNvCxnSpPr>
            <a:cxnSpLocks/>
          </p:cNvCxnSpPr>
          <p:nvPr/>
        </p:nvCxnSpPr>
        <p:spPr>
          <a:xfrm>
            <a:off x="2574130" y="4665037"/>
            <a:ext cx="0" cy="743984"/>
          </a:xfrm>
          <a:prstGeom prst="straightConnector1">
            <a:avLst/>
          </a:prstGeom>
          <a:ln w="38100">
            <a:solidFill>
              <a:srgbClr val="2F3540">
                <a:alpha val="40000"/>
              </a:srgb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ttore 2 95">
            <a:extLst>
              <a:ext uri="{FF2B5EF4-FFF2-40B4-BE49-F238E27FC236}">
                <a16:creationId xmlns:a16="http://schemas.microsoft.com/office/drawing/2014/main" id="{F9BCFC77-CBC2-F440-8684-21AC01FBC2EE}"/>
              </a:ext>
            </a:extLst>
          </p:cNvPr>
          <p:cNvCxnSpPr>
            <a:cxnSpLocks/>
          </p:cNvCxnSpPr>
          <p:nvPr/>
        </p:nvCxnSpPr>
        <p:spPr>
          <a:xfrm>
            <a:off x="8664092" y="4665037"/>
            <a:ext cx="0" cy="743984"/>
          </a:xfrm>
          <a:prstGeom prst="straightConnector1">
            <a:avLst/>
          </a:prstGeom>
          <a:ln w="38100">
            <a:solidFill>
              <a:srgbClr val="2F3540">
                <a:alpha val="40000"/>
              </a:srgb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sellaDiTesto 96">
                <a:extLst>
                  <a:ext uri="{FF2B5EF4-FFF2-40B4-BE49-F238E27FC236}">
                    <a16:creationId xmlns:a16="http://schemas.microsoft.com/office/drawing/2014/main" id="{45D59AFC-5363-FB45-8328-2A627B4BA0D6}"/>
                  </a:ext>
                </a:extLst>
              </p:cNvPr>
              <p:cNvSpPr txBox="1"/>
              <p:nvPr/>
            </p:nvSpPr>
            <p:spPr>
              <a:xfrm>
                <a:off x="2699304" y="4887244"/>
                <a:ext cx="508729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rgbClr val="651C0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651C0D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651C0D"/>
                              </a:solidFill>
                              <a:latin typeface="Cambria Math" panose="02040503050406030204" pitchFamily="18" charset="0"/>
                            </a:rPr>
                            <m:t>𝑔𝑎𝑝</m:t>
                          </m:r>
                        </m:sub>
                      </m:sSub>
                    </m:oMath>
                  </m:oMathPara>
                </a14:m>
                <a:endParaRPr lang="it-IT" dirty="0">
                  <a:solidFill>
                    <a:srgbClr val="651C0D"/>
                  </a:solidFill>
                </a:endParaRPr>
              </a:p>
            </p:txBody>
          </p:sp>
        </mc:Choice>
        <mc:Fallback xmlns="">
          <p:sp>
            <p:nvSpPr>
              <p:cNvPr id="97" name="CasellaDiTesto 96">
                <a:extLst>
                  <a:ext uri="{FF2B5EF4-FFF2-40B4-BE49-F238E27FC236}">
                    <a16:creationId xmlns:a16="http://schemas.microsoft.com/office/drawing/2014/main" id="{45D59AFC-5363-FB45-8328-2A627B4BA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304" y="4887244"/>
                <a:ext cx="508729" cy="299569"/>
              </a:xfrm>
              <a:prstGeom prst="rect">
                <a:avLst/>
              </a:prstGeom>
              <a:blipFill>
                <a:blip r:embed="rId3"/>
                <a:stretch>
                  <a:fillRect l="-9756" b="-208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sellaDiTesto 97">
                <a:extLst>
                  <a:ext uri="{FF2B5EF4-FFF2-40B4-BE49-F238E27FC236}">
                    <a16:creationId xmlns:a16="http://schemas.microsoft.com/office/drawing/2014/main" id="{6A93154B-F1C4-E945-8B1E-9A76C7C000AD}"/>
                  </a:ext>
                </a:extLst>
              </p:cNvPr>
              <p:cNvSpPr txBox="1"/>
              <p:nvPr/>
            </p:nvSpPr>
            <p:spPr>
              <a:xfrm>
                <a:off x="8795124" y="4872635"/>
                <a:ext cx="508729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rgbClr val="15243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15243F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15243F"/>
                              </a:solidFill>
                              <a:latin typeface="Cambria Math" panose="02040503050406030204" pitchFamily="18" charset="0"/>
                            </a:rPr>
                            <m:t>𝑔𝑎𝑝</m:t>
                          </m:r>
                        </m:sub>
                      </m:sSub>
                    </m:oMath>
                  </m:oMathPara>
                </a14:m>
                <a:endParaRPr lang="it-IT" dirty="0">
                  <a:solidFill>
                    <a:srgbClr val="15243F"/>
                  </a:solidFill>
                </a:endParaRPr>
              </a:p>
            </p:txBody>
          </p:sp>
        </mc:Choice>
        <mc:Fallback xmlns="">
          <p:sp>
            <p:nvSpPr>
              <p:cNvPr id="98" name="CasellaDiTesto 97">
                <a:extLst>
                  <a:ext uri="{FF2B5EF4-FFF2-40B4-BE49-F238E27FC236}">
                    <a16:creationId xmlns:a16="http://schemas.microsoft.com/office/drawing/2014/main" id="{6A93154B-F1C4-E945-8B1E-9A76C7C00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5124" y="4872635"/>
                <a:ext cx="508729" cy="299569"/>
              </a:xfrm>
              <a:prstGeom prst="rect">
                <a:avLst/>
              </a:prstGeom>
              <a:blipFill>
                <a:blip r:embed="rId4"/>
                <a:stretch>
                  <a:fillRect l="-9756" b="-217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Connettore 2 98">
            <a:extLst>
              <a:ext uri="{FF2B5EF4-FFF2-40B4-BE49-F238E27FC236}">
                <a16:creationId xmlns:a16="http://schemas.microsoft.com/office/drawing/2014/main" id="{90D57AB6-9BFA-2A4A-A228-FD08B5C18AF4}"/>
              </a:ext>
            </a:extLst>
          </p:cNvPr>
          <p:cNvCxnSpPr>
            <a:cxnSpLocks/>
          </p:cNvCxnSpPr>
          <p:nvPr/>
        </p:nvCxnSpPr>
        <p:spPr>
          <a:xfrm>
            <a:off x="1333615" y="5061463"/>
            <a:ext cx="0" cy="347558"/>
          </a:xfrm>
          <a:prstGeom prst="straightConnector1">
            <a:avLst/>
          </a:prstGeom>
          <a:ln w="38100">
            <a:solidFill>
              <a:srgbClr val="2F3540">
                <a:alpha val="40000"/>
              </a:srgb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ttore 2 101">
            <a:extLst>
              <a:ext uri="{FF2B5EF4-FFF2-40B4-BE49-F238E27FC236}">
                <a16:creationId xmlns:a16="http://schemas.microsoft.com/office/drawing/2014/main" id="{9748D0D8-3084-744F-8531-C62FFDFEB7C0}"/>
              </a:ext>
            </a:extLst>
          </p:cNvPr>
          <p:cNvCxnSpPr>
            <a:cxnSpLocks/>
          </p:cNvCxnSpPr>
          <p:nvPr/>
        </p:nvCxnSpPr>
        <p:spPr>
          <a:xfrm>
            <a:off x="7424404" y="4670937"/>
            <a:ext cx="0" cy="347558"/>
          </a:xfrm>
          <a:prstGeom prst="straightConnector1">
            <a:avLst/>
          </a:prstGeom>
          <a:ln w="38100">
            <a:solidFill>
              <a:srgbClr val="2F3540">
                <a:alpha val="40000"/>
              </a:srgb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CasellaDiTesto 102">
                <a:extLst>
                  <a:ext uri="{FF2B5EF4-FFF2-40B4-BE49-F238E27FC236}">
                    <a16:creationId xmlns:a16="http://schemas.microsoft.com/office/drawing/2014/main" id="{A0E5B253-B9BB-4147-9F46-9CF42AD83131}"/>
                  </a:ext>
                </a:extLst>
              </p:cNvPr>
              <p:cNvSpPr txBox="1"/>
              <p:nvPr/>
            </p:nvSpPr>
            <p:spPr>
              <a:xfrm>
                <a:off x="4126014" y="3769125"/>
                <a:ext cx="10089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rgbClr val="651C0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651C0D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sSup>
                            <m:sSupPr>
                              <m:ctrlPr>
                                <a:rPr lang="it-IT" b="0" i="1" smtClean="0">
                                  <a:solidFill>
                                    <a:srgbClr val="651C0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solidFill>
                                    <a:srgbClr val="651C0D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t-IT" b="0" i="1" smtClean="0">
                                  <a:solidFill>
                                    <a:srgbClr val="651C0D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</m:sSub>
                      <m:r>
                        <a:rPr lang="it-IT" b="0" i="1" smtClean="0">
                          <a:solidFill>
                            <a:srgbClr val="651C0D"/>
                          </a:solidFill>
                          <a:latin typeface="Cambria Math" panose="02040503050406030204" pitchFamily="18" charset="0"/>
                        </a:rPr>
                        <m:t>≅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rgbClr val="651C0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651C0D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651C0D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it-IT" dirty="0">
                  <a:solidFill>
                    <a:srgbClr val="651C0D"/>
                  </a:solidFill>
                </a:endParaRPr>
              </a:p>
            </p:txBody>
          </p:sp>
        </mc:Choice>
        <mc:Fallback xmlns="">
          <p:sp>
            <p:nvSpPr>
              <p:cNvPr id="103" name="CasellaDiTesto 102">
                <a:extLst>
                  <a:ext uri="{FF2B5EF4-FFF2-40B4-BE49-F238E27FC236}">
                    <a16:creationId xmlns:a16="http://schemas.microsoft.com/office/drawing/2014/main" id="{A0E5B253-B9BB-4147-9F46-9CF42AD83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6014" y="3769125"/>
                <a:ext cx="1008930" cy="276999"/>
              </a:xfrm>
              <a:prstGeom prst="rect">
                <a:avLst/>
              </a:prstGeom>
              <a:blipFill>
                <a:blip r:embed="rId5"/>
                <a:stretch>
                  <a:fillRect l="-3750" r="-1250" b="-869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sellaDiTesto 103">
                <a:extLst>
                  <a:ext uri="{FF2B5EF4-FFF2-40B4-BE49-F238E27FC236}">
                    <a16:creationId xmlns:a16="http://schemas.microsoft.com/office/drawing/2014/main" id="{FB53F3E5-E3C8-764D-A611-7F39AD5CCFD9}"/>
                  </a:ext>
                </a:extLst>
              </p:cNvPr>
              <p:cNvSpPr txBox="1"/>
              <p:nvPr/>
            </p:nvSpPr>
            <p:spPr>
              <a:xfrm>
                <a:off x="4120735" y="4184912"/>
                <a:ext cx="9964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solidFill>
                                <a:srgbClr val="651C0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651C0D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sSup>
                            <m:sSupPr>
                              <m:ctrlPr>
                                <a:rPr lang="it-IT" i="1">
                                  <a:solidFill>
                                    <a:srgbClr val="651C0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solidFill>
                                    <a:srgbClr val="651C0D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t-IT" i="1">
                                  <a:solidFill>
                                    <a:srgbClr val="651C0D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</m:sSub>
                      <m:r>
                        <a:rPr lang="it-IT" b="0" i="1" smtClean="0">
                          <a:solidFill>
                            <a:srgbClr val="651C0D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rgbClr val="651C0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651C0D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651C0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it-IT" dirty="0">
                  <a:solidFill>
                    <a:srgbClr val="651C0D"/>
                  </a:solidFill>
                </a:endParaRPr>
              </a:p>
            </p:txBody>
          </p:sp>
        </mc:Choice>
        <mc:Fallback xmlns="">
          <p:sp>
            <p:nvSpPr>
              <p:cNvPr id="104" name="CasellaDiTesto 103">
                <a:extLst>
                  <a:ext uri="{FF2B5EF4-FFF2-40B4-BE49-F238E27FC236}">
                    <a16:creationId xmlns:a16="http://schemas.microsoft.com/office/drawing/2014/main" id="{FB53F3E5-E3C8-764D-A611-7F39AD5CC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735" y="4184912"/>
                <a:ext cx="996491" cy="276999"/>
              </a:xfrm>
              <a:prstGeom prst="rect">
                <a:avLst/>
              </a:prstGeom>
              <a:blipFill>
                <a:blip r:embed="rId6"/>
                <a:stretch>
                  <a:fillRect l="-5063" b="-90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CasellaDiTesto 104">
                <a:extLst>
                  <a:ext uri="{FF2B5EF4-FFF2-40B4-BE49-F238E27FC236}">
                    <a16:creationId xmlns:a16="http://schemas.microsoft.com/office/drawing/2014/main" id="{559199DE-153D-8C4F-A056-0586611777AC}"/>
                  </a:ext>
                </a:extLst>
              </p:cNvPr>
              <p:cNvSpPr txBox="1"/>
              <p:nvPr/>
            </p:nvSpPr>
            <p:spPr>
              <a:xfrm>
                <a:off x="10344995" y="3769125"/>
                <a:ext cx="885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rgbClr val="15243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15243F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15243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15243F"/>
                          </a:solidFill>
                          <a:latin typeface="Cambria Math" panose="02040503050406030204" pitchFamily="18" charset="0"/>
                        </a:rPr>
                        <m:t>≅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rgbClr val="15243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15243F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15243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it-IT" dirty="0">
                  <a:solidFill>
                    <a:srgbClr val="15243F"/>
                  </a:solidFill>
                </a:endParaRPr>
              </a:p>
            </p:txBody>
          </p:sp>
        </mc:Choice>
        <mc:Fallback xmlns="">
          <p:sp>
            <p:nvSpPr>
              <p:cNvPr id="105" name="CasellaDiTesto 104">
                <a:extLst>
                  <a:ext uri="{FF2B5EF4-FFF2-40B4-BE49-F238E27FC236}">
                    <a16:creationId xmlns:a16="http://schemas.microsoft.com/office/drawing/2014/main" id="{559199DE-153D-8C4F-A056-058661177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4995" y="3769125"/>
                <a:ext cx="885947" cy="276999"/>
              </a:xfrm>
              <a:prstGeom prst="rect">
                <a:avLst/>
              </a:prstGeom>
              <a:blipFill>
                <a:blip r:embed="rId7"/>
                <a:stretch>
                  <a:fillRect l="-5714" r="-1429" b="-869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asellaDiTesto 105">
                <a:extLst>
                  <a:ext uri="{FF2B5EF4-FFF2-40B4-BE49-F238E27FC236}">
                    <a16:creationId xmlns:a16="http://schemas.microsoft.com/office/drawing/2014/main" id="{D17C001E-128F-A246-8023-9E1F66D06567}"/>
                  </a:ext>
                </a:extLst>
              </p:cNvPr>
              <p:cNvSpPr txBox="1"/>
              <p:nvPr/>
            </p:nvSpPr>
            <p:spPr>
              <a:xfrm>
                <a:off x="10339716" y="4184912"/>
                <a:ext cx="9964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rgbClr val="15243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15243F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15243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15243F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15243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15243F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sSup>
                            <m:sSupPr>
                              <m:ctrlPr>
                                <a:rPr lang="it-IT" i="1">
                                  <a:solidFill>
                                    <a:srgbClr val="15243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solidFill>
                                    <a:srgbClr val="15243F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t-IT" i="1">
                                  <a:solidFill>
                                    <a:srgbClr val="15243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it-IT" dirty="0">
                  <a:solidFill>
                    <a:srgbClr val="15243F"/>
                  </a:solidFill>
                </a:endParaRPr>
              </a:p>
            </p:txBody>
          </p:sp>
        </mc:Choice>
        <mc:Fallback xmlns="">
          <p:sp>
            <p:nvSpPr>
              <p:cNvPr id="106" name="CasellaDiTesto 105">
                <a:extLst>
                  <a:ext uri="{FF2B5EF4-FFF2-40B4-BE49-F238E27FC236}">
                    <a16:creationId xmlns:a16="http://schemas.microsoft.com/office/drawing/2014/main" id="{D17C001E-128F-A246-8023-9E1F66D06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9716" y="4184912"/>
                <a:ext cx="996491" cy="276999"/>
              </a:xfrm>
              <a:prstGeom prst="rect">
                <a:avLst/>
              </a:prstGeom>
              <a:blipFill>
                <a:blip r:embed="rId8"/>
                <a:stretch>
                  <a:fillRect l="-3750" b="-90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9D24D161-7B2A-D046-91F5-F2B484F93AB1}"/>
              </a:ext>
            </a:extLst>
          </p:cNvPr>
          <p:cNvSpPr txBox="1"/>
          <p:nvPr/>
        </p:nvSpPr>
        <p:spPr>
          <a:xfrm>
            <a:off x="3097710" y="5645858"/>
            <a:ext cx="275556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>
                <a:solidFill>
                  <a:srgbClr val="651C0D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Portatori Maggioritari: elettroni</a:t>
            </a:r>
          </a:p>
          <a:p>
            <a:r>
              <a:rPr lang="it-IT" sz="1400" dirty="0">
                <a:solidFill>
                  <a:srgbClr val="651C0D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Portatori Minoritari: lacune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98EB316D-D388-A04C-8231-37DC779123F8}"/>
              </a:ext>
            </a:extLst>
          </p:cNvPr>
          <p:cNvSpPr txBox="1"/>
          <p:nvPr/>
        </p:nvSpPr>
        <p:spPr>
          <a:xfrm>
            <a:off x="9165425" y="5635583"/>
            <a:ext cx="259365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>
                <a:solidFill>
                  <a:srgbClr val="15243F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Portatori Maggioritari: lacune</a:t>
            </a:r>
          </a:p>
          <a:p>
            <a:r>
              <a:rPr lang="it-IT" sz="1400" dirty="0">
                <a:solidFill>
                  <a:srgbClr val="15243F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Portatori Minoritari: elettroni</a:t>
            </a:r>
          </a:p>
        </p:txBody>
      </p:sp>
      <p:sp>
        <p:nvSpPr>
          <p:cNvPr id="63" name="Ovale 62">
            <a:extLst>
              <a:ext uri="{FF2B5EF4-FFF2-40B4-BE49-F238E27FC236}">
                <a16:creationId xmlns:a16="http://schemas.microsoft.com/office/drawing/2014/main" id="{3BFB53F8-3F3C-F64C-A4F4-B26375828A7A}"/>
              </a:ext>
            </a:extLst>
          </p:cNvPr>
          <p:cNvSpPr/>
          <p:nvPr/>
        </p:nvSpPr>
        <p:spPr>
          <a:xfrm>
            <a:off x="8909373" y="1184112"/>
            <a:ext cx="469773" cy="469773"/>
          </a:xfrm>
          <a:prstGeom prst="ellipse">
            <a:avLst/>
          </a:prstGeom>
          <a:solidFill>
            <a:srgbClr val="7F8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Si</a:t>
            </a:r>
            <a:endParaRPr lang="it-IT" sz="20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8523798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A96D43-CBF3-7442-B81E-2E9D515B5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E94117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LA GIUNZIONE PN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4065BDD0-0AE7-0A4E-B7A9-E7532BE3C765}"/>
              </a:ext>
            </a:extLst>
          </p:cNvPr>
          <p:cNvSpPr txBox="1">
            <a:spLocks/>
          </p:cNvSpPr>
          <p:nvPr/>
        </p:nvSpPr>
        <p:spPr>
          <a:xfrm>
            <a:off x="3490912" y="2873374"/>
            <a:ext cx="2605088" cy="1111252"/>
          </a:xfrm>
          <a:prstGeom prst="rect">
            <a:avLst/>
          </a:prstGeom>
          <a:solidFill>
            <a:srgbClr val="E94117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REGIONE P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89E78E9B-AAFF-C04D-8EEC-CB22F4212245}"/>
              </a:ext>
            </a:extLst>
          </p:cNvPr>
          <p:cNvSpPr txBox="1">
            <a:spLocks/>
          </p:cNvSpPr>
          <p:nvPr/>
        </p:nvSpPr>
        <p:spPr>
          <a:xfrm>
            <a:off x="6096000" y="2873374"/>
            <a:ext cx="2605088" cy="1111252"/>
          </a:xfrm>
          <a:prstGeom prst="rect">
            <a:avLst/>
          </a:prstGeom>
          <a:solidFill>
            <a:srgbClr val="273C75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REGIONE </a:t>
            </a:r>
            <a:r>
              <a:rPr lang="it-IT" sz="1800" dirty="0" err="1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N</a:t>
            </a:r>
            <a:endParaRPr lang="it-IT" sz="1800" dirty="0">
              <a:solidFill>
                <a:srgbClr val="F5F7FA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3BEA4A21-B2F9-A64D-A114-5A353258590A}"/>
              </a:ext>
            </a:extLst>
          </p:cNvPr>
          <p:cNvSpPr/>
          <p:nvPr/>
        </p:nvSpPr>
        <p:spPr>
          <a:xfrm>
            <a:off x="3306726" y="2873375"/>
            <a:ext cx="184186" cy="11112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520911A-5FD1-5745-AC9C-3356EE9BDEA3}"/>
              </a:ext>
            </a:extLst>
          </p:cNvPr>
          <p:cNvSpPr/>
          <p:nvPr/>
        </p:nvSpPr>
        <p:spPr>
          <a:xfrm>
            <a:off x="8701088" y="2873374"/>
            <a:ext cx="184186" cy="11112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Connettore 1 10">
            <a:extLst>
              <a:ext uri="{FF2B5EF4-FFF2-40B4-BE49-F238E27FC236}">
                <a16:creationId xmlns:a16="http://schemas.microsoft.com/office/drawing/2014/main" id="{1BFCA8B9-6419-5249-AE8C-B21B9FF42301}"/>
              </a:ext>
            </a:extLst>
          </p:cNvPr>
          <p:cNvCxnSpPr/>
          <p:nvPr/>
        </p:nvCxnSpPr>
        <p:spPr>
          <a:xfrm>
            <a:off x="2211573" y="3429000"/>
            <a:ext cx="109515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360AE888-678E-8A40-A1F6-E1AC9655E2A6}"/>
              </a:ext>
            </a:extLst>
          </p:cNvPr>
          <p:cNvCxnSpPr/>
          <p:nvPr/>
        </p:nvCxnSpPr>
        <p:spPr>
          <a:xfrm>
            <a:off x="8885274" y="3429000"/>
            <a:ext cx="109515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9320B771-552D-DF46-AFDA-74B4BC5AA4BD}"/>
              </a:ext>
            </a:extLst>
          </p:cNvPr>
          <p:cNvSpPr/>
          <p:nvPr/>
        </p:nvSpPr>
        <p:spPr>
          <a:xfrm>
            <a:off x="1901040" y="3273733"/>
            <a:ext cx="310533" cy="3105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it-IT" sz="2000" baseline="300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F1C9FE41-DE4F-7C4F-B0F6-53809A2CA1AD}"/>
              </a:ext>
            </a:extLst>
          </p:cNvPr>
          <p:cNvSpPr/>
          <p:nvPr/>
        </p:nvSpPr>
        <p:spPr>
          <a:xfrm>
            <a:off x="9980427" y="3273732"/>
            <a:ext cx="310533" cy="3105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it-IT" sz="2000" baseline="300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2021289-B5A6-E046-8E7C-EB68288C6AE5}"/>
              </a:ext>
            </a:extLst>
          </p:cNvPr>
          <p:cNvSpPr txBox="1"/>
          <p:nvPr/>
        </p:nvSpPr>
        <p:spPr>
          <a:xfrm>
            <a:off x="1975120" y="4520980"/>
            <a:ext cx="15680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it-IT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CONTATTO</a:t>
            </a:r>
          </a:p>
          <a:p>
            <a:pPr algn="ctr"/>
            <a:r>
              <a:rPr lang="it-IT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METALLICO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5ABEBE4-E274-6840-88B2-343F0749C4AC}"/>
              </a:ext>
            </a:extLst>
          </p:cNvPr>
          <p:cNvSpPr txBox="1"/>
          <p:nvPr/>
        </p:nvSpPr>
        <p:spPr>
          <a:xfrm>
            <a:off x="8648824" y="4520978"/>
            <a:ext cx="15680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it-IT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CONTATTO</a:t>
            </a:r>
          </a:p>
          <a:p>
            <a:pPr algn="ctr"/>
            <a:r>
              <a:rPr lang="it-IT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METALLICO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F3677BD-2500-1642-A5E2-8E0A008E0385}"/>
              </a:ext>
            </a:extLst>
          </p:cNvPr>
          <p:cNvSpPr txBox="1"/>
          <p:nvPr/>
        </p:nvSpPr>
        <p:spPr>
          <a:xfrm>
            <a:off x="1518338" y="2783333"/>
            <a:ext cx="107593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it-IT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ANODO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A2CC628-29E3-254D-8FCE-036C83897B80}"/>
              </a:ext>
            </a:extLst>
          </p:cNvPr>
          <p:cNvSpPr txBox="1"/>
          <p:nvPr/>
        </p:nvSpPr>
        <p:spPr>
          <a:xfrm>
            <a:off x="9524788" y="2781855"/>
            <a:ext cx="122180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it-IT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CATODO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8DE2A405-CE01-004B-A6DC-6B5250390008}"/>
              </a:ext>
            </a:extLst>
          </p:cNvPr>
          <p:cNvCxnSpPr>
            <a:endCxn id="15" idx="0"/>
          </p:cNvCxnSpPr>
          <p:nvPr/>
        </p:nvCxnSpPr>
        <p:spPr>
          <a:xfrm flipH="1">
            <a:off x="2759149" y="4061637"/>
            <a:ext cx="639670" cy="45934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0A7E9E0E-DD19-E344-B06C-50E4ED0145CF}"/>
              </a:ext>
            </a:extLst>
          </p:cNvPr>
          <p:cNvCxnSpPr>
            <a:cxnSpLocks/>
          </p:cNvCxnSpPr>
          <p:nvPr/>
        </p:nvCxnSpPr>
        <p:spPr>
          <a:xfrm>
            <a:off x="8793181" y="4061637"/>
            <a:ext cx="639670" cy="45934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258187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A96D43-CBF3-7442-B81E-2E9D515B5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E94117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CORRENTE DI DIFFUSIONE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4065BDD0-0AE7-0A4E-B7A9-E7532BE3C765}"/>
              </a:ext>
            </a:extLst>
          </p:cNvPr>
          <p:cNvSpPr txBox="1">
            <a:spLocks/>
          </p:cNvSpPr>
          <p:nvPr/>
        </p:nvSpPr>
        <p:spPr>
          <a:xfrm>
            <a:off x="3490912" y="2873374"/>
            <a:ext cx="2605088" cy="1111252"/>
          </a:xfrm>
          <a:prstGeom prst="rect">
            <a:avLst/>
          </a:prstGeom>
          <a:solidFill>
            <a:srgbClr val="E94117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REGIONE </a:t>
            </a:r>
            <a:r>
              <a:rPr lang="it-IT" sz="1800" dirty="0" err="1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P</a:t>
            </a:r>
            <a:endParaRPr lang="it-IT" sz="1800" dirty="0">
              <a:solidFill>
                <a:srgbClr val="F5F7FA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89E78E9B-AAFF-C04D-8EEC-CB22F4212245}"/>
              </a:ext>
            </a:extLst>
          </p:cNvPr>
          <p:cNvSpPr txBox="1">
            <a:spLocks/>
          </p:cNvSpPr>
          <p:nvPr/>
        </p:nvSpPr>
        <p:spPr>
          <a:xfrm>
            <a:off x="6096000" y="2873374"/>
            <a:ext cx="2605088" cy="1111252"/>
          </a:xfrm>
          <a:prstGeom prst="rect">
            <a:avLst/>
          </a:prstGeom>
          <a:solidFill>
            <a:srgbClr val="273C75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REGIONE </a:t>
            </a:r>
            <a:r>
              <a:rPr lang="it-IT" sz="1800" dirty="0" err="1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N</a:t>
            </a:r>
            <a:endParaRPr lang="it-IT" sz="1800" dirty="0">
              <a:solidFill>
                <a:srgbClr val="F5F7FA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3BEA4A21-B2F9-A64D-A114-5A353258590A}"/>
              </a:ext>
            </a:extLst>
          </p:cNvPr>
          <p:cNvSpPr/>
          <p:nvPr/>
        </p:nvSpPr>
        <p:spPr>
          <a:xfrm>
            <a:off x="3306726" y="2873375"/>
            <a:ext cx="184186" cy="11112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520911A-5FD1-5745-AC9C-3356EE9BDEA3}"/>
              </a:ext>
            </a:extLst>
          </p:cNvPr>
          <p:cNvSpPr/>
          <p:nvPr/>
        </p:nvSpPr>
        <p:spPr>
          <a:xfrm>
            <a:off x="8701088" y="2873374"/>
            <a:ext cx="184186" cy="11112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Connettore 1 10">
            <a:extLst>
              <a:ext uri="{FF2B5EF4-FFF2-40B4-BE49-F238E27FC236}">
                <a16:creationId xmlns:a16="http://schemas.microsoft.com/office/drawing/2014/main" id="{1BFCA8B9-6419-5249-AE8C-B21B9FF42301}"/>
              </a:ext>
            </a:extLst>
          </p:cNvPr>
          <p:cNvCxnSpPr/>
          <p:nvPr/>
        </p:nvCxnSpPr>
        <p:spPr>
          <a:xfrm>
            <a:off x="2222206" y="3429000"/>
            <a:ext cx="109515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360AE888-678E-8A40-A1F6-E1AC9655E2A6}"/>
              </a:ext>
            </a:extLst>
          </p:cNvPr>
          <p:cNvCxnSpPr/>
          <p:nvPr/>
        </p:nvCxnSpPr>
        <p:spPr>
          <a:xfrm>
            <a:off x="8885274" y="3429000"/>
            <a:ext cx="109515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9320B771-552D-DF46-AFDA-74B4BC5AA4BD}"/>
              </a:ext>
            </a:extLst>
          </p:cNvPr>
          <p:cNvSpPr/>
          <p:nvPr/>
        </p:nvSpPr>
        <p:spPr>
          <a:xfrm>
            <a:off x="1911673" y="3273733"/>
            <a:ext cx="310533" cy="3105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it-IT" sz="2000" baseline="300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F1C9FE41-DE4F-7C4F-B0F6-53809A2CA1AD}"/>
              </a:ext>
            </a:extLst>
          </p:cNvPr>
          <p:cNvSpPr/>
          <p:nvPr/>
        </p:nvSpPr>
        <p:spPr>
          <a:xfrm>
            <a:off x="9980427" y="3273732"/>
            <a:ext cx="310533" cy="3105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it-IT" sz="2000" baseline="300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2021289-B5A6-E046-8E7C-EB68288C6AE5}"/>
              </a:ext>
            </a:extLst>
          </p:cNvPr>
          <p:cNvSpPr txBox="1"/>
          <p:nvPr/>
        </p:nvSpPr>
        <p:spPr>
          <a:xfrm>
            <a:off x="1975120" y="4520980"/>
            <a:ext cx="15680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it-IT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CONTATTO</a:t>
            </a:r>
          </a:p>
          <a:p>
            <a:pPr algn="ctr"/>
            <a:r>
              <a:rPr lang="it-IT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METALLICO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5ABEBE4-E274-6840-88B2-343F0749C4AC}"/>
              </a:ext>
            </a:extLst>
          </p:cNvPr>
          <p:cNvSpPr txBox="1"/>
          <p:nvPr/>
        </p:nvSpPr>
        <p:spPr>
          <a:xfrm>
            <a:off x="8648824" y="4520978"/>
            <a:ext cx="15680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it-IT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CONTATTO</a:t>
            </a:r>
          </a:p>
          <a:p>
            <a:pPr algn="ctr"/>
            <a:r>
              <a:rPr lang="it-IT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METALLICO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F3677BD-2500-1642-A5E2-8E0A008E0385}"/>
              </a:ext>
            </a:extLst>
          </p:cNvPr>
          <p:cNvSpPr txBox="1"/>
          <p:nvPr/>
        </p:nvSpPr>
        <p:spPr>
          <a:xfrm>
            <a:off x="1518338" y="2783333"/>
            <a:ext cx="107593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it-IT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ANODO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A2CC628-29E3-254D-8FCE-036C83897B80}"/>
              </a:ext>
            </a:extLst>
          </p:cNvPr>
          <p:cNvSpPr txBox="1"/>
          <p:nvPr/>
        </p:nvSpPr>
        <p:spPr>
          <a:xfrm>
            <a:off x="9524788" y="2781855"/>
            <a:ext cx="122180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it-IT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CATODO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8DE2A405-CE01-004B-A6DC-6B5250390008}"/>
              </a:ext>
            </a:extLst>
          </p:cNvPr>
          <p:cNvCxnSpPr>
            <a:endCxn id="15" idx="0"/>
          </p:cNvCxnSpPr>
          <p:nvPr/>
        </p:nvCxnSpPr>
        <p:spPr>
          <a:xfrm flipH="1">
            <a:off x="2759149" y="4061637"/>
            <a:ext cx="639670" cy="45934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0A7E9E0E-DD19-E344-B06C-50E4ED0145CF}"/>
              </a:ext>
            </a:extLst>
          </p:cNvPr>
          <p:cNvCxnSpPr>
            <a:cxnSpLocks/>
          </p:cNvCxnSpPr>
          <p:nvPr/>
        </p:nvCxnSpPr>
        <p:spPr>
          <a:xfrm>
            <a:off x="8793181" y="4061637"/>
            <a:ext cx="639670" cy="45934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016C0507-DD29-FE48-92DD-FB48B871D91A}"/>
              </a:ext>
            </a:extLst>
          </p:cNvPr>
          <p:cNvCxnSpPr/>
          <p:nvPr/>
        </p:nvCxnSpPr>
        <p:spPr>
          <a:xfrm flipH="1">
            <a:off x="4878572" y="2604982"/>
            <a:ext cx="2434856" cy="0"/>
          </a:xfrm>
          <a:prstGeom prst="straightConnector1">
            <a:avLst/>
          </a:prstGeom>
          <a:ln w="50800">
            <a:solidFill>
              <a:srgbClr val="223B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4955BECF-7B3D-994E-8147-C19DCD149F82}"/>
              </a:ext>
            </a:extLst>
          </p:cNvPr>
          <p:cNvCxnSpPr>
            <a:cxnSpLocks/>
          </p:cNvCxnSpPr>
          <p:nvPr/>
        </p:nvCxnSpPr>
        <p:spPr>
          <a:xfrm flipV="1">
            <a:off x="4878572" y="4214037"/>
            <a:ext cx="2434856" cy="0"/>
          </a:xfrm>
          <a:prstGeom prst="straightConnector1">
            <a:avLst/>
          </a:prstGeom>
          <a:ln w="50800">
            <a:solidFill>
              <a:srgbClr val="8B26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FCED4830-C1F4-0342-ABE1-CB12F72F8D13}"/>
                  </a:ext>
                </a:extLst>
              </p:cNvPr>
              <p:cNvSpPr txBox="1"/>
              <p:nvPr/>
            </p:nvSpPr>
            <p:spPr>
              <a:xfrm>
                <a:off x="5836409" y="2151925"/>
                <a:ext cx="519181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𝑒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it-IT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FCED4830-C1F4-0342-ABE1-CB12F72F8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409" y="2151925"/>
                <a:ext cx="51918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8AFC182C-53C4-1749-8E45-E2EE1541F874}"/>
                  </a:ext>
                </a:extLst>
              </p:cNvPr>
              <p:cNvSpPr txBox="1"/>
              <p:nvPr/>
            </p:nvSpPr>
            <p:spPr>
              <a:xfrm>
                <a:off x="5968863" y="4291308"/>
                <a:ext cx="398634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𝑛</m:t>
                      </m:r>
                    </m:oMath>
                  </m:oMathPara>
                </a14:m>
                <a:endParaRPr lang="it-IT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8AFC182C-53C4-1749-8E45-E2EE1541F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863" y="4291308"/>
                <a:ext cx="3986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tangolo 4">
            <a:extLst>
              <a:ext uri="{FF2B5EF4-FFF2-40B4-BE49-F238E27FC236}">
                <a16:creationId xmlns:a16="http://schemas.microsoft.com/office/drawing/2014/main" id="{A58E6363-822B-DF4A-BF05-0C67CA512A9E}"/>
              </a:ext>
            </a:extLst>
          </p:cNvPr>
          <p:cNvSpPr/>
          <p:nvPr/>
        </p:nvSpPr>
        <p:spPr>
          <a:xfrm>
            <a:off x="3120180" y="570366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Corrente di diffusione da una zona all’altra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Ricombinazione delle cariche</a:t>
            </a:r>
          </a:p>
        </p:txBody>
      </p:sp>
    </p:spTree>
    <p:extLst>
      <p:ext uri="{BB962C8B-B14F-4D97-AF65-F5344CB8AC3E}">
        <p14:creationId xmlns:p14="http://schemas.microsoft.com/office/powerpoint/2010/main" val="3158601049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280</Words>
  <Application>Microsoft Macintosh PowerPoint</Application>
  <PresentationFormat>Widescreen</PresentationFormat>
  <Paragraphs>131</Paragraphs>
  <Slides>14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1" baseType="lpstr">
      <vt:lpstr>Hiragino Kaku Gothic Pro W3</vt:lpstr>
      <vt:lpstr>Hiragino Kaku Gothic StdN W8</vt:lpstr>
      <vt:lpstr>Arial</vt:lpstr>
      <vt:lpstr>Calibri</vt:lpstr>
      <vt:lpstr>Calibri Light</vt:lpstr>
      <vt:lpstr>Cambria Math</vt:lpstr>
      <vt:lpstr>Tema di Office</vt:lpstr>
      <vt:lpstr>RIVELATORI A  SEMICONDUTTORE</vt:lpstr>
      <vt:lpstr>INTRODUZIONE</vt:lpstr>
      <vt:lpstr>PRINCIPIO DI FUNZIONAMENTO</vt:lpstr>
      <vt:lpstr>GAP DI ENERGIA</vt:lpstr>
      <vt:lpstr>DROGAGGIO DEI SEMICONDUTTORI</vt:lpstr>
      <vt:lpstr>DROGAGGIO DEI SEMICONDUTTORI</vt:lpstr>
      <vt:lpstr>Presentazione standard di PowerPoint</vt:lpstr>
      <vt:lpstr>LA GIUNZIONE PN</vt:lpstr>
      <vt:lpstr>CORRENTE DI DIFFUSIONE</vt:lpstr>
      <vt:lpstr>REGIONE DI SVUOTAMENTO E CORRENTE DI DERIVA</vt:lpstr>
      <vt:lpstr>TIPI DI POLARIZZAZIONE</vt:lpstr>
      <vt:lpstr>FUNZIONAMENTO</vt:lpstr>
      <vt:lpstr>CONDIZIONI DI LAVORO - RIVELATORI AL GERMANIO</vt:lpstr>
      <vt:lpstr>FINE GRAZIE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RIVELATORI A  SEMICONDUTTORE</dc:title>
  <dc:creator>m.gobbo4@campus.unimib.it</dc:creator>
  <cp:lastModifiedBy>m.gobbo4@campus.unimib.it</cp:lastModifiedBy>
  <cp:revision>29</cp:revision>
  <dcterms:created xsi:type="dcterms:W3CDTF">2020-06-05T12:48:19Z</dcterms:created>
  <dcterms:modified xsi:type="dcterms:W3CDTF">2020-06-09T08:03:11Z</dcterms:modified>
</cp:coreProperties>
</file>