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luca Cavallaro" initials="GC" lastIdx="4" clrIdx="0">
    <p:extLst>
      <p:ext uri="{19B8F6BF-5375-455C-9EA6-DF929625EA0E}">
        <p15:presenceInfo xmlns:p15="http://schemas.microsoft.com/office/powerpoint/2012/main" userId="73ac18f57000f4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5:56:44.076" idx="2">
    <p:pos x="10" y="10"/>
    <p:text>FIGURA DI SINISTRA: Efficienza intrinseca in un rivelatore al germanio. La differenza fra drogaggio n e p dipende solo dal tipo di contatto necessario per i due tipi di materiali. La differenza è dovuta principalmente al fatto che il drogaggio p comporta un contatto più spesso rispetto al drogaggio n, e ciò puoi portare a processi di diffusione. Per basse energie quindi l'efficienza del drogaggio p cala a causa dell'assorbimento in questo strato di parte dei fotoni.</p:text>
    <p:extLst>
      <p:ext uri="{C676402C-5697-4E1C-873F-D02D1690AC5C}">
        <p15:threadingInfo xmlns:p15="http://schemas.microsoft.com/office/powerpoint/2012/main" timeZoneBias="-120"/>
      </p:ext>
    </p:extLst>
  </p:cm>
  <p:cm authorId="1" dt="2020-05-29T15:59:25.855" idx="3">
    <p:pos x="146" y="146"/>
    <p:text>FIGURA DI DESTRA: Efficienza assoluta in un HPGe.</p:text>
    <p:extLst>
      <p:ext uri="{C676402C-5697-4E1C-873F-D02D1690AC5C}">
        <p15:threadingInfo xmlns:p15="http://schemas.microsoft.com/office/powerpoint/2012/main" timeZoneBias="-120"/>
      </p:ext>
    </p:extLst>
  </p:cm>
  <p:cm authorId="1" dt="2020-05-29T16:06:07.055" idx="4">
    <p:pos x="282" y="282"/>
    <p:text>𝐸_0 è un valore di riferimento fissato. 𝑎_𝑖 sono parametri del fit.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26184-46C7-49C9-B43C-3EB59B6C7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8F1154-17BA-4F61-8523-82683BD50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F2201C-D556-405C-96F5-C6D7968E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20293A-C131-4E75-9FA8-363A441B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30B108-A4B6-456E-B0B3-03ED8AEA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5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67B47-94D3-4164-A528-9B873E7E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1F7C85-ACD5-4FE7-8EC0-AC538FB00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82B00-9713-4B32-B3AC-40915FB4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AD9E4-E294-42CB-B9EB-E31A66A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BCCE7-BB53-4021-8CAC-2CBDAAF8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56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4D19C4-DC42-4689-A7A6-AB1445BCB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4329CE-5118-4991-8FE5-154EACC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D76C6-634A-49C9-9F21-97F5C239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B75A1F-1C69-4279-A6DC-F9F8FE6E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A44DC-CBC8-46F5-9BB6-67D418E2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7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ABAD4-2A8F-430D-9768-ADB66213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7A6E07-BEF4-4B04-8FC3-447E45A0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97B36D-4CB6-4146-9D50-1C2382AC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EE80C-ABC4-45D8-A3CA-EC6C4D1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6CF7BE-45E3-41C7-8229-B6E07138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1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842E9-CE40-4104-A427-8015239D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3C9D28-016D-401D-A661-1945CADF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4B8C30-6083-42FC-86FD-5B00196A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D5513-DD5E-4539-AC89-C99F2EE7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9F5A51-D901-4C3F-945C-445E1173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26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C1D60-991D-4810-A35F-3238CE4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07D0A8-0BAC-4E57-B8EF-13379857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9ACFEC-7700-4A98-9F14-0947CCCA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8157FA-CEBE-474F-B719-4C214A6E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4DC80-3EE0-43C5-AAE0-F5B1A701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8710E1-486B-4E18-A7B8-8DC6B307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02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86E97-D099-4299-B784-A803CD7C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407239-C3E4-4675-8DEE-B115058F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99E453-085D-4749-82B8-4972FBD3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C9244A-B28D-461F-A178-68DFED0B7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85ABC3-5CE4-4D95-A518-DB16C34D7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D6ADA5-D814-49BB-96DF-8D21D025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070EDE-93F1-4390-BF0F-0CCEBA55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45C028-7A1F-4933-8B0F-5399372E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2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3FFEA-C55E-4CAF-B3D8-9FB85452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C64F26-C7E4-4B61-9DB8-045FDDDA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EECED0-387A-4F82-B72D-E38155A9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54049D-3A13-45DA-A88E-1CAB1AE2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7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2216D2-51D5-4D09-A46B-1ACB47C2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3877BF-35C7-4E97-84CA-08CD2E9D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936088-78AD-432B-846D-F6061E87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2A416-732C-4B28-81FE-15E2F3A3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717ED-632A-450F-A772-947EAB2E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813D44-D71E-469A-9951-E22EC207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F909E3-2877-47AA-8469-3AC8A39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DAC261-9679-406E-9BC5-0ECA3E75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E91311-4401-4C39-B77F-218C3CA6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87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0B37C-7520-4BCA-B147-2A62788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A99DAD-9F53-4BB4-B210-C99BCDC26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9B108A-3014-4E47-B7BC-74489146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40C6BA-D4A5-4FA5-AE9C-291FE26D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D0ACA5-A546-4D62-898C-CF0787E5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554FCA-E7C0-413A-9B97-411E74F6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43CEC1-B7B3-41EB-B8DF-FCEA5F1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3ED6A1-0F54-4492-B905-A718C548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FDDC8-A8D7-43CD-8631-1CE7AB5DA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BC0D-A8EE-41F7-9183-AFF5813C299D}" type="datetimeFigureOut">
              <a:rPr lang="it-IT" smtClean="0"/>
              <a:t>06/06/20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38F25-5648-4013-9862-AEC404657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3A95B5-ADA6-4D08-88D6-914149F06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A1F0-6A72-4FA9-842C-C15B7FABE7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10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553F2B-08BA-4B0C-A39C-8D687A01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 GIUNZIONE P-N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710DD61-81AB-4B01-8A2A-227E1D74F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58" r="-1" b="1946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0E9E9F-2DB8-47E2-965F-7C4FE656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CORRENTE DI DIFFUSIONE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51FF83-4E9C-4E14-B367-F60E7655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Corrente</a:t>
            </a:r>
            <a:r>
              <a:rPr lang="en-US" sz="2200" dirty="0"/>
              <a:t> di </a:t>
            </a:r>
            <a:r>
              <a:rPr lang="en-US" sz="2200" dirty="0" err="1"/>
              <a:t>diffusione</a:t>
            </a:r>
            <a:r>
              <a:rPr lang="en-US" sz="2200" dirty="0"/>
              <a:t> da una zona </a:t>
            </a:r>
            <a:r>
              <a:rPr lang="en-US" sz="2200" dirty="0" err="1"/>
              <a:t>all’altra</a:t>
            </a:r>
            <a:endParaRPr lang="en-US" sz="2200" dirty="0"/>
          </a:p>
          <a:p>
            <a:r>
              <a:rPr lang="en-US" sz="2200" dirty="0" err="1"/>
              <a:t>Ricombinazione</a:t>
            </a:r>
            <a:r>
              <a:rPr lang="en-US" sz="2200" dirty="0"/>
              <a:t>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cariche</a:t>
            </a:r>
            <a:endParaRPr lang="en-US" sz="2200" dirty="0"/>
          </a:p>
        </p:txBody>
      </p:sp>
      <p:pic>
        <p:nvPicPr>
          <p:cNvPr id="10" name="Segnaposto contenuto 9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E069A52-A5EE-4BDD-8CE1-F025C85D6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9" y="2794000"/>
            <a:ext cx="6429409" cy="3129280"/>
          </a:xfrm>
        </p:spPr>
      </p:pic>
    </p:spTree>
    <p:extLst>
      <p:ext uri="{BB962C8B-B14F-4D97-AF65-F5344CB8AC3E}">
        <p14:creationId xmlns:p14="http://schemas.microsoft.com/office/powerpoint/2010/main" val="230070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3ED8C12-B937-48EF-8837-B12DEBDC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REGIONE DI SVUOTAMENTO E CORRENTE DI DERIVA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0D385BA-FF01-477E-9C83-2B281B4DB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r="1494" b="-2"/>
          <a:stretch/>
        </p:blipFill>
        <p:spPr>
          <a:xfrm>
            <a:off x="5153822" y="884900"/>
            <a:ext cx="6553545" cy="5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F0CCDD55-7C6C-4E1E-A5BD-F4A6BF17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5" y="2747382"/>
            <a:ext cx="3194694" cy="987812"/>
          </a:xfrm>
        </p:spPr>
        <p:txBody>
          <a:bodyPr anchor="t">
            <a:norm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TIPI DI POLARIZZAZIONE</a:t>
            </a:r>
          </a:p>
        </p:txBody>
      </p:sp>
      <p:pic>
        <p:nvPicPr>
          <p:cNvPr id="16" name="Segnaposto contenuto 1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06972AF7-E607-4098-A544-738B4FAC86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27" y="1597716"/>
            <a:ext cx="3098959" cy="3994355"/>
          </a:xfr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Segnaposto contenuto 17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95BBBCEE-E0BF-4CC8-B8DE-DD94ACBD0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59" y="1610417"/>
            <a:ext cx="3041806" cy="3968954"/>
          </a:xfr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8A41BD2-1A98-449D-B90E-BF8A8C95E67B}"/>
              </a:ext>
            </a:extLst>
          </p:cNvPr>
          <p:cNvSpPr txBox="1"/>
          <p:nvPr/>
        </p:nvSpPr>
        <p:spPr>
          <a:xfrm>
            <a:off x="5134340" y="89659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INVERSA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64C5AB-9CF3-4810-B708-0F87D4ACD0A0}"/>
              </a:ext>
            </a:extLst>
          </p:cNvPr>
          <p:cNvSpPr txBox="1"/>
          <p:nvPr/>
        </p:nvSpPr>
        <p:spPr>
          <a:xfrm>
            <a:off x="9090342" y="90929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DIRETTA</a:t>
            </a:r>
          </a:p>
        </p:txBody>
      </p:sp>
    </p:spTree>
    <p:extLst>
      <p:ext uri="{BB962C8B-B14F-4D97-AF65-F5344CB8AC3E}">
        <p14:creationId xmlns:p14="http://schemas.microsoft.com/office/powerpoint/2010/main" val="15718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81D525-F373-4E92-AB98-1408D34B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LEGGE DI SHOCKLEY</a:t>
            </a:r>
          </a:p>
        </p:txBody>
      </p:sp>
      <p:pic>
        <p:nvPicPr>
          <p:cNvPr id="12" name="Segnaposto contenuto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957D51D-BC08-4B4A-8E52-1C019B0F5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" r="2" b="2030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8">
                <a:extLst>
                  <a:ext uri="{FF2B5EF4-FFF2-40B4-BE49-F238E27FC236}">
                    <a16:creationId xmlns:a16="http://schemas.microsoft.com/office/drawing/2014/main" id="{F37D7D7A-BBD5-4343-991D-E0D5AD3BE4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5270" y="2276857"/>
                <a:ext cx="5015484" cy="390010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ⅈ=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corrente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saturazione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tensione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termica</a:t>
                </a:r>
                <a:r>
                  <a:rPr lang="en-US" sz="2200" dirty="0"/>
                  <a:t> (26 mV a temperature </a:t>
                </a:r>
                <a:r>
                  <a:rPr lang="en-US" sz="2200" dirty="0" err="1"/>
                  <a:t>ambiente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9" name="Segnaposto contenuto 8">
                <a:extLst>
                  <a:ext uri="{FF2B5EF4-FFF2-40B4-BE49-F238E27FC236}">
                    <a16:creationId xmlns:a16="http://schemas.microsoft.com/office/drawing/2014/main" id="{F37D7D7A-BBD5-4343-991D-E0D5AD3BE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5270" y="2276857"/>
                <a:ext cx="5015484" cy="3900106"/>
              </a:xfrm>
              <a:blipFill>
                <a:blip r:embed="rId3"/>
                <a:stretch>
                  <a:fillRect l="-13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4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96743B8-E9DD-4AE6-894E-4A70C307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FUNZIONAMENTO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000ED37-2727-4784-BB3C-6B4F0CAF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7" y="2148524"/>
            <a:ext cx="6110426" cy="4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035902-FD40-48EA-90F7-4E998AE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CONDIZIONI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E9C48-07B0-4EFA-B18D-67927AFA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2907983"/>
          </a:xfrm>
        </p:spPr>
        <p:txBody>
          <a:bodyPr>
            <a:normAutofit/>
          </a:bodyPr>
          <a:lstStyle/>
          <a:p>
            <a:r>
              <a:rPr lang="it-IT" sz="4400" dirty="0"/>
              <a:t>Polarizzazione</a:t>
            </a:r>
          </a:p>
          <a:p>
            <a:r>
              <a:rPr lang="it-IT" sz="4400" dirty="0"/>
              <a:t>Temperatura</a:t>
            </a:r>
          </a:p>
          <a:p>
            <a:r>
              <a:rPr lang="it-IT" sz="4400" dirty="0"/>
              <a:t>Regione di svuotamento</a:t>
            </a:r>
          </a:p>
          <a:p>
            <a:r>
              <a:rPr lang="it-IT" sz="4400" dirty="0"/>
              <a:t>Risoluzione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9579C82-BF9F-45BF-83A9-EC64FAF3A5A8}"/>
                  </a:ext>
                </a:extLst>
              </p:cNvPr>
              <p:cNvSpPr txBox="1"/>
              <p:nvPr/>
            </p:nvSpPr>
            <p:spPr>
              <a:xfrm>
                <a:off x="6955790" y="3106420"/>
                <a:ext cx="3881120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9579C82-BF9F-45BF-83A9-EC64FAF3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90" y="3106420"/>
                <a:ext cx="3881120" cy="1547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4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A211F-31B6-4185-920C-F6E4EFA28D7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RIVELATORI AL GERMANIO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348F23-7658-45A4-85C0-BC16A99D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2038985"/>
                <a:ext cx="116332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𝐺𝑒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𝑐𝑜𝑝𝑝𝑖𝑎</m:t>
                    </m:r>
                  </m:oMath>
                </a14:m>
                <a:endParaRPr lang="it-IT" dirty="0"/>
              </a:p>
              <a:p>
                <a:r>
                  <a:rPr lang="it-IT" dirty="0"/>
                  <a:t>Drogaggio e regione di svuotamento (</a:t>
                </a:r>
                <a:r>
                  <a:rPr lang="it-IT" dirty="0" err="1"/>
                  <a:t>HPGe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>
                      <m:fPr>
                        <m:type m:val="li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𝑎𝑡𝑜𝑚𝑖</m:t>
                        </m:r>
                      </m:num>
                      <m:den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Energy gap e temperatura di utilizzo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𝑓𝑢𝑔𝑎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Risoluzione  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+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+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 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𝐹𝑤𝐸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2.3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 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 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𝑛𝑑𝑖𝑝𝑒𝑛𝑑𝑒𝑛𝑡𝑒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348F23-7658-45A4-85C0-BC16A99D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2038985"/>
                <a:ext cx="11633200" cy="4351338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6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BE768A-4F48-4608-997A-338F39EA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EFFICIENZA</a:t>
            </a:r>
          </a:p>
        </p:txBody>
      </p:sp>
      <p:pic>
        <p:nvPicPr>
          <p:cNvPr id="14" name="Segnaposto contenuto 13" descr="Immagine che contiene testo, mappa, tavolo, sedendo&#10;&#10;Descrizione generata automaticamente">
            <a:extLst>
              <a:ext uri="{FF2B5EF4-FFF2-40B4-BE49-F238E27FC236}">
                <a16:creationId xmlns:a16="http://schemas.microsoft.com/office/drawing/2014/main" id="{E45D3D40-5F4B-4F55-B10F-1E22BCDE85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96" y="2604318"/>
            <a:ext cx="4620195" cy="3103876"/>
          </a:xfrm>
        </p:spPr>
      </p:pic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ECBB50-E802-4952-B043-827A663A11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8" y="2604318"/>
            <a:ext cx="4762662" cy="32498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166FFF3-26D9-4F5D-8F60-F1D291DC13F5}"/>
                  </a:ext>
                </a:extLst>
              </p:cNvPr>
              <p:cNvSpPr txBox="1"/>
              <p:nvPr/>
            </p:nvSpPr>
            <p:spPr>
              <a:xfrm>
                <a:off x="5178177" y="5510513"/>
                <a:ext cx="2613890" cy="1306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166FFF3-26D9-4F5D-8F60-F1D291DC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77" y="5510513"/>
                <a:ext cx="2613890" cy="130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8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130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LA GIUNZIONE P-N</vt:lpstr>
      <vt:lpstr>CORRENTE DI DIFFUSIONE</vt:lpstr>
      <vt:lpstr>REGIONE DI SVUOTAMENTO E CORRENTE DI DERIVA</vt:lpstr>
      <vt:lpstr>TIPI DI POLARIZZAZIONE</vt:lpstr>
      <vt:lpstr>LEGGE DI SHOCKLEY</vt:lpstr>
      <vt:lpstr>FUNZIONAMENTO</vt:lpstr>
      <vt:lpstr>CONDIZIONI DI LAVORO</vt:lpstr>
      <vt:lpstr>RIVELATORI AL GERMANIO</vt:lpstr>
      <vt:lpstr>EFFICIENZA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GIUNZIONE P-N</dc:title>
  <dc:creator>Gianluca Cavallaro</dc:creator>
  <cp:lastModifiedBy>m.gobbo4@campus.unimib.it</cp:lastModifiedBy>
  <cp:revision>4</cp:revision>
  <dcterms:created xsi:type="dcterms:W3CDTF">2020-05-29T13:55:12Z</dcterms:created>
  <dcterms:modified xsi:type="dcterms:W3CDTF">2020-06-06T10:04:34Z</dcterms:modified>
</cp:coreProperties>
</file>