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43F"/>
    <a:srgbClr val="223B66"/>
    <a:srgbClr val="BF3514"/>
    <a:srgbClr val="8B2610"/>
    <a:srgbClr val="651C0D"/>
    <a:srgbClr val="F5F7FA"/>
    <a:srgbClr val="FBC530"/>
    <a:srgbClr val="391008"/>
    <a:srgbClr val="E94117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FAE-5E17-E94C-91A2-F91657C5C946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9AEC-CC4B-2C4F-B996-18F6ACFA0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7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9AEC-CC4B-2C4F-B996-18F6ACFA012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C6064-E519-A246-BD35-641D8732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6A7AD3-50F8-7A45-A07E-8C1FC900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6CC23-7006-1B48-B655-17AB9CA1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ACFF7-E9DA-E447-86C0-C4CEE83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1AEE8-A58E-384C-9618-DCB3F0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B6C15-088B-804C-9C96-7701CCE0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127DF3-C5B8-E04E-8917-A1835BE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BCDEF-6AD8-6C4A-AA14-DC9C64D4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CF698-FC10-FB45-B415-B494147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5A316-4486-F348-9B18-535A8F12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1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CE1256-52A8-494B-B7CB-853C66FA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9C970B-1E41-0D46-B722-27DA79D3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4907B-B4DA-9B4E-8A9B-D256BBFB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02685-4ECA-B043-B0FB-5B105B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50DCF-C940-B140-B95D-46C9AE9A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7BFD4-550F-7742-A521-4C01B26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585E5-4464-7B40-AC4E-24F3BB48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67D0C1-0996-5745-BE9A-2B641EB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B8BD5-E7D9-2C40-BAD8-F732C2A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75A04-47B7-3A45-80D6-FBBAC71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D1FE1-5913-6C4D-9976-DAC8806E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CF63E-F614-B349-8009-492E34E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B7C49-23D0-3141-BF45-84711A6C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ED6AD-E903-BE47-B928-661F2F4B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B8494-5EC1-BA4B-8AEA-91A9B7B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261C-5886-934D-9956-59E715F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45D45-54B1-634C-8AB8-A0A8FA070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078ED3-88DD-1C4A-A969-7F4844FA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19BA58-7A64-F84C-988F-1891D1E4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467270-5FCD-404A-9FBE-4088604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76579-04EF-5942-8178-925800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54787-885C-4A4C-912B-2CF3CAC4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70DE5-8518-0845-9791-DF24020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3052A3-08C0-A347-A351-FAE6169E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5FDB8B-D5CF-DE45-8FCE-C4BC63B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F4AE7-F353-F948-97F7-A3CF5821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FC8EDF-7B30-B647-881E-313C220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DBA26-7918-9547-A953-C4B8736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13FD1D-3B73-C844-8A88-75646B2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0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8148-9443-EC46-B47E-C292DC4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2B6CAC-27E0-7845-9EC5-BDCAE41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033F7C-8B16-8345-968B-789D2C2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3126DF-5A82-9240-B298-9EBD9DF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0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628435-B7CB-1A44-A228-8B0DB53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B60B71-08C6-4A44-BC35-66D0E916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06038E-FE5E-D54F-8298-D236DFC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1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862EF-2131-5848-8689-69C8F15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CDA5B-CFB8-DC44-966A-73A3C00D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DFCA8-4898-6141-AD51-1A4A2F75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F79A8D-B1C6-5343-9A61-F42D47AE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F4081E-CF7E-8A46-AD1D-88AF24C4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22880-CFBD-9847-A854-F318BF1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0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BD2DA-32F2-744A-AF22-DC7E1FA6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946E72-7809-7246-8F2B-97417812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8D4AA0-EBD9-EB46-BF63-44D91FDF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DB97CD-29B7-5E45-99A5-93173E0A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1D7C2-DAA2-F842-8581-7F6C4032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A61A20-823B-DD4E-A247-584A2374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A04960-CFE2-D042-93C1-413E5F6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BDDEFE-7A76-BB4E-8F26-51EBBA9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4C131-D5F4-9043-AFC0-D6A137BA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E177-5E7A-4847-83AB-7872EFFA77AC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9CB41-8A62-BF4A-B664-37AA41F6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60D63E-4397-C74F-80D5-1FD0AB55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16B17-509B-AF44-85ED-73A53AC1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57" y="2497083"/>
            <a:ext cx="11864283" cy="1863833"/>
          </a:xfrm>
        </p:spPr>
        <p:txBody>
          <a:bodyPr anchor="ctr"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 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AD029E-A62D-2D44-AFCF-F73AA0C5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832261"/>
            <a:ext cx="9144000" cy="1182613"/>
          </a:xfrm>
        </p:spPr>
        <p:txBody>
          <a:bodyPr anchor="ctr"/>
          <a:lstStyle/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Gianluca Cavallaro</a:t>
            </a:r>
          </a:p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Marco Gobbo</a:t>
            </a:r>
          </a:p>
        </p:txBody>
      </p:sp>
    </p:spTree>
    <p:extLst>
      <p:ext uri="{BB962C8B-B14F-4D97-AF65-F5344CB8AC3E}">
        <p14:creationId xmlns:p14="http://schemas.microsoft.com/office/powerpoint/2010/main" val="402256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F5BDF-23E0-3F41-91ED-23D6AAA8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DI SVUOTAMENTO E CORRENTE DI DERIVA</a:t>
            </a:r>
            <a:endParaRPr lang="it-IT" sz="2400" dirty="0">
              <a:solidFill>
                <a:srgbClr val="BF3514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CAC2559A-5A09-844B-93C2-74F01E12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2819227" y="1396733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99DFD-F020-8F4F-96E2-356DAE8F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LEGGE DI SHOCKLEY</a:t>
            </a:r>
            <a:endParaRPr lang="it-IT" dirty="0"/>
          </a:p>
        </p:txBody>
      </p:sp>
      <p:pic>
        <p:nvPicPr>
          <p:cNvPr id="4" name="Segnaposto contenuto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040C47-36D9-BA4F-B7F1-2AC3FF968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r="2" b="2030"/>
          <a:stretch/>
        </p:blipFill>
        <p:spPr>
          <a:xfrm>
            <a:off x="1231604" y="1901763"/>
            <a:ext cx="4154207" cy="32303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8D349D3-908A-594F-BADA-B1AB6E4F2667}"/>
                  </a:ext>
                </a:extLst>
              </p:cNvPr>
              <p:cNvSpPr/>
              <p:nvPr/>
            </p:nvSpPr>
            <p:spPr>
              <a:xfrm>
                <a:off x="6096000" y="2554247"/>
                <a:ext cx="6096000" cy="9626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ⅈ=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corrente di saturazione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tensione termica (26 </a:t>
                </a:r>
                <a:r>
                  <a:rPr lang="it-IT" sz="16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mV</a:t>
                </a:r>
                <a:r>
                  <a:rPr lang="it-IT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a temperature ambiente)</a:t>
                </a:r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8D349D3-908A-594F-BADA-B1AB6E4F2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4247"/>
                <a:ext cx="6096000" cy="962699"/>
              </a:xfrm>
              <a:prstGeom prst="rect">
                <a:avLst/>
              </a:prstGeom>
              <a:blipFill>
                <a:blip r:embed="rId3"/>
                <a:stretch>
                  <a:fillRect l="-625" t="-29870" b="-5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CBEDF-491B-D74D-BE46-7BB1EA6B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TIPI DI POLARIZZAZIONE</a:t>
            </a:r>
            <a:endParaRPr lang="it-IT" dirty="0"/>
          </a:p>
        </p:txBody>
      </p:sp>
      <p:pic>
        <p:nvPicPr>
          <p:cNvPr id="4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14D0DB8-932C-BD4E-834C-6C29F2252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7" y="2490853"/>
            <a:ext cx="3098959" cy="3994355"/>
          </a:xfrm>
        </p:spPr>
      </p:pic>
      <p:pic>
        <p:nvPicPr>
          <p:cNvPr id="5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8C03C84B-A0DE-9847-9F58-63C829C64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9" y="2503554"/>
            <a:ext cx="3041806" cy="39689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A60278-07A8-9F44-9974-A54A70139C7A}"/>
              </a:ext>
            </a:extLst>
          </p:cNvPr>
          <p:cNvSpPr txBox="1"/>
          <p:nvPr/>
        </p:nvSpPr>
        <p:spPr>
          <a:xfrm>
            <a:off x="3274828" y="19124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INVERSA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C2402-1D55-774C-9B5B-00241839774C}"/>
              </a:ext>
            </a:extLst>
          </p:cNvPr>
          <p:cNvSpPr txBox="1"/>
          <p:nvPr/>
        </p:nvSpPr>
        <p:spPr>
          <a:xfrm>
            <a:off x="7246632" y="191245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41135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CF106-D607-3340-A136-E4F8433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FUNZIONAMENTO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CCB7C6-8630-DC4E-AE94-8C151AF5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1690688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EECBA-3A24-1143-9DA3-8CAA9FD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CONDIZIONI DI LAVORO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765BB-1D31-474E-BB8E-00B635D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156"/>
            <a:ext cx="10515600" cy="2129687"/>
          </a:xfrm>
        </p:spPr>
        <p:txBody>
          <a:bodyPr/>
          <a:lstStyle/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Polarizzazione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Temperatura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Regione di svuotamento</a:t>
            </a:r>
          </a:p>
          <a:p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Risoluzione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C95D7B-7C24-2146-AA8A-6F033A7603FD}"/>
                  </a:ext>
                </a:extLst>
              </p:cNvPr>
              <p:cNvSpPr txBox="1"/>
              <p:nvPr/>
            </p:nvSpPr>
            <p:spPr>
              <a:xfrm>
                <a:off x="7008953" y="2655325"/>
                <a:ext cx="388112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C95D7B-7C24-2146-AA8A-6F033A76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53" y="2655325"/>
                <a:ext cx="3881120" cy="154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1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0CC12-CCAF-5443-90A0-EC9527FC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AL GERMANIO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236978-A43F-264C-8D7A-71D94668D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𝐺𝑒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=1 ⅇ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𝑐𝑜𝑝𝑝𝑖𝑎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Drogaggio e regione di svuotamento (</a:t>
                </a:r>
                <a:r>
                  <a:rPr lang="it-IT" sz="24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HPGe</a:t>
                </a: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>
                      <m:fPr>
                        <m:type m:val="li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𝑎𝑡𝑜𝑚𝑖</m:t>
                        </m:r>
                      </m:num>
                      <m:den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)</a:t>
                </a: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Energy gap e temperatura di utilizzo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𝑓𝑢𝑔𝑎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Risoluzione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𝐹𝑤𝐸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2.35</m:t>
                            </m:r>
                          </m:e>
                        </m:d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𝑖𝑛𝑑𝑖𝑝𝑒𝑛𝑑𝑒𝑛𝑡𝑒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endParaRPr lang="it-IT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236978-A43F-264C-8D7A-71D94668D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4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CB638-AAB5-3842-9D56-220B40F0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EFFICIENZA</a:t>
            </a:r>
            <a:endParaRPr lang="it-IT" dirty="0"/>
          </a:p>
        </p:txBody>
      </p:sp>
      <p:pic>
        <p:nvPicPr>
          <p:cNvPr id="4" name="Segnaposto contenuto 13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C11BF150-E899-454B-B114-305BC184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05" y="2168383"/>
            <a:ext cx="4620195" cy="3103876"/>
          </a:xfrm>
          <a:prstGeom prst="rect">
            <a:avLst/>
          </a:prstGeom>
        </p:spPr>
      </p:pic>
      <p:pic>
        <p:nvPicPr>
          <p:cNvPr id="5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8538DD-A1CC-774C-958C-1E40ED47C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7" y="2168383"/>
            <a:ext cx="4762662" cy="32498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C5427E-1A3C-C347-AA1D-FCD4A95737FF}"/>
                  </a:ext>
                </a:extLst>
              </p:cNvPr>
              <p:cNvSpPr txBox="1"/>
              <p:nvPr/>
            </p:nvSpPr>
            <p:spPr>
              <a:xfrm>
                <a:off x="5203286" y="5276600"/>
                <a:ext cx="2613890" cy="1306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C5427E-1A3C-C347-AA1D-FCD4A957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86" y="5276600"/>
                <a:ext cx="2613890" cy="1306320"/>
              </a:xfrm>
              <a:prstGeom prst="rect">
                <a:avLst/>
              </a:prstGeom>
              <a:blipFill>
                <a:blip r:embed="rId4"/>
                <a:stretch>
                  <a:fillRect l="-21256" t="-109615" b="-140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65143-24D4-4143-8B98-8D164ED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CLASSIFICAZIONE DEI SOLIDI CRISTALLINI: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ISOLANTI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SEMICONDUTTORI</a:t>
            </a:r>
          </a:p>
        </p:txBody>
      </p:sp>
    </p:spTree>
    <p:extLst>
      <p:ext uri="{BB962C8B-B14F-4D97-AF65-F5344CB8AC3E}">
        <p14:creationId xmlns:p14="http://schemas.microsoft.com/office/powerpoint/2010/main" val="17098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A31E7-869E-BF44-8424-64DAF2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EED0D-1C74-404E-80E7-7A2E50CC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368" y="1831579"/>
            <a:ext cx="5529263" cy="1072358"/>
          </a:xfrm>
          <a:prstGeom prst="roundRect">
            <a:avLst/>
          </a:prstGeom>
          <a:solidFill>
            <a:srgbClr val="FBC53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STRUTTURA A BANDE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1A4F63B-D68F-5C4E-9F12-370C0E6FE6AF}"/>
              </a:ext>
            </a:extLst>
          </p:cNvPr>
          <p:cNvSpPr txBox="1">
            <a:spLocks/>
          </p:cNvSpPr>
          <p:nvPr/>
        </p:nvSpPr>
        <p:spPr>
          <a:xfrm>
            <a:off x="8015288" y="4490242"/>
            <a:ext cx="3338512" cy="1476374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 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7684702-D018-BA48-ACB3-3FAE4A43AB08}"/>
              </a:ext>
            </a:extLst>
          </p:cNvPr>
          <p:cNvSpPr txBox="1">
            <a:spLocks/>
          </p:cNvSpPr>
          <p:nvPr/>
        </p:nvSpPr>
        <p:spPr>
          <a:xfrm>
            <a:off x="838201" y="4490242"/>
            <a:ext cx="3338512" cy="1476374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A1B497E-B4E5-6D4C-A2A4-0195BB4920A9}"/>
              </a:ext>
            </a:extLst>
          </p:cNvPr>
          <p:cNvCxnSpPr>
            <a:cxnSpLocks/>
          </p:cNvCxnSpPr>
          <p:nvPr/>
        </p:nvCxnSpPr>
        <p:spPr>
          <a:xfrm flipH="1">
            <a:off x="2671763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E431BA-A067-5044-9759-7FFBAB1507E9}"/>
              </a:ext>
            </a:extLst>
          </p:cNvPr>
          <p:cNvCxnSpPr>
            <a:cxnSpLocks/>
          </p:cNvCxnSpPr>
          <p:nvPr/>
        </p:nvCxnSpPr>
        <p:spPr>
          <a:xfrm>
            <a:off x="6291261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D8358-2903-BF4E-8855-0B2A030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GAP DI ENERGIA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26106BF-71DE-7748-9143-E75E00114151}"/>
              </a:ext>
            </a:extLst>
          </p:cNvPr>
          <p:cNvSpPr txBox="1">
            <a:spLocks/>
          </p:cNvSpPr>
          <p:nvPr/>
        </p:nvSpPr>
        <p:spPr>
          <a:xfrm>
            <a:off x="838200" y="3446476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3D24AF0-5BA8-3641-A79B-B21655D1DFCB}"/>
              </a:ext>
            </a:extLst>
          </p:cNvPr>
          <p:cNvSpPr txBox="1">
            <a:spLocks/>
          </p:cNvSpPr>
          <p:nvPr/>
        </p:nvSpPr>
        <p:spPr>
          <a:xfrm>
            <a:off x="4793456" y="319383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1CA2CD-117F-7F49-A402-AF796CE2C4A0}"/>
              </a:ext>
            </a:extLst>
          </p:cNvPr>
          <p:cNvSpPr txBox="1">
            <a:spLocks/>
          </p:cNvSpPr>
          <p:nvPr/>
        </p:nvSpPr>
        <p:spPr>
          <a:xfrm>
            <a:off x="8748712" y="2803530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B47F80D-8E2A-844C-95E7-1ED94D71F5DF}"/>
              </a:ext>
            </a:extLst>
          </p:cNvPr>
          <p:cNvSpPr txBox="1">
            <a:spLocks/>
          </p:cNvSpPr>
          <p:nvPr/>
        </p:nvSpPr>
        <p:spPr>
          <a:xfrm>
            <a:off x="838200" y="455772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BC156D3-8B2D-2D49-918D-45FD60D3EE4B}"/>
              </a:ext>
            </a:extLst>
          </p:cNvPr>
          <p:cNvSpPr txBox="1">
            <a:spLocks/>
          </p:cNvSpPr>
          <p:nvPr/>
        </p:nvSpPr>
        <p:spPr>
          <a:xfrm>
            <a:off x="4793456" y="4833730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A2A1220-FEA5-CD45-81C3-DFEF7A9BAFC3}"/>
              </a:ext>
            </a:extLst>
          </p:cNvPr>
          <p:cNvSpPr txBox="1">
            <a:spLocks/>
          </p:cNvSpPr>
          <p:nvPr/>
        </p:nvSpPr>
        <p:spPr>
          <a:xfrm>
            <a:off x="8748712" y="518637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2B74F2-AED2-A244-AD9B-56270C1F15A2}"/>
              </a:ext>
            </a:extLst>
          </p:cNvPr>
          <p:cNvSpPr txBox="1"/>
          <p:nvPr/>
        </p:nvSpPr>
        <p:spPr>
          <a:xfrm>
            <a:off x="838200" y="1918573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METALLI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669C87-4D3A-254C-BA20-26C6828EF605}"/>
              </a:ext>
            </a:extLst>
          </p:cNvPr>
          <p:cNvSpPr txBox="1"/>
          <p:nvPr/>
        </p:nvSpPr>
        <p:spPr>
          <a:xfrm>
            <a:off x="4793457" y="1914325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4257C8-A64E-0C46-AF1F-3DE0B24C95C9}"/>
              </a:ext>
            </a:extLst>
          </p:cNvPr>
          <p:cNvSpPr txBox="1"/>
          <p:nvPr/>
        </p:nvSpPr>
        <p:spPr>
          <a:xfrm>
            <a:off x="8748713" y="1916469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ISOLANTI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167FA4D-4969-B24E-8FD4-308E92A0B807}"/>
              </a:ext>
            </a:extLst>
          </p:cNvPr>
          <p:cNvCxnSpPr>
            <a:cxnSpLocks/>
          </p:cNvCxnSpPr>
          <p:nvPr/>
        </p:nvCxnSpPr>
        <p:spPr>
          <a:xfrm>
            <a:off x="6024563" y="4305086"/>
            <a:ext cx="0" cy="52864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35D89A7-8B65-EB4C-BB21-AF8462F7436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1256" y="3914782"/>
            <a:ext cx="0" cy="1271596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/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blipFill>
                <a:blip r:embed="rId2"/>
                <a:stretch>
                  <a:fillRect l="-4706" r="-3529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/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≅5 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blipFill>
                <a:blip r:embed="rId3"/>
                <a:stretch>
                  <a:fillRect l="-3000" t="-8333" r="-300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7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A3A85-087E-6C48-B7FE-7B61B9D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F4CA2E5-FBBD-D24F-B335-D7E2EA6D826D}"/>
              </a:ext>
            </a:extLst>
          </p:cNvPr>
          <p:cNvSpPr/>
          <p:nvPr/>
        </p:nvSpPr>
        <p:spPr>
          <a:xfrm>
            <a:off x="2609392" y="3911547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D9562F-6B58-AF41-B6A5-6BB2F9FDB156}"/>
              </a:ext>
            </a:extLst>
          </p:cNvPr>
          <p:cNvSpPr/>
          <p:nvPr/>
        </p:nvSpPr>
        <p:spPr>
          <a:xfrm>
            <a:off x="3957608" y="393015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EB058E1-5BC3-5D4C-8500-72DCCE4B59A5}"/>
              </a:ext>
            </a:extLst>
          </p:cNvPr>
          <p:cNvSpPr/>
          <p:nvPr/>
        </p:nvSpPr>
        <p:spPr>
          <a:xfrm>
            <a:off x="1808921" y="398421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617B4F9-4BAA-DD44-A4A5-021EF49A0BF5}"/>
              </a:ext>
            </a:extLst>
          </p:cNvPr>
          <p:cNvSpPr/>
          <p:nvPr/>
        </p:nvSpPr>
        <p:spPr>
          <a:xfrm>
            <a:off x="3161457" y="398727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D519B3-16CB-3744-8D3C-D57E18CA1A89}"/>
              </a:ext>
            </a:extLst>
          </p:cNvPr>
          <p:cNvSpPr/>
          <p:nvPr/>
        </p:nvSpPr>
        <p:spPr>
          <a:xfrm>
            <a:off x="1259016" y="392443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5B6A128-47DC-294E-B0F5-1B7C129F3D0A}"/>
              </a:ext>
            </a:extLst>
          </p:cNvPr>
          <p:cNvSpPr/>
          <p:nvPr/>
        </p:nvSpPr>
        <p:spPr>
          <a:xfrm>
            <a:off x="2645762" y="3120960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CBDB11B-A34A-6B4D-9ED6-4E410959F112}"/>
              </a:ext>
            </a:extLst>
          </p:cNvPr>
          <p:cNvSpPr/>
          <p:nvPr/>
        </p:nvSpPr>
        <p:spPr>
          <a:xfrm>
            <a:off x="2612702" y="5249871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2A3AB29-78FF-D848-B48E-C8E44EBC1338}"/>
              </a:ext>
            </a:extLst>
          </p:cNvPr>
          <p:cNvSpPr/>
          <p:nvPr/>
        </p:nvSpPr>
        <p:spPr>
          <a:xfrm>
            <a:off x="2624345" y="257321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713A11-F470-5C41-8333-889F5D2E4554}"/>
              </a:ext>
            </a:extLst>
          </p:cNvPr>
          <p:cNvSpPr txBox="1"/>
          <p:nvPr/>
        </p:nvSpPr>
        <p:spPr>
          <a:xfrm>
            <a:off x="838200" y="1427355"/>
            <a:ext cx="4120039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Configurazione Elettronica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[Ne] 3s²3p²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B9BC0B9-E90C-0445-9364-1F2B1079EC55}"/>
              </a:ext>
            </a:extLst>
          </p:cNvPr>
          <p:cNvSpPr/>
          <p:nvPr/>
        </p:nvSpPr>
        <p:spPr>
          <a:xfrm>
            <a:off x="6373411" y="2668912"/>
            <a:ext cx="4576763" cy="2730028"/>
          </a:xfrm>
          <a:prstGeom prst="roundRect">
            <a:avLst>
              <a:gd name="adj" fmla="val 20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8BA58A4-2752-AC40-B37E-3202B6DB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03" y="2671605"/>
            <a:ext cx="4542381" cy="2710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/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blipFill>
                <a:blip r:embed="rId3"/>
                <a:stretch>
                  <a:fillRect t="-3704" r="-2400" b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54480349-B71B-8B44-A6FF-51E61BAB6FE1}"/>
              </a:ext>
            </a:extLst>
          </p:cNvPr>
          <p:cNvSpPr/>
          <p:nvPr/>
        </p:nvSpPr>
        <p:spPr>
          <a:xfrm>
            <a:off x="2630809" y="4453823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FE8552-1B5C-F046-AB49-5918D4403F38}"/>
              </a:ext>
            </a:extLst>
          </p:cNvPr>
          <p:cNvSpPr txBox="1"/>
          <p:nvPr/>
        </p:nvSpPr>
        <p:spPr>
          <a:xfrm>
            <a:off x="6586184" y="1427355"/>
            <a:ext cx="4116833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Distribuzione di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Fermi - </a:t>
            </a:r>
            <a:r>
              <a:rPr lang="it-IT" dirty="0" err="1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Dirac</a:t>
            </a:r>
            <a:endParaRPr lang="it-IT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/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E8BD8D-00A5-7141-AD2E-622BA49D8862}"/>
              </a:ext>
            </a:extLst>
          </p:cNvPr>
          <p:cNvSpPr txBox="1"/>
          <p:nvPr/>
        </p:nvSpPr>
        <p:spPr>
          <a:xfrm>
            <a:off x="4202693" y="5748901"/>
            <a:ext cx="3786614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intrinseco</a:t>
            </a:r>
            <a:endParaRPr lang="it-IT" dirty="0">
              <a:solidFill>
                <a:srgbClr val="E94117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930B3-766B-2C47-AEA8-07F9B6D1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133"/>
            <a:ext cx="8986284" cy="439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Come si può aumentare la conducibilità di questi materiali?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A1885C-C82B-2A46-A234-8B915B55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87FEE36-D9EC-674B-8D57-7293C54DBEEB}"/>
              </a:ext>
            </a:extLst>
          </p:cNvPr>
          <p:cNvSpPr txBox="1">
            <a:spLocks/>
          </p:cNvSpPr>
          <p:nvPr/>
        </p:nvSpPr>
        <p:spPr>
          <a:xfrm>
            <a:off x="8766539" y="1471133"/>
            <a:ext cx="1775639" cy="43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5001C49-57F6-3742-B18A-3CE5BF07E320}"/>
              </a:ext>
            </a:extLst>
          </p:cNvPr>
          <p:cNvSpPr txBox="1">
            <a:spLocks/>
          </p:cNvSpPr>
          <p:nvPr/>
        </p:nvSpPr>
        <p:spPr>
          <a:xfrm>
            <a:off x="4481512" y="2434190"/>
            <a:ext cx="3228976" cy="1072358"/>
          </a:xfrm>
          <a:prstGeom prst="roundRect">
            <a:avLst/>
          </a:prstGeom>
          <a:solidFill>
            <a:srgbClr val="FBC53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5371D6-40BE-204A-9EE0-FB2A9F80E77A}"/>
              </a:ext>
            </a:extLst>
          </p:cNvPr>
          <p:cNvSpPr txBox="1">
            <a:spLocks/>
          </p:cNvSpPr>
          <p:nvPr/>
        </p:nvSpPr>
        <p:spPr>
          <a:xfrm>
            <a:off x="8015288" y="5103344"/>
            <a:ext cx="3338512" cy="1018858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AF92C44-5119-A04B-AC2D-A96AFC78B7E2}"/>
              </a:ext>
            </a:extLst>
          </p:cNvPr>
          <p:cNvSpPr txBox="1">
            <a:spLocks/>
          </p:cNvSpPr>
          <p:nvPr/>
        </p:nvSpPr>
        <p:spPr>
          <a:xfrm>
            <a:off x="838200" y="5103344"/>
            <a:ext cx="3338512" cy="1018858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3CCC0D-7E2F-8347-BDF3-901603E0115E}"/>
              </a:ext>
            </a:extLst>
          </p:cNvPr>
          <p:cNvCxnSpPr>
            <a:cxnSpLocks/>
          </p:cNvCxnSpPr>
          <p:nvPr/>
        </p:nvCxnSpPr>
        <p:spPr>
          <a:xfrm flipH="1">
            <a:off x="2661130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7FBE4B-083C-DE41-8732-B8416F095C7F}"/>
              </a:ext>
            </a:extLst>
          </p:cNvPr>
          <p:cNvCxnSpPr>
            <a:cxnSpLocks/>
          </p:cNvCxnSpPr>
          <p:nvPr/>
        </p:nvCxnSpPr>
        <p:spPr>
          <a:xfrm>
            <a:off x="6301894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F22E783-F7DE-9C4B-8B4F-4855D3B071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4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E9411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08F9E5-9C3E-AA4D-B341-EEAACC662CC9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812184-02EB-7848-A38D-DBE843937146}"/>
              </a:ext>
            </a:extLst>
          </p:cNvPr>
          <p:cNvSpPr/>
          <p:nvPr/>
        </p:nvSpPr>
        <p:spPr>
          <a:xfrm>
            <a:off x="2926787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CAEC98D-675D-9543-855E-1AA9925AB2FF}"/>
              </a:ext>
            </a:extLst>
          </p:cNvPr>
          <p:cNvSpPr/>
          <p:nvPr/>
        </p:nvSpPr>
        <p:spPr>
          <a:xfrm>
            <a:off x="29277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9507A78-44B0-A342-8E2C-ED20AE598647}"/>
              </a:ext>
            </a:extLst>
          </p:cNvPr>
          <p:cNvSpPr/>
          <p:nvPr/>
        </p:nvSpPr>
        <p:spPr>
          <a:xfrm rot="5400000">
            <a:off x="2577831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87B6F39-5D59-7B42-8C45-8BAB31EE0AAA}"/>
              </a:ext>
            </a:extLst>
          </p:cNvPr>
          <p:cNvSpPr/>
          <p:nvPr/>
        </p:nvSpPr>
        <p:spPr>
          <a:xfrm rot="5400000">
            <a:off x="3283146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B2DA911-1CA5-4B49-A083-B8CCAA28C576}"/>
              </a:ext>
            </a:extLst>
          </p:cNvPr>
          <p:cNvSpPr/>
          <p:nvPr/>
        </p:nvSpPr>
        <p:spPr>
          <a:xfrm>
            <a:off x="3642891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CEDC441-1182-CF4B-B0E2-FC16F3946354}"/>
              </a:ext>
            </a:extLst>
          </p:cNvPr>
          <p:cNvSpPr/>
          <p:nvPr/>
        </p:nvSpPr>
        <p:spPr>
          <a:xfrm>
            <a:off x="2210683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7714542-E31A-AC40-B080-96AE81B7FE98}"/>
              </a:ext>
            </a:extLst>
          </p:cNvPr>
          <p:cNvSpPr/>
          <p:nvPr/>
        </p:nvSpPr>
        <p:spPr>
          <a:xfrm>
            <a:off x="2219259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7B89F4-9ACD-4A4C-A1D4-82DC347FED45}"/>
              </a:ext>
            </a:extLst>
          </p:cNvPr>
          <p:cNvSpPr txBox="1"/>
          <p:nvPr/>
        </p:nvSpPr>
        <p:spPr>
          <a:xfrm>
            <a:off x="1586024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2400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CC56F8-3820-734E-9D31-78E721A8C2AF}"/>
              </a:ext>
            </a:extLst>
          </p:cNvPr>
          <p:cNvSpPr txBox="1"/>
          <p:nvPr/>
        </p:nvSpPr>
        <p:spPr>
          <a:xfrm>
            <a:off x="7682022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2400" b="1" dirty="0">
              <a:solidFill>
                <a:srgbClr val="223B66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F5493F-E277-5D48-8905-804F2CB63B2E}"/>
              </a:ext>
            </a:extLst>
          </p:cNvPr>
          <p:cNvSpPr txBox="1"/>
          <p:nvPr/>
        </p:nvSpPr>
        <p:spPr>
          <a:xfrm>
            <a:off x="170122" y="738111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V GRUPPO (5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C16BB3-B7B0-5A49-8F82-1ECCEDFD95C3}"/>
              </a:ext>
            </a:extLst>
          </p:cNvPr>
          <p:cNvSpPr txBox="1"/>
          <p:nvPr/>
        </p:nvSpPr>
        <p:spPr>
          <a:xfrm>
            <a:off x="6266122" y="738110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III GRUPPO (3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3A5E1AB-AA0F-9048-BB42-F2E821F5113A}"/>
              </a:ext>
            </a:extLst>
          </p:cNvPr>
          <p:cNvSpPr/>
          <p:nvPr/>
        </p:nvSpPr>
        <p:spPr>
          <a:xfrm>
            <a:off x="3627225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4022F23-186A-C94D-94B0-573DCFEE9AFB}"/>
              </a:ext>
            </a:extLst>
          </p:cNvPr>
          <p:cNvSpPr/>
          <p:nvPr/>
        </p:nvSpPr>
        <p:spPr>
          <a:xfrm rot="5400000">
            <a:off x="2569953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A8D85127-152E-4F45-BC5F-36E7EF2A7285}"/>
              </a:ext>
            </a:extLst>
          </p:cNvPr>
          <p:cNvSpPr/>
          <p:nvPr/>
        </p:nvSpPr>
        <p:spPr>
          <a:xfrm rot="5400000">
            <a:off x="3275268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E79112B4-0EA3-5A40-A44A-91D9E78A3994}"/>
              </a:ext>
            </a:extLst>
          </p:cNvPr>
          <p:cNvSpPr/>
          <p:nvPr/>
        </p:nvSpPr>
        <p:spPr>
          <a:xfrm rot="5400000">
            <a:off x="2575618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4770034D-C414-7C46-893D-2EDDE0B38DB3}"/>
              </a:ext>
            </a:extLst>
          </p:cNvPr>
          <p:cNvSpPr/>
          <p:nvPr/>
        </p:nvSpPr>
        <p:spPr>
          <a:xfrm rot="5400000">
            <a:off x="3280933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7E35645-3594-734B-AA0B-9B316FC74E07}"/>
              </a:ext>
            </a:extLst>
          </p:cNvPr>
          <p:cNvSpPr/>
          <p:nvPr/>
        </p:nvSpPr>
        <p:spPr>
          <a:xfrm>
            <a:off x="2813374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B5C6DB5-2DC5-1948-A3D8-F3E3730E1A71}"/>
              </a:ext>
            </a:extLst>
          </p:cNvPr>
          <p:cNvSpPr/>
          <p:nvPr/>
        </p:nvSpPr>
        <p:spPr>
          <a:xfrm>
            <a:off x="2813372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D0AD6E2-6BC3-AB47-950A-BF1D813A2C1F}"/>
              </a:ext>
            </a:extLst>
          </p:cNvPr>
          <p:cNvSpPr/>
          <p:nvPr/>
        </p:nvSpPr>
        <p:spPr>
          <a:xfrm>
            <a:off x="2104357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47865F-0B06-EB43-AE07-7957C8F5D632}"/>
              </a:ext>
            </a:extLst>
          </p:cNvPr>
          <p:cNvSpPr/>
          <p:nvPr/>
        </p:nvSpPr>
        <p:spPr>
          <a:xfrm>
            <a:off x="2104357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57AE30-8BC8-3F45-B80F-B41572693D33}"/>
              </a:ext>
            </a:extLst>
          </p:cNvPr>
          <p:cNvSpPr/>
          <p:nvPr/>
        </p:nvSpPr>
        <p:spPr>
          <a:xfrm>
            <a:off x="3518687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0CB3378-B632-AA4C-9BDB-D8E1404799B5}"/>
              </a:ext>
            </a:extLst>
          </p:cNvPr>
          <p:cNvSpPr/>
          <p:nvPr/>
        </p:nvSpPr>
        <p:spPr>
          <a:xfrm>
            <a:off x="2104357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30BFF43-01F8-2D47-A884-0C68DDE79C54}"/>
              </a:ext>
            </a:extLst>
          </p:cNvPr>
          <p:cNvSpPr/>
          <p:nvPr/>
        </p:nvSpPr>
        <p:spPr>
          <a:xfrm>
            <a:off x="3518687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14BD2CD-474B-CC41-B29C-1BD919B41D3C}"/>
              </a:ext>
            </a:extLst>
          </p:cNvPr>
          <p:cNvSpPr/>
          <p:nvPr/>
        </p:nvSpPr>
        <p:spPr>
          <a:xfrm>
            <a:off x="3521871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8813B89A-9A8A-3D46-A4B9-6ADF3F492D68}"/>
              </a:ext>
            </a:extLst>
          </p:cNvPr>
          <p:cNvSpPr/>
          <p:nvPr/>
        </p:nvSpPr>
        <p:spPr>
          <a:xfrm>
            <a:off x="9023757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73C8F8C-7619-F44C-852B-C929BF05E98B}"/>
              </a:ext>
            </a:extLst>
          </p:cNvPr>
          <p:cNvSpPr/>
          <p:nvPr/>
        </p:nvSpPr>
        <p:spPr>
          <a:xfrm rot="5400000">
            <a:off x="8673830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508678D-29CC-C143-A667-A15B78CB326B}"/>
              </a:ext>
            </a:extLst>
          </p:cNvPr>
          <p:cNvSpPr/>
          <p:nvPr/>
        </p:nvSpPr>
        <p:spPr>
          <a:xfrm rot="5400000">
            <a:off x="9379145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9090877A-B094-E948-8D63-F13C2DB0FF7A}"/>
              </a:ext>
            </a:extLst>
          </p:cNvPr>
          <p:cNvSpPr/>
          <p:nvPr/>
        </p:nvSpPr>
        <p:spPr>
          <a:xfrm>
            <a:off x="9738890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B488DBC8-92D8-4045-A94F-8CD7D64479F7}"/>
              </a:ext>
            </a:extLst>
          </p:cNvPr>
          <p:cNvSpPr/>
          <p:nvPr/>
        </p:nvSpPr>
        <p:spPr>
          <a:xfrm>
            <a:off x="8306682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A70507F-0A21-E646-994A-62361AEB391F}"/>
              </a:ext>
            </a:extLst>
          </p:cNvPr>
          <p:cNvSpPr/>
          <p:nvPr/>
        </p:nvSpPr>
        <p:spPr>
          <a:xfrm>
            <a:off x="83152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8D92B0E2-59B5-AC4E-8772-4A7F786967E9}"/>
              </a:ext>
            </a:extLst>
          </p:cNvPr>
          <p:cNvSpPr/>
          <p:nvPr/>
        </p:nvSpPr>
        <p:spPr>
          <a:xfrm>
            <a:off x="9723224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995F16D-04AB-6243-9419-503B61A6B5F8}"/>
              </a:ext>
            </a:extLst>
          </p:cNvPr>
          <p:cNvSpPr/>
          <p:nvPr/>
        </p:nvSpPr>
        <p:spPr>
          <a:xfrm rot="5400000">
            <a:off x="8665952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83D79B4-A98C-8A47-A1AB-0D660EC049B6}"/>
              </a:ext>
            </a:extLst>
          </p:cNvPr>
          <p:cNvSpPr/>
          <p:nvPr/>
        </p:nvSpPr>
        <p:spPr>
          <a:xfrm rot="5400000">
            <a:off x="9371267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9201C9F-946E-D248-9ED6-C0099C6A1651}"/>
              </a:ext>
            </a:extLst>
          </p:cNvPr>
          <p:cNvSpPr/>
          <p:nvPr/>
        </p:nvSpPr>
        <p:spPr>
          <a:xfrm rot="5400000">
            <a:off x="8671617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A573DAF8-B4DF-354A-90C9-109308F9EE5F}"/>
              </a:ext>
            </a:extLst>
          </p:cNvPr>
          <p:cNvSpPr/>
          <p:nvPr/>
        </p:nvSpPr>
        <p:spPr>
          <a:xfrm rot="5400000">
            <a:off x="9376932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7EC1A7DC-08C4-754E-AA80-8E1D95319CEA}"/>
              </a:ext>
            </a:extLst>
          </p:cNvPr>
          <p:cNvSpPr/>
          <p:nvPr/>
        </p:nvSpPr>
        <p:spPr>
          <a:xfrm>
            <a:off x="8909371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B0C7C03-2329-794B-8C08-ACA0FF5F1C7E}"/>
              </a:ext>
            </a:extLst>
          </p:cNvPr>
          <p:cNvSpPr/>
          <p:nvPr/>
        </p:nvSpPr>
        <p:spPr>
          <a:xfrm>
            <a:off x="8909372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95E5902E-7EE0-E04A-B54B-BC14144B7577}"/>
              </a:ext>
            </a:extLst>
          </p:cNvPr>
          <p:cNvSpPr/>
          <p:nvPr/>
        </p:nvSpPr>
        <p:spPr>
          <a:xfrm>
            <a:off x="8200356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1ECA5016-13DC-5C47-9012-E3722ADE02A4}"/>
              </a:ext>
            </a:extLst>
          </p:cNvPr>
          <p:cNvSpPr/>
          <p:nvPr/>
        </p:nvSpPr>
        <p:spPr>
          <a:xfrm>
            <a:off x="8200356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67706810-4796-D44D-9947-26EB41A4AE11}"/>
              </a:ext>
            </a:extLst>
          </p:cNvPr>
          <p:cNvSpPr/>
          <p:nvPr/>
        </p:nvSpPr>
        <p:spPr>
          <a:xfrm>
            <a:off x="9614686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A495C3DE-952A-6944-A3A5-9CE7958AD2EB}"/>
              </a:ext>
            </a:extLst>
          </p:cNvPr>
          <p:cNvSpPr/>
          <p:nvPr/>
        </p:nvSpPr>
        <p:spPr>
          <a:xfrm>
            <a:off x="8200356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AD6C784-12DC-A240-A13E-B9422F518608}"/>
              </a:ext>
            </a:extLst>
          </p:cNvPr>
          <p:cNvSpPr/>
          <p:nvPr/>
        </p:nvSpPr>
        <p:spPr>
          <a:xfrm>
            <a:off x="9614686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B7BC56F-F9DA-1A4B-A726-23D4E0022B4D}"/>
              </a:ext>
            </a:extLst>
          </p:cNvPr>
          <p:cNvSpPr/>
          <p:nvPr/>
        </p:nvSpPr>
        <p:spPr>
          <a:xfrm>
            <a:off x="9068097" y="1572787"/>
            <a:ext cx="64018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6DCCA8FF-67C4-4247-BF76-90C65F9A8C49}"/>
              </a:ext>
            </a:extLst>
          </p:cNvPr>
          <p:cNvSpPr/>
          <p:nvPr/>
        </p:nvSpPr>
        <p:spPr>
          <a:xfrm>
            <a:off x="9617870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B014F-216D-9F43-A6A6-B0FE4C707792}"/>
              </a:ext>
            </a:extLst>
          </p:cNvPr>
          <p:cNvSpPr/>
          <p:nvPr/>
        </p:nvSpPr>
        <p:spPr>
          <a:xfrm>
            <a:off x="2808443" y="1956749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As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BDEAA80-06EB-8F4C-A1CD-8A4CE4C95857}"/>
              </a:ext>
            </a:extLst>
          </p:cNvPr>
          <p:cNvSpPr/>
          <p:nvPr/>
        </p:nvSpPr>
        <p:spPr>
          <a:xfrm>
            <a:off x="2672217" y="1851724"/>
            <a:ext cx="310533" cy="3105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</a:t>
            </a:r>
            <a:r>
              <a:rPr lang="it-IT" sz="1050" baseline="30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-</a:t>
            </a:r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D8090D2D-F05E-6442-9FD2-ED76EC4E8633}"/>
              </a:ext>
            </a:extLst>
          </p:cNvPr>
          <p:cNvSpPr/>
          <p:nvPr/>
        </p:nvSpPr>
        <p:spPr>
          <a:xfrm>
            <a:off x="8901000" y="1960103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496E38-5FA9-6D4B-97E0-DCB5759FFD07}"/>
              </a:ext>
            </a:extLst>
          </p:cNvPr>
          <p:cNvSpPr txBox="1"/>
          <p:nvPr/>
        </p:nvSpPr>
        <p:spPr>
          <a:xfrm>
            <a:off x="129160" y="1630881"/>
            <a:ext cx="12962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DONORI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058E91D-4D9A-1E42-83C5-F575B53327E7}"/>
              </a:ext>
            </a:extLst>
          </p:cNvPr>
          <p:cNvSpPr txBox="1"/>
          <p:nvPr/>
        </p:nvSpPr>
        <p:spPr>
          <a:xfrm>
            <a:off x="6242126" y="1638715"/>
            <a:ext cx="18595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ACCETTORI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6B48E24-E469-6B4D-AD05-F81CE5A14536}"/>
              </a:ext>
            </a:extLst>
          </p:cNvPr>
          <p:cNvCxnSpPr>
            <a:cxnSpLocks/>
          </p:cNvCxnSpPr>
          <p:nvPr/>
        </p:nvCxnSpPr>
        <p:spPr>
          <a:xfrm>
            <a:off x="798565" y="1045887"/>
            <a:ext cx="1" cy="584994"/>
          </a:xfrm>
          <a:prstGeom prst="straightConnector1">
            <a:avLst/>
          </a:prstGeom>
          <a:ln w="38100">
            <a:solidFill>
              <a:srgbClr val="651C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283B86A-7984-C842-84EE-A60609AECEBE}"/>
              </a:ext>
            </a:extLst>
          </p:cNvPr>
          <p:cNvCxnSpPr/>
          <p:nvPr/>
        </p:nvCxnSpPr>
        <p:spPr>
          <a:xfrm>
            <a:off x="7056248" y="1045887"/>
            <a:ext cx="1" cy="584994"/>
          </a:xfrm>
          <a:prstGeom prst="straightConnector1">
            <a:avLst/>
          </a:prstGeom>
          <a:ln w="38100">
            <a:solidFill>
              <a:srgbClr val="223B6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37CE90C5-35A7-5245-B1CB-DBDE0F3FA161}"/>
              </a:ext>
            </a:extLst>
          </p:cNvPr>
          <p:cNvSpPr/>
          <p:nvPr/>
        </p:nvSpPr>
        <p:spPr>
          <a:xfrm>
            <a:off x="0" y="3429889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141312-43DC-5E4B-9849-1A87770562D0}"/>
              </a:ext>
            </a:extLst>
          </p:cNvPr>
          <p:cNvSpPr/>
          <p:nvPr/>
        </p:nvSpPr>
        <p:spPr>
          <a:xfrm>
            <a:off x="6095999" y="3435416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egnaposto contenuto 2">
            <a:extLst>
              <a:ext uri="{FF2B5EF4-FFF2-40B4-BE49-F238E27FC236}">
                <a16:creationId xmlns:a16="http://schemas.microsoft.com/office/drawing/2014/main" id="{43C8F013-C34D-5F44-A484-551FE21D2CD7}"/>
              </a:ext>
            </a:extLst>
          </p:cNvPr>
          <p:cNvSpPr txBox="1">
            <a:spLocks/>
          </p:cNvSpPr>
          <p:nvPr/>
        </p:nvSpPr>
        <p:spPr>
          <a:xfrm>
            <a:off x="283480" y="3769125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9" name="Segnaposto contenuto 2">
            <a:extLst>
              <a:ext uri="{FF2B5EF4-FFF2-40B4-BE49-F238E27FC236}">
                <a16:creationId xmlns:a16="http://schemas.microsoft.com/office/drawing/2014/main" id="{5616B287-F9DC-7846-A3B0-7FD4EA3EBF07}"/>
              </a:ext>
            </a:extLst>
          </p:cNvPr>
          <p:cNvSpPr txBox="1">
            <a:spLocks/>
          </p:cNvSpPr>
          <p:nvPr/>
        </p:nvSpPr>
        <p:spPr>
          <a:xfrm>
            <a:off x="283480" y="5409021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0" name="Segnaposto contenuto 2">
            <a:extLst>
              <a:ext uri="{FF2B5EF4-FFF2-40B4-BE49-F238E27FC236}">
                <a16:creationId xmlns:a16="http://schemas.microsoft.com/office/drawing/2014/main" id="{86E154D6-0128-0D44-8AAE-FF8D7D9EADFA}"/>
              </a:ext>
            </a:extLst>
          </p:cNvPr>
          <p:cNvSpPr txBox="1">
            <a:spLocks/>
          </p:cNvSpPr>
          <p:nvPr/>
        </p:nvSpPr>
        <p:spPr>
          <a:xfrm>
            <a:off x="283480" y="4771367"/>
            <a:ext cx="2100270" cy="290096"/>
          </a:xfrm>
          <a:prstGeom prst="rect">
            <a:avLst/>
          </a:prstGeom>
          <a:solidFill>
            <a:srgbClr val="651C0D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DONORI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1" name="Segnaposto contenuto 2">
            <a:extLst>
              <a:ext uri="{FF2B5EF4-FFF2-40B4-BE49-F238E27FC236}">
                <a16:creationId xmlns:a16="http://schemas.microsoft.com/office/drawing/2014/main" id="{3612617E-1657-924A-BA9D-CA9B47E2881C}"/>
              </a:ext>
            </a:extLst>
          </p:cNvPr>
          <p:cNvSpPr txBox="1">
            <a:spLocks/>
          </p:cNvSpPr>
          <p:nvPr/>
        </p:nvSpPr>
        <p:spPr>
          <a:xfrm>
            <a:off x="6379478" y="3769919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2" name="Segnaposto contenuto 2">
            <a:extLst>
              <a:ext uri="{FF2B5EF4-FFF2-40B4-BE49-F238E27FC236}">
                <a16:creationId xmlns:a16="http://schemas.microsoft.com/office/drawing/2014/main" id="{2D615BB2-C7AB-E549-8E20-7F0688A5D9BC}"/>
              </a:ext>
            </a:extLst>
          </p:cNvPr>
          <p:cNvSpPr txBox="1">
            <a:spLocks/>
          </p:cNvSpPr>
          <p:nvPr/>
        </p:nvSpPr>
        <p:spPr>
          <a:xfrm>
            <a:off x="6379478" y="5409815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3" name="Segnaposto contenuto 2">
            <a:extLst>
              <a:ext uri="{FF2B5EF4-FFF2-40B4-BE49-F238E27FC236}">
                <a16:creationId xmlns:a16="http://schemas.microsoft.com/office/drawing/2014/main" id="{FA29FE4E-CFDC-6949-8148-3863153E6205}"/>
              </a:ext>
            </a:extLst>
          </p:cNvPr>
          <p:cNvSpPr txBox="1">
            <a:spLocks/>
          </p:cNvSpPr>
          <p:nvPr/>
        </p:nvSpPr>
        <p:spPr>
          <a:xfrm>
            <a:off x="6379478" y="5018495"/>
            <a:ext cx="2100270" cy="290096"/>
          </a:xfrm>
          <a:prstGeom prst="rect">
            <a:avLst/>
          </a:prstGeom>
          <a:solidFill>
            <a:srgbClr val="15243F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ACCETTORI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E7C6F1A-2508-2D4A-A66D-A64356E0CA5E}"/>
              </a:ext>
            </a:extLst>
          </p:cNvPr>
          <p:cNvCxnSpPr>
            <a:cxnSpLocks/>
          </p:cNvCxnSpPr>
          <p:nvPr/>
        </p:nvCxnSpPr>
        <p:spPr>
          <a:xfrm>
            <a:off x="2574130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F9BCFC77-CBC2-F440-8684-21AC01FBC2EE}"/>
              </a:ext>
            </a:extLst>
          </p:cNvPr>
          <p:cNvCxnSpPr>
            <a:cxnSpLocks/>
          </p:cNvCxnSpPr>
          <p:nvPr/>
        </p:nvCxnSpPr>
        <p:spPr>
          <a:xfrm>
            <a:off x="8664092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/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blipFill>
                <a:blip r:embed="rId3"/>
                <a:stretch>
                  <a:fillRect l="-9756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/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blipFill>
                <a:blip r:embed="rId4"/>
                <a:stretch>
                  <a:fillRect l="-9756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0D57AB6-9BFA-2A4A-A228-FD08B5C18AF4}"/>
              </a:ext>
            </a:extLst>
          </p:cNvPr>
          <p:cNvCxnSpPr>
            <a:cxnSpLocks/>
          </p:cNvCxnSpPr>
          <p:nvPr/>
        </p:nvCxnSpPr>
        <p:spPr>
          <a:xfrm>
            <a:off x="1333615" y="5061463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9748D0D8-3084-744F-8531-C62FFDFEB7C0}"/>
              </a:ext>
            </a:extLst>
          </p:cNvPr>
          <p:cNvCxnSpPr>
            <a:cxnSpLocks/>
          </p:cNvCxnSpPr>
          <p:nvPr/>
        </p:nvCxnSpPr>
        <p:spPr>
          <a:xfrm>
            <a:off x="7424404" y="4670937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/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blipFill>
                <a:blip r:embed="rId5"/>
                <a:stretch>
                  <a:fillRect l="-3750" r="-125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/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blipFill>
                <a:blip r:embed="rId6"/>
                <a:stretch>
                  <a:fillRect l="-5063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/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blipFill>
                <a:blip r:embed="rId7"/>
                <a:stretch>
                  <a:fillRect l="-5714" r="-1429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/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blipFill>
                <a:blip r:embed="rId8"/>
                <a:stretch>
                  <a:fillRect l="-3750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9D24D161-7B2A-D046-91F5-F2B484F93AB1}"/>
              </a:ext>
            </a:extLst>
          </p:cNvPr>
          <p:cNvSpPr txBox="1"/>
          <p:nvPr/>
        </p:nvSpPr>
        <p:spPr>
          <a:xfrm>
            <a:off x="3097710" y="5645858"/>
            <a:ext cx="27555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elettroni</a:t>
            </a:r>
          </a:p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lacune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98EB316D-D388-A04C-8231-37DC779123F8}"/>
              </a:ext>
            </a:extLst>
          </p:cNvPr>
          <p:cNvSpPr txBox="1"/>
          <p:nvPr/>
        </p:nvSpPr>
        <p:spPr>
          <a:xfrm>
            <a:off x="9165425" y="5635583"/>
            <a:ext cx="25936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lacune</a:t>
            </a:r>
          </a:p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elettroni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3BFB53F8-3F3C-F64C-A4F4-B26375828A7A}"/>
              </a:ext>
            </a:extLst>
          </p:cNvPr>
          <p:cNvSpPr/>
          <p:nvPr/>
        </p:nvSpPr>
        <p:spPr>
          <a:xfrm>
            <a:off x="8909373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2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LA GIUNZIONE PN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P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11573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01040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3F020FF-85EB-6449-914D-430393B1452C}"/>
              </a:ext>
            </a:extLst>
          </p:cNvPr>
          <p:cNvCxnSpPr/>
          <p:nvPr/>
        </p:nvCxnSpPr>
        <p:spPr>
          <a:xfrm flipH="1">
            <a:off x="2911549" y="4214037"/>
            <a:ext cx="639670" cy="45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CORRENTE DI DIFFUSIONE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22206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11673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16C0507-DD29-FE48-92DD-FB48B871D91A}"/>
              </a:ext>
            </a:extLst>
          </p:cNvPr>
          <p:cNvCxnSpPr/>
          <p:nvPr/>
        </p:nvCxnSpPr>
        <p:spPr>
          <a:xfrm flipH="1">
            <a:off x="4878572" y="2604982"/>
            <a:ext cx="2434856" cy="0"/>
          </a:xfrm>
          <a:prstGeom prst="straightConnector1">
            <a:avLst/>
          </a:prstGeom>
          <a:ln w="50800">
            <a:solidFill>
              <a:srgbClr val="223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955BECF-7B3D-994E-8147-C19DCD149F82}"/>
              </a:ext>
            </a:extLst>
          </p:cNvPr>
          <p:cNvCxnSpPr>
            <a:cxnSpLocks/>
          </p:cNvCxnSpPr>
          <p:nvPr/>
        </p:nvCxnSpPr>
        <p:spPr>
          <a:xfrm flipV="1">
            <a:off x="4878572" y="4214037"/>
            <a:ext cx="2434856" cy="0"/>
          </a:xfrm>
          <a:prstGeom prst="straightConnector1">
            <a:avLst/>
          </a:prstGeom>
          <a:ln w="50800">
            <a:solidFill>
              <a:srgbClr val="8B2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/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/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𝑛</m:t>
                      </m:r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58E6363-822B-DF4A-BF05-0C67CA512A9E}"/>
              </a:ext>
            </a:extLst>
          </p:cNvPr>
          <p:cNvSpPr/>
          <p:nvPr/>
        </p:nvSpPr>
        <p:spPr>
          <a:xfrm>
            <a:off x="3120180" y="57036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Corrente di diffusione da una zona all’altra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Ricombinazione delle cariche</a:t>
            </a:r>
          </a:p>
        </p:txBody>
      </p:sp>
    </p:spTree>
    <p:extLst>
      <p:ext uri="{BB962C8B-B14F-4D97-AF65-F5344CB8AC3E}">
        <p14:creationId xmlns:p14="http://schemas.microsoft.com/office/powerpoint/2010/main" val="315860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340</Words>
  <Application>Microsoft Macintosh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Hiragino Kaku Gothic Pro W3</vt:lpstr>
      <vt:lpstr>Hiragino Kaku Gothic StdN W8</vt:lpstr>
      <vt:lpstr>Arial</vt:lpstr>
      <vt:lpstr>Calibri</vt:lpstr>
      <vt:lpstr>Calibri Light</vt:lpstr>
      <vt:lpstr>Cambria Math</vt:lpstr>
      <vt:lpstr>Tema di Office</vt:lpstr>
      <vt:lpstr>RIVELATORI A  SEMICONDUTTORE</vt:lpstr>
      <vt:lpstr>INTRODUZIONE</vt:lpstr>
      <vt:lpstr>PRINCIPIO DI FUNZIONAMENTO</vt:lpstr>
      <vt:lpstr>GAP DI ENERGIA</vt:lpstr>
      <vt:lpstr>DROGAGGIO DEI SEMICONDUTTORI</vt:lpstr>
      <vt:lpstr>DROGAGGIO DEI SEMICONDUTTORI</vt:lpstr>
      <vt:lpstr>Presentazione standard di PowerPoint</vt:lpstr>
      <vt:lpstr>LA GIUNZIONE PN</vt:lpstr>
      <vt:lpstr>CORRENTE DI DIFFUSIONE</vt:lpstr>
      <vt:lpstr>REGIONE DI SVUOTAMENTO E CORRENTE DI DERIVA</vt:lpstr>
      <vt:lpstr>LEGGE DI SHOCKLEY</vt:lpstr>
      <vt:lpstr>TIPI DI POLARIZZAZIONE</vt:lpstr>
      <vt:lpstr>FUNZIONAMENTO</vt:lpstr>
      <vt:lpstr>CONDIZIONI DI LAVORO</vt:lpstr>
      <vt:lpstr>RIVELATORI AL GERMANIO</vt:lpstr>
      <vt:lpstr>EFFICIENZA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RIVELATORI A  SEMICONDUTTORE</dc:title>
  <dc:creator>m.gobbo4@campus.unimib.it</dc:creator>
  <cp:lastModifiedBy>m.gobbo4@campus.unimib.it</cp:lastModifiedBy>
  <cp:revision>20</cp:revision>
  <dcterms:created xsi:type="dcterms:W3CDTF">2020-06-05T12:48:19Z</dcterms:created>
  <dcterms:modified xsi:type="dcterms:W3CDTF">2020-06-06T10:17:42Z</dcterms:modified>
</cp:coreProperties>
</file>