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anluca Cavallaro" initials="GC" lastIdx="4" clrIdx="0">
    <p:extLst>
      <p:ext uri="{19B8F6BF-5375-455C-9EA6-DF929625EA0E}">
        <p15:presenceInfo xmlns:p15="http://schemas.microsoft.com/office/powerpoint/2012/main" userId="73ac18f57000f4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9T15:56:44.076" idx="2">
    <p:pos x="10" y="10"/>
    <p:text>FIGURA DI SINISTRA: Efficienza intrinseca in un rivelatore al germanio. La differenza fra drogaggio n e p dipende solo dal tipo di contatto necessario per i due tipi di materiali. La differenza è dovuta principalmente al fatto che il drogaggio p comporta un contatto più spesso rispetto al drogaggio n, e ciò puoi portare a processi di diffusione. Per basse energie quindi l'efficienza del drogaggio p cala a causa dell'assorbimento in questo strato di parte dei fotoni.</p:text>
    <p:extLst>
      <p:ext uri="{C676402C-5697-4E1C-873F-D02D1690AC5C}">
        <p15:threadingInfo xmlns:p15="http://schemas.microsoft.com/office/powerpoint/2012/main" timeZoneBias="-120"/>
      </p:ext>
    </p:extLst>
  </p:cm>
  <p:cm authorId="1" dt="2020-05-29T15:59:25.855" idx="3">
    <p:pos x="146" y="146"/>
    <p:text>FIGURA DI DESTRA: Efficienza assoluta in un HPGe.</p:text>
    <p:extLst>
      <p:ext uri="{C676402C-5697-4E1C-873F-D02D1690AC5C}">
        <p15:threadingInfo xmlns:p15="http://schemas.microsoft.com/office/powerpoint/2012/main" timeZoneBias="-120"/>
      </p:ext>
    </p:extLst>
  </p:cm>
  <p:cm authorId="1" dt="2020-05-29T16:06:07.055" idx="4">
    <p:pos x="282" y="282"/>
    <p:text>𝐸_0 è un valore di riferimento fissato. 𝑎_𝑖 sono parametri del fit.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C26184-46C7-49C9-B43C-3EB59B6C7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C8F1154-17BA-4F61-8523-82683BD50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F2201C-D556-405C-96F5-C6D7968E3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BC0D-A8EE-41F7-9183-AFF5813C299D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20293A-C131-4E75-9FA8-363A441B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30B108-A4B6-456E-B0B3-03ED8AEA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A1F0-6A72-4FA9-842C-C15B7FABE7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56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367B47-94D3-4164-A528-9B873E7E9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A1F7C85-ACD5-4FE7-8EC0-AC538FB00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B82B00-9713-4B32-B3AC-40915FB4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BC0D-A8EE-41F7-9183-AFF5813C299D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2AD9E4-E294-42CB-B9EB-E31A66A6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7BCCE7-BB53-4021-8CAC-2CBDAAF86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A1F0-6A72-4FA9-842C-C15B7FABE7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356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04D19C4-DC42-4689-A7A6-AB1445BCB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B4329CE-5118-4991-8FE5-154EACC0E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4D76C6-634A-49C9-9F21-97F5C239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BC0D-A8EE-41F7-9183-AFF5813C299D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B75A1F-1C69-4279-A6DC-F9F8FE6E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CA44DC-CBC8-46F5-9BB6-67D418E2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A1F0-6A72-4FA9-842C-C15B7FABE7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775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ABAD4-2A8F-430D-9768-ADB66213E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7A6E07-BEF4-4B04-8FC3-447E45A00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97B36D-4CB6-4146-9D50-1C2382AC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BC0D-A8EE-41F7-9183-AFF5813C299D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BEE80C-ABC4-45D8-A3CA-EC6C4D10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6CF7BE-45E3-41C7-8229-B6E071389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A1F0-6A72-4FA9-842C-C15B7FABE7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716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1842E9-CE40-4104-A427-8015239DD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A3C9D28-016D-401D-A661-1945CADF5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4B8C30-6083-42FC-86FD-5B00196AA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BC0D-A8EE-41F7-9183-AFF5813C299D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5D5513-DD5E-4539-AC89-C99F2EE7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9F5A51-D901-4C3F-945C-445E1173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A1F0-6A72-4FA9-842C-C15B7FABE7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026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6C1D60-991D-4810-A35F-3238CE40B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07D0A8-0BAC-4E57-B8EF-13379857E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D9ACFEC-7700-4A98-9F14-0947CCCAE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8157FA-CEBE-474F-B719-4C214A6E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BC0D-A8EE-41F7-9183-AFF5813C299D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B4DC80-3EE0-43C5-AAE0-F5B1A701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8710E1-486B-4E18-A7B8-8DC6B307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A1F0-6A72-4FA9-842C-C15B7FABE7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002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886E97-D099-4299-B784-A803CD7CD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9407239-C3E4-4675-8DEE-B115058F6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A99E453-085D-4749-82B8-4972FBD3D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EC9244A-B28D-461F-A178-68DFED0B7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C85ABC3-5CE4-4D95-A518-DB16C34D7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1D6ADA5-D814-49BB-96DF-8D21D0252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BC0D-A8EE-41F7-9183-AFF5813C299D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7070EDE-93F1-4390-BF0F-0CCEBA55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145C028-7A1F-4933-8B0F-5399372E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A1F0-6A72-4FA9-842C-C15B7FABE7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020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63FFEA-C55E-4CAF-B3D8-9FB85452A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6C64F26-C7E4-4B61-9DB8-045FDDDA6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BC0D-A8EE-41F7-9183-AFF5813C299D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2EECED0-387A-4F82-B72D-E38155A9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854049D-3A13-45DA-A88E-1CAB1AE2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A1F0-6A72-4FA9-842C-C15B7FABE7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770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02216D2-51D5-4D09-A46B-1ACB47C2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BC0D-A8EE-41F7-9183-AFF5813C299D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43877BF-35C7-4E97-84CA-08CD2E9D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0936088-78AD-432B-846D-F6061E87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A1F0-6A72-4FA9-842C-C15B7FABE7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49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C2A416-732C-4B28-81FE-15E2F3A3B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D717ED-632A-450F-A772-947EAB2E3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B813D44-D71E-469A-9951-E22EC2074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3F909E3-2877-47AA-8469-3AC8A396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BC0D-A8EE-41F7-9183-AFF5813C299D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DDAC261-9679-406E-9BC5-0ECA3E75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E91311-4401-4C39-B77F-218C3CA6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A1F0-6A72-4FA9-842C-C15B7FABE7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387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40B37C-7520-4BCA-B147-2A627881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7A99DAD-9F53-4BB4-B210-C99BCDC26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59B108A-3014-4E47-B7BC-74489146D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40C6BA-D4A5-4FA5-AE9C-291FE26D1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BC0D-A8EE-41F7-9183-AFF5813C299D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9D0ACA5-A546-4D62-898C-CF0787E5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D554FCA-E7C0-413A-9B97-411E74F6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A1F0-6A72-4FA9-842C-C15B7FABE7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59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843CEC1-B7B3-41EB-B8DF-FCEA5F11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33ED6A1-0F54-4492-B905-A718C5480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1FDDC8-A8D7-43CD-8631-1CE7AB5DA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3BC0D-A8EE-41F7-9183-AFF5813C299D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A38F25-5648-4013-9862-AEC404657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3A95B5-ADA6-4D08-88D6-914149F06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4A1F0-6A72-4FA9-842C-C15B7FABE7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10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553F2B-08BA-4B0C-A39C-8D687A01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LA GIUNZIONE P-N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5710DD61-81AB-4B01-8A2A-227E1D74F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58" r="-1" b="1946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23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E0E9E9F-2DB8-47E2-965F-7C4FE656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CORRENTE DI DIFFUSIONE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051FF83-4E9C-4E14-B367-F60E76555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 err="1"/>
              <a:t>Corrente</a:t>
            </a:r>
            <a:r>
              <a:rPr lang="en-US" sz="2200" dirty="0"/>
              <a:t> di </a:t>
            </a:r>
            <a:r>
              <a:rPr lang="en-US" sz="2200" dirty="0" err="1"/>
              <a:t>diffusione</a:t>
            </a:r>
            <a:r>
              <a:rPr lang="en-US" sz="2200" dirty="0"/>
              <a:t> da una zona </a:t>
            </a:r>
            <a:r>
              <a:rPr lang="en-US" sz="2200" dirty="0" err="1"/>
              <a:t>all’altra</a:t>
            </a:r>
            <a:endParaRPr lang="en-US" sz="2200" dirty="0"/>
          </a:p>
          <a:p>
            <a:r>
              <a:rPr lang="en-US" sz="2200" dirty="0" err="1"/>
              <a:t>Ricombinazione</a:t>
            </a:r>
            <a:r>
              <a:rPr lang="en-US" sz="2200" dirty="0"/>
              <a:t> </a:t>
            </a:r>
            <a:r>
              <a:rPr lang="en-US" sz="2200" dirty="0" err="1"/>
              <a:t>delle</a:t>
            </a:r>
            <a:r>
              <a:rPr lang="en-US" sz="2200" dirty="0"/>
              <a:t> </a:t>
            </a:r>
            <a:r>
              <a:rPr lang="en-US" sz="2200" dirty="0" err="1"/>
              <a:t>cariche</a:t>
            </a:r>
            <a:endParaRPr lang="en-US" sz="2200" dirty="0"/>
          </a:p>
        </p:txBody>
      </p:sp>
      <p:pic>
        <p:nvPicPr>
          <p:cNvPr id="10" name="Segnaposto contenuto 9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7E069A52-A5EE-4BDD-8CE1-F025C85D60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39" y="2794000"/>
            <a:ext cx="6429409" cy="3129280"/>
          </a:xfrm>
        </p:spPr>
      </p:pic>
    </p:spTree>
    <p:extLst>
      <p:ext uri="{BB962C8B-B14F-4D97-AF65-F5344CB8AC3E}">
        <p14:creationId xmlns:p14="http://schemas.microsoft.com/office/powerpoint/2010/main" val="230070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F3ED8C12-B937-48EF-8837-B12DEBDC7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REGIONE DI SVUOTAMENTO E CORRENTE DI DERIVA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50D385BA-FF01-477E-9C83-2B281B4DB2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5" r="1494" b="-2"/>
          <a:stretch/>
        </p:blipFill>
        <p:spPr>
          <a:xfrm>
            <a:off x="5153822" y="884900"/>
            <a:ext cx="6553545" cy="509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6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olo 11">
            <a:extLst>
              <a:ext uri="{FF2B5EF4-FFF2-40B4-BE49-F238E27FC236}">
                <a16:creationId xmlns:a16="http://schemas.microsoft.com/office/drawing/2014/main" id="{F0CCDD55-7C6C-4E1E-A5BD-F4A6BF171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95" y="2747382"/>
            <a:ext cx="3194694" cy="987812"/>
          </a:xfrm>
        </p:spPr>
        <p:txBody>
          <a:bodyPr anchor="t">
            <a:normAutofit/>
          </a:bodyPr>
          <a:lstStyle/>
          <a:p>
            <a:pPr algn="ctr"/>
            <a:r>
              <a:rPr lang="it-IT" sz="3200" dirty="0">
                <a:solidFill>
                  <a:srgbClr val="FFFFFF"/>
                </a:solidFill>
              </a:rPr>
              <a:t>TIPI DI POLARIZZAZIONE</a:t>
            </a:r>
          </a:p>
        </p:txBody>
      </p:sp>
      <p:pic>
        <p:nvPicPr>
          <p:cNvPr id="16" name="Segnaposto contenuto 15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06972AF7-E607-4098-A544-738B4FAC86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727" y="1597716"/>
            <a:ext cx="3098959" cy="3994355"/>
          </a:xfr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Segnaposto contenuto 17" descr="Immagine che contiene orologio, oggetto&#10;&#10;Descrizione generata automaticamente">
            <a:extLst>
              <a:ext uri="{FF2B5EF4-FFF2-40B4-BE49-F238E27FC236}">
                <a16:creationId xmlns:a16="http://schemas.microsoft.com/office/drawing/2014/main" id="{95BBBCEE-E0BF-4CC8-B8DE-DD94ACBD09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59" y="1610417"/>
            <a:ext cx="3041806" cy="3968954"/>
          </a:xfr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8A41BD2-1A98-449D-B90E-BF8A8C95E67B}"/>
              </a:ext>
            </a:extLst>
          </p:cNvPr>
          <p:cNvSpPr txBox="1"/>
          <p:nvPr/>
        </p:nvSpPr>
        <p:spPr>
          <a:xfrm>
            <a:off x="5134340" y="896597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INVERSA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264C5AB-9CF3-4810-B708-0F87D4ACD0A0}"/>
              </a:ext>
            </a:extLst>
          </p:cNvPr>
          <p:cNvSpPr txBox="1"/>
          <p:nvPr/>
        </p:nvSpPr>
        <p:spPr>
          <a:xfrm>
            <a:off x="9090342" y="909297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DIRETTA</a:t>
            </a:r>
          </a:p>
        </p:txBody>
      </p:sp>
    </p:spTree>
    <p:extLst>
      <p:ext uri="{BB962C8B-B14F-4D97-AF65-F5344CB8AC3E}">
        <p14:creationId xmlns:p14="http://schemas.microsoft.com/office/powerpoint/2010/main" val="157181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381D525-F373-4E92-AB98-1408D34B7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LEGGE DI SHOCKLEY</a:t>
            </a:r>
          </a:p>
        </p:txBody>
      </p:sp>
      <p:pic>
        <p:nvPicPr>
          <p:cNvPr id="12" name="Segnaposto contenuto 11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A957D51D-BC08-4B4A-8E52-1C019B0F59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6" r="2" b="2030"/>
          <a:stretch/>
        </p:blipFill>
        <p:spPr>
          <a:xfrm>
            <a:off x="841248" y="2276857"/>
            <a:ext cx="5015484" cy="39001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Segnaposto contenuto 8">
                <a:extLst>
                  <a:ext uri="{FF2B5EF4-FFF2-40B4-BE49-F238E27FC236}">
                    <a16:creationId xmlns:a16="http://schemas.microsoft.com/office/drawing/2014/main" id="{F37D7D7A-BBD5-4343-991D-E0D5AD3BE42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335270" y="2276857"/>
                <a:ext cx="5015484" cy="3900106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ⅈ=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den>
                            </m:f>
                          </m:sup>
                        </m:sSup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corrente</a:t>
                </a:r>
                <a:r>
                  <a:rPr lang="en-US" sz="2200" dirty="0"/>
                  <a:t> di </a:t>
                </a:r>
                <a:r>
                  <a:rPr lang="en-US" sz="2200" dirty="0" err="1"/>
                  <a:t>saturazione</a:t>
                </a:r>
                <a:endParaRPr lang="en-US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tensione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termica</a:t>
                </a:r>
                <a:r>
                  <a:rPr lang="en-US" sz="2200" dirty="0"/>
                  <a:t> (26 mV a temperature </a:t>
                </a:r>
                <a:r>
                  <a:rPr lang="en-US" sz="2200" dirty="0" err="1"/>
                  <a:t>ambiente</a:t>
                </a:r>
                <a:r>
                  <a:rPr lang="en-US" sz="2200" dirty="0"/>
                  <a:t>)</a:t>
                </a:r>
              </a:p>
            </p:txBody>
          </p:sp>
        </mc:Choice>
        <mc:Fallback xmlns="">
          <p:sp>
            <p:nvSpPr>
              <p:cNvPr id="9" name="Segnaposto contenuto 8">
                <a:extLst>
                  <a:ext uri="{FF2B5EF4-FFF2-40B4-BE49-F238E27FC236}">
                    <a16:creationId xmlns:a16="http://schemas.microsoft.com/office/drawing/2014/main" id="{F37D7D7A-BBD5-4343-991D-E0D5AD3BE4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35270" y="2276857"/>
                <a:ext cx="5015484" cy="3900106"/>
              </a:xfrm>
              <a:blipFill>
                <a:blip r:embed="rId3"/>
                <a:stretch>
                  <a:fillRect l="-13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42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96743B8-E9DD-4AE6-894E-4A70C307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FUNZIONAMENTO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000ED37-2727-4784-BB3C-6B4F0CAF0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787" y="2148524"/>
            <a:ext cx="6110426" cy="440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09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035902-FD40-48EA-90F7-4E998AE09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bg2">
              <a:lumMod val="25000"/>
            </a:schemeClr>
          </a:solidFill>
        </p:spPr>
        <p:txBody>
          <a:bodyPr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CONDIZIONI DI LAVORO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1E9C48-07B0-4EFA-B18D-67927AFA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2907983"/>
          </a:xfrm>
        </p:spPr>
        <p:txBody>
          <a:bodyPr>
            <a:normAutofit/>
          </a:bodyPr>
          <a:lstStyle/>
          <a:p>
            <a:r>
              <a:rPr lang="it-IT" sz="4400" dirty="0"/>
              <a:t>Polarizzazione</a:t>
            </a:r>
          </a:p>
          <a:p>
            <a:r>
              <a:rPr lang="it-IT" sz="4400" dirty="0"/>
              <a:t>Temperatura</a:t>
            </a:r>
          </a:p>
          <a:p>
            <a:r>
              <a:rPr lang="it-IT" sz="4400" dirty="0"/>
              <a:t>Regione di svuotamento</a:t>
            </a:r>
          </a:p>
          <a:p>
            <a:r>
              <a:rPr lang="it-IT" sz="4400" dirty="0"/>
              <a:t>Risoluzione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9579C82-BF9F-45BF-83A9-EC64FAF3A5A8}"/>
                  </a:ext>
                </a:extLst>
              </p:cNvPr>
              <p:cNvSpPr txBox="1"/>
              <p:nvPr/>
            </p:nvSpPr>
            <p:spPr>
              <a:xfrm>
                <a:off x="6955790" y="3106420"/>
                <a:ext cx="3881120" cy="1547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sz="32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  <m: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9579C82-BF9F-45BF-83A9-EC64FAF3A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790" y="3106420"/>
                <a:ext cx="3881120" cy="15473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14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7A211F-31B6-4185-920C-F6E4EFA28D7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5000"/>
            </a:schemeClr>
          </a:solidFill>
        </p:spPr>
        <p:txBody>
          <a:bodyPr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RIVELATORI AL GERMANIO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1348F23-7658-45A4-85C0-BC16A99D3C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9400" y="2038985"/>
                <a:ext cx="116332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𝐺𝑒</m:t>
                        </m:r>
                      </m:sub>
                    </m:sSub>
                    <m:r>
                      <a:rPr lang="it-IT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ⅇ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𝑐𝑜𝑝𝑝𝑖𝑎</m:t>
                    </m:r>
                  </m:oMath>
                </a14:m>
                <a:endParaRPr lang="it-IT" dirty="0"/>
              </a:p>
              <a:p>
                <a:r>
                  <a:rPr lang="it-IT" dirty="0"/>
                  <a:t>Drogaggio e regione di svuotamento (</a:t>
                </a:r>
                <a:r>
                  <a:rPr lang="it-IT" dirty="0" err="1"/>
                  <a:t>HPGe</a:t>
                </a:r>
                <a:r>
                  <a:rPr lang="it-IT" dirty="0"/>
                  <a:t>,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f>
                      <m:fPr>
                        <m:type m:val="lin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𝑎𝑡𝑜𝑚𝑖</m:t>
                        </m:r>
                      </m:num>
                      <m:den>
                        <m:sSup>
                          <m:sSup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𝑐𝑚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it-IT" dirty="0"/>
                  <a:t>)</a:t>
                </a:r>
              </a:p>
              <a:p>
                <a:r>
                  <a:rPr lang="it-IT" dirty="0"/>
                  <a:t>Energy gap e temperatura di utilizzo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𝑓𝑢𝑔𝑎</m:t>
                        </m:r>
                      </m:sub>
                    </m:sSub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it-IT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𝑔𝑎𝑝</m:t>
                                </m:r>
                              </m:sub>
                            </m:sSub>
                          </m:num>
                          <m:den>
                            <m:r>
                              <a:rPr lang="it-IT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it-IT" dirty="0"/>
              </a:p>
              <a:p>
                <a:r>
                  <a:rPr lang="it-IT" dirty="0"/>
                  <a:t>Risoluzione      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𝐹𝑊𝐻</m:t>
                    </m:r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  <m:sup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𝐹𝑊𝐻</m:t>
                    </m:r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𝑠𝑡𝑎𝑡</m:t>
                        </m:r>
                      </m:sub>
                      <m:sup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dirty="0"/>
                  <a:t> +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𝐹𝑊𝐻</m:t>
                    </m:r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dirty="0"/>
                  <a:t> +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𝐹𝑊𝐻</m:t>
                    </m:r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                             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𝐻</m:t>
                    </m:r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𝑠𝑡𝑎𝑡</m:t>
                        </m:r>
                      </m:sub>
                      <m:sup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𝐹𝑤𝐸</m:t>
                    </m:r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 smtClean="0">
                                <a:latin typeface="Cambria Math" panose="02040503050406030204" pitchFamily="18" charset="0"/>
                              </a:rPr>
                              <m:t>2.3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e>
                      <m:sup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                             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𝐻</m:t>
                    </m:r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                             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𝐻</m:t>
                    </m:r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𝑛𝑑𝑖𝑝𝑒𝑛𝑑𝑒𝑛𝑡𝑒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1348F23-7658-45A4-85C0-BC16A99D3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400" y="2038985"/>
                <a:ext cx="11633200" cy="4351338"/>
              </a:xfrm>
              <a:blipFill>
                <a:blip r:embed="rId2"/>
                <a:stretch>
                  <a:fillRect l="-9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65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4BE768A-4F48-4608-997A-338F39EAF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EFFICIENZA</a:t>
            </a:r>
          </a:p>
        </p:txBody>
      </p:sp>
      <p:pic>
        <p:nvPicPr>
          <p:cNvPr id="14" name="Segnaposto contenuto 13" descr="Immagine che contiene testo, mappa, tavolo, sedendo&#10;&#10;Descrizione generata automaticamente">
            <a:extLst>
              <a:ext uri="{FF2B5EF4-FFF2-40B4-BE49-F238E27FC236}">
                <a16:creationId xmlns:a16="http://schemas.microsoft.com/office/drawing/2014/main" id="{E45D3D40-5F4B-4F55-B10F-1E22BCDE85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496" y="2604318"/>
            <a:ext cx="4620195" cy="3103876"/>
          </a:xfrm>
        </p:spPr>
      </p:pic>
      <p:pic>
        <p:nvPicPr>
          <p:cNvPr id="11" name="Segnaposto contenuto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0CECBB50-E802-4952-B043-827A663A11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18" y="2604318"/>
            <a:ext cx="4762662" cy="324981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E166FFF3-26D9-4F5D-8F60-F1D291DC13F5}"/>
                  </a:ext>
                </a:extLst>
              </p:cNvPr>
              <p:cNvSpPr txBox="1"/>
              <p:nvPr/>
            </p:nvSpPr>
            <p:spPr>
              <a:xfrm>
                <a:off x="5178177" y="5510513"/>
                <a:ext cx="2613890" cy="13063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i="1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func>
                      <m:r>
                        <a:rPr lang="it-IT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it-IT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i="1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it-IT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it-IT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it-IT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i="1" smtClean="0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it-IT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E166FFF3-26D9-4F5D-8F60-F1D291DC1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177" y="5510513"/>
                <a:ext cx="2613890" cy="13063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87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130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Tema di Office</vt:lpstr>
      <vt:lpstr>LA GIUNZIONE P-N</vt:lpstr>
      <vt:lpstr>CORRENTE DI DIFFUSIONE</vt:lpstr>
      <vt:lpstr>REGIONE DI SVUOTAMENTO E CORRENTE DI DERIVA</vt:lpstr>
      <vt:lpstr>TIPI DI POLARIZZAZIONE</vt:lpstr>
      <vt:lpstr>LEGGE DI SHOCKLEY</vt:lpstr>
      <vt:lpstr>FUNZIONAMENTO</vt:lpstr>
      <vt:lpstr>CONDIZIONI DI LAVORO</vt:lpstr>
      <vt:lpstr>RIVELATORI AL GERMANIO</vt:lpstr>
      <vt:lpstr>EFFICIENZA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GIUNZIONE P-N</dc:title>
  <dc:creator>Gianluca Cavallaro</dc:creator>
  <cp:lastModifiedBy>Gianluca Cavallaro</cp:lastModifiedBy>
  <cp:revision>4</cp:revision>
  <dcterms:created xsi:type="dcterms:W3CDTF">2020-05-29T13:55:12Z</dcterms:created>
  <dcterms:modified xsi:type="dcterms:W3CDTF">2020-05-29T14:12:23Z</dcterms:modified>
</cp:coreProperties>
</file>