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64" r:id="rId17"/>
    <p:sldId id="265" r:id="rId18"/>
    <p:sldId id="266" r:id="rId19"/>
    <p:sldId id="271" r:id="rId20"/>
    <p:sldId id="270" r:id="rId21"/>
    <p:sldId id="272" r:id="rId22"/>
    <p:sldId id="267" r:id="rId23"/>
    <p:sldId id="268" r:id="rId24"/>
    <p:sldId id="269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  <a:srgbClr val="FBE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5937" autoAdjust="0"/>
  </p:normalViewPr>
  <p:slideViewPr>
    <p:cSldViewPr snapToGrid="0">
      <p:cViewPr varScale="1">
        <p:scale>
          <a:sx n="63" d="100"/>
          <a:sy n="63" d="100"/>
        </p:scale>
        <p:origin x="21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AE86-3E23-4D6A-8D30-9E640A4C1B0D}" type="datetimeFigureOut">
              <a:rPr lang="it-IT" smtClean="0"/>
              <a:t>16/06/2022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1626B-E79C-4BAE-BF05-8C0F8A4251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67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DC327D-D6C8-293D-184C-D6CA1624F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31" y="0"/>
            <a:ext cx="2169705" cy="9500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F85DB9-410A-99D2-7B52-AB4097D56A9A}"/>
              </a:ext>
            </a:extLst>
          </p:cNvPr>
          <p:cNvSpPr txBox="1"/>
          <p:nvPr userDrawn="1"/>
        </p:nvSpPr>
        <p:spPr>
          <a:xfrm>
            <a:off x="9699903" y="6596390"/>
            <a:ext cx="2483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Marco Greco 200901 – A.A. 2021/2022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21573-74C2-4BDF-924F-726D8CC1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catene di </a:t>
            </a:r>
            <a:r>
              <a:rPr lang="it-IT" dirty="0" err="1"/>
              <a:t>markov</a:t>
            </a:r>
            <a:r>
              <a:rPr lang="it-IT" dirty="0"/>
              <a:t>: Covid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F5FE5A-A535-4E7C-9E5B-B65FBECD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Catene di Markov al tempo del covid</a:t>
            </a:r>
          </a:p>
        </p:txBody>
      </p:sp>
    </p:spTree>
    <p:extLst>
      <p:ext uri="{BB962C8B-B14F-4D97-AF65-F5344CB8AC3E}">
        <p14:creationId xmlns:p14="http://schemas.microsoft.com/office/powerpoint/2010/main" val="73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39578-26E7-D071-B641-1E175F8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Absorbing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7187ED-1421-CBDB-2B29-71BCF64C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699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Quando si analizza una catena di Markov con stati assorbenti bisogna ricondurci alla </a:t>
            </a:r>
            <a:r>
              <a:rPr lang="it-IT" b="1" dirty="0"/>
              <a:t>forma canonica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dove:</a:t>
            </a:r>
          </a:p>
          <a:p>
            <a:pPr marL="0" indent="0">
              <a:buNone/>
            </a:pPr>
            <a:r>
              <a:rPr lang="it-IT" dirty="0"/>
              <a:t>	I : matrice identità</a:t>
            </a:r>
          </a:p>
          <a:p>
            <a:pPr marL="0" indent="0">
              <a:buNone/>
            </a:pPr>
            <a:r>
              <a:rPr lang="it-IT" dirty="0"/>
              <a:t>	0 : matrice di zeri</a:t>
            </a:r>
          </a:p>
          <a:p>
            <a:pPr marL="0" indent="0">
              <a:buNone/>
            </a:pPr>
            <a:r>
              <a:rPr lang="it-IT" dirty="0"/>
              <a:t>	R : probabilità di assorbimento in uno step</a:t>
            </a:r>
          </a:p>
          <a:p>
            <a:pPr marL="0" indent="0">
              <a:buNone/>
            </a:pPr>
            <a:r>
              <a:rPr lang="it-IT" dirty="0"/>
              <a:t>	Q : probabilità di transizione tra gli stati transitori</a:t>
            </a:r>
          </a:p>
          <a:p>
            <a:pPr marL="0" indent="0">
              <a:buNone/>
            </a:pP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89B174-72A7-798F-782E-A0B4F2C5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788" y="3429000"/>
            <a:ext cx="1600423" cy="685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817A4A-6162-4E59-06FF-2C8A371A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24" y="4214319"/>
            <a:ext cx="3398034" cy="7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C536DC-A01E-8409-383F-3175558E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0" t="52077" r="36757" b="18066"/>
          <a:stretch/>
        </p:blipFill>
        <p:spPr>
          <a:xfrm>
            <a:off x="9890282" y="4753624"/>
            <a:ext cx="141163" cy="1517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3DA3D3-0AB6-AF9A-CEF8-87681018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26" t="52279" r="15872" b="11612"/>
          <a:stretch/>
        </p:blipFill>
        <p:spPr>
          <a:xfrm>
            <a:off x="10782300" y="4736631"/>
            <a:ext cx="142876" cy="1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CA8BC-0354-4458-89F3-EC81C93F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 canonica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C6914AD-9D6C-4E69-B414-03E1EC8F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717386"/>
              </p:ext>
            </p:extLst>
          </p:nvPr>
        </p:nvGraphicFramePr>
        <p:xfrm>
          <a:off x="2230438" y="2638425"/>
          <a:ext cx="7731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90">
                  <a:extLst>
                    <a:ext uri="{9D8B030D-6E8A-4147-A177-3AD203B41FA5}">
                      <a16:colId xmlns:a16="http://schemas.microsoft.com/office/drawing/2014/main" val="15115964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425261299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345418335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351823771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9631601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22296380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11944015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7021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6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1/5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1/10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4/11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3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0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B59A5-D736-762E-4217-C7823035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fondamentale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DA606-5819-5A61-A414-260526D9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449" y="2638044"/>
            <a:ext cx="7729728" cy="3862509"/>
          </a:xfrm>
        </p:spPr>
        <p:txBody>
          <a:bodyPr/>
          <a:lstStyle/>
          <a:p>
            <a:r>
              <a:rPr lang="it-IT" dirty="0"/>
              <a:t>La matrice fondamentale ci aiuta a trovare il numero medio di passi prima dell’assorbimento e si presenta nella forma: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dove I è una matrice identità della stessa dimensione di Q.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BA81D4-AE47-2DFE-1182-2E72A0C0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78" y="3429000"/>
            <a:ext cx="1571844" cy="4572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B94D5AB-D664-3054-32E7-006D87B75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26"/>
          <a:stretch/>
        </p:blipFill>
        <p:spPr>
          <a:xfrm>
            <a:off x="3303572" y="4086953"/>
            <a:ext cx="5601482" cy="16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900C5-8CDA-2D7D-9016-8B61404B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05839"/>
            <a:ext cx="7729728" cy="5536277"/>
          </a:xfrm>
        </p:spPr>
        <p:txBody>
          <a:bodyPr>
            <a:normAutofit/>
          </a:bodyPr>
          <a:lstStyle/>
          <a:p>
            <a:r>
              <a:rPr lang="it-IT" dirty="0"/>
              <a:t>Se sommassimo il numero di passi di ogni stato non assorbente (della riga i-esima), otterremo il numero di passi prima dell’assorbimento a partire dall’i-esimo stato.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165/82 +165/82 + 33/164 + 89/164 + 77/164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it-IT" dirty="0"/>
              <a:t> 5.24</a:t>
            </a:r>
          </a:p>
          <a:p>
            <a:pPr marL="0" indent="0" algn="just">
              <a:buNone/>
            </a:pPr>
            <a:r>
              <a:rPr lang="it-IT" dirty="0"/>
              <a:t>Quindi, una persona una volta esposta al virus farà in media circa 5.24 passaggi tra gli stati prima di morire o di immunizzarsi definitivamente.</a:t>
            </a:r>
          </a:p>
          <a:p>
            <a:pPr marL="0" indent="0" algn="just">
              <a:buNone/>
            </a:pPr>
            <a:r>
              <a:rPr lang="it-IT" dirty="0"/>
              <a:t>Siccome a partire dallo stato E è possibile raggiungere gli stati assorbenti al massimo in 2 o 3 passi senza ritornare nello stato iniziale, si evince che per morire o immunizzarsi definitivamente di regola si ha bisogno di una seconda reinfezione.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D34EF3-81B0-2F12-572B-7D78D2895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26"/>
          <a:stretch/>
        </p:blipFill>
        <p:spPr>
          <a:xfrm>
            <a:off x="3295259" y="2051012"/>
            <a:ext cx="5601482" cy="16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9A3C2-4FB0-FEEB-AE92-43961E7B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</a:t>
            </a:r>
            <a:r>
              <a:rPr lang="it-IT" dirty="0" err="1"/>
              <a:t>matrix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C41CA-66C7-CBB9-31B5-7C73CA93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Ora ricaviamo la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, la cui entry ( i , j ) ci da la probabilità di assorbimento nello stato j a partire dallo stato i.</a:t>
            </a:r>
          </a:p>
          <a:p>
            <a:pPr marL="0" indent="0">
              <a:buNone/>
            </a:pPr>
            <a:r>
              <a:rPr lang="it-IT" dirty="0"/>
              <a:t>Si ricava moltiplicando la matrice fondamentale N e la matrice R.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6E2B80-C5F1-0D5B-A8FF-96A33EC07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t="29291"/>
          <a:stretch/>
        </p:blipFill>
        <p:spPr>
          <a:xfrm>
            <a:off x="4941179" y="4189035"/>
            <a:ext cx="2309641" cy="12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E5744-5BA2-40BA-AB2E-0BD09D60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78" y="657695"/>
            <a:ext cx="7125643" cy="957097"/>
          </a:xfrm>
        </p:spPr>
        <p:txBody>
          <a:bodyPr/>
          <a:lstStyle/>
          <a:p>
            <a:r>
              <a:rPr lang="it-IT" dirty="0"/>
              <a:t>Convivenza con le varianti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3ACD3-0251-6DD4-4001-59BCDE42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16" y="1795297"/>
            <a:ext cx="6995766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4D943-A888-4005-8637-22BC8D97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11" y="880949"/>
            <a:ext cx="6935177" cy="1006217"/>
          </a:xfrm>
        </p:spPr>
        <p:txBody>
          <a:bodyPr/>
          <a:lstStyle/>
          <a:p>
            <a:r>
              <a:rPr lang="it-IT" dirty="0"/>
              <a:t>Equazioni differenziali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5">
                <a:extLst>
                  <a:ext uri="{FF2B5EF4-FFF2-40B4-BE49-F238E27FC236}">
                    <a16:creationId xmlns:a16="http://schemas.microsoft.com/office/drawing/2014/main" id="{9B285AB6-1D71-4246-8485-DD5491E53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8302" y="2250203"/>
                <a:ext cx="6135395" cy="392140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Segnaposto contenuto 5">
                <a:extLst>
                  <a:ext uri="{FF2B5EF4-FFF2-40B4-BE49-F238E27FC236}">
                    <a16:creationId xmlns:a16="http://schemas.microsoft.com/office/drawing/2014/main" id="{9B285AB6-1D71-4246-8485-DD5491E53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302" y="2250203"/>
                <a:ext cx="6135395" cy="3921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70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60CE2-0B07-43C9-BD80-B3B1139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07" y="670493"/>
            <a:ext cx="7350186" cy="1031086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2C777F-4D90-8BA1-53A5-2C64412E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82" y="1935955"/>
            <a:ext cx="5090836" cy="46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47080-D9A9-43F9-B865-EAD0A6C8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845422"/>
            <a:ext cx="7729728" cy="1188720"/>
          </a:xfrm>
        </p:spPr>
        <p:txBody>
          <a:bodyPr/>
          <a:lstStyle/>
          <a:p>
            <a:r>
              <a:rPr lang="it-IT" dirty="0"/>
              <a:t>Risultati test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AE6345-69BE-F700-817B-FB5DAFB0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3" y="2939403"/>
            <a:ext cx="8380711" cy="37689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D27FA9-692F-5BEA-FF5F-A94ED7C0A215}"/>
              </a:ext>
            </a:extLst>
          </p:cNvPr>
          <p:cNvSpPr txBox="1"/>
          <p:nvPr/>
        </p:nvSpPr>
        <p:spPr>
          <a:xfrm>
            <a:off x="1905643" y="2375877"/>
            <a:ext cx="4233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Probabilità che il processo si trovi nello stato iniziale E 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9B5C4A-9A08-FC44-14C3-56E07A88AEF8}"/>
              </a:ext>
            </a:extLst>
          </p:cNvPr>
          <p:cNvSpPr txBox="1"/>
          <p:nvPr/>
        </p:nvSpPr>
        <p:spPr>
          <a:xfrm>
            <a:off x="6309459" y="2283545"/>
            <a:ext cx="36514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altLang="es-ES" sz="1400" dirty="0">
                <a:latin typeface="+mj-lt"/>
              </a:rPr>
              <a:t>Andamenti nel tempo delle probabilità che il processo si trovi negli stati S, IT, O, ID, G :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87DA38-58EA-11AE-0A2F-E79120B8CDC7}"/>
              </a:ext>
            </a:extLst>
          </p:cNvPr>
          <p:cNvSpPr txBox="1"/>
          <p:nvPr/>
        </p:nvSpPr>
        <p:spPr>
          <a:xfrm>
            <a:off x="7873711" y="654071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tempo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131D87-FFEF-300D-8E11-BEB38C136D43}"/>
              </a:ext>
            </a:extLst>
          </p:cNvPr>
          <p:cNvSpPr txBox="1"/>
          <p:nvPr/>
        </p:nvSpPr>
        <p:spPr>
          <a:xfrm>
            <a:off x="3760734" y="6540709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57795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CC15095-EDFB-8836-7FA8-318BCDAAB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r="2097"/>
          <a:stretch/>
        </p:blipFill>
        <p:spPr>
          <a:xfrm>
            <a:off x="21102" y="27878"/>
            <a:ext cx="4019444" cy="32613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9722525-DE95-79F9-C177-20DAF5BE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2" y="9564"/>
            <a:ext cx="4160640" cy="32979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B58984-30AF-1FAF-40CB-32745A7E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56" y="23753"/>
            <a:ext cx="4107144" cy="329233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FC35533-329A-214B-CFEA-FB7AFDB74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2" y="3635629"/>
            <a:ext cx="4019444" cy="31986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2E1975-8F5F-DF38-9648-A23B6ED9B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075" y="3609422"/>
            <a:ext cx="4060723" cy="324857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AF6AC54-5EC9-3AA6-93B3-7F371DA24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0742" y="3609422"/>
            <a:ext cx="4019443" cy="32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A7704-C6BA-4A66-896D-D11D6E4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57" y="827102"/>
            <a:ext cx="7447885" cy="1069791"/>
          </a:xfrm>
        </p:spPr>
        <p:txBody>
          <a:bodyPr/>
          <a:lstStyle/>
          <a:p>
            <a:r>
              <a:rPr lang="it-IT" dirty="0"/>
              <a:t>Descrizione del problema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E6AEC-2087-48DB-BC4D-669943D4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10691"/>
            <a:ext cx="5791200" cy="410094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modello descrive il processo di infezione a un virus molto pericoloso in cui l’infetto prima o poi o morirà o si immunizzerà definitivamente, in quanto M e ID sono stati assorbenti.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E : esposizione al virus</a:t>
            </a:r>
          </a:p>
          <a:p>
            <a:pPr marL="0" indent="0">
              <a:buNone/>
            </a:pPr>
            <a:r>
              <a:rPr lang="it-IT" dirty="0"/>
              <a:t>S : insorgenza dei sintomi</a:t>
            </a:r>
          </a:p>
          <a:p>
            <a:pPr marL="0" indent="0">
              <a:buNone/>
            </a:pPr>
            <a:r>
              <a:rPr lang="it-IT" dirty="0"/>
              <a:t>O : ospedalizzazione</a:t>
            </a:r>
          </a:p>
          <a:p>
            <a:pPr marL="0" indent="0">
              <a:buNone/>
            </a:pPr>
            <a:r>
              <a:rPr lang="it-IT" dirty="0"/>
              <a:t>M : morte</a:t>
            </a:r>
          </a:p>
          <a:p>
            <a:pPr marL="0" indent="0">
              <a:buNone/>
            </a:pPr>
            <a:r>
              <a:rPr lang="it-IT" dirty="0"/>
              <a:t>G : guarigione</a:t>
            </a:r>
          </a:p>
          <a:p>
            <a:pPr marL="0" indent="0">
              <a:buNone/>
            </a:pPr>
            <a:r>
              <a:rPr lang="it-IT" dirty="0"/>
              <a:t>Id: immunità definitiva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: immunità temporanea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3A4661-91B7-1436-0CFE-AA61CC3D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0691"/>
            <a:ext cx="588315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79F2E-309A-4C2E-AA83-356FF93C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stazionaria osservata nel continuo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329FF-FCA8-4C0E-9D62-BA1C976D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Quindi le soluzioni stazionarie osservate nel continuo sono le seguenti: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 : 0.0607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 : 0.1701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O : 0.0280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G : 0.4689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IT : 0.1963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ID : 0.0757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4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81708-0CC1-43D6-9970-A87C37D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di transizione 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028D41A-C369-403F-8289-3C44E5542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496131" cy="3925316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Calcoliamo le relative probabilità di transizione e i ˝valori attesi˝: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G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it-IT" dirty="0"/>
                  <a:t> = 19/28            ID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it-IT" dirty="0"/>
                  <a:t> = 1           </a:t>
                </a:r>
                <a:r>
                  <a:rPr lang="it-IT" dirty="0" err="1"/>
                  <a:t>expectedvalue_S</a:t>
                </a:r>
                <a:r>
                  <a:rPr lang="it-IT" dirty="0"/>
                  <a:t> = 45/14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dirty="0"/>
                  <a:t> 3,21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it-IT" dirty="0"/>
                  <a:t> = 9/28              IT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it-IT" dirty="0"/>
                  <a:t> = 1            </a:t>
                </a:r>
                <a:r>
                  <a:rPr lang="it-IT" dirty="0" err="1"/>
                  <a:t>expectedvalue_O</a:t>
                </a:r>
                <a:r>
                  <a:rPr lang="it-IT" dirty="0"/>
                  <a:t> = 60/13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dirty="0"/>
                  <a:t> 4,62</a:t>
                </a:r>
              </a:p>
              <a:p>
                <a:pPr marL="0" indent="0">
                  <a:buNone/>
                </a:pPr>
                <a:r>
                  <a:rPr lang="it-IT" dirty="0"/>
                  <a:t>O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den>
                    </m:f>
                  </m:oMath>
                </a14:m>
                <a:r>
                  <a:rPr lang="it-IT" dirty="0"/>
                  <a:t> = 6/13            E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it-IT" dirty="0"/>
                  <a:t> = 1                 </a:t>
                </a:r>
                <a:r>
                  <a:rPr lang="it-IT" dirty="0" err="1"/>
                  <a:t>expectedvalue_G</a:t>
                </a:r>
                <a:r>
                  <a:rPr lang="it-IT" dirty="0"/>
                  <a:t> = 30</a:t>
                </a:r>
              </a:p>
              <a:p>
                <a:pPr marL="0" indent="0">
                  <a:buNone/>
                </a:pPr>
                <a:r>
                  <a:rPr lang="it-IT" dirty="0"/>
                  <a:t>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den>
                    </m:f>
                  </m:oMath>
                </a14:m>
                <a:r>
                  <a:rPr lang="it-IT" dirty="0"/>
                  <a:t>  = 4/13                                               </a:t>
                </a:r>
                <a:r>
                  <a:rPr lang="it-IT" dirty="0" err="1"/>
                  <a:t>expectedvalue_ID</a:t>
                </a:r>
                <a:r>
                  <a:rPr lang="it-IT" dirty="0"/>
                  <a:t> = 54</a:t>
                </a:r>
              </a:p>
              <a:p>
                <a:pPr marL="0" indent="0">
                  <a:buNone/>
                </a:pPr>
                <a:r>
                  <a:rPr lang="it-IT" dirty="0"/>
                  <a:t>O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den>
                    </m:f>
                  </m:oMath>
                </a14:m>
                <a:r>
                  <a:rPr lang="it-IT" dirty="0"/>
                  <a:t> = 3/13                                               </a:t>
                </a:r>
                <a:r>
                  <a:rPr lang="it-IT" dirty="0" err="1"/>
                  <a:t>expectedvalue_IT</a:t>
                </a:r>
                <a:r>
                  <a:rPr lang="it-IT" dirty="0"/>
                  <a:t> = 60</a:t>
                </a:r>
              </a:p>
              <a:p>
                <a:pPr marL="0" indent="0">
                  <a:buNone/>
                </a:pPr>
                <a:r>
                  <a:rPr lang="it-IT" dirty="0"/>
                  <a:t>G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E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it-IT" dirty="0"/>
                  <a:t> = 1                                                           </a:t>
                </a:r>
                <a:r>
                  <a:rPr lang="it-IT" dirty="0" err="1"/>
                  <a:t>expectedvalue_E</a:t>
                </a:r>
                <a:r>
                  <a:rPr lang="it-IT" dirty="0"/>
                  <a:t> = 9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028D41A-C369-403F-8289-3C44E5542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496131" cy="3925316"/>
              </a:xfrm>
              <a:blipFill>
                <a:blip r:embed="rId2"/>
                <a:stretch>
                  <a:fillRect l="-574" t="-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29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3F090-F202-48DF-BBB4-9EFEDBB6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Spostiamoci nel discreto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F406E82-174D-4A4A-AF1F-D6DF2097346F}"/>
              </a:ext>
            </a:extLst>
          </p:cNvPr>
          <p:cNvSpPr/>
          <p:nvPr/>
        </p:nvSpPr>
        <p:spPr>
          <a:xfrm>
            <a:off x="4114066" y="5117033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550D1AF-7600-4CBD-B077-51A84DEEF579}"/>
              </a:ext>
            </a:extLst>
          </p:cNvPr>
          <p:cNvSpPr/>
          <p:nvPr/>
        </p:nvSpPr>
        <p:spPr>
          <a:xfrm>
            <a:off x="2692991" y="2841264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9610ADA-2883-4F89-AA73-FDE4FCF1D600}"/>
              </a:ext>
            </a:extLst>
          </p:cNvPr>
          <p:cNvSpPr/>
          <p:nvPr/>
        </p:nvSpPr>
        <p:spPr>
          <a:xfrm>
            <a:off x="6423331" y="5677893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4EA7606-9338-458F-97D6-E1450A8FCEF1}"/>
              </a:ext>
            </a:extLst>
          </p:cNvPr>
          <p:cNvSpPr/>
          <p:nvPr/>
        </p:nvSpPr>
        <p:spPr>
          <a:xfrm>
            <a:off x="8073226" y="2959245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ID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29F1345-3334-49DE-B864-E1B8E34B9C49}"/>
              </a:ext>
            </a:extLst>
          </p:cNvPr>
          <p:cNvSpPr/>
          <p:nvPr/>
        </p:nvSpPr>
        <p:spPr>
          <a:xfrm>
            <a:off x="7489074" y="4144617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E9E9227-DC98-4007-8CDC-D6011E04CC9D}"/>
              </a:ext>
            </a:extLst>
          </p:cNvPr>
          <p:cNvSpPr/>
          <p:nvPr/>
        </p:nvSpPr>
        <p:spPr>
          <a:xfrm>
            <a:off x="5471855" y="4344652"/>
            <a:ext cx="726749" cy="691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F4E2867-B9DF-4E30-B289-46C9D12B5FFD}"/>
              </a:ext>
            </a:extLst>
          </p:cNvPr>
          <p:cNvCxnSpPr>
            <a:cxnSpLocks/>
            <a:stCxn id="4" idx="7"/>
            <a:endCxn id="9" idx="3"/>
          </p:cNvCxnSpPr>
          <p:nvPr/>
        </p:nvCxnSpPr>
        <p:spPr>
          <a:xfrm flipV="1">
            <a:off x="4734385" y="4935110"/>
            <a:ext cx="843900" cy="28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66BCC43-1166-48B3-AC5F-8E18D1F651DF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3313310" y="3431722"/>
            <a:ext cx="4282194" cy="81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300BFF2-3F21-4498-9C96-0F178C8C323E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6198604" y="4490499"/>
            <a:ext cx="1290470" cy="2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27858B8-6578-4ADA-ADEE-1D812E73EC6F}"/>
              </a:ext>
            </a:extLst>
          </p:cNvPr>
          <p:cNvCxnSpPr>
            <a:stCxn id="9" idx="5"/>
            <a:endCxn id="6" idx="0"/>
          </p:cNvCxnSpPr>
          <p:nvPr/>
        </p:nvCxnSpPr>
        <p:spPr>
          <a:xfrm>
            <a:off x="6092174" y="4935110"/>
            <a:ext cx="694532" cy="7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79CF051-CA77-4BFF-B107-DCE63E3C1C2E}"/>
              </a:ext>
            </a:extLst>
          </p:cNvPr>
          <p:cNvCxnSpPr>
            <a:cxnSpLocks/>
            <a:stCxn id="8" idx="7"/>
            <a:endCxn id="7" idx="4"/>
          </p:cNvCxnSpPr>
          <p:nvPr/>
        </p:nvCxnSpPr>
        <p:spPr>
          <a:xfrm flipV="1">
            <a:off x="8109393" y="3651009"/>
            <a:ext cx="327208" cy="59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4388E57-BDBD-46D2-9B54-FE8B706FEBA8}"/>
              </a:ext>
            </a:extLst>
          </p:cNvPr>
          <p:cNvCxnSpPr>
            <a:stCxn id="8" idx="4"/>
            <a:endCxn id="6" idx="7"/>
          </p:cNvCxnSpPr>
          <p:nvPr/>
        </p:nvCxnSpPr>
        <p:spPr>
          <a:xfrm flipH="1">
            <a:off x="7043650" y="4836381"/>
            <a:ext cx="808799" cy="94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E09B333-8224-47B5-8F8B-56EA4AF9C214}"/>
              </a:ext>
            </a:extLst>
          </p:cNvPr>
          <p:cNvCxnSpPr>
            <a:stCxn id="6" idx="2"/>
            <a:endCxn id="4" idx="5"/>
          </p:cNvCxnSpPr>
          <p:nvPr/>
        </p:nvCxnSpPr>
        <p:spPr>
          <a:xfrm flipH="1" flipV="1">
            <a:off x="4734385" y="5707491"/>
            <a:ext cx="1688946" cy="31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50D6BDA-A224-44F0-A03C-05041F21F824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3056366" y="3533028"/>
            <a:ext cx="1164130" cy="168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3391EAD-B392-4253-A73B-3AB41D426D6D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419740" y="3160868"/>
            <a:ext cx="4689653" cy="2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407043C-E1D2-4099-B09C-DFBF02449777}"/>
              </a:ext>
            </a:extLst>
          </p:cNvPr>
          <p:cNvSpPr txBox="1"/>
          <p:nvPr/>
        </p:nvSpPr>
        <p:spPr>
          <a:xfrm>
            <a:off x="4953079" y="4845892"/>
            <a:ext cx="3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DF5E2A4-A4BE-4427-826D-CD83722BA464}"/>
              </a:ext>
            </a:extLst>
          </p:cNvPr>
          <p:cNvSpPr txBox="1"/>
          <p:nvPr/>
        </p:nvSpPr>
        <p:spPr>
          <a:xfrm>
            <a:off x="5738403" y="3614524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4/13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733EFBB-03D0-4C76-8A07-8F6444A2FE84}"/>
              </a:ext>
            </a:extLst>
          </p:cNvPr>
          <p:cNvSpPr txBox="1"/>
          <p:nvPr/>
        </p:nvSpPr>
        <p:spPr>
          <a:xfrm>
            <a:off x="6624069" y="4342573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9/28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412B6C1-115F-417D-BB33-AED9DFDD7CD6}"/>
              </a:ext>
            </a:extLst>
          </p:cNvPr>
          <p:cNvSpPr txBox="1"/>
          <p:nvPr/>
        </p:nvSpPr>
        <p:spPr>
          <a:xfrm>
            <a:off x="6360603" y="5036416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19/28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EC02B3-C68B-4317-BA44-1CE5CC74E1CA}"/>
              </a:ext>
            </a:extLst>
          </p:cNvPr>
          <p:cNvSpPr txBox="1"/>
          <p:nvPr/>
        </p:nvSpPr>
        <p:spPr>
          <a:xfrm>
            <a:off x="3711882" y="4227157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E0ED5BB-11BA-4002-997F-9051C4FF26AF}"/>
              </a:ext>
            </a:extLst>
          </p:cNvPr>
          <p:cNvSpPr txBox="1"/>
          <p:nvPr/>
        </p:nvSpPr>
        <p:spPr>
          <a:xfrm>
            <a:off x="5764566" y="2949295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EDD03EE-A39F-45D0-ACC2-48D06EF41D5A}"/>
              </a:ext>
            </a:extLst>
          </p:cNvPr>
          <p:cNvSpPr txBox="1"/>
          <p:nvPr/>
        </p:nvSpPr>
        <p:spPr>
          <a:xfrm>
            <a:off x="8242667" y="3913785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3/13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72D15AD3-4C9A-45F5-86CF-3990E1B4D3F2}"/>
              </a:ext>
            </a:extLst>
          </p:cNvPr>
          <p:cNvSpPr txBox="1"/>
          <p:nvPr/>
        </p:nvSpPr>
        <p:spPr>
          <a:xfrm>
            <a:off x="7460445" y="5297313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6/13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DA8ABEF-A68F-401C-AD55-7FDD4AA0D21C}"/>
              </a:ext>
            </a:extLst>
          </p:cNvPr>
          <p:cNvSpPr txBox="1"/>
          <p:nvPr/>
        </p:nvSpPr>
        <p:spPr>
          <a:xfrm>
            <a:off x="5604558" y="5634801"/>
            <a:ext cx="46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661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CA8BC-0354-4458-89F3-EC81C93F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di transizione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C6914AD-9D6C-4E69-B414-03E1EC8F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28742"/>
              </p:ext>
            </p:extLst>
          </p:nvPr>
        </p:nvGraphicFramePr>
        <p:xfrm>
          <a:off x="2230438" y="2638425"/>
          <a:ext cx="773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46">
                  <a:extLst>
                    <a:ext uri="{9D8B030D-6E8A-4147-A177-3AD203B41FA5}">
                      <a16:colId xmlns:a16="http://schemas.microsoft.com/office/drawing/2014/main" val="1511596407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2425261299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345418335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2351823771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2963160107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222296380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1194401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6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3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9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4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0E0141-387D-49F7-893A-F3F0B5387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618841"/>
                <a:ext cx="7729728" cy="36008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Lo stato iniziale del modello è quello relativo all’esposizione al virus, avendo quindi la seguente distribuzione di probabilità iniziale:</a:t>
                </a:r>
              </a:p>
              <a:p>
                <a:pPr marL="0" indent="0" algn="ctr">
                  <a:buNone/>
                </a:pPr>
                <a:r>
                  <a:rPr lang="it-IT" dirty="0"/>
                  <a:t>P(0) = (1,0,0,0,0,0)</a:t>
                </a:r>
              </a:p>
              <a:p>
                <a:pPr marL="0" indent="0">
                  <a:buNone/>
                </a:pPr>
                <a:r>
                  <a:rPr lang="it-IT" dirty="0"/>
                  <a:t>Per calcolare la probabilità stazionaria π(k) per k —&gt; </a:t>
                </a:r>
                <a:r>
                  <a:rPr lang="it-IT" b="0" i="0" dirty="0">
                    <a:solidFill>
                      <a:srgbClr val="4D5156"/>
                    </a:solidFill>
                    <a:effectLst/>
                  </a:rPr>
                  <a:t>∞ bisogna calcolare la matrice di transizione a k passi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rgbClr val="4D515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4D515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4D5156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4D515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solidFill>
                              <a:srgbClr val="4D5156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. Come si può notare la catena è ergodica.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0E0141-387D-49F7-893A-F3F0B5387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618841"/>
                <a:ext cx="7729728" cy="3600831"/>
              </a:xfrm>
              <a:blipFill>
                <a:blip r:embed="rId2"/>
                <a:stretch>
                  <a:fillRect l="-631" t="-16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B0CAC05-D797-4895-8EC4-F658FDF71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0703"/>
              </p:ext>
            </p:extLst>
          </p:nvPr>
        </p:nvGraphicFramePr>
        <p:xfrm>
          <a:off x="3423834" y="2467645"/>
          <a:ext cx="617922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6">
                  <a:extLst>
                    <a:ext uri="{9D8B030D-6E8A-4147-A177-3AD203B41FA5}">
                      <a16:colId xmlns:a16="http://schemas.microsoft.com/office/drawing/2014/main" val="4255444976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2309076815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2214197326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2805175532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1816143304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2609534479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3276891549"/>
                    </a:ext>
                  </a:extLst>
                </a:gridCol>
              </a:tblGrid>
              <a:tr h="337833">
                <a:tc>
                  <a:txBody>
                    <a:bodyPr/>
                    <a:lstStyle/>
                    <a:p>
                      <a:pPr algn="ctr"/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42632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50956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7891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41411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36024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49635"/>
                  </a:ext>
                </a:extLst>
              </a:tr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498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469B12F-6D69-4EFB-8C9D-1F47069A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2651"/>
              </p:ext>
            </p:extLst>
          </p:nvPr>
        </p:nvGraphicFramePr>
        <p:xfrm>
          <a:off x="3006389" y="5904524"/>
          <a:ext cx="61792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6">
                  <a:extLst>
                    <a:ext uri="{9D8B030D-6E8A-4147-A177-3AD203B41FA5}">
                      <a16:colId xmlns:a16="http://schemas.microsoft.com/office/drawing/2014/main" val="4118886260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1829466002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2401619846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4282453410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3968631602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763589459"/>
                    </a:ext>
                  </a:extLst>
                </a:gridCol>
                <a:gridCol w="882746">
                  <a:extLst>
                    <a:ext uri="{9D8B030D-6E8A-4147-A177-3AD203B41FA5}">
                      <a16:colId xmlns:a16="http://schemas.microsoft.com/office/drawing/2014/main" val="88382067"/>
                    </a:ext>
                  </a:extLst>
                </a:gridCol>
              </a:tblGrid>
              <a:tr h="33783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0.2945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0.0947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0.2435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0.0510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0.0218</a:t>
                      </a:r>
                    </a:p>
                  </a:txBody>
                  <a:tcP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6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D2B08-86F9-466E-BC90-8596BB1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 stazionarie mediante catena incastrata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F2D7B-D2E8-4848-B33C-88ABF6E29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480" y="2638044"/>
                <a:ext cx="9265920" cy="31019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Con un approccio semi markoviano ricavo le soluzioni stazionarie e le confronto con quelle osservate nel continuo.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×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t-IT"/>
                          <m:t>expectedvalue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it-IT" i="1" dirty="0">
                    <a:latin typeface="Cambria Math" panose="02040503050406030204" pitchFamily="18" charset="0"/>
                  </a:rPr>
                  <a:t>=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2945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+ 0.2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945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+ 0.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0947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+ 0.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2435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∗30 + 0.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0510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+ 0.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0218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15.576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1F2D7B-D2E8-4848-B33C-88ABF6E29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480" y="2638044"/>
                <a:ext cx="9265920" cy="3101983"/>
              </a:xfrm>
              <a:blipFill>
                <a:blip r:embed="rId2"/>
                <a:stretch>
                  <a:fillRect l="-395" t="-1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5AA320F-C0B4-4440-BC8D-D5229D18E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56" y="1281427"/>
                <a:ext cx="7729728" cy="47037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Cambria Math" panose="02040503050406030204" pitchFamily="18" charset="0"/>
                  </a:rPr>
                  <a:t>Quindi le soluzioni stazionarie mediante la catena incastrata:</a:t>
                </a: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945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0.0607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: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2945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0.1701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0947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0.0280 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2435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0.4689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𝐼𝑇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𝐼𝑇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𝐼𝑇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0510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0.1963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 :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/>
                            <m:t>×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/>
                                <m:t>expectedvalue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𝑛𝑜𝑟𝑚𝑓𝑎𝑐𝑡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0218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15.576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0.0757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5AA320F-C0B4-4440-BC8D-D5229D18E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56" y="1281427"/>
                <a:ext cx="7729728" cy="4703707"/>
              </a:xfrm>
              <a:blipFill>
                <a:blip r:embed="rId2"/>
                <a:stretch>
                  <a:fillRect l="-631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BCD9BC1-BA48-3C68-DDA8-F9C9C41D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40" y="2148550"/>
            <a:ext cx="4806997" cy="2969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1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CD407-8DDE-459D-8DAA-89B7596C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559" y="758805"/>
            <a:ext cx="7340881" cy="1043913"/>
          </a:xfrm>
        </p:spPr>
        <p:txBody>
          <a:bodyPr/>
          <a:lstStyle/>
          <a:p>
            <a:r>
              <a:rPr lang="it-IT" dirty="0"/>
              <a:t>Descrizione del problema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3E220-9E8A-4082-A0F2-A26327CF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728" y="2077603"/>
            <a:ext cx="6470064" cy="402159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Lo stato iniziale è quello relativo all’esposizione al virus (E) per poi passare allo stato S all’insorgenza dei sintomi.</a:t>
            </a:r>
          </a:p>
          <a:p>
            <a:r>
              <a:rPr lang="it-IT" dirty="0"/>
              <a:t>Allo stato S si possono avere 5 conseguenze diverse: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Ricorrere all’ospedalizzazione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Si guarisce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L’organismo induce ad una immunizzazione temporanea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L’organismo induce ad una immunizzazione definitiva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Si muore</a:t>
            </a:r>
          </a:p>
          <a:p>
            <a:pPr marL="228600" lvl="1" indent="0">
              <a:buNone/>
            </a:pPr>
            <a:r>
              <a:rPr lang="it-IT" dirty="0"/>
              <a:t>Ospedalizzandosi si può incorrere alla morte, immunizzarsi definitivamente o semplicemente guarire.</a:t>
            </a:r>
          </a:p>
          <a:p>
            <a:pPr marL="228600" lvl="1" indent="0">
              <a:buNone/>
            </a:pPr>
            <a:r>
              <a:rPr lang="it-IT" dirty="0"/>
              <a:t>Guarire o immunizzarsi temporaneamente non esclude una nuova esposizione al virus.</a:t>
            </a:r>
          </a:p>
          <a:p>
            <a:pPr marL="228600" lvl="1" indent="0">
              <a:buNone/>
            </a:pPr>
            <a:r>
              <a:rPr lang="it-IT" dirty="0"/>
              <a:t>Si noti che M e ID sono due stati assorbenti.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0ACDAD-EF9F-412E-6780-EA5FCAC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186346"/>
            <a:ext cx="5625991" cy="38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0BF25-08FD-47CB-A7F1-1F8055F5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76" y="807612"/>
            <a:ext cx="7399247" cy="1147648"/>
          </a:xfrm>
        </p:spPr>
        <p:txBody>
          <a:bodyPr/>
          <a:lstStyle/>
          <a:p>
            <a:r>
              <a:rPr lang="it-IT" dirty="0"/>
              <a:t>Equazioni di </a:t>
            </a:r>
            <a:r>
              <a:rPr lang="it-IT" dirty="0" err="1"/>
              <a:t>Champman</a:t>
            </a:r>
            <a:r>
              <a:rPr lang="it-IT" dirty="0"/>
              <a:t> </a:t>
            </a:r>
            <a:r>
              <a:rPr lang="it-IT" dirty="0" err="1"/>
              <a:t>Kolmogorov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778C2C-6D01-473A-9F21-7B867A6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9" y="2122714"/>
            <a:ext cx="10901238" cy="41125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Analizziamo le probabilità che indicano in quale stato il sistema andrà a trovarsi e quindi ricaviamo la funzione di transizione: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che determina l’evoluzione del sistema markoviano a partire da uno stato iniziale i. Questa funzione si può ricavare tramite la risoluzione di un sistema di equazioni di </a:t>
            </a:r>
            <a:r>
              <a:rPr lang="it-IT" dirty="0" err="1"/>
              <a:t>Champman-Kolmogorov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In particolare tale sistema di equazioni è costituito dalla ripetizione della seguente equazione differenziale per ogni stato j della catena: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83BDFC-0078-42F2-8675-AF62C069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2879182"/>
            <a:ext cx="4503420" cy="4419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5E9F47F-9FFE-4567-8C0F-A75B3B5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5041718"/>
            <a:ext cx="7482840" cy="922020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CAAC5D39-9185-47CC-A866-1D3C8E89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005827"/>
            <a:ext cx="84963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it-I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it-IT" altLang="it-IT" sz="1400">
                <a:latin typeface="Verdana" panose="020B0604030504040204" pitchFamily="34" charset="0"/>
              </a:rPr>
              <a:t>dove S rappresenta l’insieme degli stati, la funzione </a:t>
            </a:r>
            <a:r>
              <a:rPr lang="it-IT" altLang="it-IT" sz="1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it-IT" altLang="it-IT" sz="1400" baseline="-300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ij</a:t>
            </a:r>
            <a:r>
              <a:rPr lang="it-IT" altLang="it-IT" sz="1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  <a:r>
              <a:rPr lang="it-IT" altLang="it-IT" sz="1400">
                <a:latin typeface="Verdana" panose="020B0604030504040204" pitchFamily="34" charset="0"/>
              </a:rPr>
              <a:t> rappresenta la probabilità che il sistema si sposti dallo stato i allo stato j e la quantità </a:t>
            </a:r>
            <a:r>
              <a:rPr lang="it-IT" altLang="it-IT" sz="1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q</a:t>
            </a:r>
            <a:r>
              <a:rPr lang="it-IT" altLang="it-IT" sz="1400" baseline="-300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ij</a:t>
            </a:r>
            <a:r>
              <a:rPr lang="it-IT" altLang="it-IT" sz="1400">
                <a:latin typeface="Verdana" panose="020B0604030504040204" pitchFamily="34" charset="0"/>
              </a:rPr>
              <a:t>  con i diverso da j rappresenta la tendenza del sistema a passare dallo stato i allo stato j. </a:t>
            </a:r>
          </a:p>
        </p:txBody>
      </p:sp>
    </p:spTree>
    <p:extLst>
      <p:ext uri="{BB962C8B-B14F-4D97-AF65-F5344CB8AC3E}">
        <p14:creationId xmlns:p14="http://schemas.microsoft.com/office/powerpoint/2010/main" val="17507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D24E0-C750-495F-B045-85902267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64" y="787394"/>
            <a:ext cx="7238871" cy="1070588"/>
          </a:xfrm>
        </p:spPr>
        <p:txBody>
          <a:bodyPr/>
          <a:lstStyle/>
          <a:p>
            <a:r>
              <a:rPr lang="it-IT" dirty="0"/>
              <a:t>Equazioni differenziali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8C0D1541-F9DD-4EA8-A478-D5C49E0B0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8161" y="2026700"/>
                <a:ext cx="5752658" cy="392701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+(1/2)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=−(1/2)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den>
                        </m:f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8C0D1541-F9DD-4EA8-A478-D5C49E0B0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8161" y="2026700"/>
                <a:ext cx="5752658" cy="3927019"/>
              </a:xfrm>
              <a:blipFill>
                <a:blip r:embed="rId2"/>
                <a:stretch>
                  <a:fillRect b="-10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1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C3134-CAE8-4788-A308-065D8CB9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677" y="739696"/>
            <a:ext cx="7282645" cy="1011282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CD4478-AFAE-FC05-C397-EA8F18E4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94" y="1962564"/>
            <a:ext cx="5028412" cy="4676775"/>
          </a:xfrm>
        </p:spPr>
      </p:pic>
    </p:spTree>
    <p:extLst>
      <p:ext uri="{BB962C8B-B14F-4D97-AF65-F5344CB8AC3E}">
        <p14:creationId xmlns:p14="http://schemas.microsoft.com/office/powerpoint/2010/main" val="298468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104C5-CB4E-4C30-92D1-B69B0A2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03" y="925363"/>
            <a:ext cx="7379793" cy="1119634"/>
          </a:xfrm>
        </p:spPr>
        <p:txBody>
          <a:bodyPr/>
          <a:lstStyle/>
          <a:p>
            <a:r>
              <a:rPr lang="it-IT" dirty="0"/>
              <a:t>Risultati test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7E42B7-AC8C-4D7C-DDA2-AF97D0BD68EB}"/>
              </a:ext>
            </a:extLst>
          </p:cNvPr>
          <p:cNvSpPr txBox="1"/>
          <p:nvPr/>
        </p:nvSpPr>
        <p:spPr>
          <a:xfrm>
            <a:off x="1905643" y="2375877"/>
            <a:ext cx="4233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Probabilità che il processo si trovi nello stato iniziale E 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A117A-0818-9FFB-D21A-E129F478F287}"/>
              </a:ext>
            </a:extLst>
          </p:cNvPr>
          <p:cNvSpPr txBox="1"/>
          <p:nvPr/>
        </p:nvSpPr>
        <p:spPr>
          <a:xfrm>
            <a:off x="6309459" y="2283545"/>
            <a:ext cx="36514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altLang="es-ES" sz="1400" dirty="0">
                <a:latin typeface="+mj-lt"/>
              </a:rPr>
              <a:t>Andamenti nel tempo delle probabilità che il processo si trovi negli stati S, IT, O, ID, G 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3F1F7C-4651-0F6B-D970-BADDC6E4E49F}"/>
              </a:ext>
            </a:extLst>
          </p:cNvPr>
          <p:cNvSpPr txBox="1"/>
          <p:nvPr/>
        </p:nvSpPr>
        <p:spPr>
          <a:xfrm>
            <a:off x="7873711" y="642025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tempo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DDACAC-9B22-7857-46E6-FC8F177E66D9}"/>
              </a:ext>
            </a:extLst>
          </p:cNvPr>
          <p:cNvSpPr txBox="1"/>
          <p:nvPr/>
        </p:nvSpPr>
        <p:spPr>
          <a:xfrm>
            <a:off x="3759809" y="642025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tempo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D6EBF9-CBB8-653B-E4B1-450F521A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05" y="2877994"/>
            <a:ext cx="8096387" cy="36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4622F-FA77-AEFC-9256-36FB3BD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di transizione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1A1D1DE-8F15-8551-D3CB-47FC3BE97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496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Calcoliamo le relative probabilità di transizione: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G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7/30	IT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it-IT" dirty="0"/>
                  <a:t> = 1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1/10	O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3/11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1/5	O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4/11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 = 7/30	O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→ 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4/11</a:t>
                </a:r>
              </a:p>
              <a:p>
                <a:pPr marL="0" indent="0">
                  <a:buNone/>
                </a:pPr>
                <a:r>
                  <a:rPr lang="it-IT" dirty="0"/>
                  <a:t>S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it-IT" dirty="0"/>
                  <a:t> = 7/30	 E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 →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it-IT" dirty="0"/>
                  <a:t> = 1</a:t>
                </a:r>
              </a:p>
              <a:p>
                <a:pPr marL="0" indent="0">
                  <a:buNone/>
                </a:pPr>
                <a:r>
                  <a:rPr lang="it-IT" dirty="0"/>
                  <a:t>G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→ </a:t>
                </a:r>
                <a:r>
                  <a:rPr lang="it-IT" dirty="0">
                    <a:solidFill>
                      <a:srgbClr val="111111"/>
                    </a:solidFill>
                    <a:latin typeface="u2000"/>
                  </a:rPr>
                  <a:t>E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latin typeface="u200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it-IT" dirty="0"/>
                  <a:t> = 1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1A1D1DE-8F15-8551-D3CB-47FC3BE97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496749"/>
              </a:xfrm>
              <a:blipFill>
                <a:blip r:embed="rId2"/>
                <a:stretch>
                  <a:fillRect l="-473" t="-2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CA8BC-0354-4458-89F3-EC81C93F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di transizione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C6914AD-9D6C-4E69-B414-03E1EC8F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366377"/>
              </p:ext>
            </p:extLst>
          </p:nvPr>
        </p:nvGraphicFramePr>
        <p:xfrm>
          <a:off x="2230438" y="2638425"/>
          <a:ext cx="7731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90">
                  <a:extLst>
                    <a:ext uri="{9D8B030D-6E8A-4147-A177-3AD203B41FA5}">
                      <a16:colId xmlns:a16="http://schemas.microsoft.com/office/drawing/2014/main" val="15115964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425261299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345418335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351823771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9631601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222296380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1194401507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7021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6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3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2642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13871</TotalTime>
  <Words>1512</Words>
  <Application>Microsoft Office PowerPoint</Application>
  <PresentationFormat>Widescreen</PresentationFormat>
  <Paragraphs>391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u2000</vt:lpstr>
      <vt:lpstr>Verdana</vt:lpstr>
      <vt:lpstr>Wingdings</vt:lpstr>
      <vt:lpstr>Pacco</vt:lpstr>
      <vt:lpstr>catene di markov: Covid</vt:lpstr>
      <vt:lpstr>Descrizione del problema (1/2)</vt:lpstr>
      <vt:lpstr>Descrizione del problema (2/2)</vt:lpstr>
      <vt:lpstr>Equazioni di Champman Kolmogorov</vt:lpstr>
      <vt:lpstr>Equazioni differenziali</vt:lpstr>
      <vt:lpstr>Matlab</vt:lpstr>
      <vt:lpstr>Risultati test</vt:lpstr>
      <vt:lpstr>Probabilità di transizione</vt:lpstr>
      <vt:lpstr>Matrice di transizione</vt:lpstr>
      <vt:lpstr>Absorbing probability</vt:lpstr>
      <vt:lpstr>forma canonica</vt:lpstr>
      <vt:lpstr>Matrice fondamentale</vt:lpstr>
      <vt:lpstr>Presentazione standard di PowerPoint</vt:lpstr>
      <vt:lpstr>Solution matrix</vt:lpstr>
      <vt:lpstr>Convivenza con le varianti</vt:lpstr>
      <vt:lpstr>Equazioni differenziali</vt:lpstr>
      <vt:lpstr>Matlab</vt:lpstr>
      <vt:lpstr>Risultati test</vt:lpstr>
      <vt:lpstr>Presentazione standard di PowerPoint</vt:lpstr>
      <vt:lpstr>Soluzione stazionaria osservata nel continuo</vt:lpstr>
      <vt:lpstr>Probabilità di transizione e expected value</vt:lpstr>
      <vt:lpstr>Spostiamoci nel discreto</vt:lpstr>
      <vt:lpstr>Matrice di transizione</vt:lpstr>
      <vt:lpstr>Presentazione standard di PowerPoint</vt:lpstr>
      <vt:lpstr>Soluzioni stazionarie mediante catena incastrata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catene di markov: Covid</dc:title>
  <dc:creator>MARCO GRECO</dc:creator>
  <cp:lastModifiedBy>MARCO GRECO</cp:lastModifiedBy>
  <cp:revision>20</cp:revision>
  <dcterms:created xsi:type="dcterms:W3CDTF">2022-04-10T13:52:21Z</dcterms:created>
  <dcterms:modified xsi:type="dcterms:W3CDTF">2022-06-16T15:15:30Z</dcterms:modified>
</cp:coreProperties>
</file>