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0" r:id="rId3"/>
    <p:sldId id="282" r:id="rId4"/>
    <p:sldId id="283" r:id="rId5"/>
    <p:sldId id="278" r:id="rId6"/>
    <p:sldId id="280" r:id="rId7"/>
    <p:sldId id="284" r:id="rId8"/>
    <p:sldId id="285" r:id="rId9"/>
    <p:sldId id="279" r:id="rId10"/>
    <p:sldId id="281" r:id="rId11"/>
    <p:sldId id="286" r:id="rId12"/>
    <p:sldId id="263" r:id="rId13"/>
    <p:sldId id="268" r:id="rId14"/>
    <p:sldId id="269" r:id="rId15"/>
    <p:sldId id="267" r:id="rId16"/>
    <p:sldId id="287" r:id="rId17"/>
    <p:sldId id="270" r:id="rId18"/>
    <p:sldId id="288" r:id="rId19"/>
    <p:sldId id="289" r:id="rId20"/>
    <p:sldId id="271" r:id="rId21"/>
    <p:sldId id="272" r:id="rId22"/>
    <p:sldId id="273" r:id="rId23"/>
    <p:sldId id="290" r:id="rId24"/>
    <p:sldId id="293" r:id="rId25"/>
    <p:sldId id="291" r:id="rId26"/>
    <p:sldId id="274" r:id="rId27"/>
    <p:sldId id="275" r:id="rId28"/>
    <p:sldId id="276" r:id="rId29"/>
    <p:sldId id="277" r:id="rId30"/>
    <p:sldId id="292"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0EC002B-3310-4259-8D60-0F6978A90A58}" type="datetimeFigureOut">
              <a:rPr lang="it-IT" smtClean="0"/>
              <a:t>21/06/2023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800097-29CE-4A64-BF72-9B4976B0AB80}"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88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0EC002B-3310-4259-8D60-0F6978A90A58}" type="datetimeFigureOut">
              <a:rPr lang="it-IT" smtClean="0"/>
              <a:t>21/06/2023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394693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0EC002B-3310-4259-8D60-0F6978A90A58}" type="datetimeFigureOut">
              <a:rPr lang="it-IT" smtClean="0"/>
              <a:t>21/06/2023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389426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0EC002B-3310-4259-8D60-0F6978A90A58}" type="datetimeFigureOut">
              <a:rPr lang="it-IT" smtClean="0"/>
              <a:t>21/06/2023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144097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0EC002B-3310-4259-8D60-0F6978A90A58}" type="datetimeFigureOut">
              <a:rPr lang="it-IT" smtClean="0"/>
              <a:t>21/06/2023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0800097-29CE-4A64-BF72-9B4976B0AB80}"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21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0EC002B-3310-4259-8D60-0F6978A90A58}" type="datetimeFigureOut">
              <a:rPr lang="it-IT" smtClean="0"/>
              <a:t>21/06/2023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282495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0EC002B-3310-4259-8D60-0F6978A90A58}" type="datetimeFigureOut">
              <a:rPr lang="it-IT" smtClean="0"/>
              <a:t>21/06/2023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250713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0EC002B-3310-4259-8D60-0F6978A90A58}" type="datetimeFigureOut">
              <a:rPr lang="it-IT" smtClean="0"/>
              <a:t>21/06/2023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71247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C002B-3310-4259-8D60-0F6978A90A58}" type="datetimeFigureOut">
              <a:rPr lang="it-IT" smtClean="0"/>
              <a:t>21/06/2023</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27263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C002B-3310-4259-8D60-0F6978A90A58}" type="datetimeFigureOut">
              <a:rPr lang="it-IT" smtClean="0"/>
              <a:t>21/06/2023</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800097-29CE-4A64-BF72-9B4976B0AB80}" type="slidenum">
              <a:rPr lang="it-IT" smtClean="0"/>
              <a:t>‹N›</a:t>
            </a:fld>
            <a:endParaRPr lang="it-IT"/>
          </a:p>
        </p:txBody>
      </p:sp>
    </p:spTree>
    <p:extLst>
      <p:ext uri="{BB962C8B-B14F-4D97-AF65-F5344CB8AC3E}">
        <p14:creationId xmlns:p14="http://schemas.microsoft.com/office/powerpoint/2010/main" val="402248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0EC002B-3310-4259-8D60-0F6978A90A58}" type="datetimeFigureOut">
              <a:rPr lang="it-IT" smtClean="0"/>
              <a:t>21/06/2023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0800097-29CE-4A64-BF72-9B4976B0AB80}" type="slidenum">
              <a:rPr lang="it-IT" smtClean="0"/>
              <a:t>‹N›</a:t>
            </a:fld>
            <a:endParaRPr lang="it-IT"/>
          </a:p>
        </p:txBody>
      </p:sp>
    </p:spTree>
    <p:extLst>
      <p:ext uri="{BB962C8B-B14F-4D97-AF65-F5344CB8AC3E}">
        <p14:creationId xmlns:p14="http://schemas.microsoft.com/office/powerpoint/2010/main" val="255122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C002B-3310-4259-8D60-0F6978A90A58}" type="datetimeFigureOut">
              <a:rPr lang="it-IT" smtClean="0"/>
              <a:t>21/06/2023</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800097-29CE-4A64-BF72-9B4976B0AB80}"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5694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3FC58C8-3DD0-4F4F-849C-795C5259F346}"/>
              </a:ext>
            </a:extLst>
          </p:cNvPr>
          <p:cNvSpPr txBox="1"/>
          <p:nvPr/>
        </p:nvSpPr>
        <p:spPr>
          <a:xfrm>
            <a:off x="2094271" y="2046977"/>
            <a:ext cx="7138220" cy="584775"/>
          </a:xfrm>
          <a:prstGeom prst="rect">
            <a:avLst/>
          </a:prstGeom>
          <a:noFill/>
        </p:spPr>
        <p:txBody>
          <a:bodyPr wrap="square" rtlCol="0">
            <a:spAutoFit/>
          </a:bodyPr>
          <a:lstStyle/>
          <a:p>
            <a:r>
              <a:rPr lang="it-IT" dirty="0"/>
              <a:t>		                       </a:t>
            </a:r>
            <a:r>
              <a:rPr lang="it-IT" sz="3200" b="1" dirty="0"/>
              <a:t>IL MAVERICK PICKING</a:t>
            </a:r>
            <a:endParaRPr lang="it-IT" b="1" dirty="0"/>
          </a:p>
        </p:txBody>
      </p:sp>
      <p:sp>
        <p:nvSpPr>
          <p:cNvPr id="6" name="CasellaDiTesto 5">
            <a:extLst>
              <a:ext uri="{FF2B5EF4-FFF2-40B4-BE49-F238E27FC236}">
                <a16:creationId xmlns:a16="http://schemas.microsoft.com/office/drawing/2014/main" id="{BA5B4EE4-B091-410A-A171-AD8D5FEEF59F}"/>
              </a:ext>
            </a:extLst>
          </p:cNvPr>
          <p:cNvSpPr txBox="1"/>
          <p:nvPr/>
        </p:nvSpPr>
        <p:spPr>
          <a:xfrm>
            <a:off x="3888658" y="4742197"/>
            <a:ext cx="4586748" cy="369332"/>
          </a:xfrm>
          <a:prstGeom prst="rect">
            <a:avLst/>
          </a:prstGeom>
          <a:noFill/>
        </p:spPr>
        <p:txBody>
          <a:bodyPr wrap="square" rtlCol="0">
            <a:spAutoFit/>
          </a:bodyPr>
          <a:lstStyle/>
          <a:p>
            <a:r>
              <a:rPr lang="it-IT" b="1" dirty="0">
                <a:latin typeface="Trebuchet MS" panose="020B0603020202020204" pitchFamily="34" charset="0"/>
              </a:rPr>
              <a:t>MARCO GRECO  E  ALESSANDRO COVELLI</a:t>
            </a:r>
          </a:p>
        </p:txBody>
      </p:sp>
      <p:sp>
        <p:nvSpPr>
          <p:cNvPr id="2" name="CasellaDiTesto 1">
            <a:extLst>
              <a:ext uri="{FF2B5EF4-FFF2-40B4-BE49-F238E27FC236}">
                <a16:creationId xmlns:a16="http://schemas.microsoft.com/office/drawing/2014/main" id="{54FA10AA-7F6E-4585-B59C-1AFCAA265DCA}"/>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1/31</a:t>
            </a:r>
            <a:endParaRPr lang="it-IT" sz="1200" dirty="0">
              <a:solidFill>
                <a:schemeClr val="bg1"/>
              </a:solidFill>
            </a:endParaRPr>
          </a:p>
        </p:txBody>
      </p:sp>
    </p:spTree>
    <p:extLst>
      <p:ext uri="{BB962C8B-B14F-4D97-AF65-F5344CB8AC3E}">
        <p14:creationId xmlns:p14="http://schemas.microsoft.com/office/powerpoint/2010/main" val="96575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252A9D-0CC2-334D-A335-410057E2846C}"/>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CONFORMANCE (2/2)</a:t>
            </a:r>
            <a:endParaRPr lang="it-IT" dirty="0"/>
          </a:p>
        </p:txBody>
      </p:sp>
      <p:sp>
        <p:nvSpPr>
          <p:cNvPr id="3" name="Segnaposto contenuto 2">
            <a:extLst>
              <a:ext uri="{FF2B5EF4-FFF2-40B4-BE49-F238E27FC236}">
                <a16:creationId xmlns:a16="http://schemas.microsoft.com/office/drawing/2014/main" id="{5FA684BE-358D-EE92-31EC-9ECE1B651489}"/>
              </a:ext>
            </a:extLst>
          </p:cNvPr>
          <p:cNvSpPr>
            <a:spLocks noGrp="1"/>
          </p:cNvSpPr>
          <p:nvPr>
            <p:ph idx="1"/>
          </p:nvPr>
        </p:nvSpPr>
        <p:spPr/>
        <p:txBody>
          <a:bodyPr/>
          <a:lstStyle/>
          <a:p>
            <a:pPr>
              <a:lnSpc>
                <a:spcPct val="150000"/>
              </a:lnSpc>
            </a:pPr>
            <a:r>
              <a:rPr lang="it-IT" dirty="0"/>
              <a:t>Al</a:t>
            </a:r>
            <a:r>
              <a:rPr lang="it-IT" dirty="0">
                <a:solidFill>
                  <a:schemeClr val="tx1"/>
                </a:solidFill>
              </a:rPr>
              <a:t>cuni tecniche di conformance sono:</a:t>
            </a:r>
          </a:p>
          <a:p>
            <a:pPr lvl="7" algn="just">
              <a:lnSpc>
                <a:spcPct val="150000"/>
              </a:lnSpc>
              <a:buFont typeface="Arial" panose="020B0604020202020204" pitchFamily="34" charset="0"/>
              <a:buChar char="•"/>
            </a:pPr>
            <a:r>
              <a:rPr lang="it-IT" sz="1800" b="1" i="1" dirty="0" err="1">
                <a:solidFill>
                  <a:schemeClr val="tx1"/>
                </a:solidFill>
              </a:rPr>
              <a:t>Comparing</a:t>
            </a:r>
            <a:r>
              <a:rPr lang="it-IT" sz="1800" b="1" i="1" dirty="0">
                <a:solidFill>
                  <a:schemeClr val="tx1"/>
                </a:solidFill>
              </a:rPr>
              <a:t> </a:t>
            </a:r>
            <a:r>
              <a:rPr lang="it-IT" sz="1800" b="1" i="1" dirty="0" err="1">
                <a:solidFill>
                  <a:schemeClr val="tx1"/>
                </a:solidFill>
              </a:rPr>
              <a:t>fooprints</a:t>
            </a:r>
            <a:endParaRPr lang="it-IT" sz="1800" dirty="0">
              <a:solidFill>
                <a:schemeClr val="tx1"/>
              </a:solidFill>
            </a:endParaRPr>
          </a:p>
          <a:p>
            <a:pPr lvl="7" algn="just">
              <a:lnSpc>
                <a:spcPct val="150000"/>
              </a:lnSpc>
              <a:buFont typeface="Arial" panose="020B0604020202020204" pitchFamily="34" charset="0"/>
              <a:buChar char="•"/>
            </a:pPr>
            <a:r>
              <a:rPr lang="it-IT" sz="1800" b="1" i="1" dirty="0">
                <a:solidFill>
                  <a:schemeClr val="tx1"/>
                </a:solidFill>
              </a:rPr>
              <a:t>Playing the «token game»</a:t>
            </a:r>
            <a:endParaRPr lang="it-IT" sz="1800" dirty="0">
              <a:solidFill>
                <a:schemeClr val="tx1"/>
              </a:solidFill>
            </a:endParaRPr>
          </a:p>
          <a:p>
            <a:pPr lvl="7" algn="just">
              <a:lnSpc>
                <a:spcPct val="150000"/>
              </a:lnSpc>
              <a:buFont typeface="Arial" panose="020B0604020202020204" pitchFamily="34" charset="0"/>
              <a:buChar char="•"/>
            </a:pPr>
            <a:r>
              <a:rPr lang="it-IT" sz="1800" b="1" i="1" dirty="0" err="1">
                <a:solidFill>
                  <a:schemeClr val="tx1"/>
                </a:solidFill>
              </a:rPr>
              <a:t>Alignments</a:t>
            </a:r>
            <a:endParaRPr lang="it-IT" sz="1800" dirty="0">
              <a:solidFill>
                <a:schemeClr val="tx1"/>
              </a:solidFill>
            </a:endParaRPr>
          </a:p>
          <a:p>
            <a:endParaRPr lang="it-IT" dirty="0"/>
          </a:p>
        </p:txBody>
      </p:sp>
      <p:sp>
        <p:nvSpPr>
          <p:cNvPr id="4" name="CasellaDiTesto 3">
            <a:extLst>
              <a:ext uri="{FF2B5EF4-FFF2-40B4-BE49-F238E27FC236}">
                <a16:creationId xmlns:a16="http://schemas.microsoft.com/office/drawing/2014/main" id="{5C7FF3BD-673B-F235-281C-AA9C6266B76E}"/>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10/31</a:t>
            </a:r>
            <a:endParaRPr lang="it-IT" sz="1200" dirty="0">
              <a:solidFill>
                <a:schemeClr val="bg1"/>
              </a:solidFill>
            </a:endParaRPr>
          </a:p>
        </p:txBody>
      </p:sp>
      <p:sp>
        <p:nvSpPr>
          <p:cNvPr id="6" name="CasellaDiTesto 5">
            <a:extLst>
              <a:ext uri="{FF2B5EF4-FFF2-40B4-BE49-F238E27FC236}">
                <a16:creationId xmlns:a16="http://schemas.microsoft.com/office/drawing/2014/main" id="{D547633D-72E3-B850-BE2D-136F5C17A7EE}"/>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27305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4C5794-011A-502B-9832-7F1C786E58A8}"/>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MINING SOCIAL NETWORK</a:t>
            </a:r>
            <a:endParaRPr lang="it-IT" dirty="0"/>
          </a:p>
        </p:txBody>
      </p:sp>
      <p:sp>
        <p:nvSpPr>
          <p:cNvPr id="3" name="Segnaposto contenuto 2">
            <a:extLst>
              <a:ext uri="{FF2B5EF4-FFF2-40B4-BE49-F238E27FC236}">
                <a16:creationId xmlns:a16="http://schemas.microsoft.com/office/drawing/2014/main" id="{9FA28BE5-CC1F-A798-7880-9DC20723E74D}"/>
              </a:ext>
            </a:extLst>
          </p:cNvPr>
          <p:cNvSpPr>
            <a:spLocks noGrp="1"/>
          </p:cNvSpPr>
          <p:nvPr>
            <p:ph idx="1"/>
          </p:nvPr>
        </p:nvSpPr>
        <p:spPr>
          <a:xfrm>
            <a:off x="1195603" y="1875231"/>
            <a:ext cx="10058400" cy="4023360"/>
          </a:xfrm>
        </p:spPr>
        <p:txBody>
          <a:bodyPr/>
          <a:lstStyle/>
          <a:p>
            <a:pPr>
              <a:lnSpc>
                <a:spcPct val="150000"/>
              </a:lnSpc>
              <a:spcAft>
                <a:spcPts val="800"/>
              </a:spcAft>
            </a:pP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 ulteriore analisi che gli strumenti di Process Mining rendono possibile è quella  della  rete  sociale  (Social Network Analysis), ovvero l’identificazione delle persone coinvolte nel processo e le relazioni che si instaurano tra di esse. Una rete sociale può essere analizzata attraverso diverse metriche. Esse sono:​</a:t>
            </a:r>
          </a:p>
          <a:p>
            <a:pPr marL="1351460" lvl="5" indent="-342900">
              <a:lnSpc>
                <a:spcPct val="150000"/>
              </a:lnSpc>
              <a:buFont typeface="Symbol" panose="05050102010706020507" pitchFamily="18" charset="2"/>
              <a:buChar char=""/>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Handover of Work​</a:t>
            </a:r>
          </a:p>
          <a:p>
            <a:pPr marL="1351460" lvl="5" indent="-342900">
              <a:lnSpc>
                <a:spcPct val="150000"/>
              </a:lnSpc>
              <a:buFont typeface="Symbol" panose="05050102010706020507" pitchFamily="18" charset="2"/>
              <a:buChar char=""/>
            </a:pPr>
            <a:r>
              <a:rPr lang="it-IT" sz="16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Subcontracting</a:t>
            </a:r>
            <a:endPar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351460" lvl="5" indent="-342900">
              <a:lnSpc>
                <a:spcPct val="150000"/>
              </a:lnSpc>
              <a:buFont typeface="Symbol" panose="05050102010706020507" pitchFamily="18" charset="2"/>
              <a:buChar char=""/>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Working </a:t>
            </a:r>
            <a:r>
              <a:rPr lang="it-IT" sz="16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Together</a:t>
            </a: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1351460" lvl="5" indent="-342900">
              <a:lnSpc>
                <a:spcPct val="150000"/>
              </a:lnSpc>
              <a:spcAft>
                <a:spcPts val="800"/>
              </a:spcAft>
              <a:buFont typeface="Symbol" panose="05050102010706020507" pitchFamily="18" charset="2"/>
              <a:buChar char=""/>
            </a:pPr>
            <a:r>
              <a:rPr lang="it-IT" sz="16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Similar</a:t>
            </a: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Task​</a:t>
            </a:r>
          </a:p>
          <a:p>
            <a:endParaRPr lang="it-IT" dirty="0"/>
          </a:p>
        </p:txBody>
      </p:sp>
      <p:sp>
        <p:nvSpPr>
          <p:cNvPr id="4" name="CasellaDiTesto 3">
            <a:extLst>
              <a:ext uri="{FF2B5EF4-FFF2-40B4-BE49-F238E27FC236}">
                <a16:creationId xmlns:a16="http://schemas.microsoft.com/office/drawing/2014/main" id="{C330D849-2E61-C246-85EB-93C18459BBFF}"/>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11/31</a:t>
            </a:r>
            <a:endParaRPr lang="it-IT" sz="1200" dirty="0">
              <a:solidFill>
                <a:schemeClr val="bg1"/>
              </a:solidFill>
            </a:endParaRPr>
          </a:p>
        </p:txBody>
      </p:sp>
      <p:sp>
        <p:nvSpPr>
          <p:cNvPr id="5" name="CasellaDiTesto 4">
            <a:extLst>
              <a:ext uri="{FF2B5EF4-FFF2-40B4-BE49-F238E27FC236}">
                <a16:creationId xmlns:a16="http://schemas.microsoft.com/office/drawing/2014/main" id="{9249114C-0956-4AFA-40B7-AA483BC2B50F}"/>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299045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7BBDD016-5581-436E-B276-EEDA10F046FD}"/>
              </a:ext>
            </a:extLst>
          </p:cNvPr>
          <p:cNvSpPr txBox="1"/>
          <p:nvPr/>
        </p:nvSpPr>
        <p:spPr>
          <a:xfrm>
            <a:off x="2344989" y="865216"/>
            <a:ext cx="7502013" cy="923330"/>
          </a:xfrm>
          <a:prstGeom prst="rect">
            <a:avLst/>
          </a:prstGeom>
          <a:noFill/>
        </p:spPr>
        <p:txBody>
          <a:bodyPr wrap="square">
            <a:spAutoFit/>
          </a:bodyPr>
          <a:lstStyle/>
          <a:p>
            <a:r>
              <a:rPr kumimoji="0" lang="it-IT" sz="54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MAVERICK PICKING</a:t>
            </a:r>
            <a:endParaRPr lang="it-IT" dirty="0"/>
          </a:p>
        </p:txBody>
      </p:sp>
      <p:sp>
        <p:nvSpPr>
          <p:cNvPr id="7" name="CasellaDiTesto 6">
            <a:extLst>
              <a:ext uri="{FF2B5EF4-FFF2-40B4-BE49-F238E27FC236}">
                <a16:creationId xmlns:a16="http://schemas.microsoft.com/office/drawing/2014/main" id="{92B58E30-7ADF-4276-A450-80AE8F1D1104}"/>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12/31</a:t>
            </a:r>
            <a:endParaRPr lang="it-IT" sz="1200" dirty="0">
              <a:solidFill>
                <a:schemeClr val="bg1"/>
              </a:solidFill>
            </a:endParaRPr>
          </a:p>
        </p:txBody>
      </p:sp>
      <p:sp>
        <p:nvSpPr>
          <p:cNvPr id="8" name="CasellaDiTesto 7">
            <a:extLst>
              <a:ext uri="{FF2B5EF4-FFF2-40B4-BE49-F238E27FC236}">
                <a16:creationId xmlns:a16="http://schemas.microsoft.com/office/drawing/2014/main" id="{C8A9DF9A-D3F0-39AE-B59B-E07908E0E9B7}"/>
              </a:ext>
            </a:extLst>
          </p:cNvPr>
          <p:cNvSpPr txBox="1"/>
          <p:nvPr/>
        </p:nvSpPr>
        <p:spPr>
          <a:xfrm>
            <a:off x="1082839" y="2133132"/>
            <a:ext cx="10026315" cy="1891287"/>
          </a:xfrm>
          <a:prstGeom prst="rect">
            <a:avLst/>
          </a:prstGeom>
          <a:noFill/>
        </p:spPr>
        <p:txBody>
          <a:bodyPr wrap="square" rtlCol="0">
            <a:spAutoFit/>
          </a:bodyPr>
          <a:lstStyle/>
          <a:p>
            <a:pPr>
              <a:lnSpc>
                <a:spcPct val="150000"/>
              </a:lnSpc>
            </a:pPr>
            <a:r>
              <a:rPr lang="it-IT" sz="2000" dirty="0"/>
              <a:t>Il maverick picking consiste nel mancato rispetto delle regole di prelievo, imposte dall’azienda, da parte degli operatori. In molti casi le deviazioni dai programmi di lavoro influiscono negativamente sulle prestazioni sia dell’operatore sia del magazzino ed è quindi molto utile evitarle. </a:t>
            </a:r>
          </a:p>
        </p:txBody>
      </p:sp>
      <p:sp>
        <p:nvSpPr>
          <p:cNvPr id="6" name="CasellaDiTesto 5">
            <a:extLst>
              <a:ext uri="{FF2B5EF4-FFF2-40B4-BE49-F238E27FC236}">
                <a16:creationId xmlns:a16="http://schemas.microsoft.com/office/drawing/2014/main" id="{B1D6152D-5447-68D3-31C3-277F2A0506CB}"/>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292522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46EFB3-DAC1-3B1E-EBDC-B352459E7108}"/>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PERCHÉ SI VERIFICA?</a:t>
            </a:r>
            <a:endParaRPr lang="it-IT" dirty="0"/>
          </a:p>
        </p:txBody>
      </p:sp>
      <p:sp>
        <p:nvSpPr>
          <p:cNvPr id="3" name="Segnaposto contenuto 2">
            <a:extLst>
              <a:ext uri="{FF2B5EF4-FFF2-40B4-BE49-F238E27FC236}">
                <a16:creationId xmlns:a16="http://schemas.microsoft.com/office/drawing/2014/main" id="{D20B6D2D-5409-8666-26A6-DAE89353F969}"/>
              </a:ext>
            </a:extLst>
          </p:cNvPr>
          <p:cNvSpPr>
            <a:spLocks noGrp="1"/>
          </p:cNvSpPr>
          <p:nvPr>
            <p:ph idx="1"/>
          </p:nvPr>
        </p:nvSpPr>
        <p:spPr/>
        <p:txBody>
          <a:bodyPr/>
          <a:lstStyle/>
          <a:p>
            <a:pPr>
              <a:lnSpc>
                <a:spcPct val="107000"/>
              </a:lnSpc>
              <a:spcAft>
                <a:spcPts val="800"/>
              </a:spcAft>
            </a:pPr>
            <a:r>
              <a:rPr lang="it-IT" sz="1800" dirty="0">
                <a:solidFill>
                  <a:schemeClr val="tx1"/>
                </a:solidFill>
                <a:effectLst/>
                <a:ea typeface="Calibri" panose="020F0502020204030204" pitchFamily="34" charset="0"/>
                <a:cs typeface="Times New Roman" panose="02020603050405020304" pitchFamily="18" charset="0"/>
              </a:rPr>
              <a:t>Sono state identificate tre cause principali:</a:t>
            </a:r>
          </a:p>
          <a:p>
            <a:pPr>
              <a:lnSpc>
                <a:spcPct val="107000"/>
              </a:lnSpc>
              <a:spcAft>
                <a:spcPts val="800"/>
              </a:spcAft>
            </a:pPr>
            <a:r>
              <a:rPr lang="it-IT" sz="1800" dirty="0">
                <a:solidFill>
                  <a:schemeClr val="tx1"/>
                </a:solidFill>
                <a:effectLst/>
                <a:ea typeface="Calibri" panose="020F0502020204030204" pitchFamily="34" charset="0"/>
                <a:cs typeface="Times New Roman" panose="02020603050405020304" pitchFamily="18" charset="0"/>
              </a:rPr>
              <a:t>1.	Gli obiettivi personali e il comportamento dell’operatore</a:t>
            </a:r>
          </a:p>
          <a:p>
            <a:pPr>
              <a:lnSpc>
                <a:spcPct val="107000"/>
              </a:lnSpc>
              <a:spcAft>
                <a:spcPts val="800"/>
              </a:spcAft>
            </a:pPr>
            <a:r>
              <a:rPr lang="it-IT" sz="1800" dirty="0">
                <a:solidFill>
                  <a:schemeClr val="tx1"/>
                </a:solidFill>
                <a:effectLst/>
                <a:ea typeface="Calibri" panose="020F0502020204030204" pitchFamily="34" charset="0"/>
                <a:cs typeface="Times New Roman" panose="02020603050405020304" pitchFamily="18" charset="0"/>
              </a:rPr>
              <a:t>2.	I comportamenti di altri operatori </a:t>
            </a:r>
          </a:p>
          <a:p>
            <a:pPr>
              <a:lnSpc>
                <a:spcPct val="107000"/>
              </a:lnSpc>
              <a:spcAft>
                <a:spcPts val="800"/>
              </a:spcAft>
            </a:pPr>
            <a:r>
              <a:rPr lang="it-IT" sz="1800" dirty="0">
                <a:solidFill>
                  <a:schemeClr val="tx1"/>
                </a:solidFill>
                <a:effectLst/>
                <a:ea typeface="Calibri" panose="020F0502020204030204" pitchFamily="34" charset="0"/>
                <a:cs typeface="Times New Roman" panose="02020603050405020304" pitchFamily="18" charset="0"/>
              </a:rPr>
              <a:t>3.	La tipologia di ambiente di lavoro. </a:t>
            </a:r>
          </a:p>
          <a:p>
            <a:endParaRPr lang="it-IT" sz="2000" dirty="0"/>
          </a:p>
        </p:txBody>
      </p:sp>
      <p:sp>
        <p:nvSpPr>
          <p:cNvPr id="4" name="CasellaDiTesto 3">
            <a:extLst>
              <a:ext uri="{FF2B5EF4-FFF2-40B4-BE49-F238E27FC236}">
                <a16:creationId xmlns:a16="http://schemas.microsoft.com/office/drawing/2014/main" id="{B6644A40-9766-933E-792A-3514E9875023}"/>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13/31</a:t>
            </a:r>
            <a:endParaRPr lang="it-IT" sz="1200" dirty="0">
              <a:solidFill>
                <a:schemeClr val="bg1"/>
              </a:solidFill>
            </a:endParaRPr>
          </a:p>
        </p:txBody>
      </p:sp>
      <p:sp>
        <p:nvSpPr>
          <p:cNvPr id="6" name="CasellaDiTesto 5">
            <a:extLst>
              <a:ext uri="{FF2B5EF4-FFF2-40B4-BE49-F238E27FC236}">
                <a16:creationId xmlns:a16="http://schemas.microsoft.com/office/drawing/2014/main" id="{CB9CD939-63E7-63E4-7FEF-444AE4E3B40E}"/>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133342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E7E70-4E28-6AED-D952-BDF23F468CFC}"/>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CASO DI STUDIO</a:t>
            </a:r>
            <a:endParaRPr lang="it-IT" dirty="0"/>
          </a:p>
        </p:txBody>
      </p:sp>
      <p:sp>
        <p:nvSpPr>
          <p:cNvPr id="3" name="Segnaposto contenuto 2">
            <a:extLst>
              <a:ext uri="{FF2B5EF4-FFF2-40B4-BE49-F238E27FC236}">
                <a16:creationId xmlns:a16="http://schemas.microsoft.com/office/drawing/2014/main" id="{363CDC02-59E9-0319-E183-752D69753D28}"/>
              </a:ext>
            </a:extLst>
          </p:cNvPr>
          <p:cNvSpPr>
            <a:spLocks noGrp="1"/>
          </p:cNvSpPr>
          <p:nvPr>
            <p:ph idx="1"/>
          </p:nvPr>
        </p:nvSpPr>
        <p:spPr/>
        <p:txBody>
          <a:bodyPr>
            <a:normAutofit lnSpcReduction="10000"/>
          </a:bodyPr>
          <a:lstStyle/>
          <a:p>
            <a:pPr>
              <a:lnSpc>
                <a:spcPct val="150000"/>
              </a:lnSpc>
            </a:pPr>
            <a:r>
              <a:rPr lang="it-IT" dirty="0">
                <a:solidFill>
                  <a:schemeClr val="tx1"/>
                </a:solidFill>
              </a:rPr>
              <a:t>In questo elaborato sono state analizzati tre fenomeni che portano ad una deviazione dal programma di lavoro:</a:t>
            </a:r>
          </a:p>
          <a:p>
            <a:pPr>
              <a:lnSpc>
                <a:spcPct val="150000"/>
              </a:lnSpc>
            </a:pPr>
            <a:r>
              <a:rPr lang="it-IT" dirty="0">
                <a:solidFill>
                  <a:schemeClr val="tx1"/>
                </a:solidFill>
              </a:rPr>
              <a:t>1)	Numero errato di articoli prelevati</a:t>
            </a:r>
          </a:p>
          <a:p>
            <a:pPr>
              <a:lnSpc>
                <a:spcPct val="150000"/>
              </a:lnSpc>
            </a:pPr>
            <a:r>
              <a:rPr lang="it-IT" dirty="0">
                <a:solidFill>
                  <a:schemeClr val="tx1"/>
                </a:solidFill>
              </a:rPr>
              <a:t>2)	Percorso obbligato non rispettato</a:t>
            </a:r>
          </a:p>
          <a:p>
            <a:pPr>
              <a:lnSpc>
                <a:spcPct val="150000"/>
              </a:lnSpc>
            </a:pPr>
            <a:r>
              <a:rPr lang="it-IT" dirty="0">
                <a:solidFill>
                  <a:schemeClr val="tx1"/>
                </a:solidFill>
              </a:rPr>
              <a:t>3)	Problemi con i dispositivi</a:t>
            </a:r>
          </a:p>
          <a:p>
            <a:pPr>
              <a:lnSpc>
                <a:spcPct val="150000"/>
              </a:lnSpc>
            </a:pPr>
            <a:r>
              <a:rPr lang="it-IT" dirty="0">
                <a:solidFill>
                  <a:schemeClr val="tx1"/>
                </a:solidFill>
              </a:rPr>
              <a:t>Per poter analizzare tali deviazioni, è stato utilizzato il linguaggio di programmazione Python e le librerie di Python for Process Mining (PM4PY) all’interno del editor Visual Studio Code.</a:t>
            </a:r>
          </a:p>
          <a:p>
            <a:endParaRPr lang="it-IT" dirty="0"/>
          </a:p>
        </p:txBody>
      </p:sp>
      <p:sp>
        <p:nvSpPr>
          <p:cNvPr id="6" name="CasellaDiTesto 5">
            <a:extLst>
              <a:ext uri="{FF2B5EF4-FFF2-40B4-BE49-F238E27FC236}">
                <a16:creationId xmlns:a16="http://schemas.microsoft.com/office/drawing/2014/main" id="{8B9367E7-3699-52BD-A050-1934C5120863}"/>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14/31</a:t>
            </a:r>
            <a:endParaRPr lang="it-IT" sz="1200" dirty="0">
              <a:solidFill>
                <a:schemeClr val="bg1"/>
              </a:solidFill>
            </a:endParaRPr>
          </a:p>
        </p:txBody>
      </p:sp>
      <p:sp>
        <p:nvSpPr>
          <p:cNvPr id="7" name="CasellaDiTesto 6">
            <a:extLst>
              <a:ext uri="{FF2B5EF4-FFF2-40B4-BE49-F238E27FC236}">
                <a16:creationId xmlns:a16="http://schemas.microsoft.com/office/drawing/2014/main" id="{033838C0-6F87-8934-664E-8BD76BA8FE79}"/>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2909117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0D1D11F5-031B-434A-BAAF-E01B3C5EBB7C}"/>
              </a:ext>
            </a:extLst>
          </p:cNvPr>
          <p:cNvSpPr txBox="1"/>
          <p:nvPr/>
        </p:nvSpPr>
        <p:spPr>
          <a:xfrm>
            <a:off x="1865667" y="749417"/>
            <a:ext cx="8460655" cy="1200329"/>
          </a:xfrm>
          <a:prstGeom prst="rect">
            <a:avLst/>
          </a:prstGeom>
          <a:noFill/>
        </p:spPr>
        <p:txBody>
          <a:bodyPr wrap="square">
            <a:spAutoFit/>
          </a:bodyPr>
          <a:lstStyle/>
          <a:p>
            <a:r>
              <a:rPr kumimoji="0" lang="it-IT" sz="54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DESCRIZIONE DEL PROCESSO</a:t>
            </a:r>
          </a:p>
          <a:p>
            <a:endParaRPr lang="it-IT" dirty="0"/>
          </a:p>
        </p:txBody>
      </p:sp>
      <p:sp>
        <p:nvSpPr>
          <p:cNvPr id="6" name="CasellaDiTesto 5">
            <a:extLst>
              <a:ext uri="{FF2B5EF4-FFF2-40B4-BE49-F238E27FC236}">
                <a16:creationId xmlns:a16="http://schemas.microsoft.com/office/drawing/2014/main" id="{6C9D23C0-CD26-4710-A21B-BCCC0B2CF415}"/>
              </a:ext>
            </a:extLst>
          </p:cNvPr>
          <p:cNvSpPr txBox="1"/>
          <p:nvPr/>
        </p:nvSpPr>
        <p:spPr>
          <a:xfrm>
            <a:off x="1086460" y="1949746"/>
            <a:ext cx="10019071" cy="4247317"/>
          </a:xfrm>
          <a:prstGeom prst="rect">
            <a:avLst/>
          </a:prstGeom>
          <a:noFill/>
        </p:spPr>
        <p:txBody>
          <a:bodyPr wrap="square" rtlCol="0">
            <a:spAutoFit/>
          </a:bodyPr>
          <a:lstStyle/>
          <a:p>
            <a:pPr>
              <a:lnSpc>
                <a:spcPct val="150000"/>
              </a:lnSpc>
            </a:pPr>
            <a:r>
              <a:rPr lang="it-IT" sz="1400" dirty="0">
                <a:latin typeface="Trebuchet MS" panose="020B0603020202020204" pitchFamily="34" charset="0"/>
              </a:rPr>
              <a:t>L’avvio del processo di picking avviene con l’acquisizione di una lista da parte di un operatore. Agganciata la lista, egli preleva i supporti indicati per la movimentazione dei prodotti e inizia la fase di prelievo. Per ciascuna referenza possono verificarsi tre situazioni:</a:t>
            </a:r>
          </a:p>
          <a:p>
            <a:pPr marL="342900" indent="-342900">
              <a:lnSpc>
                <a:spcPct val="150000"/>
              </a:lnSpc>
              <a:buFont typeface="+mj-lt"/>
              <a:buAutoNum type="arabicPeriod"/>
            </a:pPr>
            <a:r>
              <a:rPr lang="it-IT" sz="1400" dirty="0">
                <a:latin typeface="Trebuchet MS" panose="020B0603020202020204" pitchFamily="34" charset="0"/>
              </a:rPr>
              <a:t>Tutti i colli sono presenti in posto presa. In questo caso il tempo di prelievo dipende dal tipo di referenza, dalla quantità e dalla posizione del prodotto. </a:t>
            </a:r>
          </a:p>
          <a:p>
            <a:pPr marL="342900" indent="-342900">
              <a:lnSpc>
                <a:spcPct val="150000"/>
              </a:lnSpc>
              <a:buFont typeface="+mj-lt"/>
              <a:buAutoNum type="arabicPeriod"/>
            </a:pPr>
            <a:r>
              <a:rPr lang="it-IT" sz="1400" dirty="0">
                <a:latin typeface="Trebuchet MS" panose="020B0603020202020204" pitchFamily="34" charset="0"/>
              </a:rPr>
              <a:t>Non tutti i colli sono presenti in posto presa e, quindi, si verifica la presenza o meno di altri colli in scorta.                                                                                                                                                                                      a) Se non sono presenti altri colli in scorta, il preparatore preleva i colli presenti.                                                                 b) Se sono presenti altri colli in scorta, si avvia l’attività dei ripristino.</a:t>
            </a:r>
          </a:p>
          <a:p>
            <a:pPr marL="342900" indent="-342900">
              <a:lnSpc>
                <a:spcPct val="150000"/>
              </a:lnSpc>
              <a:buFont typeface="+mj-lt"/>
              <a:buAutoNum type="arabicPeriod"/>
            </a:pPr>
            <a:r>
              <a:rPr lang="it-IT" sz="1400" dirty="0">
                <a:latin typeface="Trebuchet MS" panose="020B0603020202020204" pitchFamily="34" charset="0"/>
              </a:rPr>
              <a:t>Nessuno dei colli è presente in posto presa e, quindi, si verifica la presenza o meno di altri colli in scorta.</a:t>
            </a:r>
          </a:p>
          <a:p>
            <a:pPr>
              <a:lnSpc>
                <a:spcPct val="150000"/>
              </a:lnSpc>
            </a:pPr>
            <a:r>
              <a:rPr lang="it-IT" sz="1400" dirty="0">
                <a:latin typeface="Trebuchet MS" panose="020B0603020202020204" pitchFamily="34" charset="0"/>
              </a:rPr>
              <a:t>       a) Se non sono presenti altri colli in scorta, l’operatore genera un inevaso.</a:t>
            </a:r>
          </a:p>
          <a:p>
            <a:pPr>
              <a:lnSpc>
                <a:spcPct val="150000"/>
              </a:lnSpc>
            </a:pPr>
            <a:r>
              <a:rPr lang="it-IT" sz="1400" dirty="0">
                <a:latin typeface="Trebuchet MS" panose="020B0603020202020204" pitchFamily="34" charset="0"/>
              </a:rPr>
              <a:t>       b) Se sono presenti altri colli in scorta, si avvia l’attività di ripristino.</a:t>
            </a:r>
          </a:p>
          <a:p>
            <a:pPr>
              <a:lnSpc>
                <a:spcPct val="150000"/>
              </a:lnSpc>
            </a:pPr>
            <a:r>
              <a:rPr lang="it-IT" sz="1400" dirty="0">
                <a:latin typeface="Trebuchet MS" panose="020B0603020202020204" pitchFamily="34" charset="0"/>
              </a:rPr>
              <a:t>Il preparatore itera il processo di prelievo descritto fino al totale esaurimento della lista. </a:t>
            </a:r>
          </a:p>
          <a:p>
            <a:endParaRPr lang="it-IT" dirty="0"/>
          </a:p>
        </p:txBody>
      </p:sp>
      <p:sp>
        <p:nvSpPr>
          <p:cNvPr id="7" name="CasellaDiTesto 6">
            <a:extLst>
              <a:ext uri="{FF2B5EF4-FFF2-40B4-BE49-F238E27FC236}">
                <a16:creationId xmlns:a16="http://schemas.microsoft.com/office/drawing/2014/main" id="{E16890FC-E80F-460F-A348-2123D7EF23D4}"/>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15/31</a:t>
            </a:r>
            <a:endParaRPr lang="it-IT" sz="1200" dirty="0">
              <a:solidFill>
                <a:schemeClr val="bg1"/>
              </a:solidFill>
            </a:endParaRPr>
          </a:p>
        </p:txBody>
      </p:sp>
      <p:sp>
        <p:nvSpPr>
          <p:cNvPr id="9" name="CasellaDiTesto 8">
            <a:extLst>
              <a:ext uri="{FF2B5EF4-FFF2-40B4-BE49-F238E27FC236}">
                <a16:creationId xmlns:a16="http://schemas.microsoft.com/office/drawing/2014/main" id="{0F70DCFF-57C2-651C-7899-0185FA9AF76A}"/>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52566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FC4A4-0C9F-8805-4742-4AE2CC50F6D0}"/>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a:t>
            </a:r>
            <a:endParaRPr lang="it-IT" dirty="0"/>
          </a:p>
        </p:txBody>
      </p:sp>
      <p:sp>
        <p:nvSpPr>
          <p:cNvPr id="3" name="Segnaposto contenuto 2">
            <a:extLst>
              <a:ext uri="{FF2B5EF4-FFF2-40B4-BE49-F238E27FC236}">
                <a16:creationId xmlns:a16="http://schemas.microsoft.com/office/drawing/2014/main" id="{990464D8-4218-468A-EC16-2F075BFED2F3}"/>
              </a:ext>
            </a:extLst>
          </p:cNvPr>
          <p:cNvSpPr>
            <a:spLocks noGrp="1"/>
          </p:cNvSpPr>
          <p:nvPr>
            <p:ph idx="1"/>
          </p:nvPr>
        </p:nvSpPr>
        <p:spPr>
          <a:xfrm>
            <a:off x="1097280" y="1845734"/>
            <a:ext cx="10058400" cy="356692"/>
          </a:xfrm>
        </p:spPr>
        <p:txBody>
          <a:bodyPr/>
          <a:lstStyle/>
          <a:p>
            <a:pPr marL="566928" lvl="3" indent="0">
              <a:buNone/>
            </a:pPr>
            <a:r>
              <a:rPr lang="it-IT" dirty="0">
                <a:solidFill>
                  <a:schemeClr val="tx1"/>
                </a:solidFill>
              </a:rPr>
              <a:t>		           </a:t>
            </a:r>
            <a:r>
              <a:rPr lang="it-IT" sz="1800" dirty="0">
                <a:solidFill>
                  <a:schemeClr val="tx1"/>
                </a:solidFill>
              </a:rPr>
              <a:t>La schermata iniziale del programma è riportata in figura:</a:t>
            </a:r>
            <a:endParaRPr lang="it-IT" dirty="0">
              <a:solidFill>
                <a:schemeClr val="tx1"/>
              </a:solidFill>
            </a:endParaRPr>
          </a:p>
        </p:txBody>
      </p:sp>
      <p:cxnSp>
        <p:nvCxnSpPr>
          <p:cNvPr id="7" name="Connettore 2 6">
            <a:extLst>
              <a:ext uri="{FF2B5EF4-FFF2-40B4-BE49-F238E27FC236}">
                <a16:creationId xmlns:a16="http://schemas.microsoft.com/office/drawing/2014/main" id="{579C4996-885B-8371-690D-94B9AE7D52C2}"/>
              </a:ext>
            </a:extLst>
          </p:cNvPr>
          <p:cNvCxnSpPr/>
          <p:nvPr/>
        </p:nvCxnSpPr>
        <p:spPr>
          <a:xfrm>
            <a:off x="5356860" y="3422363"/>
            <a:ext cx="1264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F0A857EB-0CC7-B0EB-F8A1-5E74FA11064C}"/>
              </a:ext>
            </a:extLst>
          </p:cNvPr>
          <p:cNvCxnSpPr/>
          <p:nvPr/>
        </p:nvCxnSpPr>
        <p:spPr>
          <a:xfrm>
            <a:off x="5356860" y="3840346"/>
            <a:ext cx="1264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38A4B454-9F58-445A-EDE7-753A86C44AC0}"/>
              </a:ext>
            </a:extLst>
          </p:cNvPr>
          <p:cNvCxnSpPr/>
          <p:nvPr/>
        </p:nvCxnSpPr>
        <p:spPr>
          <a:xfrm>
            <a:off x="5356860" y="4351020"/>
            <a:ext cx="1264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F101014F-5F1B-CC2E-5238-9CCCD4E309EB}"/>
              </a:ext>
            </a:extLst>
          </p:cNvPr>
          <p:cNvCxnSpPr/>
          <p:nvPr/>
        </p:nvCxnSpPr>
        <p:spPr>
          <a:xfrm>
            <a:off x="5356860" y="4778930"/>
            <a:ext cx="1264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476427C1-1D80-CCC7-7247-B1E561F89D59}"/>
              </a:ext>
            </a:extLst>
          </p:cNvPr>
          <p:cNvSpPr txBox="1"/>
          <p:nvPr/>
        </p:nvSpPr>
        <p:spPr>
          <a:xfrm>
            <a:off x="6621780" y="3273937"/>
            <a:ext cx="2876557" cy="276999"/>
          </a:xfrm>
          <a:prstGeom prst="rect">
            <a:avLst/>
          </a:prstGeom>
          <a:noFill/>
        </p:spPr>
        <p:txBody>
          <a:bodyPr wrap="none" rtlCol="0">
            <a:spAutoFit/>
          </a:bodyPr>
          <a:lstStyle/>
          <a:p>
            <a:r>
              <a:rPr lang="it-IT" sz="1200" dirty="0"/>
              <a:t>Permette di importare il file in formato CSV</a:t>
            </a:r>
          </a:p>
        </p:txBody>
      </p:sp>
      <p:sp>
        <p:nvSpPr>
          <p:cNvPr id="13" name="CasellaDiTesto 12">
            <a:extLst>
              <a:ext uri="{FF2B5EF4-FFF2-40B4-BE49-F238E27FC236}">
                <a16:creationId xmlns:a16="http://schemas.microsoft.com/office/drawing/2014/main" id="{7730BBC8-ABB3-ED5D-0F62-085FF864E9DF}"/>
              </a:ext>
            </a:extLst>
          </p:cNvPr>
          <p:cNvSpPr txBox="1"/>
          <p:nvPr/>
        </p:nvSpPr>
        <p:spPr>
          <a:xfrm>
            <a:off x="6621780" y="3726726"/>
            <a:ext cx="5570220" cy="276999"/>
          </a:xfrm>
          <a:prstGeom prst="rect">
            <a:avLst/>
          </a:prstGeom>
          <a:noFill/>
        </p:spPr>
        <p:txBody>
          <a:bodyPr wrap="square" rtlCol="0">
            <a:spAutoFit/>
          </a:bodyPr>
          <a:lstStyle/>
          <a:p>
            <a:r>
              <a:rPr lang="it-IT" sz="1200" dirty="0"/>
              <a:t>Permette di rilevare il problema del Pick </a:t>
            </a:r>
            <a:r>
              <a:rPr lang="it-IT" sz="1200" dirty="0" err="1"/>
              <a:t>Error</a:t>
            </a:r>
            <a:r>
              <a:rPr lang="it-IT" sz="1200" dirty="0"/>
              <a:t> solo dopo aver inserito il file CSV</a:t>
            </a:r>
          </a:p>
        </p:txBody>
      </p:sp>
      <p:sp>
        <p:nvSpPr>
          <p:cNvPr id="14" name="CasellaDiTesto 13">
            <a:extLst>
              <a:ext uri="{FF2B5EF4-FFF2-40B4-BE49-F238E27FC236}">
                <a16:creationId xmlns:a16="http://schemas.microsoft.com/office/drawing/2014/main" id="{D9D62FC3-1663-4100-FDD1-20FAFE8D4FEA}"/>
              </a:ext>
            </a:extLst>
          </p:cNvPr>
          <p:cNvSpPr txBox="1"/>
          <p:nvPr/>
        </p:nvSpPr>
        <p:spPr>
          <a:xfrm>
            <a:off x="6613425" y="4228515"/>
            <a:ext cx="5100755" cy="276999"/>
          </a:xfrm>
          <a:prstGeom prst="rect">
            <a:avLst/>
          </a:prstGeom>
          <a:noFill/>
        </p:spPr>
        <p:txBody>
          <a:bodyPr wrap="none" rtlCol="0">
            <a:spAutoFit/>
          </a:bodyPr>
          <a:lstStyle/>
          <a:p>
            <a:r>
              <a:rPr lang="it-IT" sz="1200" dirty="0"/>
              <a:t>Permette di rilevare il problema del </a:t>
            </a:r>
            <a:r>
              <a:rPr lang="it-IT" sz="1200" dirty="0" err="1"/>
              <a:t>Path</a:t>
            </a:r>
            <a:r>
              <a:rPr lang="it-IT" sz="1200" dirty="0"/>
              <a:t> </a:t>
            </a:r>
            <a:r>
              <a:rPr lang="it-IT" sz="1200" dirty="0" err="1"/>
              <a:t>Error</a:t>
            </a:r>
            <a:r>
              <a:rPr lang="it-IT" sz="1200" dirty="0"/>
              <a:t> solo dopo aver inserito il file CSV</a:t>
            </a:r>
          </a:p>
        </p:txBody>
      </p:sp>
      <p:sp>
        <p:nvSpPr>
          <p:cNvPr id="15" name="CasellaDiTesto 14">
            <a:extLst>
              <a:ext uri="{FF2B5EF4-FFF2-40B4-BE49-F238E27FC236}">
                <a16:creationId xmlns:a16="http://schemas.microsoft.com/office/drawing/2014/main" id="{4CD3E18A-6222-C6D8-F9D6-8563473AFC4A}"/>
              </a:ext>
            </a:extLst>
          </p:cNvPr>
          <p:cNvSpPr txBox="1"/>
          <p:nvPr/>
        </p:nvSpPr>
        <p:spPr>
          <a:xfrm>
            <a:off x="6621780" y="4642301"/>
            <a:ext cx="5440680" cy="276999"/>
          </a:xfrm>
          <a:prstGeom prst="rect">
            <a:avLst/>
          </a:prstGeom>
          <a:noFill/>
        </p:spPr>
        <p:txBody>
          <a:bodyPr wrap="square" rtlCol="0">
            <a:spAutoFit/>
          </a:bodyPr>
          <a:lstStyle/>
          <a:p>
            <a:r>
              <a:rPr lang="it-IT" sz="1200" dirty="0"/>
              <a:t>Permette di rilevare il problema del Devices </a:t>
            </a:r>
            <a:r>
              <a:rPr lang="it-IT" sz="1200" dirty="0" err="1"/>
              <a:t>Error</a:t>
            </a:r>
            <a:r>
              <a:rPr lang="it-IT" sz="1200" dirty="0"/>
              <a:t> solo dopo aver inserito il file CSV</a:t>
            </a:r>
          </a:p>
        </p:txBody>
      </p:sp>
      <p:sp>
        <p:nvSpPr>
          <p:cNvPr id="19" name="CasellaDiTesto 18">
            <a:extLst>
              <a:ext uri="{FF2B5EF4-FFF2-40B4-BE49-F238E27FC236}">
                <a16:creationId xmlns:a16="http://schemas.microsoft.com/office/drawing/2014/main" id="{3B5983CE-8546-3E70-96AA-65419E5F3496}"/>
              </a:ext>
            </a:extLst>
          </p:cNvPr>
          <p:cNvSpPr txBox="1"/>
          <p:nvPr/>
        </p:nvSpPr>
        <p:spPr>
          <a:xfrm>
            <a:off x="3482340" y="866394"/>
            <a:ext cx="5440680" cy="830997"/>
          </a:xfrm>
          <a:prstGeom prst="rect">
            <a:avLst/>
          </a:prstGeom>
          <a:noFill/>
        </p:spPr>
        <p:txBody>
          <a:bodyPr wrap="square">
            <a:spAutoFit/>
          </a:bodyPr>
          <a:lstStyle/>
          <a:p>
            <a:r>
              <a:rPr lang="it-IT" sz="4800" dirty="0">
                <a:ln w="0"/>
                <a:solidFill>
                  <a:srgbClr val="9B2D1F"/>
                </a:solidFill>
                <a:effectLst>
                  <a:outerShdw blurRad="38100" dist="25400" dir="5400000" algn="ctr" rotWithShape="0">
                    <a:srgbClr val="6E747A">
                      <a:alpha val="43000"/>
                    </a:srgbClr>
                  </a:outerShdw>
                </a:effectLst>
                <a:latin typeface="Calibri" panose="020F0502020204030204"/>
                <a:ea typeface="+mj-ea"/>
                <a:cs typeface="+mj-cs"/>
              </a:rPr>
              <a:t>SCHERMATA INIZIALE</a:t>
            </a:r>
            <a:endParaRPr lang="it-IT" dirty="0"/>
          </a:p>
        </p:txBody>
      </p:sp>
      <p:sp>
        <p:nvSpPr>
          <p:cNvPr id="16" name="CasellaDiTesto 15">
            <a:extLst>
              <a:ext uri="{FF2B5EF4-FFF2-40B4-BE49-F238E27FC236}">
                <a16:creationId xmlns:a16="http://schemas.microsoft.com/office/drawing/2014/main" id="{5654144E-AFBA-FB7A-0F36-0CC7C99F4898}"/>
              </a:ext>
            </a:extLst>
          </p:cNvPr>
          <p:cNvSpPr txBox="1"/>
          <p:nvPr/>
        </p:nvSpPr>
        <p:spPr>
          <a:xfrm>
            <a:off x="5216495" y="6464786"/>
            <a:ext cx="1759008"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solidFill>
                <a:effectLst/>
                <a:uLnTx/>
                <a:uFillTx/>
                <a:latin typeface="Calibri" panose="020F0502020204030204"/>
                <a:ea typeface="+mn-ea"/>
                <a:cs typeface="+mn-cs"/>
              </a:rPr>
              <a:t>IL MAVERICK PICKING</a:t>
            </a:r>
          </a:p>
        </p:txBody>
      </p:sp>
      <p:sp>
        <p:nvSpPr>
          <p:cNvPr id="17" name="CasellaDiTesto 16">
            <a:extLst>
              <a:ext uri="{FF2B5EF4-FFF2-40B4-BE49-F238E27FC236}">
                <a16:creationId xmlns:a16="http://schemas.microsoft.com/office/drawing/2014/main" id="{9BC44C6B-9579-7C8C-B1E0-A89428DEEA94}"/>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16/31</a:t>
            </a:r>
            <a:endParaRPr lang="it-IT" sz="1200" dirty="0">
              <a:solidFill>
                <a:schemeClr val="bg1"/>
              </a:solidFill>
            </a:endParaRPr>
          </a:p>
        </p:txBody>
      </p:sp>
      <p:pic>
        <p:nvPicPr>
          <p:cNvPr id="6" name="Immagine 5" descr="Immagine che contiene tavolo&#10;&#10;Descrizione generata automaticamente">
            <a:extLst>
              <a:ext uri="{FF2B5EF4-FFF2-40B4-BE49-F238E27FC236}">
                <a16:creationId xmlns:a16="http://schemas.microsoft.com/office/drawing/2014/main" id="{65B93045-8B7E-23D5-14AD-45401256B840}"/>
              </a:ext>
            </a:extLst>
          </p:cNvPr>
          <p:cNvPicPr>
            <a:picLocks noChangeAspect="1"/>
          </p:cNvPicPr>
          <p:nvPr/>
        </p:nvPicPr>
        <p:blipFill rotWithShape="1">
          <a:blip r:embed="rId2">
            <a:extLst>
              <a:ext uri="{28A0092B-C50C-407E-A947-70E740481C1C}">
                <a14:useLocalDpi xmlns:a14="http://schemas.microsoft.com/office/drawing/2010/main" val="0"/>
              </a:ext>
            </a:extLst>
          </a:blip>
          <a:srcRect b="2320"/>
          <a:stretch/>
        </p:blipFill>
        <p:spPr>
          <a:xfrm>
            <a:off x="975065" y="2338934"/>
            <a:ext cx="4313215" cy="3660786"/>
          </a:xfrm>
          <a:prstGeom prst="rect">
            <a:avLst/>
          </a:prstGeom>
        </p:spPr>
      </p:pic>
    </p:spTree>
    <p:extLst>
      <p:ext uri="{BB962C8B-B14F-4D97-AF65-F5344CB8AC3E}">
        <p14:creationId xmlns:p14="http://schemas.microsoft.com/office/powerpoint/2010/main" val="4017989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170031-CC55-D897-8285-0054D1D9AFF4}"/>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PICK ERROR (1/3) </a:t>
            </a:r>
            <a:endParaRPr lang="it-IT" dirty="0"/>
          </a:p>
        </p:txBody>
      </p:sp>
      <p:sp>
        <p:nvSpPr>
          <p:cNvPr id="3" name="Segnaposto contenuto 2">
            <a:extLst>
              <a:ext uri="{FF2B5EF4-FFF2-40B4-BE49-F238E27FC236}">
                <a16:creationId xmlns:a16="http://schemas.microsoft.com/office/drawing/2014/main" id="{14C00568-830B-ECE9-9BC9-8B261C555C60}"/>
              </a:ext>
            </a:extLst>
          </p:cNvPr>
          <p:cNvSpPr>
            <a:spLocks noGrp="1"/>
          </p:cNvSpPr>
          <p:nvPr>
            <p:ph idx="1"/>
          </p:nvPr>
        </p:nvSpPr>
        <p:spPr>
          <a:xfrm>
            <a:off x="1097280" y="1737360"/>
            <a:ext cx="10058400" cy="4023360"/>
          </a:xfrm>
        </p:spPr>
        <p:txBody>
          <a:bodyPr>
            <a:normAutofit fontScale="25000" lnSpcReduction="20000"/>
          </a:bodyPr>
          <a:lstStyle/>
          <a:p>
            <a:pPr>
              <a:lnSpc>
                <a:spcPct val="170000"/>
              </a:lnSpc>
            </a:pPr>
            <a:r>
              <a:rPr lang="it-IT" sz="6400" dirty="0">
                <a:solidFill>
                  <a:schemeClr val="tx1"/>
                </a:solidFill>
              </a:rPr>
              <a:t>Questo programma ha lo scopo di rilevare se per un qualche motivo il preparatore preleva una quantità di merce superiore a quella richiesta all’interno della lista di prelievo. Normalmente il preparatore dovrebbe prelevare esattamente la quantità di merce richiesta, oppure in quantità minore se tale merce non è disponibile in quantità sufficiente. </a:t>
            </a:r>
          </a:p>
          <a:p>
            <a:pPr>
              <a:lnSpc>
                <a:spcPct val="170000"/>
              </a:lnSpc>
            </a:pPr>
            <a:r>
              <a:rPr lang="it-IT" sz="6400" dirty="0">
                <a:solidFill>
                  <a:schemeClr val="tx1"/>
                </a:solidFill>
              </a:rPr>
              <a:t>Per far ciò il programma prende in input il percorso del file in formato csv e a questo punto viene chiesto all’utente di scegliere il nome delle colonne che riportano la quantità di merce richiesta e la quantità di merce prelevata. Fatto questo, per ogni traccia verifica che la quantità di merce richiesta sia minore o uguale alla quantità di merce prelevata. Se tale condizione non è rispettata, viene riportato su un file di testo la riga:</a:t>
            </a:r>
          </a:p>
          <a:p>
            <a:pPr>
              <a:lnSpc>
                <a:spcPct val="170000"/>
              </a:lnSpc>
            </a:pPr>
            <a:r>
              <a:rPr lang="it-IT" sz="4000" b="1" i="1" dirty="0">
                <a:solidFill>
                  <a:schemeClr val="tx1"/>
                </a:solidFill>
              </a:rPr>
              <a:t>                  			CASE ID LISTA , ATTIVITÀ, RISORSA, TIMESTAMP, QUANTITÀ PRELEVATA, QUANTITÀ RICHIESTA  </a:t>
            </a:r>
          </a:p>
          <a:p>
            <a:pPr>
              <a:lnSpc>
                <a:spcPct val="170000"/>
              </a:lnSpc>
            </a:pPr>
            <a:r>
              <a:rPr lang="it-IT" sz="6400" dirty="0">
                <a:solidFill>
                  <a:schemeClr val="tx1"/>
                </a:solidFill>
              </a:rPr>
              <a:t>Risulta che in ben 47 tracce sono presenti dei prelievi errati.</a:t>
            </a:r>
          </a:p>
          <a:p>
            <a:endParaRPr lang="it-IT" dirty="0"/>
          </a:p>
        </p:txBody>
      </p:sp>
      <p:sp>
        <p:nvSpPr>
          <p:cNvPr id="5" name="CasellaDiTesto 4">
            <a:extLst>
              <a:ext uri="{FF2B5EF4-FFF2-40B4-BE49-F238E27FC236}">
                <a16:creationId xmlns:a16="http://schemas.microsoft.com/office/drawing/2014/main" id="{C8CA50FF-0716-7270-6F4B-983C1767813A}"/>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17/31</a:t>
            </a:r>
            <a:endParaRPr lang="it-IT" sz="1200" dirty="0">
              <a:solidFill>
                <a:schemeClr val="bg1"/>
              </a:solidFill>
            </a:endParaRPr>
          </a:p>
        </p:txBody>
      </p:sp>
      <p:sp>
        <p:nvSpPr>
          <p:cNvPr id="6" name="CasellaDiTesto 5">
            <a:extLst>
              <a:ext uri="{FF2B5EF4-FFF2-40B4-BE49-F238E27FC236}">
                <a16:creationId xmlns:a16="http://schemas.microsoft.com/office/drawing/2014/main" id="{94B08E86-49F9-6966-ACC3-728CA1FBDBAD}"/>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83809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064F8-71B6-0EBB-186E-424683E4D01B}"/>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PICK ERROR (2/3)</a:t>
            </a:r>
            <a:endParaRPr lang="it-IT" dirty="0"/>
          </a:p>
        </p:txBody>
      </p:sp>
      <p:pic>
        <p:nvPicPr>
          <p:cNvPr id="5" name="Immagine 4">
            <a:extLst>
              <a:ext uri="{FF2B5EF4-FFF2-40B4-BE49-F238E27FC236}">
                <a16:creationId xmlns:a16="http://schemas.microsoft.com/office/drawing/2014/main" id="{F53C41C9-9302-CF15-5A87-6AE589A9F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224" y="1988682"/>
            <a:ext cx="3435025" cy="2644273"/>
          </a:xfrm>
          <a:prstGeom prst="rect">
            <a:avLst/>
          </a:prstGeom>
        </p:spPr>
      </p:pic>
      <p:sp>
        <p:nvSpPr>
          <p:cNvPr id="8" name="CasellaDiTesto 7">
            <a:extLst>
              <a:ext uri="{FF2B5EF4-FFF2-40B4-BE49-F238E27FC236}">
                <a16:creationId xmlns:a16="http://schemas.microsoft.com/office/drawing/2014/main" id="{753545DC-3C43-3D29-3932-5BAE3A59B392}"/>
              </a:ext>
            </a:extLst>
          </p:cNvPr>
          <p:cNvSpPr txBox="1"/>
          <p:nvPr/>
        </p:nvSpPr>
        <p:spPr>
          <a:xfrm>
            <a:off x="7720049" y="2895597"/>
            <a:ext cx="4142573" cy="646331"/>
          </a:xfrm>
          <a:prstGeom prst="rect">
            <a:avLst/>
          </a:prstGeom>
          <a:noFill/>
        </p:spPr>
        <p:txBody>
          <a:bodyPr wrap="square" rtlCol="0">
            <a:spAutoFit/>
          </a:bodyPr>
          <a:lstStyle/>
          <a:p>
            <a:r>
              <a:rPr lang="it-IT" sz="1200" dirty="0"/>
              <a:t>Qui vengono mostrate tutte le colonne presenti nel file di log ed è possibile selezionare le colonne che riportano la quantità richiesta e la quantità prelevata</a:t>
            </a:r>
          </a:p>
        </p:txBody>
      </p:sp>
      <p:pic>
        <p:nvPicPr>
          <p:cNvPr id="17" name="Immagine 16">
            <a:extLst>
              <a:ext uri="{FF2B5EF4-FFF2-40B4-BE49-F238E27FC236}">
                <a16:creationId xmlns:a16="http://schemas.microsoft.com/office/drawing/2014/main" id="{C082F22F-88C7-C302-7E28-9EB008CC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359" y="2411913"/>
            <a:ext cx="2163536" cy="2721011"/>
          </a:xfrm>
          <a:prstGeom prst="rect">
            <a:avLst/>
          </a:prstGeom>
        </p:spPr>
      </p:pic>
      <p:sp>
        <p:nvSpPr>
          <p:cNvPr id="18" name="Freccia a destra 17">
            <a:extLst>
              <a:ext uri="{FF2B5EF4-FFF2-40B4-BE49-F238E27FC236}">
                <a16:creationId xmlns:a16="http://schemas.microsoft.com/office/drawing/2014/main" id="{59A7ACEA-CBC0-CD13-E3F1-1F6C9FA11A17}"/>
              </a:ext>
            </a:extLst>
          </p:cNvPr>
          <p:cNvSpPr/>
          <p:nvPr/>
        </p:nvSpPr>
        <p:spPr>
          <a:xfrm rot="10800000">
            <a:off x="3720754" y="2895597"/>
            <a:ext cx="1544665" cy="99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F6C636F4-6F85-2EA3-58DF-3698D1747CE8}"/>
              </a:ext>
            </a:extLst>
          </p:cNvPr>
          <p:cNvSpPr txBox="1"/>
          <p:nvPr/>
        </p:nvSpPr>
        <p:spPr>
          <a:xfrm>
            <a:off x="1463362" y="2054646"/>
            <a:ext cx="2029530" cy="338554"/>
          </a:xfrm>
          <a:prstGeom prst="rect">
            <a:avLst/>
          </a:prstGeom>
          <a:noFill/>
        </p:spPr>
        <p:txBody>
          <a:bodyPr wrap="none" rtlCol="0">
            <a:spAutoFit/>
          </a:bodyPr>
          <a:lstStyle/>
          <a:p>
            <a:r>
              <a:rPr lang="it-IT" sz="1600" dirty="0"/>
              <a:t>Cliccando sul bottone:</a:t>
            </a:r>
          </a:p>
        </p:txBody>
      </p:sp>
      <p:cxnSp>
        <p:nvCxnSpPr>
          <p:cNvPr id="20" name="Connettore 2 19">
            <a:extLst>
              <a:ext uri="{FF2B5EF4-FFF2-40B4-BE49-F238E27FC236}">
                <a16:creationId xmlns:a16="http://schemas.microsoft.com/office/drawing/2014/main" id="{4BB5E997-286D-8B27-2A1F-364EE6B84264}"/>
              </a:ext>
            </a:extLst>
          </p:cNvPr>
          <p:cNvCxnSpPr>
            <a:cxnSpLocks/>
          </p:cNvCxnSpPr>
          <p:nvPr/>
        </p:nvCxnSpPr>
        <p:spPr>
          <a:xfrm>
            <a:off x="7132997" y="3884549"/>
            <a:ext cx="9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87413C62-A2D4-ADBD-6BAB-15CB15D335CB}"/>
              </a:ext>
            </a:extLst>
          </p:cNvPr>
          <p:cNvCxnSpPr>
            <a:cxnSpLocks/>
          </p:cNvCxnSpPr>
          <p:nvPr/>
        </p:nvCxnSpPr>
        <p:spPr>
          <a:xfrm>
            <a:off x="7132997" y="4196969"/>
            <a:ext cx="9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2A88E445-C463-DCAB-5B9F-A1CF7C539D85}"/>
              </a:ext>
            </a:extLst>
          </p:cNvPr>
          <p:cNvSpPr txBox="1"/>
          <p:nvPr/>
        </p:nvSpPr>
        <p:spPr>
          <a:xfrm>
            <a:off x="8130975" y="3702251"/>
            <a:ext cx="3715612" cy="430887"/>
          </a:xfrm>
          <a:prstGeom prst="rect">
            <a:avLst/>
          </a:prstGeom>
          <a:noFill/>
        </p:spPr>
        <p:txBody>
          <a:bodyPr wrap="square" rtlCol="0">
            <a:spAutoFit/>
          </a:bodyPr>
          <a:lstStyle/>
          <a:p>
            <a:r>
              <a:rPr lang="it-IT" sz="1100" dirty="0"/>
              <a:t>Da qui si lancia il programma dopo aver selezionato le colonne desiderate</a:t>
            </a:r>
          </a:p>
        </p:txBody>
      </p:sp>
      <p:sp>
        <p:nvSpPr>
          <p:cNvPr id="23" name="CasellaDiTesto 22">
            <a:extLst>
              <a:ext uri="{FF2B5EF4-FFF2-40B4-BE49-F238E27FC236}">
                <a16:creationId xmlns:a16="http://schemas.microsoft.com/office/drawing/2014/main" id="{4570526D-B754-6BBE-57B4-AA2E3F8785F8}"/>
              </a:ext>
            </a:extLst>
          </p:cNvPr>
          <p:cNvSpPr txBox="1"/>
          <p:nvPr/>
        </p:nvSpPr>
        <p:spPr>
          <a:xfrm>
            <a:off x="8130975" y="4112328"/>
            <a:ext cx="3852337" cy="538609"/>
          </a:xfrm>
          <a:prstGeom prst="rect">
            <a:avLst/>
          </a:prstGeom>
          <a:noFill/>
        </p:spPr>
        <p:txBody>
          <a:bodyPr wrap="square" rtlCol="0">
            <a:spAutoFit/>
          </a:bodyPr>
          <a:lstStyle/>
          <a:p>
            <a:r>
              <a:rPr lang="it-IT" sz="1100" dirty="0"/>
              <a:t>Da qui si torna alla home</a:t>
            </a:r>
          </a:p>
          <a:p>
            <a:endParaRPr lang="it-IT" dirty="0"/>
          </a:p>
        </p:txBody>
      </p:sp>
      <p:cxnSp>
        <p:nvCxnSpPr>
          <p:cNvPr id="4" name="Connettore a gomito 3">
            <a:extLst>
              <a:ext uri="{FF2B5EF4-FFF2-40B4-BE49-F238E27FC236}">
                <a16:creationId xmlns:a16="http://schemas.microsoft.com/office/drawing/2014/main" id="{902A19FE-7870-F607-880A-1996B4859AD7}"/>
              </a:ext>
            </a:extLst>
          </p:cNvPr>
          <p:cNvCxnSpPr>
            <a:cxnSpLocks/>
            <a:endCxn id="8" idx="1"/>
          </p:cNvCxnSpPr>
          <p:nvPr/>
        </p:nvCxnSpPr>
        <p:spPr>
          <a:xfrm>
            <a:off x="6774426" y="2945129"/>
            <a:ext cx="945623" cy="2736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a gomito 11">
            <a:extLst>
              <a:ext uri="{FF2B5EF4-FFF2-40B4-BE49-F238E27FC236}">
                <a16:creationId xmlns:a16="http://schemas.microsoft.com/office/drawing/2014/main" id="{1A79BA9C-E095-81D6-0E96-7E222FC29D57}"/>
              </a:ext>
            </a:extLst>
          </p:cNvPr>
          <p:cNvCxnSpPr>
            <a:endCxn id="8" idx="1"/>
          </p:cNvCxnSpPr>
          <p:nvPr/>
        </p:nvCxnSpPr>
        <p:spPr>
          <a:xfrm flipV="1">
            <a:off x="6774426" y="3218763"/>
            <a:ext cx="945623" cy="2102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5904AA79-4705-8724-D148-51016B6A8E90}"/>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18/31</a:t>
            </a:r>
            <a:endParaRPr lang="it-IT" sz="1200" dirty="0">
              <a:solidFill>
                <a:schemeClr val="bg1"/>
              </a:solidFill>
            </a:endParaRPr>
          </a:p>
        </p:txBody>
      </p:sp>
      <p:sp>
        <p:nvSpPr>
          <p:cNvPr id="25" name="CasellaDiTesto 24">
            <a:extLst>
              <a:ext uri="{FF2B5EF4-FFF2-40B4-BE49-F238E27FC236}">
                <a16:creationId xmlns:a16="http://schemas.microsoft.com/office/drawing/2014/main" id="{F9507074-3F97-1203-AA76-B1DB04219CAA}"/>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273694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FD9D45-9B5A-E98C-7058-FC17587CDF7D}"/>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PICK ERROR (3/3)</a:t>
            </a:r>
            <a:endParaRPr lang="it-IT" dirty="0"/>
          </a:p>
        </p:txBody>
      </p:sp>
      <p:pic>
        <p:nvPicPr>
          <p:cNvPr id="5" name="Immagine 4" descr="Immagine che contiene tavolo&#10;&#10;Descrizione generata automaticamente">
            <a:extLst>
              <a:ext uri="{FF2B5EF4-FFF2-40B4-BE49-F238E27FC236}">
                <a16:creationId xmlns:a16="http://schemas.microsoft.com/office/drawing/2014/main" id="{D17B75F0-8783-AF47-8661-9614A0194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50433"/>
            <a:ext cx="4008422" cy="4013045"/>
          </a:xfrm>
          <a:prstGeom prst="rect">
            <a:avLst/>
          </a:prstGeom>
        </p:spPr>
      </p:pic>
      <p:cxnSp>
        <p:nvCxnSpPr>
          <p:cNvPr id="7" name="Connettore 2 6">
            <a:extLst>
              <a:ext uri="{FF2B5EF4-FFF2-40B4-BE49-F238E27FC236}">
                <a16:creationId xmlns:a16="http://schemas.microsoft.com/office/drawing/2014/main" id="{87110D19-FB92-344B-734D-96751385B74A}"/>
              </a:ext>
            </a:extLst>
          </p:cNvPr>
          <p:cNvCxnSpPr/>
          <p:nvPr/>
        </p:nvCxnSpPr>
        <p:spPr>
          <a:xfrm>
            <a:off x="4880113" y="3429000"/>
            <a:ext cx="983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D97A9178-8886-EC20-3EB3-4BB9D246F73D}"/>
              </a:ext>
            </a:extLst>
          </p:cNvPr>
          <p:cNvSpPr txBox="1"/>
          <p:nvPr/>
        </p:nvSpPr>
        <p:spPr>
          <a:xfrm>
            <a:off x="5911765" y="3105834"/>
            <a:ext cx="5953539" cy="646331"/>
          </a:xfrm>
          <a:prstGeom prst="rect">
            <a:avLst/>
          </a:prstGeom>
          <a:noFill/>
        </p:spPr>
        <p:txBody>
          <a:bodyPr wrap="square" rtlCol="0">
            <a:spAutoFit/>
          </a:bodyPr>
          <a:lstStyle/>
          <a:p>
            <a:r>
              <a:rPr lang="it-IT" dirty="0"/>
              <a:t>Qui viene riportato il file di output, ovvero l’elenco delle tracce errate</a:t>
            </a:r>
          </a:p>
        </p:txBody>
      </p:sp>
      <p:cxnSp>
        <p:nvCxnSpPr>
          <p:cNvPr id="10" name="Connettore a gomito 9">
            <a:extLst>
              <a:ext uri="{FF2B5EF4-FFF2-40B4-BE49-F238E27FC236}">
                <a16:creationId xmlns:a16="http://schemas.microsoft.com/office/drawing/2014/main" id="{42991F6C-AE32-9D76-6ACA-FA36C244F180}"/>
              </a:ext>
            </a:extLst>
          </p:cNvPr>
          <p:cNvCxnSpPr/>
          <p:nvPr/>
        </p:nvCxnSpPr>
        <p:spPr>
          <a:xfrm>
            <a:off x="4432852" y="5120641"/>
            <a:ext cx="1580322" cy="2663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17F4D7DC-6FE4-B94C-1BD8-8340987962C5}"/>
              </a:ext>
            </a:extLst>
          </p:cNvPr>
          <p:cNvCxnSpPr/>
          <p:nvPr/>
        </p:nvCxnSpPr>
        <p:spPr>
          <a:xfrm>
            <a:off x="4432852" y="5387009"/>
            <a:ext cx="1580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a gomito 15">
            <a:extLst>
              <a:ext uri="{FF2B5EF4-FFF2-40B4-BE49-F238E27FC236}">
                <a16:creationId xmlns:a16="http://schemas.microsoft.com/office/drawing/2014/main" id="{95F51871-DAEE-2014-B0E8-2C5AB017B93C}"/>
              </a:ext>
            </a:extLst>
          </p:cNvPr>
          <p:cNvCxnSpPr/>
          <p:nvPr/>
        </p:nvCxnSpPr>
        <p:spPr>
          <a:xfrm flipV="1">
            <a:off x="4432852" y="5387009"/>
            <a:ext cx="1580322" cy="251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AD9185DB-9F5D-2DE7-EF43-97A73EF90905}"/>
              </a:ext>
            </a:extLst>
          </p:cNvPr>
          <p:cNvSpPr txBox="1"/>
          <p:nvPr/>
        </p:nvSpPr>
        <p:spPr>
          <a:xfrm>
            <a:off x="6013174" y="5120639"/>
            <a:ext cx="5853846" cy="646331"/>
          </a:xfrm>
          <a:prstGeom prst="rect">
            <a:avLst/>
          </a:prstGeom>
          <a:noFill/>
        </p:spPr>
        <p:txBody>
          <a:bodyPr wrap="square" rtlCol="0">
            <a:spAutoFit/>
          </a:bodyPr>
          <a:lstStyle/>
          <a:p>
            <a:r>
              <a:rPr lang="it-IT" dirty="0"/>
              <a:t>Da qui è possibile visualizzare e salvare il grafo delle dipendenze dei vari log</a:t>
            </a:r>
          </a:p>
        </p:txBody>
      </p:sp>
      <p:sp>
        <p:nvSpPr>
          <p:cNvPr id="11" name="CasellaDiTesto 10">
            <a:extLst>
              <a:ext uri="{FF2B5EF4-FFF2-40B4-BE49-F238E27FC236}">
                <a16:creationId xmlns:a16="http://schemas.microsoft.com/office/drawing/2014/main" id="{C9A5E52E-EE28-AC0B-3B49-62CACCDB16D7}"/>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19/31</a:t>
            </a:r>
            <a:endParaRPr lang="it-IT" sz="1200" dirty="0">
              <a:solidFill>
                <a:schemeClr val="bg1"/>
              </a:solidFill>
            </a:endParaRPr>
          </a:p>
        </p:txBody>
      </p:sp>
      <p:sp>
        <p:nvSpPr>
          <p:cNvPr id="12" name="CasellaDiTesto 11">
            <a:extLst>
              <a:ext uri="{FF2B5EF4-FFF2-40B4-BE49-F238E27FC236}">
                <a16:creationId xmlns:a16="http://schemas.microsoft.com/office/drawing/2014/main" id="{74F501E9-2A58-B2AE-7015-457710DE70DD}"/>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202068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69B37C7-7F3F-4B5E-8132-F0274DF5E60E}"/>
              </a:ext>
            </a:extLst>
          </p:cNvPr>
          <p:cNvSpPr txBox="1"/>
          <p:nvPr/>
        </p:nvSpPr>
        <p:spPr>
          <a:xfrm>
            <a:off x="2344993" y="608543"/>
            <a:ext cx="7502013" cy="923330"/>
          </a:xfrm>
          <a:prstGeom prst="rect">
            <a:avLst/>
          </a:prstGeom>
          <a:noFill/>
        </p:spPr>
        <p:txBody>
          <a:bodyPr wrap="square">
            <a:spAutoFit/>
          </a:bodyPr>
          <a:lstStyle/>
          <a:p>
            <a:r>
              <a:rPr kumimoji="0" lang="it-IT" sz="54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PROCESS MINING</a:t>
            </a:r>
            <a:endParaRPr lang="it-IT" dirty="0"/>
          </a:p>
        </p:txBody>
      </p:sp>
      <p:sp>
        <p:nvSpPr>
          <p:cNvPr id="5" name="CasellaDiTesto 4">
            <a:extLst>
              <a:ext uri="{FF2B5EF4-FFF2-40B4-BE49-F238E27FC236}">
                <a16:creationId xmlns:a16="http://schemas.microsoft.com/office/drawing/2014/main" id="{992A143F-E47C-48D8-BC7C-B33368E86C6D}"/>
              </a:ext>
            </a:extLst>
          </p:cNvPr>
          <p:cNvSpPr txBox="1"/>
          <p:nvPr/>
        </p:nvSpPr>
        <p:spPr>
          <a:xfrm>
            <a:off x="1079673" y="2844167"/>
            <a:ext cx="10756749" cy="2308324"/>
          </a:xfrm>
          <a:prstGeom prst="rect">
            <a:avLst/>
          </a:prstGeom>
          <a:noFill/>
        </p:spPr>
        <p:txBody>
          <a:bodyPr wrap="square" rtlCol="0">
            <a:spAutoFit/>
          </a:bodyPr>
          <a:lstStyle/>
          <a:p>
            <a:pPr marL="285750" indent="-285750">
              <a:buFont typeface="Arial" panose="020B0604020202020204" pitchFamily="34" charset="0"/>
              <a:buChar char="•"/>
            </a:pPr>
            <a:r>
              <a:rPr lang="it-IT" dirty="0">
                <a:latin typeface="Trebuchet MS" panose="020B0603020202020204" pitchFamily="34" charset="0"/>
              </a:rPr>
              <a:t>È una tecnica di Business Process Management che permette l’analisi dei processi aziendali basati sui log degli eventi.</a:t>
            </a:r>
          </a:p>
          <a:p>
            <a:pPr marL="285750" indent="-285750">
              <a:buFont typeface="Arial" panose="020B0604020202020204" pitchFamily="34" charset="0"/>
              <a:buChar char="•"/>
            </a:pPr>
            <a:endParaRPr lang="it-IT" dirty="0">
              <a:latin typeface="Trebuchet MS" panose="020B0603020202020204" pitchFamily="34" charset="0"/>
            </a:endParaRPr>
          </a:p>
          <a:p>
            <a:pPr marL="285750" indent="-285750">
              <a:buFont typeface="Arial" panose="020B0604020202020204" pitchFamily="34" charset="0"/>
              <a:buChar char="•"/>
            </a:pPr>
            <a:r>
              <a:rPr lang="it-IT" dirty="0">
                <a:latin typeface="Trebuchet MS" panose="020B0603020202020204" pitchFamily="34" charset="0"/>
              </a:rPr>
              <a:t>Permette di modellare, monitorare e migliorare i processi </a:t>
            </a:r>
          </a:p>
          <a:p>
            <a:pPr marL="285750" indent="-285750">
              <a:buFont typeface="Arial" panose="020B0604020202020204" pitchFamily="34" charset="0"/>
              <a:buChar char="•"/>
            </a:pPr>
            <a:endParaRPr lang="it-IT" dirty="0">
              <a:latin typeface="Trebuchet MS" panose="020B0603020202020204" pitchFamily="34" charset="0"/>
            </a:endParaRPr>
          </a:p>
          <a:p>
            <a:endParaRPr lang="it-IT" dirty="0">
              <a:latin typeface="Trebuchet MS" panose="020B0603020202020204" pitchFamily="34" charset="0"/>
            </a:endParaRPr>
          </a:p>
          <a:p>
            <a:endParaRPr lang="it-IT" dirty="0">
              <a:latin typeface="Trebuchet MS" panose="020B0603020202020204" pitchFamily="34" charset="0"/>
            </a:endParaRPr>
          </a:p>
          <a:p>
            <a:endParaRPr lang="it-IT" dirty="0">
              <a:latin typeface="Trebuchet MS" panose="020B0603020202020204" pitchFamily="34" charset="0"/>
            </a:endParaRPr>
          </a:p>
        </p:txBody>
      </p:sp>
      <p:sp>
        <p:nvSpPr>
          <p:cNvPr id="8" name="CasellaDiTesto 7">
            <a:extLst>
              <a:ext uri="{FF2B5EF4-FFF2-40B4-BE49-F238E27FC236}">
                <a16:creationId xmlns:a16="http://schemas.microsoft.com/office/drawing/2014/main" id="{C3DB1EFF-3A26-4854-BA20-EEB2CE27A6A2}"/>
              </a:ext>
            </a:extLst>
          </p:cNvPr>
          <p:cNvSpPr txBox="1"/>
          <p:nvPr/>
        </p:nvSpPr>
        <p:spPr>
          <a:xfrm>
            <a:off x="11572567" y="6464786"/>
            <a:ext cx="527709" cy="307777"/>
          </a:xfrm>
          <a:prstGeom prst="rect">
            <a:avLst/>
          </a:prstGeom>
          <a:noFill/>
        </p:spPr>
        <p:txBody>
          <a:bodyPr wrap="none" rtlCol="0">
            <a:spAutoFit/>
          </a:bodyPr>
          <a:lstStyle/>
          <a:p>
            <a:r>
              <a:rPr lang="it-IT" sz="1400" dirty="0">
                <a:solidFill>
                  <a:schemeClr val="bg1"/>
                </a:solidFill>
              </a:rPr>
              <a:t>2/31</a:t>
            </a:r>
            <a:endParaRPr lang="it-IT" sz="1200" dirty="0">
              <a:solidFill>
                <a:schemeClr val="bg1"/>
              </a:solidFill>
            </a:endParaRPr>
          </a:p>
        </p:txBody>
      </p:sp>
      <p:sp>
        <p:nvSpPr>
          <p:cNvPr id="9" name="CasellaDiTesto 8">
            <a:extLst>
              <a:ext uri="{FF2B5EF4-FFF2-40B4-BE49-F238E27FC236}">
                <a16:creationId xmlns:a16="http://schemas.microsoft.com/office/drawing/2014/main" id="{511AF83D-3908-1122-BB3A-56452BD10ACE}"/>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127614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486047-11AE-F627-7989-05C71C66867D}"/>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PATH ERROR (1/3)</a:t>
            </a:r>
            <a:endParaRPr lang="it-IT" dirty="0"/>
          </a:p>
        </p:txBody>
      </p:sp>
      <p:sp>
        <p:nvSpPr>
          <p:cNvPr id="3" name="Segnaposto contenuto 2">
            <a:extLst>
              <a:ext uri="{FF2B5EF4-FFF2-40B4-BE49-F238E27FC236}">
                <a16:creationId xmlns:a16="http://schemas.microsoft.com/office/drawing/2014/main" id="{836F3B54-1CC8-3D65-461E-C8A4D6F53FCA}"/>
              </a:ext>
            </a:extLst>
          </p:cNvPr>
          <p:cNvSpPr>
            <a:spLocks noGrp="1"/>
          </p:cNvSpPr>
          <p:nvPr>
            <p:ph idx="1"/>
          </p:nvPr>
        </p:nvSpPr>
        <p:spPr/>
        <p:txBody>
          <a:bodyPr/>
          <a:lstStyle/>
          <a:p>
            <a:pPr>
              <a:lnSpc>
                <a:spcPct val="150000"/>
              </a:lnSpc>
            </a:pP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Questo programma ha lo scopo di rilevare se i preparatori rispettano il percorso obbligato da seguire durante la fase di prelievo o meno. Il </a:t>
            </a:r>
            <a:r>
              <a:rPr lang="it-IT"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magazzino</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è composto da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 </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corsie e gli operatori devono percorrere un percorso ad S, ad esempio come illustrato in figura.</a:t>
            </a:r>
          </a:p>
          <a:p>
            <a:endParaRPr lang="it-IT" sz="1800" dirty="0">
              <a:latin typeface="Calibri" panose="020F0502020204030204" pitchFamily="34" charset="0"/>
              <a:cs typeface="Times New Roman" panose="02020603050405020304" pitchFamily="18" charset="0"/>
            </a:endParaRPr>
          </a:p>
          <a:p>
            <a:endParaRPr lang="it-IT" dirty="0"/>
          </a:p>
        </p:txBody>
      </p:sp>
      <p:pic>
        <p:nvPicPr>
          <p:cNvPr id="6" name="Immagine 5">
            <a:extLst>
              <a:ext uri="{FF2B5EF4-FFF2-40B4-BE49-F238E27FC236}">
                <a16:creationId xmlns:a16="http://schemas.microsoft.com/office/drawing/2014/main" id="{C9333DD6-D976-C1C0-63D0-57C65F55A047}"/>
              </a:ext>
            </a:extLst>
          </p:cNvPr>
          <p:cNvPicPr>
            <a:picLocks noChangeAspect="1"/>
          </p:cNvPicPr>
          <p:nvPr/>
        </p:nvPicPr>
        <p:blipFill>
          <a:blip r:embed="rId2"/>
          <a:stretch>
            <a:fillRect/>
          </a:stretch>
        </p:blipFill>
        <p:spPr>
          <a:xfrm>
            <a:off x="3360567" y="3206599"/>
            <a:ext cx="5852667" cy="3081907"/>
          </a:xfrm>
          <a:prstGeom prst="rect">
            <a:avLst/>
          </a:prstGeom>
        </p:spPr>
      </p:pic>
      <p:sp>
        <p:nvSpPr>
          <p:cNvPr id="7" name="CasellaDiTesto 6">
            <a:extLst>
              <a:ext uri="{FF2B5EF4-FFF2-40B4-BE49-F238E27FC236}">
                <a16:creationId xmlns:a16="http://schemas.microsoft.com/office/drawing/2014/main" id="{812E3F75-6CA3-27D3-FCAA-3977A16FF05A}"/>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20/31</a:t>
            </a:r>
            <a:endParaRPr lang="it-IT" sz="1200" dirty="0">
              <a:solidFill>
                <a:schemeClr val="bg1"/>
              </a:solidFill>
            </a:endParaRPr>
          </a:p>
        </p:txBody>
      </p:sp>
      <p:sp>
        <p:nvSpPr>
          <p:cNvPr id="8" name="CasellaDiTesto 7">
            <a:extLst>
              <a:ext uri="{FF2B5EF4-FFF2-40B4-BE49-F238E27FC236}">
                <a16:creationId xmlns:a16="http://schemas.microsoft.com/office/drawing/2014/main" id="{0806196E-37DD-8474-C209-D990CB288507}"/>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194449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43529A-974E-6F71-372A-FA462CB665A0}"/>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PATH ERROR (2/3)</a:t>
            </a:r>
            <a:endParaRPr lang="it-IT" dirty="0"/>
          </a:p>
        </p:txBody>
      </p:sp>
      <p:sp>
        <p:nvSpPr>
          <p:cNvPr id="3" name="Segnaposto contenuto 2">
            <a:extLst>
              <a:ext uri="{FF2B5EF4-FFF2-40B4-BE49-F238E27FC236}">
                <a16:creationId xmlns:a16="http://schemas.microsoft.com/office/drawing/2014/main" id="{8CB72F21-181E-1B66-76A4-FCF301AB7192}"/>
              </a:ext>
            </a:extLst>
          </p:cNvPr>
          <p:cNvSpPr>
            <a:spLocks noGrp="1"/>
          </p:cNvSpPr>
          <p:nvPr>
            <p:ph idx="1"/>
          </p:nvPr>
        </p:nvSpPr>
        <p:spPr/>
        <p:txBody>
          <a:bodyPr>
            <a:normAutofit/>
          </a:bodyPr>
          <a:lstStyle/>
          <a:p>
            <a:pPr>
              <a:lnSpc>
                <a:spcPct val="150000"/>
              </a:lnSpc>
            </a:pPr>
            <a:r>
              <a:rPr lang="it-IT" dirty="0">
                <a:solidFill>
                  <a:schemeClr val="tx1"/>
                </a:solidFill>
              </a:rPr>
              <a:t>Nel nostro caso l’operatore dovrà percorrere le corsie con indice dispari seguendo l’ordine crescente dei posti presa, le corsie con indice pari seguendo l’ordine decrescente dei posti presa e può ritornare in un posto presa se e solo se precedentemente si è verificato un inevaso, un saltariga o un prelievo parziale. </a:t>
            </a:r>
          </a:p>
          <a:p>
            <a:pPr>
              <a:lnSpc>
                <a:spcPct val="150000"/>
              </a:lnSpc>
            </a:pPr>
            <a:r>
              <a:rPr lang="it-IT" dirty="0">
                <a:solidFill>
                  <a:schemeClr val="tx1"/>
                </a:solidFill>
              </a:rPr>
              <a:t>Il programma, dunque, chiede in input il percorso del file. Fatto questo crea un dizionario avente come chiave il </a:t>
            </a:r>
            <a:r>
              <a:rPr lang="it-IT" i="1" dirty="0">
                <a:solidFill>
                  <a:schemeClr val="tx1"/>
                </a:solidFill>
              </a:rPr>
              <a:t>case ID </a:t>
            </a:r>
            <a:r>
              <a:rPr lang="it-IT" dirty="0">
                <a:solidFill>
                  <a:schemeClr val="tx1"/>
                </a:solidFill>
              </a:rPr>
              <a:t>della lista di prelievo e come valore la coppia : </a:t>
            </a:r>
            <a:r>
              <a:rPr lang="it-IT" i="1" dirty="0">
                <a:solidFill>
                  <a:schemeClr val="tx1"/>
                </a:solidFill>
              </a:rPr>
              <a:t>posizione</a:t>
            </a:r>
            <a:r>
              <a:rPr lang="it-IT" dirty="0">
                <a:solidFill>
                  <a:schemeClr val="tx1"/>
                </a:solidFill>
              </a:rPr>
              <a:t> - </a:t>
            </a:r>
            <a:r>
              <a:rPr lang="it-IT" i="1" dirty="0">
                <a:solidFill>
                  <a:schemeClr val="tx1"/>
                </a:solidFill>
              </a:rPr>
              <a:t>attività</a:t>
            </a:r>
            <a:r>
              <a:rPr lang="it-IT" dirty="0">
                <a:solidFill>
                  <a:schemeClr val="tx1"/>
                </a:solidFill>
              </a:rPr>
              <a:t>.</a:t>
            </a:r>
          </a:p>
          <a:p>
            <a:endParaRPr lang="it-IT" dirty="0"/>
          </a:p>
        </p:txBody>
      </p:sp>
      <p:sp>
        <p:nvSpPr>
          <p:cNvPr id="6" name="CasellaDiTesto 5">
            <a:extLst>
              <a:ext uri="{FF2B5EF4-FFF2-40B4-BE49-F238E27FC236}">
                <a16:creationId xmlns:a16="http://schemas.microsoft.com/office/drawing/2014/main" id="{1B204705-46D2-4BE1-CCA5-2CB3CDEDBB5E}"/>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7" name="CasellaDiTesto 6">
            <a:extLst>
              <a:ext uri="{FF2B5EF4-FFF2-40B4-BE49-F238E27FC236}">
                <a16:creationId xmlns:a16="http://schemas.microsoft.com/office/drawing/2014/main" id="{01DFD37A-BB88-DD0A-89A0-AD6FE9EC84CC}"/>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21/31</a:t>
            </a:r>
            <a:endParaRPr lang="it-IT" sz="1200" dirty="0">
              <a:solidFill>
                <a:schemeClr val="bg1"/>
              </a:solidFill>
            </a:endParaRPr>
          </a:p>
        </p:txBody>
      </p:sp>
    </p:spTree>
    <p:extLst>
      <p:ext uri="{BB962C8B-B14F-4D97-AF65-F5344CB8AC3E}">
        <p14:creationId xmlns:p14="http://schemas.microsoft.com/office/powerpoint/2010/main" val="1679585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1850E-64FB-98F1-BFA3-FEC40A80DA67}"/>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PATH ERROR (3/3)</a:t>
            </a:r>
            <a:endParaRPr lang="it-IT" dirty="0"/>
          </a:p>
        </p:txBody>
      </p:sp>
      <p:sp>
        <p:nvSpPr>
          <p:cNvPr id="3" name="Segnaposto contenuto 2">
            <a:extLst>
              <a:ext uri="{FF2B5EF4-FFF2-40B4-BE49-F238E27FC236}">
                <a16:creationId xmlns:a16="http://schemas.microsoft.com/office/drawing/2014/main" id="{B345D6C2-75E9-9904-05E0-760D3FF730E1}"/>
              </a:ext>
            </a:extLst>
          </p:cNvPr>
          <p:cNvSpPr>
            <a:spLocks noGrp="1"/>
          </p:cNvSpPr>
          <p:nvPr>
            <p:ph idx="1"/>
          </p:nvPr>
        </p:nvSpPr>
        <p:spPr/>
        <p:txBody>
          <a:bodyPr/>
          <a:lstStyle/>
          <a:p>
            <a:pPr>
              <a:lnSpc>
                <a:spcPct val="150000"/>
              </a:lnSpc>
            </a:pPr>
            <a:r>
              <a:rPr lang="it-IT" dirty="0">
                <a:solidFill>
                  <a:schemeClr val="tx1"/>
                </a:solidFill>
              </a:rPr>
              <a:t>Risulta che durante il processamento di quattro liste, i preparatori non hanno rispettato i percorsi obbligati. Di seguito vengono riportati i case ID delle liste interessate:</a:t>
            </a:r>
          </a:p>
          <a:p>
            <a:r>
              <a:rPr lang="it-IT" b="1" i="1" dirty="0">
                <a:solidFill>
                  <a:schemeClr val="tx1"/>
                </a:solidFill>
              </a:rPr>
              <a:t>                                                                            1009588901</a:t>
            </a:r>
          </a:p>
          <a:p>
            <a:r>
              <a:rPr lang="it-IT" b="1" i="1" dirty="0">
                <a:solidFill>
                  <a:schemeClr val="tx1"/>
                </a:solidFill>
              </a:rPr>
              <a:t>                                                                            1009638301</a:t>
            </a:r>
          </a:p>
          <a:p>
            <a:r>
              <a:rPr lang="it-IT" b="1" i="1" dirty="0">
                <a:solidFill>
                  <a:schemeClr val="tx1"/>
                </a:solidFill>
              </a:rPr>
              <a:t>                                                                            1009954501 </a:t>
            </a:r>
          </a:p>
          <a:p>
            <a:r>
              <a:rPr lang="it-IT" b="1" i="1" dirty="0">
                <a:solidFill>
                  <a:schemeClr val="tx1"/>
                </a:solidFill>
              </a:rPr>
              <a:t>                                                                            1009975499  </a:t>
            </a:r>
            <a:endParaRPr lang="it-IT" dirty="0"/>
          </a:p>
        </p:txBody>
      </p:sp>
      <p:sp>
        <p:nvSpPr>
          <p:cNvPr id="6" name="CasellaDiTesto 5">
            <a:extLst>
              <a:ext uri="{FF2B5EF4-FFF2-40B4-BE49-F238E27FC236}">
                <a16:creationId xmlns:a16="http://schemas.microsoft.com/office/drawing/2014/main" id="{555F8852-BBCD-0685-67C9-355A561ED3E7}"/>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7" name="CasellaDiTesto 6">
            <a:extLst>
              <a:ext uri="{FF2B5EF4-FFF2-40B4-BE49-F238E27FC236}">
                <a16:creationId xmlns:a16="http://schemas.microsoft.com/office/drawing/2014/main" id="{7D7EE8E3-9B41-3242-B374-A4D2223F53DA}"/>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22/31</a:t>
            </a:r>
            <a:endParaRPr lang="it-IT" sz="1200" dirty="0">
              <a:solidFill>
                <a:schemeClr val="bg1"/>
              </a:solidFill>
            </a:endParaRPr>
          </a:p>
        </p:txBody>
      </p:sp>
    </p:spTree>
    <p:extLst>
      <p:ext uri="{BB962C8B-B14F-4D97-AF65-F5344CB8AC3E}">
        <p14:creationId xmlns:p14="http://schemas.microsoft.com/office/powerpoint/2010/main" val="851673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67839-CE68-C7E7-B277-667A28E6F6E4}"/>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PATH ERROR &amp; EMULATION (</a:t>
            </a:r>
            <a:r>
              <a:rPr lang="it-IT" spc="0" dirty="0">
                <a:ln w="0"/>
                <a:solidFill>
                  <a:srgbClr val="9B2D1F"/>
                </a:solidFill>
                <a:effectLst>
                  <a:outerShdw blurRad="38100" dist="25400" dir="5400000" algn="ctr" rotWithShape="0">
                    <a:srgbClr val="6E747A">
                      <a:alpha val="43000"/>
                    </a:srgbClr>
                  </a:outerShdw>
                </a:effectLst>
                <a:latin typeface="Calibri" panose="020F0502020204030204"/>
              </a:rPr>
              <a:t>1</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/3)</a:t>
            </a:r>
            <a:endParaRPr lang="it-IT" dirty="0"/>
          </a:p>
        </p:txBody>
      </p:sp>
      <p:cxnSp>
        <p:nvCxnSpPr>
          <p:cNvPr id="7" name="Connettore 2 6">
            <a:extLst>
              <a:ext uri="{FF2B5EF4-FFF2-40B4-BE49-F238E27FC236}">
                <a16:creationId xmlns:a16="http://schemas.microsoft.com/office/drawing/2014/main" id="{EBFB2AAD-3102-7554-7F67-278F8C7AB6C7}"/>
              </a:ext>
            </a:extLst>
          </p:cNvPr>
          <p:cNvCxnSpPr/>
          <p:nvPr/>
        </p:nvCxnSpPr>
        <p:spPr>
          <a:xfrm>
            <a:off x="6095999" y="2999995"/>
            <a:ext cx="121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6D6C2FDE-50E4-2D10-1D6B-314139FD2D33}"/>
              </a:ext>
            </a:extLst>
          </p:cNvPr>
          <p:cNvCxnSpPr/>
          <p:nvPr/>
        </p:nvCxnSpPr>
        <p:spPr>
          <a:xfrm>
            <a:off x="6095999" y="3628058"/>
            <a:ext cx="121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88E9F053-AC22-4A60-C8B8-CBEE762BDBCD}"/>
              </a:ext>
            </a:extLst>
          </p:cNvPr>
          <p:cNvCxnSpPr/>
          <p:nvPr/>
        </p:nvCxnSpPr>
        <p:spPr>
          <a:xfrm>
            <a:off x="6081251" y="5041635"/>
            <a:ext cx="1210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B82D2747-DFAF-FA14-1EB5-87F3A2C6B4AB}"/>
              </a:ext>
            </a:extLst>
          </p:cNvPr>
          <p:cNvSpPr txBox="1"/>
          <p:nvPr/>
        </p:nvSpPr>
        <p:spPr>
          <a:xfrm>
            <a:off x="7404847" y="2758998"/>
            <a:ext cx="472888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n-ea"/>
                <a:cs typeface="+mn-cs"/>
              </a:rPr>
              <a:t>Da qui è possibile rilevare le liste processate in modo errato e viene salvato il file di output nella cartella desiderata</a:t>
            </a:r>
          </a:p>
        </p:txBody>
      </p:sp>
      <p:sp>
        <p:nvSpPr>
          <p:cNvPr id="14" name="CasellaDiTesto 13">
            <a:extLst>
              <a:ext uri="{FF2B5EF4-FFF2-40B4-BE49-F238E27FC236}">
                <a16:creationId xmlns:a16="http://schemas.microsoft.com/office/drawing/2014/main" id="{569AC18C-3A4B-5F6A-3AD2-CC6D639FE5ED}"/>
              </a:ext>
            </a:extLst>
          </p:cNvPr>
          <p:cNvSpPr txBox="1"/>
          <p:nvPr/>
        </p:nvSpPr>
        <p:spPr>
          <a:xfrm>
            <a:off x="7404847" y="3428955"/>
            <a:ext cx="411480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n-ea"/>
                <a:cs typeface="+mn-cs"/>
              </a:rPr>
              <a:t>Da qui è possibile visualizzare il processamento di una qualsiasi lista inserendo il Case ID </a:t>
            </a:r>
          </a:p>
        </p:txBody>
      </p:sp>
      <p:sp>
        <p:nvSpPr>
          <p:cNvPr id="15" name="CasellaDiTesto 14">
            <a:extLst>
              <a:ext uri="{FF2B5EF4-FFF2-40B4-BE49-F238E27FC236}">
                <a16:creationId xmlns:a16="http://schemas.microsoft.com/office/drawing/2014/main" id="{2ED73F2F-4D4A-3FE6-CACB-474B601D39F5}"/>
              </a:ext>
            </a:extLst>
          </p:cNvPr>
          <p:cNvSpPr txBox="1"/>
          <p:nvPr/>
        </p:nvSpPr>
        <p:spPr>
          <a:xfrm>
            <a:off x="7404847" y="4780025"/>
            <a:ext cx="4612341"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Calibri" panose="020F0502020204030204"/>
                <a:ea typeface="+mn-ea"/>
                <a:cs typeface="+mn-cs"/>
              </a:rPr>
              <a:t>Da qui è possibile leggere le varie funzionalità dei bottoni sopra riportati</a:t>
            </a:r>
          </a:p>
        </p:txBody>
      </p:sp>
      <p:sp>
        <p:nvSpPr>
          <p:cNvPr id="16" name="CasellaDiTesto 15">
            <a:extLst>
              <a:ext uri="{FF2B5EF4-FFF2-40B4-BE49-F238E27FC236}">
                <a16:creationId xmlns:a16="http://schemas.microsoft.com/office/drawing/2014/main" id="{42D89462-AF30-428C-397E-DBDB3B57E54D}"/>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13/21</a:t>
            </a:r>
            <a:endParaRPr lang="it-IT" sz="1200" dirty="0">
              <a:solidFill>
                <a:schemeClr val="bg1"/>
              </a:solidFill>
            </a:endParaRPr>
          </a:p>
        </p:txBody>
      </p:sp>
      <p:sp>
        <p:nvSpPr>
          <p:cNvPr id="17" name="CasellaDiTesto 16">
            <a:extLst>
              <a:ext uri="{FF2B5EF4-FFF2-40B4-BE49-F238E27FC236}">
                <a16:creationId xmlns:a16="http://schemas.microsoft.com/office/drawing/2014/main" id="{90C9C0FC-F8B3-41DA-52EF-F7FD732FD540}"/>
              </a:ext>
            </a:extLst>
          </p:cNvPr>
          <p:cNvSpPr txBox="1"/>
          <p:nvPr/>
        </p:nvSpPr>
        <p:spPr>
          <a:xfrm>
            <a:off x="5216495" y="6464786"/>
            <a:ext cx="1759008"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solidFill>
                <a:effectLst/>
                <a:uLnTx/>
                <a:uFillTx/>
                <a:latin typeface="Calibri" panose="020F0502020204030204"/>
                <a:ea typeface="+mn-ea"/>
                <a:cs typeface="+mn-cs"/>
              </a:rPr>
              <a:t>IL MAVERICK PICKING</a:t>
            </a:r>
          </a:p>
        </p:txBody>
      </p:sp>
      <p:pic>
        <p:nvPicPr>
          <p:cNvPr id="4" name="Immagine 3">
            <a:extLst>
              <a:ext uri="{FF2B5EF4-FFF2-40B4-BE49-F238E27FC236}">
                <a16:creationId xmlns:a16="http://schemas.microsoft.com/office/drawing/2014/main" id="{E4C17C92-79EA-34A1-AF32-81F267A7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63" y="1875746"/>
            <a:ext cx="4259159" cy="4242324"/>
          </a:xfrm>
          <a:prstGeom prst="rect">
            <a:avLst/>
          </a:prstGeom>
        </p:spPr>
      </p:pic>
    </p:spTree>
    <p:extLst>
      <p:ext uri="{BB962C8B-B14F-4D97-AF65-F5344CB8AC3E}">
        <p14:creationId xmlns:p14="http://schemas.microsoft.com/office/powerpoint/2010/main" val="180212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D05351-6255-8F6C-56A6-60372DCCCF80}"/>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PATH ERROR &amp; EMULATION (2/3)</a:t>
            </a:r>
            <a:endParaRPr lang="it-IT" dirty="0"/>
          </a:p>
        </p:txBody>
      </p:sp>
      <p:pic>
        <p:nvPicPr>
          <p:cNvPr id="5" name="Immagine 4" descr="Immagine che contiene piazza&#10;&#10;Descrizione generata automaticamente">
            <a:extLst>
              <a:ext uri="{FF2B5EF4-FFF2-40B4-BE49-F238E27FC236}">
                <a16:creationId xmlns:a16="http://schemas.microsoft.com/office/drawing/2014/main" id="{C6EE2962-7073-9582-5AA8-BAE319CDB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705" y="2153265"/>
            <a:ext cx="4445958" cy="3823034"/>
          </a:xfrm>
          <a:prstGeom prst="rect">
            <a:avLst/>
          </a:prstGeom>
        </p:spPr>
      </p:pic>
      <p:sp>
        <p:nvSpPr>
          <p:cNvPr id="6" name="CasellaDiTesto 5">
            <a:extLst>
              <a:ext uri="{FF2B5EF4-FFF2-40B4-BE49-F238E27FC236}">
                <a16:creationId xmlns:a16="http://schemas.microsoft.com/office/drawing/2014/main" id="{1A168DE4-5FCD-96FE-B811-D22FC4D619E5}"/>
              </a:ext>
            </a:extLst>
          </p:cNvPr>
          <p:cNvSpPr txBox="1"/>
          <p:nvPr/>
        </p:nvSpPr>
        <p:spPr>
          <a:xfrm>
            <a:off x="4088209" y="1820940"/>
            <a:ext cx="3700950" cy="338554"/>
          </a:xfrm>
          <a:prstGeom prst="rect">
            <a:avLst/>
          </a:prstGeom>
          <a:noFill/>
        </p:spPr>
        <p:txBody>
          <a:bodyPr wrap="none" rtlCol="0">
            <a:spAutoFit/>
          </a:bodyPr>
          <a:lstStyle/>
          <a:p>
            <a:r>
              <a:rPr lang="it-IT" sz="1600" dirty="0"/>
              <a:t>Cliccando su Start &amp; Export files si ottiene:</a:t>
            </a:r>
          </a:p>
        </p:txBody>
      </p:sp>
      <p:cxnSp>
        <p:nvCxnSpPr>
          <p:cNvPr id="8" name="Connettore 2 7">
            <a:extLst>
              <a:ext uri="{FF2B5EF4-FFF2-40B4-BE49-F238E27FC236}">
                <a16:creationId xmlns:a16="http://schemas.microsoft.com/office/drawing/2014/main" id="{CC1577AC-77F8-667F-464F-B05F048FAA79}"/>
              </a:ext>
            </a:extLst>
          </p:cNvPr>
          <p:cNvCxnSpPr/>
          <p:nvPr/>
        </p:nvCxnSpPr>
        <p:spPr>
          <a:xfrm>
            <a:off x="8249265" y="3429000"/>
            <a:ext cx="786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3367BF4E-DBB8-A32A-9001-8AC3B4C99E1A}"/>
              </a:ext>
            </a:extLst>
          </p:cNvPr>
          <p:cNvSpPr txBox="1"/>
          <p:nvPr/>
        </p:nvSpPr>
        <p:spPr>
          <a:xfrm>
            <a:off x="9035845" y="3167390"/>
            <a:ext cx="3022177" cy="523220"/>
          </a:xfrm>
          <a:prstGeom prst="rect">
            <a:avLst/>
          </a:prstGeom>
          <a:noFill/>
        </p:spPr>
        <p:txBody>
          <a:bodyPr wrap="square" rtlCol="0">
            <a:spAutoFit/>
          </a:bodyPr>
          <a:lstStyle/>
          <a:p>
            <a:r>
              <a:rPr lang="it-IT" sz="1400" dirty="0"/>
              <a:t>Qui viene riportato il file di output, ovvero l’elenco delle liste errate</a:t>
            </a:r>
          </a:p>
        </p:txBody>
      </p:sp>
      <p:cxnSp>
        <p:nvCxnSpPr>
          <p:cNvPr id="10" name="Connettore 2 9">
            <a:extLst>
              <a:ext uri="{FF2B5EF4-FFF2-40B4-BE49-F238E27FC236}">
                <a16:creationId xmlns:a16="http://schemas.microsoft.com/office/drawing/2014/main" id="{F0EC8345-D2B1-0B36-3EEC-F2A3F6AB0339}"/>
              </a:ext>
            </a:extLst>
          </p:cNvPr>
          <p:cNvCxnSpPr/>
          <p:nvPr/>
        </p:nvCxnSpPr>
        <p:spPr>
          <a:xfrm>
            <a:off x="8244349" y="5587180"/>
            <a:ext cx="786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84EDBCB3-3EFD-79B8-0F71-6DC68BAFC5C7}"/>
              </a:ext>
            </a:extLst>
          </p:cNvPr>
          <p:cNvSpPr txBox="1"/>
          <p:nvPr/>
        </p:nvSpPr>
        <p:spPr>
          <a:xfrm>
            <a:off x="9030929" y="5248626"/>
            <a:ext cx="3022177" cy="738664"/>
          </a:xfrm>
          <a:prstGeom prst="rect">
            <a:avLst/>
          </a:prstGeom>
          <a:noFill/>
        </p:spPr>
        <p:txBody>
          <a:bodyPr wrap="square" rtlCol="0">
            <a:spAutoFit/>
          </a:bodyPr>
          <a:lstStyle/>
          <a:p>
            <a:r>
              <a:rPr lang="it-IT" sz="1400" dirty="0"/>
              <a:t>Da qui è possibile vedere l’animazione del processamento delle liste errate sopra riportate</a:t>
            </a:r>
          </a:p>
        </p:txBody>
      </p:sp>
      <p:sp>
        <p:nvSpPr>
          <p:cNvPr id="12" name="CasellaDiTesto 11">
            <a:extLst>
              <a:ext uri="{FF2B5EF4-FFF2-40B4-BE49-F238E27FC236}">
                <a16:creationId xmlns:a16="http://schemas.microsoft.com/office/drawing/2014/main" id="{33ED4D88-5A3E-46A1-C34F-2C5A623A4C17}"/>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13" name="CasellaDiTesto 12">
            <a:extLst>
              <a:ext uri="{FF2B5EF4-FFF2-40B4-BE49-F238E27FC236}">
                <a16:creationId xmlns:a16="http://schemas.microsoft.com/office/drawing/2014/main" id="{EFC01850-3DBA-454F-77B3-DB5D5FCFFE59}"/>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24/31</a:t>
            </a:r>
            <a:endParaRPr lang="it-IT" sz="1200" dirty="0">
              <a:solidFill>
                <a:schemeClr val="bg1"/>
              </a:solidFill>
            </a:endParaRPr>
          </a:p>
        </p:txBody>
      </p:sp>
    </p:spTree>
    <p:extLst>
      <p:ext uri="{BB962C8B-B14F-4D97-AF65-F5344CB8AC3E}">
        <p14:creationId xmlns:p14="http://schemas.microsoft.com/office/powerpoint/2010/main" val="763046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90CFC-4EF7-D7BE-1408-4B7B81457DAA}"/>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PATH ERROR &amp; EMULATION (3/3)</a:t>
            </a:r>
            <a:endParaRPr lang="it-IT" dirty="0"/>
          </a:p>
        </p:txBody>
      </p:sp>
      <p:pic>
        <p:nvPicPr>
          <p:cNvPr id="5" name="Immagine 4" descr="Immagine che contiene tavolo&#10;&#10;Descrizione generata automaticamente">
            <a:extLst>
              <a:ext uri="{FF2B5EF4-FFF2-40B4-BE49-F238E27FC236}">
                <a16:creationId xmlns:a16="http://schemas.microsoft.com/office/drawing/2014/main" id="{5048FE6B-7CA8-C16E-A028-8F25DE659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702" y="2124378"/>
            <a:ext cx="6620656" cy="3393782"/>
          </a:xfrm>
          <a:prstGeom prst="rect">
            <a:avLst/>
          </a:prstGeom>
        </p:spPr>
      </p:pic>
      <p:cxnSp>
        <p:nvCxnSpPr>
          <p:cNvPr id="7" name="Connettore 2 6">
            <a:extLst>
              <a:ext uri="{FF2B5EF4-FFF2-40B4-BE49-F238E27FC236}">
                <a16:creationId xmlns:a16="http://schemas.microsoft.com/office/drawing/2014/main" id="{3B86C280-341C-D0DB-6325-917482D57470}"/>
              </a:ext>
            </a:extLst>
          </p:cNvPr>
          <p:cNvCxnSpPr/>
          <p:nvPr/>
        </p:nvCxnSpPr>
        <p:spPr>
          <a:xfrm>
            <a:off x="6139030" y="5540188"/>
            <a:ext cx="0" cy="40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4E95B1CF-05F3-F274-7467-FD3702A98D2F}"/>
              </a:ext>
            </a:extLst>
          </p:cNvPr>
          <p:cNvSpPr txBox="1"/>
          <p:nvPr/>
        </p:nvSpPr>
        <p:spPr>
          <a:xfrm>
            <a:off x="4262718" y="5943599"/>
            <a:ext cx="4258666" cy="369332"/>
          </a:xfrm>
          <a:prstGeom prst="rect">
            <a:avLst/>
          </a:prstGeom>
          <a:noFill/>
        </p:spPr>
        <p:txBody>
          <a:bodyPr wrap="none" rtlCol="0">
            <a:spAutoFit/>
          </a:bodyPr>
          <a:lstStyle/>
          <a:p>
            <a:r>
              <a:rPr lang="it-IT" dirty="0"/>
              <a:t>Qui viene riportata la mappa del magazzino</a:t>
            </a:r>
          </a:p>
        </p:txBody>
      </p:sp>
      <p:sp>
        <p:nvSpPr>
          <p:cNvPr id="9" name="CasellaDiTesto 8">
            <a:extLst>
              <a:ext uri="{FF2B5EF4-FFF2-40B4-BE49-F238E27FC236}">
                <a16:creationId xmlns:a16="http://schemas.microsoft.com/office/drawing/2014/main" id="{173E47EA-705F-4F83-219F-010023456B9C}"/>
              </a:ext>
            </a:extLst>
          </p:cNvPr>
          <p:cNvSpPr txBox="1"/>
          <p:nvPr/>
        </p:nvSpPr>
        <p:spPr>
          <a:xfrm>
            <a:off x="2858767" y="1755046"/>
            <a:ext cx="6474465" cy="369332"/>
          </a:xfrm>
          <a:prstGeom prst="rect">
            <a:avLst/>
          </a:prstGeom>
          <a:noFill/>
        </p:spPr>
        <p:txBody>
          <a:bodyPr wrap="none" rtlCol="0">
            <a:spAutoFit/>
          </a:bodyPr>
          <a:lstStyle/>
          <a:p>
            <a:r>
              <a:rPr lang="it-IT" dirty="0"/>
              <a:t>La visualizzazione del processamento della lista è riportato in figura:</a:t>
            </a:r>
          </a:p>
        </p:txBody>
      </p:sp>
      <p:cxnSp>
        <p:nvCxnSpPr>
          <p:cNvPr id="11" name="Connettore 2 10">
            <a:extLst>
              <a:ext uri="{FF2B5EF4-FFF2-40B4-BE49-F238E27FC236}">
                <a16:creationId xmlns:a16="http://schemas.microsoft.com/office/drawing/2014/main" id="{C80076A0-D844-0043-F19B-A0B236A7844A}"/>
              </a:ext>
            </a:extLst>
          </p:cNvPr>
          <p:cNvCxnSpPr>
            <a:cxnSpLocks/>
          </p:cNvCxnSpPr>
          <p:nvPr/>
        </p:nvCxnSpPr>
        <p:spPr>
          <a:xfrm flipH="1">
            <a:off x="2151528" y="2554941"/>
            <a:ext cx="707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CB7582F4-3928-B6E2-C7DB-CBF1E03CF886}"/>
              </a:ext>
            </a:extLst>
          </p:cNvPr>
          <p:cNvSpPr txBox="1"/>
          <p:nvPr/>
        </p:nvSpPr>
        <p:spPr>
          <a:xfrm>
            <a:off x="60733" y="2365151"/>
            <a:ext cx="2198374" cy="461665"/>
          </a:xfrm>
          <a:prstGeom prst="rect">
            <a:avLst/>
          </a:prstGeom>
          <a:noFill/>
        </p:spPr>
        <p:txBody>
          <a:bodyPr wrap="square" rtlCol="0">
            <a:spAutoFit/>
          </a:bodyPr>
          <a:lstStyle/>
          <a:p>
            <a:r>
              <a:rPr lang="it-IT" sz="1200" dirty="0"/>
              <a:t>Qui è riportato il case ID della lista che si sta processando</a:t>
            </a:r>
          </a:p>
        </p:txBody>
      </p:sp>
      <p:cxnSp>
        <p:nvCxnSpPr>
          <p:cNvPr id="17" name="Connettore a gomito 16">
            <a:extLst>
              <a:ext uri="{FF2B5EF4-FFF2-40B4-BE49-F238E27FC236}">
                <a16:creationId xmlns:a16="http://schemas.microsoft.com/office/drawing/2014/main" id="{DBE1FC8A-5552-7192-9633-FF47E1B8137F}"/>
              </a:ext>
            </a:extLst>
          </p:cNvPr>
          <p:cNvCxnSpPr/>
          <p:nvPr/>
        </p:nvCxnSpPr>
        <p:spPr>
          <a:xfrm rot="10800000" flipV="1">
            <a:off x="2151529" y="2826816"/>
            <a:ext cx="707238" cy="602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F00A2EEA-0523-F60E-760A-5445E3D3BC96}"/>
              </a:ext>
            </a:extLst>
          </p:cNvPr>
          <p:cNvSpPr txBox="1"/>
          <p:nvPr/>
        </p:nvSpPr>
        <p:spPr>
          <a:xfrm>
            <a:off x="268941" y="3223774"/>
            <a:ext cx="1882587" cy="461665"/>
          </a:xfrm>
          <a:prstGeom prst="rect">
            <a:avLst/>
          </a:prstGeom>
          <a:noFill/>
        </p:spPr>
        <p:txBody>
          <a:bodyPr wrap="square" rtlCol="0">
            <a:spAutoFit/>
          </a:bodyPr>
          <a:lstStyle/>
          <a:p>
            <a:r>
              <a:rPr lang="it-IT" sz="1200" dirty="0"/>
              <a:t>Qui vengono segnate le varie attività svolte</a:t>
            </a:r>
          </a:p>
        </p:txBody>
      </p:sp>
      <p:cxnSp>
        <p:nvCxnSpPr>
          <p:cNvPr id="21" name="Connettore 2 20">
            <a:extLst>
              <a:ext uri="{FF2B5EF4-FFF2-40B4-BE49-F238E27FC236}">
                <a16:creationId xmlns:a16="http://schemas.microsoft.com/office/drawing/2014/main" id="{4BA182EF-C447-8E0D-1B97-D954FD1FB88F}"/>
              </a:ext>
            </a:extLst>
          </p:cNvPr>
          <p:cNvCxnSpPr/>
          <p:nvPr/>
        </p:nvCxnSpPr>
        <p:spPr>
          <a:xfrm>
            <a:off x="8928847" y="2595983"/>
            <a:ext cx="954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72A3837C-403E-E7C3-6C63-AF04A1399866}"/>
              </a:ext>
            </a:extLst>
          </p:cNvPr>
          <p:cNvSpPr txBox="1"/>
          <p:nvPr/>
        </p:nvSpPr>
        <p:spPr>
          <a:xfrm>
            <a:off x="10018953" y="2272817"/>
            <a:ext cx="1992185" cy="646331"/>
          </a:xfrm>
          <a:prstGeom prst="rect">
            <a:avLst/>
          </a:prstGeom>
          <a:noFill/>
        </p:spPr>
        <p:txBody>
          <a:bodyPr wrap="square" rtlCol="0">
            <a:spAutoFit/>
          </a:bodyPr>
          <a:lstStyle/>
          <a:p>
            <a:r>
              <a:rPr lang="it-IT" sz="1200" dirty="0"/>
              <a:t>Qui vengono riportate le statistiche della lista che si sta processando</a:t>
            </a:r>
          </a:p>
        </p:txBody>
      </p:sp>
      <p:cxnSp>
        <p:nvCxnSpPr>
          <p:cNvPr id="24" name="Connettore a gomito 23">
            <a:extLst>
              <a:ext uri="{FF2B5EF4-FFF2-40B4-BE49-F238E27FC236}">
                <a16:creationId xmlns:a16="http://schemas.microsoft.com/office/drawing/2014/main" id="{4D360304-D3B1-CECD-E78C-B96BE9397A3B}"/>
              </a:ext>
            </a:extLst>
          </p:cNvPr>
          <p:cNvCxnSpPr/>
          <p:nvPr/>
        </p:nvCxnSpPr>
        <p:spPr>
          <a:xfrm>
            <a:off x="8928847" y="3429000"/>
            <a:ext cx="954741" cy="161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6D4E228E-4F64-4306-79C7-3BB97258FAFA}"/>
              </a:ext>
            </a:extLst>
          </p:cNvPr>
          <p:cNvCxnSpPr/>
          <p:nvPr/>
        </p:nvCxnSpPr>
        <p:spPr>
          <a:xfrm flipV="1">
            <a:off x="8928847" y="3590365"/>
            <a:ext cx="954741" cy="950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0EFEAF90-913F-6395-0CE6-BDD487DA453E}"/>
              </a:ext>
            </a:extLst>
          </p:cNvPr>
          <p:cNvSpPr txBox="1"/>
          <p:nvPr/>
        </p:nvSpPr>
        <p:spPr>
          <a:xfrm>
            <a:off x="10018953" y="3128771"/>
            <a:ext cx="1904106" cy="1384995"/>
          </a:xfrm>
          <a:prstGeom prst="rect">
            <a:avLst/>
          </a:prstGeom>
          <a:noFill/>
        </p:spPr>
        <p:txBody>
          <a:bodyPr wrap="square" rtlCol="0">
            <a:spAutoFit/>
          </a:bodyPr>
          <a:lstStyle/>
          <a:p>
            <a:r>
              <a:rPr lang="it-IT" sz="1200" dirty="0"/>
              <a:t>Qui vengono riportati rispettivamente l’avanzamento del processamento della lista e l’avanzamento del processamento di tutte le liste presenti nel file di log</a:t>
            </a:r>
          </a:p>
        </p:txBody>
      </p:sp>
      <p:sp>
        <p:nvSpPr>
          <p:cNvPr id="16" name="CasellaDiTesto 15">
            <a:extLst>
              <a:ext uri="{FF2B5EF4-FFF2-40B4-BE49-F238E27FC236}">
                <a16:creationId xmlns:a16="http://schemas.microsoft.com/office/drawing/2014/main" id="{5A0346AE-7A21-5FD3-2A4E-B3158ED88233}"/>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18" name="CasellaDiTesto 17">
            <a:extLst>
              <a:ext uri="{FF2B5EF4-FFF2-40B4-BE49-F238E27FC236}">
                <a16:creationId xmlns:a16="http://schemas.microsoft.com/office/drawing/2014/main" id="{A486F7A6-3E58-428D-D8DC-9C090F0DFB78}"/>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25/31</a:t>
            </a:r>
            <a:endParaRPr lang="it-IT" sz="1200" dirty="0">
              <a:solidFill>
                <a:schemeClr val="bg1"/>
              </a:solidFill>
            </a:endParaRPr>
          </a:p>
        </p:txBody>
      </p:sp>
      <p:sp>
        <p:nvSpPr>
          <p:cNvPr id="3" name="CasellaDiTesto 2">
            <a:extLst>
              <a:ext uri="{FF2B5EF4-FFF2-40B4-BE49-F238E27FC236}">
                <a16:creationId xmlns:a16="http://schemas.microsoft.com/office/drawing/2014/main" id="{859F1B1E-29B1-7586-950E-5CEC75A05B50}"/>
              </a:ext>
            </a:extLst>
          </p:cNvPr>
          <p:cNvSpPr txBox="1"/>
          <p:nvPr/>
        </p:nvSpPr>
        <p:spPr>
          <a:xfrm>
            <a:off x="109141" y="3848647"/>
            <a:ext cx="2589826" cy="2292935"/>
          </a:xfrm>
          <a:prstGeom prst="rect">
            <a:avLst/>
          </a:prstGeom>
          <a:noFill/>
        </p:spPr>
        <p:txBody>
          <a:bodyPr wrap="square" rtlCol="0">
            <a:spAutoFit/>
          </a:bodyPr>
          <a:lstStyle/>
          <a:p>
            <a:pPr algn="just"/>
            <a:r>
              <a:rPr lang="it-IT" sz="1300" dirty="0"/>
              <a:t>Si mostrerà a video il percorso che svolge il carrellista tra le corsie e quando effettua un prelievo si illuminerà di verde mentre nel caso di salta righe, inevasi e prelievi parziali si colorerà di rosso e rimarrà un segnaposto per verificare se il carrellista alla fine della lista ritornerà a fare un prelievo in quelle posizioni (rispettando l’andamento a S)</a:t>
            </a:r>
          </a:p>
        </p:txBody>
      </p:sp>
    </p:spTree>
    <p:extLst>
      <p:ext uri="{BB962C8B-B14F-4D97-AF65-F5344CB8AC3E}">
        <p14:creationId xmlns:p14="http://schemas.microsoft.com/office/powerpoint/2010/main" val="2637918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ED8EC8-0B65-20E9-907E-821DD87B1D6C}"/>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DEVICES</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ERROR (1/6)</a:t>
            </a:r>
            <a:endParaRPr lang="it-IT" dirty="0"/>
          </a:p>
        </p:txBody>
      </p:sp>
      <p:sp>
        <p:nvSpPr>
          <p:cNvPr id="3" name="Segnaposto contenuto 2">
            <a:extLst>
              <a:ext uri="{FF2B5EF4-FFF2-40B4-BE49-F238E27FC236}">
                <a16:creationId xmlns:a16="http://schemas.microsoft.com/office/drawing/2014/main" id="{D833EDAB-6CA1-9C5F-19D5-54666C0A1DED}"/>
              </a:ext>
            </a:extLst>
          </p:cNvPr>
          <p:cNvSpPr>
            <a:spLocks noGrp="1"/>
          </p:cNvSpPr>
          <p:nvPr>
            <p:ph idx="1"/>
          </p:nvPr>
        </p:nvSpPr>
        <p:spPr/>
        <p:txBody>
          <a:bodyPr/>
          <a:lstStyle/>
          <a:p>
            <a:pPr>
              <a:lnSpc>
                <a:spcPct val="150000"/>
              </a:lnSpc>
            </a:pPr>
            <a:r>
              <a:rPr lang="it-IT" dirty="0">
                <a:solidFill>
                  <a:schemeClr val="tx1"/>
                </a:solidFill>
              </a:rPr>
              <a:t>L’ultimo programma riesce a rilevare sia possibili problemi legati ai dispositivi utilizzati dagli operatori per effettuare le attività di processamento delle liste, sia possibili problemi legati alle operazione di log in e log out nel sistema. È possibile ad esempio che gli operatori, al termine della giornata lavorativa, dimentichino di scollegarsi dal sistema e, quindi, rimangono collegati ininterrottamente. </a:t>
            </a:r>
          </a:p>
        </p:txBody>
      </p:sp>
      <p:sp>
        <p:nvSpPr>
          <p:cNvPr id="5" name="CasellaDiTesto 4">
            <a:extLst>
              <a:ext uri="{FF2B5EF4-FFF2-40B4-BE49-F238E27FC236}">
                <a16:creationId xmlns:a16="http://schemas.microsoft.com/office/drawing/2014/main" id="{5DEAC85E-443F-8362-6B6B-05A2665806E9}"/>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7" name="CasellaDiTesto 6">
            <a:extLst>
              <a:ext uri="{FF2B5EF4-FFF2-40B4-BE49-F238E27FC236}">
                <a16:creationId xmlns:a16="http://schemas.microsoft.com/office/drawing/2014/main" id="{EF21A1A2-630F-3D18-568D-020AE3C57DAB}"/>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26/31</a:t>
            </a:r>
            <a:endParaRPr lang="it-IT" sz="1200" dirty="0">
              <a:solidFill>
                <a:schemeClr val="bg1"/>
              </a:solidFill>
            </a:endParaRPr>
          </a:p>
        </p:txBody>
      </p:sp>
    </p:spTree>
    <p:extLst>
      <p:ext uri="{BB962C8B-B14F-4D97-AF65-F5344CB8AC3E}">
        <p14:creationId xmlns:p14="http://schemas.microsoft.com/office/powerpoint/2010/main" val="1775896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3C7E0-95E0-EB86-0A55-3F1F6FB572B9}"/>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DEVICES</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ERROR (2/6)</a:t>
            </a:r>
            <a:endParaRPr lang="it-IT" dirty="0"/>
          </a:p>
        </p:txBody>
      </p:sp>
      <p:sp>
        <p:nvSpPr>
          <p:cNvPr id="3" name="Segnaposto contenuto 2">
            <a:extLst>
              <a:ext uri="{FF2B5EF4-FFF2-40B4-BE49-F238E27FC236}">
                <a16:creationId xmlns:a16="http://schemas.microsoft.com/office/drawing/2014/main" id="{C2F54742-EB16-4262-F92D-89D4F8A47E67}"/>
              </a:ext>
            </a:extLst>
          </p:cNvPr>
          <p:cNvSpPr>
            <a:spLocks noGrp="1"/>
          </p:cNvSpPr>
          <p:nvPr>
            <p:ph idx="1"/>
          </p:nvPr>
        </p:nvSpPr>
        <p:spPr/>
        <p:txBody>
          <a:bodyPr/>
          <a:lstStyle/>
          <a:p>
            <a:pPr>
              <a:lnSpc>
                <a:spcPct val="150000"/>
              </a:lnSpc>
              <a:spcAft>
                <a:spcPts val="800"/>
              </a:spcAft>
            </a:pP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 far questo il programma riceve in input il percorso del file. Fatto ciò, crea un dizionario avente come chiave le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risorse</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ovvero i preparatori, e come valori la coppia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attività, timestamp. </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Scorrendo questo dizionario, per ogni risorsa, verifica quante attività ci sono state di: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richiesta log in/log out</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 in</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 out</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richiesta aggancio</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aggancio</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spcAft>
                <a:spcPts val="800"/>
              </a:spcAft>
            </a:pP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le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richieste log in/log out</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le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richieste aggancio</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sono maggiori, rispettivamente, delle attività di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 in/log out</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aggancio</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allora il programma segnala tale problema. </a:t>
            </a:r>
          </a:p>
          <a:p>
            <a:pPr>
              <a:lnSpc>
                <a:spcPct val="150000"/>
              </a:lnSpc>
              <a:spcAft>
                <a:spcPts val="800"/>
              </a:spcAft>
            </a:pP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il numero di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 </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 diverso dal numero di </a:t>
            </a:r>
            <a:r>
              <a:rPr lang="it-IT"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log-out</a:t>
            </a: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il programma segnala tale problema.</a:t>
            </a:r>
          </a:p>
          <a:p>
            <a:endParaRPr lang="it-IT" dirty="0"/>
          </a:p>
        </p:txBody>
      </p:sp>
      <p:sp>
        <p:nvSpPr>
          <p:cNvPr id="5" name="CasellaDiTesto 4">
            <a:extLst>
              <a:ext uri="{FF2B5EF4-FFF2-40B4-BE49-F238E27FC236}">
                <a16:creationId xmlns:a16="http://schemas.microsoft.com/office/drawing/2014/main" id="{9D4A18B9-A018-BFBC-7232-59A31C852CA2}"/>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6" name="CasellaDiTesto 5">
            <a:extLst>
              <a:ext uri="{FF2B5EF4-FFF2-40B4-BE49-F238E27FC236}">
                <a16:creationId xmlns:a16="http://schemas.microsoft.com/office/drawing/2014/main" id="{D7A004A8-6904-7713-FBE0-FBD3DDA4325C}"/>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27/31</a:t>
            </a:r>
            <a:endParaRPr lang="it-IT" sz="1200" dirty="0">
              <a:solidFill>
                <a:schemeClr val="bg1"/>
              </a:solidFill>
            </a:endParaRPr>
          </a:p>
        </p:txBody>
      </p:sp>
    </p:spTree>
    <p:extLst>
      <p:ext uri="{BB962C8B-B14F-4D97-AF65-F5344CB8AC3E}">
        <p14:creationId xmlns:p14="http://schemas.microsoft.com/office/powerpoint/2010/main" val="3890288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8D07CC-C5AA-BA29-0793-6BB2186E21D0}"/>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DEVICES</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ERROR (3/6)</a:t>
            </a:r>
            <a:endParaRPr lang="it-IT" dirty="0"/>
          </a:p>
        </p:txBody>
      </p:sp>
      <p:sp>
        <p:nvSpPr>
          <p:cNvPr id="3" name="Segnaposto contenuto 2">
            <a:extLst>
              <a:ext uri="{FF2B5EF4-FFF2-40B4-BE49-F238E27FC236}">
                <a16:creationId xmlns:a16="http://schemas.microsoft.com/office/drawing/2014/main" id="{CE30F853-5244-B1A2-8B93-7ED36C51C6A6}"/>
              </a:ext>
            </a:extLst>
          </p:cNvPr>
          <p:cNvSpPr>
            <a:spLocks noGrp="1"/>
          </p:cNvSpPr>
          <p:nvPr>
            <p:ph idx="1"/>
          </p:nvPr>
        </p:nvSpPr>
        <p:spPr/>
        <p:txBody>
          <a:bodyPr/>
          <a:lstStyle/>
          <a:p>
            <a:r>
              <a:rPr lang="it-IT" dirty="0">
                <a:solidFill>
                  <a:schemeClr val="tx1"/>
                </a:solidFill>
              </a:rPr>
              <a:t>                                Iniziamo dal primo, dove l’output riportato è il seguente:</a:t>
            </a:r>
          </a:p>
          <a:p>
            <a:r>
              <a:rPr lang="it-IT" b="1" i="1" dirty="0">
                <a:solidFill>
                  <a:schemeClr val="tx1"/>
                </a:solidFill>
              </a:rPr>
              <a:t>                          Risorsa: 2496.0 Numero agganci: 91 Numero richieste agganci: 93</a:t>
            </a:r>
          </a:p>
          <a:p>
            <a:r>
              <a:rPr lang="it-IT" b="1" i="1" dirty="0">
                <a:solidFill>
                  <a:schemeClr val="tx1"/>
                </a:solidFill>
              </a:rPr>
              <a:t>                          Risorsa: 2070.0 Numero agganci: 0 Numero richieste agganci: 100</a:t>
            </a:r>
          </a:p>
          <a:p>
            <a:r>
              <a:rPr lang="it-IT" b="1" i="1" dirty="0">
                <a:solidFill>
                  <a:schemeClr val="tx1"/>
                </a:solidFill>
              </a:rPr>
              <a:t>                          Risorsa: 2060.0 Numero agganci: 0 Numero richieste agganci: 101</a:t>
            </a:r>
          </a:p>
          <a:p>
            <a:pPr marL="201168" lvl="1" indent="0">
              <a:buNone/>
            </a:pPr>
            <a:r>
              <a:rPr lang="it-IT" b="1" i="1" dirty="0">
                <a:solidFill>
                  <a:schemeClr val="tx1"/>
                </a:solidFill>
              </a:rPr>
              <a:t>                                                                                          […]</a:t>
            </a:r>
          </a:p>
          <a:p>
            <a:pPr marL="201168" lvl="1" indent="0">
              <a:lnSpc>
                <a:spcPct val="150000"/>
              </a:lnSpc>
              <a:buNone/>
            </a:pPr>
            <a:r>
              <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 caso estremo è ciò che è accaduto alla risorsa 2060 che ha fatto ben 101 richieste di aggancio ma non è mai riuscito ad agganciare una lista. </a:t>
            </a:r>
            <a:endParaRPr lang="it-IT" b="1" i="1" dirty="0">
              <a:solidFill>
                <a:schemeClr val="tx1"/>
              </a:solidFill>
            </a:endParaRPr>
          </a:p>
        </p:txBody>
      </p:sp>
      <p:sp>
        <p:nvSpPr>
          <p:cNvPr id="5" name="CasellaDiTesto 4">
            <a:extLst>
              <a:ext uri="{FF2B5EF4-FFF2-40B4-BE49-F238E27FC236}">
                <a16:creationId xmlns:a16="http://schemas.microsoft.com/office/drawing/2014/main" id="{9EE18A2C-0BB7-83E9-6491-9807FF4083E7}"/>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6" name="CasellaDiTesto 5">
            <a:extLst>
              <a:ext uri="{FF2B5EF4-FFF2-40B4-BE49-F238E27FC236}">
                <a16:creationId xmlns:a16="http://schemas.microsoft.com/office/drawing/2014/main" id="{FC3FF2D5-23A7-907A-2761-4D44029CC419}"/>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28/31</a:t>
            </a:r>
            <a:endParaRPr lang="it-IT" sz="1200" dirty="0">
              <a:solidFill>
                <a:schemeClr val="bg1"/>
              </a:solidFill>
            </a:endParaRPr>
          </a:p>
        </p:txBody>
      </p:sp>
    </p:spTree>
    <p:extLst>
      <p:ext uri="{BB962C8B-B14F-4D97-AF65-F5344CB8AC3E}">
        <p14:creationId xmlns:p14="http://schemas.microsoft.com/office/powerpoint/2010/main" val="69474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71EFD-4AF4-ADBC-E3E6-6E6AB77E9692}"/>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DEVICES</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ERROR (4/6)</a:t>
            </a:r>
            <a:endParaRPr lang="it-IT" dirty="0"/>
          </a:p>
        </p:txBody>
      </p:sp>
      <p:sp>
        <p:nvSpPr>
          <p:cNvPr id="3" name="Segnaposto contenuto 2">
            <a:extLst>
              <a:ext uri="{FF2B5EF4-FFF2-40B4-BE49-F238E27FC236}">
                <a16:creationId xmlns:a16="http://schemas.microsoft.com/office/drawing/2014/main" id="{3BCEEF8B-7276-CBED-3AAA-0E6021689960}"/>
              </a:ext>
            </a:extLst>
          </p:cNvPr>
          <p:cNvSpPr>
            <a:spLocks noGrp="1"/>
          </p:cNvSpPr>
          <p:nvPr>
            <p:ph idx="1"/>
          </p:nvPr>
        </p:nvSpPr>
        <p:spPr/>
        <p:txBody>
          <a:bodyPr>
            <a:normAutofit fontScale="85000" lnSpcReduction="10000"/>
          </a:bodyPr>
          <a:lstStyle/>
          <a:p>
            <a:pPr>
              <a:lnSpc>
                <a:spcPct val="150000"/>
              </a:lnSpc>
            </a:pPr>
            <a:r>
              <a:rPr lang="it-IT" dirty="0"/>
              <a:t>                            </a:t>
            </a:r>
            <a:r>
              <a:rPr lang="it-IT" dirty="0">
                <a:solidFill>
                  <a:schemeClr val="tx1"/>
                </a:solidFill>
              </a:rPr>
              <a:t>Passiamo ora al secondo problema, dove l’output riportato è il seguente:</a:t>
            </a:r>
          </a:p>
          <a:p>
            <a:pPr>
              <a:lnSpc>
                <a:spcPct val="150000"/>
              </a:lnSpc>
            </a:pPr>
            <a:r>
              <a:rPr lang="it-IT" dirty="0">
                <a:solidFill>
                  <a:schemeClr val="tx1"/>
                </a:solidFill>
              </a:rPr>
              <a:t>                                          </a:t>
            </a:r>
            <a:r>
              <a:rPr lang="it-IT" b="1" i="1" dirty="0">
                <a:solidFill>
                  <a:schemeClr val="tx1"/>
                </a:solidFill>
              </a:rPr>
              <a:t>Risorsa: 2496.0  Numero log in: 34  Numero log out: 28.</a:t>
            </a:r>
          </a:p>
          <a:p>
            <a:pPr>
              <a:lnSpc>
                <a:spcPct val="150000"/>
              </a:lnSpc>
            </a:pPr>
            <a:r>
              <a:rPr lang="it-IT" b="1" i="1" dirty="0">
                <a:solidFill>
                  <a:schemeClr val="tx1"/>
                </a:solidFill>
              </a:rPr>
              <a:t>                                          Risorsa: 2653.0  Numero log in: 11 Numero log out: 5. </a:t>
            </a:r>
          </a:p>
          <a:p>
            <a:pPr>
              <a:lnSpc>
                <a:spcPct val="150000"/>
              </a:lnSpc>
            </a:pPr>
            <a:r>
              <a:rPr lang="it-IT" b="1" i="1" dirty="0">
                <a:solidFill>
                  <a:schemeClr val="tx1"/>
                </a:solidFill>
              </a:rPr>
              <a:t>                                          Risorsa: 2640.0  Numero log in: 6   Numero log out: 0.</a:t>
            </a:r>
          </a:p>
          <a:p>
            <a:pPr>
              <a:lnSpc>
                <a:spcPct val="150000"/>
              </a:lnSpc>
            </a:pPr>
            <a:r>
              <a:rPr lang="it-IT" b="1" i="1" dirty="0">
                <a:solidFill>
                  <a:schemeClr val="tx1"/>
                </a:solidFill>
              </a:rPr>
              <a:t>                                                                                           […]</a:t>
            </a:r>
          </a:p>
          <a:p>
            <a:pPr>
              <a:lnSpc>
                <a:spcPct val="150000"/>
              </a:lnSpc>
              <a:spcAft>
                <a:spcPts val="800"/>
              </a:spcAft>
            </a:pPr>
            <a:r>
              <a:rPr lang="it-IT"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 evidente come ci siano numerosi casi in cui gli operatori non abbiano effettuato l’operazione di log-out e siano rimasti collegati nel sistema. Caso estremo la risorsa 2640 che, addirittura, non hai mai effettuato il log-out, nonostante le 6 attività di log-in.</a:t>
            </a:r>
            <a:endParaRPr lang="it-IT"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b="1" i="1" dirty="0"/>
          </a:p>
        </p:txBody>
      </p:sp>
      <p:sp>
        <p:nvSpPr>
          <p:cNvPr id="5" name="CasellaDiTesto 4">
            <a:extLst>
              <a:ext uri="{FF2B5EF4-FFF2-40B4-BE49-F238E27FC236}">
                <a16:creationId xmlns:a16="http://schemas.microsoft.com/office/drawing/2014/main" id="{1731527B-F02D-1C11-B357-4F9994431675}"/>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6" name="CasellaDiTesto 5">
            <a:extLst>
              <a:ext uri="{FF2B5EF4-FFF2-40B4-BE49-F238E27FC236}">
                <a16:creationId xmlns:a16="http://schemas.microsoft.com/office/drawing/2014/main" id="{07239CF4-30E6-E310-965A-B4ACC7CD3B87}"/>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29/31</a:t>
            </a:r>
            <a:endParaRPr lang="it-IT" sz="1200" dirty="0">
              <a:solidFill>
                <a:schemeClr val="bg1"/>
              </a:solidFill>
            </a:endParaRPr>
          </a:p>
        </p:txBody>
      </p:sp>
    </p:spTree>
    <p:extLst>
      <p:ext uri="{BB962C8B-B14F-4D97-AF65-F5344CB8AC3E}">
        <p14:creationId xmlns:p14="http://schemas.microsoft.com/office/powerpoint/2010/main" val="271457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54320-FACF-B77E-46F9-01E750181F51}"/>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RETI DI PETRI (1/2)</a:t>
            </a:r>
            <a:endParaRPr lang="it-IT" dirty="0"/>
          </a:p>
        </p:txBody>
      </p:sp>
      <p:sp>
        <p:nvSpPr>
          <p:cNvPr id="3" name="Segnaposto contenuto 2">
            <a:extLst>
              <a:ext uri="{FF2B5EF4-FFF2-40B4-BE49-F238E27FC236}">
                <a16:creationId xmlns:a16="http://schemas.microsoft.com/office/drawing/2014/main" id="{D318F7DA-175C-6DC3-8B85-ABB61EACBE11}"/>
              </a:ext>
            </a:extLst>
          </p:cNvPr>
          <p:cNvSpPr>
            <a:spLocks noGrp="1"/>
          </p:cNvSpPr>
          <p:nvPr>
            <p:ph idx="1"/>
          </p:nvPr>
        </p:nvSpPr>
        <p:spPr>
          <a:xfrm>
            <a:off x="1097280" y="1835902"/>
            <a:ext cx="10058400" cy="4023360"/>
          </a:xfrm>
        </p:spPr>
        <p:txBody>
          <a:bodyPr/>
          <a:lstStyle/>
          <a:p>
            <a:endParaRPr lang="it-IT" dirty="0"/>
          </a:p>
          <a:p>
            <a:endParaRPr lang="it-IT" dirty="0"/>
          </a:p>
          <a:p>
            <a:r>
              <a:rPr lang="it-IT" dirty="0">
                <a:solidFill>
                  <a:schemeClr val="tx1"/>
                </a:solidFill>
              </a:rPr>
              <a:t>È un formalismo potente e compatto per rappresentare i sistemi ad eventi discreti</a:t>
            </a:r>
          </a:p>
          <a:p>
            <a:r>
              <a:rPr lang="it-IT" dirty="0">
                <a:solidFill>
                  <a:schemeClr val="tx1"/>
                </a:solidFill>
              </a:rPr>
              <a:t>Si presta particolarmente a rappresentare comportamenti complessi come: </a:t>
            </a:r>
          </a:p>
          <a:p>
            <a:pPr lvl="3">
              <a:buFont typeface="Wingdings" panose="05000000000000000000" pitchFamily="2" charset="2"/>
              <a:buChar char="§"/>
            </a:pPr>
            <a:r>
              <a:rPr lang="it-IT" sz="1800" dirty="0">
                <a:solidFill>
                  <a:schemeClr val="tx1"/>
                </a:solidFill>
              </a:rPr>
              <a:t>Concorrenza</a:t>
            </a:r>
          </a:p>
          <a:p>
            <a:pPr lvl="3">
              <a:buFont typeface="Wingdings" panose="05000000000000000000" pitchFamily="2" charset="2"/>
              <a:buChar char="§"/>
            </a:pPr>
            <a:r>
              <a:rPr lang="it-IT" sz="1800" dirty="0">
                <a:solidFill>
                  <a:schemeClr val="tx1"/>
                </a:solidFill>
              </a:rPr>
              <a:t>Conflitti</a:t>
            </a:r>
          </a:p>
          <a:p>
            <a:pPr lvl="3">
              <a:buFont typeface="Wingdings" panose="05000000000000000000" pitchFamily="2" charset="2"/>
              <a:buChar char="§"/>
            </a:pPr>
            <a:r>
              <a:rPr lang="it-IT" sz="1800" dirty="0">
                <a:solidFill>
                  <a:schemeClr val="tx1"/>
                </a:solidFill>
              </a:rPr>
              <a:t>Condivisione delle risorse</a:t>
            </a:r>
          </a:p>
        </p:txBody>
      </p:sp>
      <p:sp>
        <p:nvSpPr>
          <p:cNvPr id="4" name="CasellaDiTesto 3">
            <a:extLst>
              <a:ext uri="{FF2B5EF4-FFF2-40B4-BE49-F238E27FC236}">
                <a16:creationId xmlns:a16="http://schemas.microsoft.com/office/drawing/2014/main" id="{EC1A844F-1116-A34B-BDC6-4C1CE046EA03}"/>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5" name="CasellaDiTesto 4">
            <a:extLst>
              <a:ext uri="{FF2B5EF4-FFF2-40B4-BE49-F238E27FC236}">
                <a16:creationId xmlns:a16="http://schemas.microsoft.com/office/drawing/2014/main" id="{3FE129C6-4C40-AC38-3B17-0991EF16D902}"/>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3/31</a:t>
            </a:r>
            <a:endParaRPr lang="it-IT" sz="1200" dirty="0">
              <a:solidFill>
                <a:schemeClr val="bg1"/>
              </a:solidFill>
            </a:endParaRPr>
          </a:p>
        </p:txBody>
      </p:sp>
    </p:spTree>
    <p:extLst>
      <p:ext uri="{BB962C8B-B14F-4D97-AF65-F5344CB8AC3E}">
        <p14:creationId xmlns:p14="http://schemas.microsoft.com/office/powerpoint/2010/main" val="215916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232DB-7973-E3CE-9D20-D9BD09D792B8}"/>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DEVICES</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ERROR (5/6)</a:t>
            </a:r>
            <a:endParaRPr lang="it-IT" dirty="0"/>
          </a:p>
        </p:txBody>
      </p:sp>
      <p:pic>
        <p:nvPicPr>
          <p:cNvPr id="5" name="Immagine 4" descr="Immagine che contiene testo&#10;&#10;Descrizione generata automaticamente">
            <a:extLst>
              <a:ext uri="{FF2B5EF4-FFF2-40B4-BE49-F238E27FC236}">
                <a16:creationId xmlns:a16="http://schemas.microsoft.com/office/drawing/2014/main" id="{AB1CE118-5057-D6FA-E384-F1E948E69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761265"/>
            <a:ext cx="5624047" cy="2034716"/>
          </a:xfrm>
          <a:prstGeom prst="rect">
            <a:avLst/>
          </a:prstGeom>
        </p:spPr>
      </p:pic>
      <p:cxnSp>
        <p:nvCxnSpPr>
          <p:cNvPr id="7" name="Connettore 2 6">
            <a:extLst>
              <a:ext uri="{FF2B5EF4-FFF2-40B4-BE49-F238E27FC236}">
                <a16:creationId xmlns:a16="http://schemas.microsoft.com/office/drawing/2014/main" id="{25A130D5-6D19-E7BD-902F-3FEF58B6D216}"/>
              </a:ext>
            </a:extLst>
          </p:cNvPr>
          <p:cNvCxnSpPr/>
          <p:nvPr/>
        </p:nvCxnSpPr>
        <p:spPr>
          <a:xfrm>
            <a:off x="6615953" y="3294529"/>
            <a:ext cx="578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8B049974-3C43-FFE0-6B32-2003A7FC021E}"/>
              </a:ext>
            </a:extLst>
          </p:cNvPr>
          <p:cNvSpPr txBox="1"/>
          <p:nvPr/>
        </p:nvSpPr>
        <p:spPr>
          <a:xfrm>
            <a:off x="7194176" y="2967335"/>
            <a:ext cx="4997824" cy="646331"/>
          </a:xfrm>
          <a:prstGeom prst="rect">
            <a:avLst/>
          </a:prstGeom>
          <a:noFill/>
        </p:spPr>
        <p:txBody>
          <a:bodyPr wrap="square" rtlCol="0">
            <a:spAutoFit/>
          </a:bodyPr>
          <a:lstStyle/>
          <a:p>
            <a:r>
              <a:rPr lang="it-IT" dirty="0"/>
              <a:t>Da qui è possibile trovare tutti gli errori precedentemente descritti</a:t>
            </a:r>
          </a:p>
        </p:txBody>
      </p:sp>
      <p:sp>
        <p:nvSpPr>
          <p:cNvPr id="6" name="CasellaDiTesto 5">
            <a:extLst>
              <a:ext uri="{FF2B5EF4-FFF2-40B4-BE49-F238E27FC236}">
                <a16:creationId xmlns:a16="http://schemas.microsoft.com/office/drawing/2014/main" id="{6C30530A-FB93-744E-AE1C-AF6C418C0E00}"/>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9" name="CasellaDiTesto 8">
            <a:extLst>
              <a:ext uri="{FF2B5EF4-FFF2-40B4-BE49-F238E27FC236}">
                <a16:creationId xmlns:a16="http://schemas.microsoft.com/office/drawing/2014/main" id="{620DD5F1-7418-0C91-6175-0D69870DC116}"/>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30/31</a:t>
            </a:r>
            <a:endParaRPr lang="it-IT" sz="1200" dirty="0">
              <a:solidFill>
                <a:schemeClr val="bg1"/>
              </a:solidFill>
            </a:endParaRPr>
          </a:p>
        </p:txBody>
      </p:sp>
    </p:spTree>
    <p:extLst>
      <p:ext uri="{BB962C8B-B14F-4D97-AF65-F5344CB8AC3E}">
        <p14:creationId xmlns:p14="http://schemas.microsoft.com/office/powerpoint/2010/main" val="3130416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54924C-4503-5339-5D89-7947A9256EB5}"/>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DEVICES</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ERROR (6/6)</a:t>
            </a:r>
            <a:endParaRPr lang="it-IT" dirty="0"/>
          </a:p>
        </p:txBody>
      </p:sp>
      <p:pic>
        <p:nvPicPr>
          <p:cNvPr id="5" name="Immagine 4" descr="Immagine che contiene tavolo&#10;&#10;Descrizione generata automaticamente">
            <a:extLst>
              <a:ext uri="{FF2B5EF4-FFF2-40B4-BE49-F238E27FC236}">
                <a16:creationId xmlns:a16="http://schemas.microsoft.com/office/drawing/2014/main" id="{FF30DB9E-7161-21A4-7BAA-3D1E4B0D9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864" y="2123766"/>
            <a:ext cx="4342271" cy="3934999"/>
          </a:xfrm>
          <a:prstGeom prst="rect">
            <a:avLst/>
          </a:prstGeom>
        </p:spPr>
      </p:pic>
      <p:sp>
        <p:nvSpPr>
          <p:cNvPr id="7" name="CasellaDiTesto 6">
            <a:extLst>
              <a:ext uri="{FF2B5EF4-FFF2-40B4-BE49-F238E27FC236}">
                <a16:creationId xmlns:a16="http://schemas.microsoft.com/office/drawing/2014/main" id="{0B440F94-38B0-9696-E3E3-A94E53D3C8F5}"/>
              </a:ext>
            </a:extLst>
          </p:cNvPr>
          <p:cNvSpPr txBox="1"/>
          <p:nvPr/>
        </p:nvSpPr>
        <p:spPr>
          <a:xfrm>
            <a:off x="4245524" y="1754075"/>
            <a:ext cx="3700950" cy="615553"/>
          </a:xfrm>
          <a:prstGeom prst="rect">
            <a:avLst/>
          </a:prstGeom>
          <a:noFill/>
        </p:spPr>
        <p:txBody>
          <a:bodyPr wrap="none" rtlCol="0">
            <a:spAutoFit/>
          </a:bodyPr>
          <a:lstStyle/>
          <a:p>
            <a:r>
              <a:rPr lang="it-IT" sz="1600" dirty="0"/>
              <a:t>Cliccando su Start &amp; Export files si ottiene:</a:t>
            </a:r>
          </a:p>
          <a:p>
            <a:endParaRPr lang="it-IT" dirty="0"/>
          </a:p>
        </p:txBody>
      </p:sp>
      <p:cxnSp>
        <p:nvCxnSpPr>
          <p:cNvPr id="9" name="Connettore 2 8">
            <a:extLst>
              <a:ext uri="{FF2B5EF4-FFF2-40B4-BE49-F238E27FC236}">
                <a16:creationId xmlns:a16="http://schemas.microsoft.com/office/drawing/2014/main" id="{4A8586BE-AB43-DB24-6A18-17BC6244FE16}"/>
              </a:ext>
            </a:extLst>
          </p:cNvPr>
          <p:cNvCxnSpPr/>
          <p:nvPr/>
        </p:nvCxnSpPr>
        <p:spPr>
          <a:xfrm>
            <a:off x="8347587" y="3736258"/>
            <a:ext cx="776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C50D36AA-CF12-0A0E-324C-B8BA347664B9}"/>
              </a:ext>
            </a:extLst>
          </p:cNvPr>
          <p:cNvCxnSpPr/>
          <p:nvPr/>
        </p:nvCxnSpPr>
        <p:spPr>
          <a:xfrm>
            <a:off x="8347587" y="5619136"/>
            <a:ext cx="7767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B37ACDF3-0651-3D2D-2632-966C2D5CD8E6}"/>
              </a:ext>
            </a:extLst>
          </p:cNvPr>
          <p:cNvSpPr txBox="1"/>
          <p:nvPr/>
        </p:nvSpPr>
        <p:spPr>
          <a:xfrm>
            <a:off x="9124335" y="3582369"/>
            <a:ext cx="2679773" cy="307777"/>
          </a:xfrm>
          <a:prstGeom prst="rect">
            <a:avLst/>
          </a:prstGeom>
          <a:noFill/>
        </p:spPr>
        <p:txBody>
          <a:bodyPr wrap="none" rtlCol="0">
            <a:spAutoFit/>
          </a:bodyPr>
          <a:lstStyle/>
          <a:p>
            <a:r>
              <a:rPr lang="it-IT" sz="1400" dirty="0"/>
              <a:t>Qui viene riportato il file di output</a:t>
            </a:r>
          </a:p>
        </p:txBody>
      </p:sp>
      <p:sp>
        <p:nvSpPr>
          <p:cNvPr id="12" name="CasellaDiTesto 11">
            <a:extLst>
              <a:ext uri="{FF2B5EF4-FFF2-40B4-BE49-F238E27FC236}">
                <a16:creationId xmlns:a16="http://schemas.microsoft.com/office/drawing/2014/main" id="{056F02EE-BB61-226F-D41F-D9756E153361}"/>
              </a:ext>
            </a:extLst>
          </p:cNvPr>
          <p:cNvSpPr txBox="1"/>
          <p:nvPr/>
        </p:nvSpPr>
        <p:spPr>
          <a:xfrm>
            <a:off x="9204787" y="5411991"/>
            <a:ext cx="3067665" cy="523220"/>
          </a:xfrm>
          <a:prstGeom prst="rect">
            <a:avLst/>
          </a:prstGeom>
          <a:noFill/>
        </p:spPr>
        <p:txBody>
          <a:bodyPr wrap="square" rtlCol="0">
            <a:spAutoFit/>
          </a:bodyPr>
          <a:lstStyle/>
          <a:p>
            <a:r>
              <a:rPr lang="it-IT" sz="1400" dirty="0"/>
              <a:t>Da qui è possibile salvare il file sul proprio pc</a:t>
            </a:r>
          </a:p>
        </p:txBody>
      </p:sp>
      <p:sp>
        <p:nvSpPr>
          <p:cNvPr id="13" name="CasellaDiTesto 12">
            <a:extLst>
              <a:ext uri="{FF2B5EF4-FFF2-40B4-BE49-F238E27FC236}">
                <a16:creationId xmlns:a16="http://schemas.microsoft.com/office/drawing/2014/main" id="{0280000D-61B0-5D9C-623A-EF7487BEB699}"/>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14" name="CasellaDiTesto 13">
            <a:extLst>
              <a:ext uri="{FF2B5EF4-FFF2-40B4-BE49-F238E27FC236}">
                <a16:creationId xmlns:a16="http://schemas.microsoft.com/office/drawing/2014/main" id="{47A77A4B-F338-F7AD-0A69-E8DFB3AF7A2D}"/>
              </a:ext>
            </a:extLst>
          </p:cNvPr>
          <p:cNvSpPr txBox="1"/>
          <p:nvPr/>
        </p:nvSpPr>
        <p:spPr>
          <a:xfrm>
            <a:off x="11572568" y="6464786"/>
            <a:ext cx="619080" cy="307777"/>
          </a:xfrm>
          <a:prstGeom prst="rect">
            <a:avLst/>
          </a:prstGeom>
          <a:noFill/>
        </p:spPr>
        <p:txBody>
          <a:bodyPr wrap="none" rtlCol="0">
            <a:spAutoFit/>
          </a:bodyPr>
          <a:lstStyle/>
          <a:p>
            <a:r>
              <a:rPr lang="it-IT" sz="1400" dirty="0">
                <a:solidFill>
                  <a:schemeClr val="bg1"/>
                </a:solidFill>
              </a:rPr>
              <a:t>31/31</a:t>
            </a:r>
            <a:endParaRPr lang="it-IT" sz="1200" dirty="0">
              <a:solidFill>
                <a:schemeClr val="bg1"/>
              </a:solidFill>
            </a:endParaRPr>
          </a:p>
        </p:txBody>
      </p:sp>
    </p:spTree>
    <p:extLst>
      <p:ext uri="{BB962C8B-B14F-4D97-AF65-F5344CB8AC3E}">
        <p14:creationId xmlns:p14="http://schemas.microsoft.com/office/powerpoint/2010/main" val="12184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81EE9-8D14-543C-9C85-9A54A933A71F}"/>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RETI DI PETRI (</a:t>
            </a:r>
            <a:r>
              <a:rPr lang="it-IT" spc="0" dirty="0">
                <a:ln w="0"/>
                <a:solidFill>
                  <a:srgbClr val="9B2D1F"/>
                </a:solidFill>
                <a:effectLst>
                  <a:outerShdw blurRad="38100" dist="25400" dir="5400000" algn="ctr" rotWithShape="0">
                    <a:srgbClr val="6E747A">
                      <a:alpha val="43000"/>
                    </a:srgbClr>
                  </a:outerShdw>
                </a:effectLst>
                <a:latin typeface="Calibri" panose="020F0502020204030204"/>
              </a:rPr>
              <a:t>2</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/2)</a:t>
            </a:r>
            <a:endParaRPr lang="it-IT" dirty="0"/>
          </a:p>
        </p:txBody>
      </p:sp>
      <p:sp>
        <p:nvSpPr>
          <p:cNvPr id="3" name="Segnaposto contenuto 2">
            <a:extLst>
              <a:ext uri="{FF2B5EF4-FFF2-40B4-BE49-F238E27FC236}">
                <a16:creationId xmlns:a16="http://schemas.microsoft.com/office/drawing/2014/main" id="{47526C23-3AE9-952A-3F1E-797A57EFDAE4}"/>
              </a:ext>
            </a:extLst>
          </p:cNvPr>
          <p:cNvSpPr>
            <a:spLocks noGrp="1"/>
          </p:cNvSpPr>
          <p:nvPr>
            <p:ph idx="1"/>
          </p:nvPr>
        </p:nvSpPr>
        <p:spPr/>
        <p:txBody>
          <a:bodyPr>
            <a:normAutofit lnSpcReduction="10000"/>
          </a:bodyPr>
          <a:lstStyle/>
          <a:p>
            <a:pPr marL="0" indent="0">
              <a:buNone/>
            </a:pPr>
            <a:r>
              <a:rPr lang="it-IT" dirty="0">
                <a:solidFill>
                  <a:schemeClr val="tx1"/>
                </a:solidFill>
              </a:rPr>
              <a:t>Elementi statici e dinamici</a:t>
            </a:r>
          </a:p>
          <a:p>
            <a:pPr marL="0" indent="0">
              <a:buNone/>
            </a:pPr>
            <a:r>
              <a:rPr lang="it-IT" dirty="0">
                <a:solidFill>
                  <a:schemeClr val="tx1"/>
                </a:solidFill>
              </a:rPr>
              <a:t>Enabled, Marking, </a:t>
            </a:r>
            <a:r>
              <a:rPr lang="it-IT" dirty="0" err="1">
                <a:solidFill>
                  <a:schemeClr val="tx1"/>
                </a:solidFill>
              </a:rPr>
              <a:t>Reachable</a:t>
            </a:r>
            <a:endParaRPr lang="it-IT" dirty="0">
              <a:solidFill>
                <a:schemeClr val="tx1"/>
              </a:solidFill>
            </a:endParaRPr>
          </a:p>
          <a:p>
            <a:pPr marL="0" indent="0">
              <a:buNone/>
            </a:pPr>
            <a:r>
              <a:rPr lang="it-IT" dirty="0">
                <a:solidFill>
                  <a:schemeClr val="tx1"/>
                </a:solidFill>
              </a:rPr>
              <a:t>Proprietà: </a:t>
            </a:r>
          </a:p>
          <a:p>
            <a:pPr lvl="2">
              <a:buFont typeface="Arial" panose="020B0604020202020204" pitchFamily="34" charset="0"/>
              <a:buChar char="•"/>
            </a:pPr>
            <a:r>
              <a:rPr lang="it-IT" sz="1800" i="1" dirty="0" err="1">
                <a:solidFill>
                  <a:schemeClr val="tx1"/>
                </a:solidFill>
              </a:rPr>
              <a:t>Reversibility</a:t>
            </a:r>
            <a:r>
              <a:rPr lang="it-IT" sz="1800" dirty="0">
                <a:solidFill>
                  <a:schemeClr val="tx1"/>
                </a:solidFill>
              </a:rPr>
              <a:t>: una Petri Net si dice reversibile se per ogni marcatura M raggiungibile dalla marcatura iniziale M0, si ha che M0 </a:t>
            </a:r>
            <a:r>
              <a:rPr lang="it-IT" sz="1800">
                <a:solidFill>
                  <a:schemeClr val="tx1"/>
                </a:solidFill>
              </a:rPr>
              <a:t>è raggiungibile </a:t>
            </a:r>
            <a:r>
              <a:rPr lang="it-IT" sz="1800" dirty="0">
                <a:solidFill>
                  <a:schemeClr val="tx1"/>
                </a:solidFill>
              </a:rPr>
              <a:t>da M</a:t>
            </a:r>
          </a:p>
          <a:p>
            <a:pPr lvl="2">
              <a:buFont typeface="Arial" panose="020B0604020202020204" pitchFamily="34" charset="0"/>
              <a:buChar char="•"/>
            </a:pPr>
            <a:r>
              <a:rPr lang="it-IT" sz="1800" i="1" dirty="0" err="1">
                <a:solidFill>
                  <a:schemeClr val="tx1"/>
                </a:solidFill>
              </a:rPr>
              <a:t>Boundedness</a:t>
            </a:r>
            <a:r>
              <a:rPr lang="it-IT" sz="1800" dirty="0">
                <a:solidFill>
                  <a:schemeClr val="tx1"/>
                </a:solidFill>
              </a:rPr>
              <a:t>: un place p è k-</a:t>
            </a:r>
            <a:r>
              <a:rPr lang="it-IT" sz="1800" dirty="0" err="1">
                <a:solidFill>
                  <a:schemeClr val="tx1"/>
                </a:solidFill>
              </a:rPr>
              <a:t>bounded</a:t>
            </a:r>
            <a:r>
              <a:rPr lang="it-IT" sz="1800" dirty="0">
                <a:solidFill>
                  <a:schemeClr val="tx1"/>
                </a:solidFill>
              </a:rPr>
              <a:t> se nel grafo di raggiungibilità il numero di token all’interno di quel place non è superiore a k. </a:t>
            </a:r>
          </a:p>
          <a:p>
            <a:pPr lvl="2">
              <a:buFont typeface="Arial" panose="020B0604020202020204" pitchFamily="34" charset="0"/>
              <a:buChar char="•"/>
            </a:pPr>
            <a:r>
              <a:rPr lang="it-IT" sz="1800" i="1" dirty="0">
                <a:solidFill>
                  <a:schemeClr val="tx1"/>
                </a:solidFill>
              </a:rPr>
              <a:t>Safe</a:t>
            </a:r>
            <a:r>
              <a:rPr lang="it-IT" sz="1800" dirty="0">
                <a:solidFill>
                  <a:schemeClr val="tx1"/>
                </a:solidFill>
              </a:rPr>
              <a:t>: Una rete di Petri marcata è safe se e solo se è 1-boundend.</a:t>
            </a:r>
            <a:endParaRPr lang="it-IT" sz="1800" i="1" dirty="0">
              <a:solidFill>
                <a:schemeClr val="tx1"/>
              </a:solidFill>
            </a:endParaRPr>
          </a:p>
          <a:p>
            <a:pPr lvl="2">
              <a:buFont typeface="Arial" panose="020B0604020202020204" pitchFamily="34" charset="0"/>
              <a:buChar char="•"/>
            </a:pPr>
            <a:r>
              <a:rPr lang="it-IT" sz="1800" i="1" dirty="0">
                <a:solidFill>
                  <a:schemeClr val="tx1"/>
                </a:solidFill>
              </a:rPr>
              <a:t>Deadlock</a:t>
            </a:r>
            <a:r>
              <a:rPr lang="it-IT" sz="1800" dirty="0">
                <a:solidFill>
                  <a:schemeClr val="tx1"/>
                </a:solidFill>
              </a:rPr>
              <a:t>: Una rete di Petri ha un potenziale deadlock se nel grafo di raggiungibilità c’è una marcatura dead, ovvero se al suo interno non ci sono transizioni enabled</a:t>
            </a:r>
          </a:p>
          <a:p>
            <a:pPr lvl="2">
              <a:buFont typeface="Arial" panose="020B0604020202020204" pitchFamily="34" charset="0"/>
              <a:buChar char="•"/>
            </a:pPr>
            <a:r>
              <a:rPr lang="it-IT" sz="1800" i="1" dirty="0" err="1">
                <a:solidFill>
                  <a:schemeClr val="tx1"/>
                </a:solidFill>
              </a:rPr>
              <a:t>Liveness</a:t>
            </a:r>
            <a:r>
              <a:rPr lang="it-IT" sz="1800" i="1" dirty="0">
                <a:solidFill>
                  <a:schemeClr val="tx1"/>
                </a:solidFill>
              </a:rPr>
              <a:t>: </a:t>
            </a:r>
            <a:r>
              <a:rPr lang="it-IT" sz="1800" dirty="0">
                <a:solidFill>
                  <a:schemeClr val="tx1"/>
                </a:solidFill>
              </a:rPr>
              <a:t>Una transizione è live se all’interno del grafo di raggiungibilità c’è un </a:t>
            </a:r>
            <a:r>
              <a:rPr lang="it-IT" sz="1800" dirty="0" err="1">
                <a:solidFill>
                  <a:schemeClr val="tx1"/>
                </a:solidFill>
              </a:rPr>
              <a:t>path</a:t>
            </a:r>
            <a:r>
              <a:rPr lang="it-IT" sz="1800" dirty="0">
                <a:solidFill>
                  <a:schemeClr val="tx1"/>
                </a:solidFill>
              </a:rPr>
              <a:t> che porta ad uno stato (marking) che la rende </a:t>
            </a:r>
            <a:r>
              <a:rPr lang="it-IT" sz="1800" dirty="0" err="1">
                <a:solidFill>
                  <a:schemeClr val="tx1"/>
                </a:solidFill>
              </a:rPr>
              <a:t>enable</a:t>
            </a:r>
            <a:r>
              <a:rPr lang="it-IT" sz="1800" i="1" dirty="0">
                <a:solidFill>
                  <a:schemeClr val="tx1"/>
                </a:solidFill>
              </a:rPr>
              <a:t>.</a:t>
            </a:r>
          </a:p>
          <a:p>
            <a:pPr lvl="2">
              <a:buFont typeface="Arial" panose="020B0604020202020204" pitchFamily="34" charset="0"/>
              <a:buChar char="•"/>
            </a:pPr>
            <a:r>
              <a:rPr lang="it-IT" sz="1800" i="1" dirty="0">
                <a:solidFill>
                  <a:schemeClr val="tx1"/>
                </a:solidFill>
              </a:rPr>
              <a:t>Sound: </a:t>
            </a:r>
            <a:r>
              <a:rPr lang="it-IT" sz="1800" dirty="0">
                <a:solidFill>
                  <a:schemeClr val="tx1"/>
                </a:solidFill>
              </a:rPr>
              <a:t>no dead task, option to complete, </a:t>
            </a:r>
            <a:r>
              <a:rPr lang="it-IT" sz="1800" dirty="0" err="1">
                <a:solidFill>
                  <a:schemeClr val="tx1"/>
                </a:solidFill>
              </a:rPr>
              <a:t>proper</a:t>
            </a:r>
            <a:r>
              <a:rPr lang="it-IT" sz="1800" dirty="0">
                <a:solidFill>
                  <a:schemeClr val="tx1"/>
                </a:solidFill>
              </a:rPr>
              <a:t> </a:t>
            </a:r>
            <a:r>
              <a:rPr lang="it-IT" sz="1800" dirty="0" err="1">
                <a:solidFill>
                  <a:schemeClr val="tx1"/>
                </a:solidFill>
              </a:rPr>
              <a:t>completion</a:t>
            </a:r>
            <a:endParaRPr lang="it-IT" dirty="0"/>
          </a:p>
          <a:p>
            <a:pPr marL="0" indent="0">
              <a:buNone/>
            </a:pPr>
            <a:endParaRPr lang="it-IT" dirty="0"/>
          </a:p>
        </p:txBody>
      </p:sp>
      <p:sp>
        <p:nvSpPr>
          <p:cNvPr id="4" name="CasellaDiTesto 3">
            <a:extLst>
              <a:ext uri="{FF2B5EF4-FFF2-40B4-BE49-F238E27FC236}">
                <a16:creationId xmlns:a16="http://schemas.microsoft.com/office/drawing/2014/main" id="{81DEDF62-805A-E8E0-9E0B-07BF6F23BC85}"/>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5" name="CasellaDiTesto 4">
            <a:extLst>
              <a:ext uri="{FF2B5EF4-FFF2-40B4-BE49-F238E27FC236}">
                <a16:creationId xmlns:a16="http://schemas.microsoft.com/office/drawing/2014/main" id="{1524A5CD-1FA9-28C2-96CC-7C83FC1A89CD}"/>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4/31</a:t>
            </a:r>
            <a:endParaRPr lang="it-IT" sz="1200" dirty="0">
              <a:solidFill>
                <a:schemeClr val="bg1"/>
              </a:solidFill>
            </a:endParaRPr>
          </a:p>
        </p:txBody>
      </p:sp>
    </p:spTree>
    <p:extLst>
      <p:ext uri="{BB962C8B-B14F-4D97-AF65-F5344CB8AC3E}">
        <p14:creationId xmlns:p14="http://schemas.microsoft.com/office/powerpoint/2010/main" val="114651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D9BD1-9770-D814-F1AC-CBECB248B4D0}"/>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DISCOVERY (1/3)</a:t>
            </a:r>
            <a:endParaRPr lang="it-IT" dirty="0"/>
          </a:p>
        </p:txBody>
      </p:sp>
      <p:sp>
        <p:nvSpPr>
          <p:cNvPr id="3" name="Segnaposto contenuto 2">
            <a:extLst>
              <a:ext uri="{FF2B5EF4-FFF2-40B4-BE49-F238E27FC236}">
                <a16:creationId xmlns:a16="http://schemas.microsoft.com/office/drawing/2014/main" id="{14011C21-C60E-95F5-03C0-C72C925B8D76}"/>
              </a:ext>
            </a:extLst>
          </p:cNvPr>
          <p:cNvSpPr>
            <a:spLocks noGrp="1"/>
          </p:cNvSpPr>
          <p:nvPr>
            <p:ph idx="1"/>
          </p:nvPr>
        </p:nvSpPr>
        <p:spPr/>
        <p:txBody>
          <a:bodyPr/>
          <a:lstStyle/>
          <a:p>
            <a:pPr>
              <a:lnSpc>
                <a:spcPct val="150000"/>
              </a:lnSpc>
            </a:pPr>
            <a:endParaRPr lang="it-IT" dirty="0"/>
          </a:p>
          <a:p>
            <a:pPr>
              <a:lnSpc>
                <a:spcPct val="150000"/>
              </a:lnSpc>
            </a:pPr>
            <a:r>
              <a:rPr lang="it-IT" dirty="0">
                <a:solidFill>
                  <a:schemeClr val="tx1"/>
                </a:solidFill>
              </a:rPr>
              <a:t>Uno dei task principali del Process Mining è il </a:t>
            </a:r>
            <a:r>
              <a:rPr lang="it-IT" b="1" i="1" dirty="0">
                <a:solidFill>
                  <a:schemeClr val="tx1"/>
                </a:solidFill>
              </a:rPr>
              <a:t>Process Discovery</a:t>
            </a:r>
            <a:r>
              <a:rPr lang="it-IT" dirty="0">
                <a:solidFill>
                  <a:schemeClr val="tx1"/>
                </a:solidFill>
              </a:rPr>
              <a:t>, ovvero la scoperta del modello di processo. Per far questo gli algoritmi di discovery prendono in input il log di un processo e restituiscono in output il modello , che deve essere rappresentativo del comportamento visto nel log. Questo modello può essere una Rete di Petri, un modello BPMN, una Casual nets ecc.</a:t>
            </a:r>
          </a:p>
          <a:p>
            <a:endParaRPr lang="it-IT" dirty="0"/>
          </a:p>
        </p:txBody>
      </p:sp>
      <p:sp>
        <p:nvSpPr>
          <p:cNvPr id="4" name="CasellaDiTesto 3">
            <a:extLst>
              <a:ext uri="{FF2B5EF4-FFF2-40B4-BE49-F238E27FC236}">
                <a16:creationId xmlns:a16="http://schemas.microsoft.com/office/drawing/2014/main" id="{30F86259-8952-AF65-21DB-0F8D7AC33A4E}"/>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5/31</a:t>
            </a:r>
            <a:endParaRPr lang="it-IT" sz="1200" dirty="0">
              <a:solidFill>
                <a:schemeClr val="bg1"/>
              </a:solidFill>
            </a:endParaRPr>
          </a:p>
        </p:txBody>
      </p:sp>
      <p:sp>
        <p:nvSpPr>
          <p:cNvPr id="6" name="CasellaDiTesto 5">
            <a:extLst>
              <a:ext uri="{FF2B5EF4-FFF2-40B4-BE49-F238E27FC236}">
                <a16:creationId xmlns:a16="http://schemas.microsoft.com/office/drawing/2014/main" id="{6B65A2D8-144E-A161-1086-69F3B882146D}"/>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38073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6780DC-13A8-875C-0717-BDEEA54ECB75}"/>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a:t>
            </a:r>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DISCOVERY (2/3)</a:t>
            </a:r>
            <a:endParaRPr lang="it-IT" dirty="0"/>
          </a:p>
        </p:txBody>
      </p:sp>
      <p:sp>
        <p:nvSpPr>
          <p:cNvPr id="3" name="Segnaposto contenuto 2">
            <a:extLst>
              <a:ext uri="{FF2B5EF4-FFF2-40B4-BE49-F238E27FC236}">
                <a16:creationId xmlns:a16="http://schemas.microsoft.com/office/drawing/2014/main" id="{3551CA59-CF58-0076-9004-4274D5B58335}"/>
              </a:ext>
            </a:extLst>
          </p:cNvPr>
          <p:cNvSpPr>
            <a:spLocks noGrp="1"/>
          </p:cNvSpPr>
          <p:nvPr>
            <p:ph idx="1"/>
          </p:nvPr>
        </p:nvSpPr>
        <p:spPr/>
        <p:txBody>
          <a:bodyPr/>
          <a:lstStyle/>
          <a:p>
            <a:endParaRPr lang="it-IT" dirty="0"/>
          </a:p>
          <a:p>
            <a:pPr>
              <a:lnSpc>
                <a:spcPct val="150000"/>
              </a:lnSpc>
            </a:pPr>
            <a:r>
              <a:rPr lang="it-IT" dirty="0"/>
              <a:t>Al</a:t>
            </a:r>
            <a:r>
              <a:rPr lang="it-IT" dirty="0">
                <a:solidFill>
                  <a:schemeClr val="tx1"/>
                </a:solidFill>
              </a:rPr>
              <a:t>cuni algoritmi di discovery sono:</a:t>
            </a:r>
          </a:p>
          <a:p>
            <a:pPr lvl="7" algn="just">
              <a:lnSpc>
                <a:spcPct val="150000"/>
              </a:lnSpc>
              <a:buFont typeface="Arial" panose="020B0604020202020204" pitchFamily="34" charset="0"/>
              <a:buChar char="•"/>
            </a:pPr>
            <a:r>
              <a:rPr lang="it-IT" sz="1800" b="1" i="1" dirty="0">
                <a:solidFill>
                  <a:schemeClr val="tx1"/>
                </a:solidFill>
              </a:rPr>
              <a:t>Alpha-</a:t>
            </a:r>
            <a:r>
              <a:rPr lang="it-IT" sz="1800" b="1" i="1" dirty="0" err="1">
                <a:solidFill>
                  <a:schemeClr val="tx1"/>
                </a:solidFill>
              </a:rPr>
              <a:t>algorithm</a:t>
            </a:r>
            <a:r>
              <a:rPr lang="it-IT" sz="1800" dirty="0">
                <a:solidFill>
                  <a:schemeClr val="tx1"/>
                </a:solidFill>
              </a:rPr>
              <a:t> : genera un modello sotto forma di Rete di Petri</a:t>
            </a:r>
          </a:p>
          <a:p>
            <a:pPr lvl="7" algn="just">
              <a:lnSpc>
                <a:spcPct val="150000"/>
              </a:lnSpc>
              <a:buFont typeface="Arial" panose="020B0604020202020204" pitchFamily="34" charset="0"/>
              <a:buChar char="•"/>
            </a:pPr>
            <a:r>
              <a:rPr lang="it-IT" sz="1800" b="1" i="1" dirty="0" err="1">
                <a:solidFill>
                  <a:schemeClr val="tx1"/>
                </a:solidFill>
              </a:rPr>
              <a:t>Heuristic</a:t>
            </a:r>
            <a:r>
              <a:rPr lang="it-IT" sz="1800" b="1" i="1" dirty="0">
                <a:solidFill>
                  <a:schemeClr val="tx1"/>
                </a:solidFill>
              </a:rPr>
              <a:t> </a:t>
            </a:r>
            <a:r>
              <a:rPr lang="it-IT" sz="1800" b="1" i="1" dirty="0" err="1">
                <a:solidFill>
                  <a:schemeClr val="tx1"/>
                </a:solidFill>
              </a:rPr>
              <a:t>Miner</a:t>
            </a:r>
            <a:r>
              <a:rPr lang="it-IT" sz="1800" dirty="0">
                <a:solidFill>
                  <a:schemeClr val="tx1"/>
                </a:solidFill>
              </a:rPr>
              <a:t>: genera un modello sotto forma di Casual Nets</a:t>
            </a:r>
          </a:p>
          <a:p>
            <a:pPr lvl="7" algn="just">
              <a:lnSpc>
                <a:spcPct val="150000"/>
              </a:lnSpc>
              <a:buFont typeface="Arial" panose="020B0604020202020204" pitchFamily="34" charset="0"/>
              <a:buChar char="•"/>
            </a:pPr>
            <a:r>
              <a:rPr lang="it-IT" sz="1800" b="1" i="1" dirty="0" err="1">
                <a:solidFill>
                  <a:schemeClr val="tx1"/>
                </a:solidFill>
              </a:rPr>
              <a:t>Inductive</a:t>
            </a:r>
            <a:r>
              <a:rPr lang="it-IT" sz="1800" b="1" i="1" dirty="0">
                <a:solidFill>
                  <a:schemeClr val="tx1"/>
                </a:solidFill>
              </a:rPr>
              <a:t> </a:t>
            </a:r>
            <a:r>
              <a:rPr lang="it-IT" sz="1800" b="1" i="1" dirty="0" err="1">
                <a:solidFill>
                  <a:schemeClr val="tx1"/>
                </a:solidFill>
              </a:rPr>
              <a:t>Miner</a:t>
            </a:r>
            <a:r>
              <a:rPr lang="it-IT" sz="1800" dirty="0">
                <a:solidFill>
                  <a:schemeClr val="tx1"/>
                </a:solidFill>
              </a:rPr>
              <a:t>: genera un modello sotto forma di Rete di Petri</a:t>
            </a:r>
          </a:p>
          <a:p>
            <a:pPr marL="457200" indent="-457200">
              <a:buFont typeface="+mj-lt"/>
              <a:buAutoNum type="arabicPeriod"/>
            </a:pPr>
            <a:endParaRPr lang="it-IT" dirty="0">
              <a:solidFill>
                <a:schemeClr val="tx1"/>
              </a:solidFill>
            </a:endParaRPr>
          </a:p>
        </p:txBody>
      </p:sp>
      <p:sp>
        <p:nvSpPr>
          <p:cNvPr id="4" name="CasellaDiTesto 3">
            <a:extLst>
              <a:ext uri="{FF2B5EF4-FFF2-40B4-BE49-F238E27FC236}">
                <a16:creationId xmlns:a16="http://schemas.microsoft.com/office/drawing/2014/main" id="{21733AF9-A514-0BBE-A2DC-09EB76611465}"/>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7/31</a:t>
            </a:r>
            <a:endParaRPr lang="it-IT" sz="1200" dirty="0">
              <a:solidFill>
                <a:schemeClr val="bg1"/>
              </a:solidFill>
            </a:endParaRPr>
          </a:p>
        </p:txBody>
      </p:sp>
      <p:sp>
        <p:nvSpPr>
          <p:cNvPr id="6" name="CasellaDiTesto 5">
            <a:extLst>
              <a:ext uri="{FF2B5EF4-FFF2-40B4-BE49-F238E27FC236}">
                <a16:creationId xmlns:a16="http://schemas.microsoft.com/office/drawing/2014/main" id="{BFFB0285-0857-6A43-9603-27961BC0275A}"/>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88760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20F4E-AFDE-DFF7-57CB-887E7B073754}"/>
              </a:ext>
            </a:extLst>
          </p:cNvPr>
          <p:cNvSpPr>
            <a:spLocks noGrp="1"/>
          </p:cNvSpPr>
          <p:nvPr>
            <p:ph type="title"/>
          </p:nvPr>
        </p:nvSpPr>
        <p:spPr/>
        <p:txBody>
          <a:bodyPr/>
          <a:lstStyle/>
          <a:p>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 			</a:t>
            </a:r>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a:t>
            </a:r>
            <a:r>
              <a:rPr kumimoji="0" lang="it-IT" sz="4800" b="0" i="0" u="none" strike="noStrike" kern="1200" cap="none" spc="0" normalizeH="0" baseline="0" noProof="0" dirty="0">
                <a:ln w="0"/>
                <a:solidFill>
                  <a:srgbClr val="9B2D1F"/>
                </a:solidFill>
                <a:effectLst>
                  <a:outerShdw blurRad="38100" dist="25400" dir="5400000" algn="ctr" rotWithShape="0">
                    <a:srgbClr val="6E747A">
                      <a:alpha val="43000"/>
                    </a:srgbClr>
                  </a:outerShdw>
                </a:effectLst>
                <a:uLnTx/>
                <a:uFillTx/>
                <a:latin typeface="Calibri" panose="020F0502020204030204"/>
                <a:ea typeface="+mj-ea"/>
                <a:cs typeface="+mj-cs"/>
              </a:rPr>
              <a:t>DISCOVERY (3/3)</a:t>
            </a:r>
            <a:endParaRPr lang="it-IT" dirty="0"/>
          </a:p>
        </p:txBody>
      </p:sp>
      <p:sp>
        <p:nvSpPr>
          <p:cNvPr id="3" name="Segnaposto contenuto 2">
            <a:extLst>
              <a:ext uri="{FF2B5EF4-FFF2-40B4-BE49-F238E27FC236}">
                <a16:creationId xmlns:a16="http://schemas.microsoft.com/office/drawing/2014/main" id="{E4216FBC-CEE5-4BCC-9959-21FACD1C6C8C}"/>
              </a:ext>
            </a:extLst>
          </p:cNvPr>
          <p:cNvSpPr>
            <a:spLocks noGrp="1"/>
          </p:cNvSpPr>
          <p:nvPr>
            <p:ph idx="1"/>
          </p:nvPr>
        </p:nvSpPr>
        <p:spPr>
          <a:xfrm>
            <a:off x="1135781" y="1877818"/>
            <a:ext cx="10058400" cy="4023360"/>
          </a:xfrm>
        </p:spPr>
        <p:txBody>
          <a:bodyPr>
            <a:normAutofit fontScale="92500" lnSpcReduction="20000"/>
          </a:bodyPr>
          <a:lstStyle/>
          <a:p>
            <a:pPr>
              <a:lnSpc>
                <a:spcPct val="150000"/>
              </a:lnSpc>
            </a:pPr>
            <a:r>
              <a:rPr lang="it-IT" dirty="0">
                <a:solidFill>
                  <a:schemeClr val="tx1"/>
                </a:solidFill>
              </a:rPr>
              <a:t>Le caratteristiche di un algoritmo di process discovery sono:</a:t>
            </a:r>
          </a:p>
          <a:p>
            <a:pPr lvl="3">
              <a:lnSpc>
                <a:spcPct val="150000"/>
              </a:lnSpc>
              <a:buFont typeface="Arial" panose="020B0604020202020204" pitchFamily="34" charset="0"/>
              <a:buChar char="•"/>
            </a:pPr>
            <a:r>
              <a:rPr lang="it-IT" sz="1800" dirty="0" err="1">
                <a:solidFill>
                  <a:schemeClr val="tx1"/>
                </a:solidFill>
              </a:rPr>
              <a:t>Ability</a:t>
            </a:r>
            <a:r>
              <a:rPr lang="it-IT" sz="1800" dirty="0">
                <a:solidFill>
                  <a:schemeClr val="tx1"/>
                </a:solidFill>
              </a:rPr>
              <a:t> to deal with </a:t>
            </a:r>
            <a:r>
              <a:rPr lang="it-IT" sz="1800" dirty="0" err="1">
                <a:solidFill>
                  <a:schemeClr val="tx1"/>
                </a:solidFill>
              </a:rPr>
              <a:t>noise</a:t>
            </a:r>
            <a:endParaRPr lang="it-IT" sz="1800" dirty="0">
              <a:solidFill>
                <a:schemeClr val="tx1"/>
              </a:solidFill>
            </a:endParaRPr>
          </a:p>
          <a:p>
            <a:pPr lvl="3">
              <a:lnSpc>
                <a:spcPct val="150000"/>
              </a:lnSpc>
              <a:buFont typeface="Arial" panose="020B0604020202020204" pitchFamily="34" charset="0"/>
              <a:buChar char="•"/>
            </a:pPr>
            <a:r>
              <a:rPr lang="it-IT" sz="1800" dirty="0" err="1">
                <a:solidFill>
                  <a:schemeClr val="tx1"/>
                </a:solidFill>
              </a:rPr>
              <a:t>Completeness</a:t>
            </a:r>
            <a:r>
              <a:rPr lang="it-IT" sz="1800" dirty="0">
                <a:solidFill>
                  <a:schemeClr val="tx1"/>
                </a:solidFill>
              </a:rPr>
              <a:t> </a:t>
            </a:r>
            <a:r>
              <a:rPr lang="it-IT" sz="1800" dirty="0" err="1">
                <a:solidFill>
                  <a:schemeClr val="tx1"/>
                </a:solidFill>
              </a:rPr>
              <a:t>notion</a:t>
            </a:r>
            <a:r>
              <a:rPr lang="it-IT" sz="1800" dirty="0">
                <a:solidFill>
                  <a:schemeClr val="tx1"/>
                </a:solidFill>
              </a:rPr>
              <a:t> </a:t>
            </a:r>
            <a:r>
              <a:rPr lang="it-IT" sz="1800" dirty="0" err="1">
                <a:solidFill>
                  <a:schemeClr val="tx1"/>
                </a:solidFill>
              </a:rPr>
              <a:t>assumed</a:t>
            </a:r>
            <a:endParaRPr lang="it-IT" sz="1800" dirty="0">
              <a:solidFill>
                <a:schemeClr val="tx1"/>
              </a:solidFill>
            </a:endParaRPr>
          </a:p>
          <a:p>
            <a:pPr lvl="3">
              <a:lnSpc>
                <a:spcPct val="150000"/>
              </a:lnSpc>
              <a:buFont typeface="Arial" panose="020B0604020202020204" pitchFamily="34" charset="0"/>
              <a:buChar char="•"/>
            </a:pPr>
            <a:r>
              <a:rPr lang="it-IT" sz="1800" dirty="0" err="1">
                <a:solidFill>
                  <a:schemeClr val="tx1"/>
                </a:solidFill>
              </a:rPr>
              <a:t>Representational</a:t>
            </a:r>
            <a:r>
              <a:rPr lang="it-IT" sz="1800" dirty="0">
                <a:solidFill>
                  <a:schemeClr val="tx1"/>
                </a:solidFill>
              </a:rPr>
              <a:t> </a:t>
            </a:r>
            <a:r>
              <a:rPr lang="it-IT" sz="1800" dirty="0" err="1">
                <a:solidFill>
                  <a:schemeClr val="tx1"/>
                </a:solidFill>
              </a:rPr>
              <a:t>bias</a:t>
            </a:r>
            <a:endParaRPr lang="it-IT" sz="1800" dirty="0">
              <a:solidFill>
                <a:schemeClr val="tx1"/>
              </a:solidFill>
            </a:endParaRPr>
          </a:p>
          <a:p>
            <a:pPr>
              <a:lnSpc>
                <a:spcPct val="150000"/>
              </a:lnSpc>
            </a:pPr>
            <a:r>
              <a:rPr lang="it-IT" dirty="0">
                <a:solidFill>
                  <a:schemeClr val="tx1"/>
                </a:solidFill>
              </a:rPr>
              <a:t>Classificazione degli algoritmi basata sull’approccio:</a:t>
            </a:r>
          </a:p>
          <a:p>
            <a:pPr lvl="3">
              <a:lnSpc>
                <a:spcPct val="150000"/>
              </a:lnSpc>
              <a:buFont typeface="Arial" panose="020B0604020202020204" pitchFamily="34" charset="0"/>
              <a:buChar char="•"/>
            </a:pPr>
            <a:r>
              <a:rPr lang="it-IT" sz="1800" dirty="0">
                <a:solidFill>
                  <a:schemeClr val="tx1"/>
                </a:solidFill>
              </a:rPr>
              <a:t>Approcci algoritmici diretti</a:t>
            </a:r>
          </a:p>
          <a:p>
            <a:pPr lvl="3">
              <a:lnSpc>
                <a:spcPct val="150000"/>
              </a:lnSpc>
              <a:buFont typeface="Arial" panose="020B0604020202020204" pitchFamily="34" charset="0"/>
              <a:buChar char="•"/>
            </a:pPr>
            <a:r>
              <a:rPr lang="it-IT" sz="1800" dirty="0">
                <a:solidFill>
                  <a:schemeClr val="tx1"/>
                </a:solidFill>
              </a:rPr>
              <a:t>Approcci a due fasi</a:t>
            </a:r>
          </a:p>
          <a:p>
            <a:pPr lvl="3">
              <a:lnSpc>
                <a:spcPct val="150000"/>
              </a:lnSpc>
              <a:buFont typeface="Arial" panose="020B0604020202020204" pitchFamily="34" charset="0"/>
              <a:buChar char="•"/>
            </a:pPr>
            <a:r>
              <a:rPr lang="it-IT" sz="1800" dirty="0">
                <a:solidFill>
                  <a:schemeClr val="tx1"/>
                </a:solidFill>
              </a:rPr>
              <a:t>Approcci dividi et impera</a:t>
            </a:r>
          </a:p>
          <a:p>
            <a:pPr lvl="3">
              <a:lnSpc>
                <a:spcPct val="150000"/>
              </a:lnSpc>
              <a:buFont typeface="Arial" panose="020B0604020202020204" pitchFamily="34" charset="0"/>
              <a:buChar char="•"/>
            </a:pPr>
            <a:r>
              <a:rPr lang="it-IT" sz="1800" dirty="0">
                <a:solidFill>
                  <a:schemeClr val="tx1"/>
                </a:solidFill>
              </a:rPr>
              <a:t>Approccio di intelligenza computazionale</a:t>
            </a:r>
          </a:p>
        </p:txBody>
      </p:sp>
      <p:sp>
        <p:nvSpPr>
          <p:cNvPr id="4" name="CasellaDiTesto 3">
            <a:extLst>
              <a:ext uri="{FF2B5EF4-FFF2-40B4-BE49-F238E27FC236}">
                <a16:creationId xmlns:a16="http://schemas.microsoft.com/office/drawing/2014/main" id="{675E2584-B598-1E1F-6BD8-12E854160B26}"/>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5" name="CasellaDiTesto 4">
            <a:extLst>
              <a:ext uri="{FF2B5EF4-FFF2-40B4-BE49-F238E27FC236}">
                <a16:creationId xmlns:a16="http://schemas.microsoft.com/office/drawing/2014/main" id="{D0D4098B-11C0-9AE9-EC15-1EFF7B29395A}"/>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6/31</a:t>
            </a:r>
            <a:endParaRPr lang="it-IT" sz="1200" dirty="0">
              <a:solidFill>
                <a:schemeClr val="bg1"/>
              </a:solidFill>
            </a:endParaRPr>
          </a:p>
        </p:txBody>
      </p:sp>
    </p:spTree>
    <p:extLst>
      <p:ext uri="{BB962C8B-B14F-4D97-AF65-F5344CB8AC3E}">
        <p14:creationId xmlns:p14="http://schemas.microsoft.com/office/powerpoint/2010/main" val="427943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9D8276-9E1A-3C88-46E7-AF18CB18DF64}"/>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QUALITY MEASURES FOR A MODEL</a:t>
            </a:r>
            <a:endParaRPr lang="it-IT" dirty="0"/>
          </a:p>
        </p:txBody>
      </p:sp>
      <p:sp>
        <p:nvSpPr>
          <p:cNvPr id="3" name="Segnaposto contenuto 2">
            <a:extLst>
              <a:ext uri="{FF2B5EF4-FFF2-40B4-BE49-F238E27FC236}">
                <a16:creationId xmlns:a16="http://schemas.microsoft.com/office/drawing/2014/main" id="{37FE381F-16B4-04DF-E64D-0F4D73ED646E}"/>
              </a:ext>
            </a:extLst>
          </p:cNvPr>
          <p:cNvSpPr>
            <a:spLocks noGrp="1"/>
          </p:cNvSpPr>
          <p:nvPr>
            <p:ph idx="1"/>
          </p:nvPr>
        </p:nvSpPr>
        <p:spPr>
          <a:xfrm>
            <a:off x="1097280" y="2401504"/>
            <a:ext cx="10058400" cy="4023360"/>
          </a:xfrm>
        </p:spPr>
        <p:txBody>
          <a:bodyPr>
            <a:normAutofit/>
          </a:bodyPr>
          <a:lstStyle/>
          <a:p>
            <a:pPr lvl="2">
              <a:lnSpc>
                <a:spcPct val="150000"/>
              </a:lnSpc>
              <a:buFont typeface="Arial" panose="020B0604020202020204" pitchFamily="34" charset="0"/>
              <a:buChar char="•"/>
            </a:pPr>
            <a:r>
              <a:rPr lang="it-IT" sz="2400" dirty="0">
                <a:solidFill>
                  <a:schemeClr val="tx1"/>
                </a:solidFill>
              </a:rPr>
              <a:t>Fitness</a:t>
            </a:r>
          </a:p>
          <a:p>
            <a:pPr lvl="2">
              <a:lnSpc>
                <a:spcPct val="150000"/>
              </a:lnSpc>
              <a:buFont typeface="Arial" panose="020B0604020202020204" pitchFamily="34" charset="0"/>
              <a:buChar char="•"/>
            </a:pPr>
            <a:r>
              <a:rPr lang="it-IT" sz="2400" dirty="0">
                <a:solidFill>
                  <a:schemeClr val="tx1"/>
                </a:solidFill>
              </a:rPr>
              <a:t>Precision</a:t>
            </a:r>
          </a:p>
          <a:p>
            <a:pPr lvl="2">
              <a:lnSpc>
                <a:spcPct val="150000"/>
              </a:lnSpc>
              <a:buFont typeface="Arial" panose="020B0604020202020204" pitchFamily="34" charset="0"/>
              <a:buChar char="•"/>
            </a:pPr>
            <a:r>
              <a:rPr lang="it-IT" sz="2400" dirty="0" err="1">
                <a:solidFill>
                  <a:schemeClr val="tx1"/>
                </a:solidFill>
              </a:rPr>
              <a:t>Generalization</a:t>
            </a:r>
            <a:endParaRPr lang="it-IT" sz="2400" dirty="0">
              <a:solidFill>
                <a:schemeClr val="tx1"/>
              </a:solidFill>
            </a:endParaRPr>
          </a:p>
          <a:p>
            <a:pPr lvl="2">
              <a:lnSpc>
                <a:spcPct val="150000"/>
              </a:lnSpc>
              <a:buFont typeface="Arial" panose="020B0604020202020204" pitchFamily="34" charset="0"/>
              <a:buChar char="•"/>
            </a:pPr>
            <a:r>
              <a:rPr lang="it-IT" sz="2400" dirty="0" err="1">
                <a:solidFill>
                  <a:schemeClr val="tx1"/>
                </a:solidFill>
              </a:rPr>
              <a:t>Semplicity</a:t>
            </a:r>
            <a:endParaRPr lang="it-IT" sz="2400" dirty="0">
              <a:solidFill>
                <a:schemeClr val="tx1"/>
              </a:solidFill>
            </a:endParaRPr>
          </a:p>
        </p:txBody>
      </p:sp>
      <p:sp>
        <p:nvSpPr>
          <p:cNvPr id="4" name="CasellaDiTesto 3">
            <a:extLst>
              <a:ext uri="{FF2B5EF4-FFF2-40B4-BE49-F238E27FC236}">
                <a16:creationId xmlns:a16="http://schemas.microsoft.com/office/drawing/2014/main" id="{AB158974-D588-F3D7-23C6-D077D003F10E}"/>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
        <p:nvSpPr>
          <p:cNvPr id="5" name="CasellaDiTesto 4">
            <a:extLst>
              <a:ext uri="{FF2B5EF4-FFF2-40B4-BE49-F238E27FC236}">
                <a16:creationId xmlns:a16="http://schemas.microsoft.com/office/drawing/2014/main" id="{9084426A-FFD4-015B-DEA6-93379D7E9DA9}"/>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8/31</a:t>
            </a:r>
            <a:endParaRPr lang="it-IT" sz="1200" dirty="0">
              <a:solidFill>
                <a:schemeClr val="bg1"/>
              </a:solidFill>
            </a:endParaRPr>
          </a:p>
        </p:txBody>
      </p:sp>
    </p:spTree>
    <p:extLst>
      <p:ext uri="{BB962C8B-B14F-4D97-AF65-F5344CB8AC3E}">
        <p14:creationId xmlns:p14="http://schemas.microsoft.com/office/powerpoint/2010/main" val="381167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63E1B-43B8-F360-5151-A9DD35224927}"/>
              </a:ext>
            </a:extLst>
          </p:cNvPr>
          <p:cNvSpPr>
            <a:spLocks noGrp="1"/>
          </p:cNvSpPr>
          <p:nvPr>
            <p:ph type="title"/>
          </p:nvPr>
        </p:nvSpPr>
        <p:spPr/>
        <p:txBody>
          <a:bodyPr/>
          <a:lstStyle/>
          <a:p>
            <a:r>
              <a:rPr lang="it-IT" spc="0" dirty="0">
                <a:ln w="0"/>
                <a:solidFill>
                  <a:srgbClr val="9B2D1F"/>
                </a:solidFill>
                <a:effectLst>
                  <a:outerShdw blurRad="38100" dist="25400" dir="5400000" algn="ctr" rotWithShape="0">
                    <a:srgbClr val="6E747A">
                      <a:alpha val="43000"/>
                    </a:srgbClr>
                  </a:outerShdw>
                </a:effectLst>
                <a:latin typeface="Calibri" panose="020F0502020204030204"/>
              </a:rPr>
              <a:t>		    CONFORMANCE (1/2)</a:t>
            </a:r>
            <a:endParaRPr lang="it-IT" dirty="0"/>
          </a:p>
        </p:txBody>
      </p:sp>
      <p:sp>
        <p:nvSpPr>
          <p:cNvPr id="3" name="Segnaposto contenuto 2">
            <a:extLst>
              <a:ext uri="{FF2B5EF4-FFF2-40B4-BE49-F238E27FC236}">
                <a16:creationId xmlns:a16="http://schemas.microsoft.com/office/drawing/2014/main" id="{88117062-5DB7-8958-C6CE-C990380DAF67}"/>
              </a:ext>
            </a:extLst>
          </p:cNvPr>
          <p:cNvSpPr>
            <a:spLocks noGrp="1"/>
          </p:cNvSpPr>
          <p:nvPr>
            <p:ph idx="1"/>
          </p:nvPr>
        </p:nvSpPr>
        <p:spPr/>
        <p:txBody>
          <a:bodyPr/>
          <a:lstStyle/>
          <a:p>
            <a:pPr>
              <a:lnSpc>
                <a:spcPct val="107000"/>
              </a:lnSpc>
              <a:spcAft>
                <a:spcPts val="800"/>
              </a:spcAft>
            </a:pPr>
            <a:r>
              <a:rPr lang="it-IT" dirty="0">
                <a:solidFill>
                  <a:schemeClr val="tx1"/>
                </a:solidFill>
              </a:rPr>
              <a:t>Un altro importante task di Process Mining è </a:t>
            </a:r>
            <a:r>
              <a:rPr lang="it-IT" b="1" i="1" dirty="0">
                <a:solidFill>
                  <a:schemeClr val="tx1"/>
                </a:solidFill>
              </a:rPr>
              <a:t>Conformance Checking. </a:t>
            </a:r>
            <a:r>
              <a:rPr lang="it-IT"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input riceve il log ed il modello scoperto e in output restituisce le tracce che matchano con il modello (o quelle che non matchano).</a:t>
            </a:r>
          </a:p>
          <a:p>
            <a:pPr>
              <a:lnSpc>
                <a:spcPct val="107000"/>
              </a:lnSpc>
              <a:spcAft>
                <a:spcPts val="800"/>
              </a:spcAft>
            </a:pPr>
            <a:r>
              <a:rPr lang="it-IT" dirty="0">
                <a:solidFill>
                  <a:schemeClr val="tx1"/>
                </a:solidFill>
                <a:latin typeface="Calibri" panose="020F0502020204030204" pitchFamily="34" charset="0"/>
                <a:ea typeface="Calibri" panose="020F0502020204030204" pitchFamily="34" charset="0"/>
                <a:cs typeface="Times New Roman" panose="02020603050405020304" pitchFamily="18" charset="0"/>
              </a:rPr>
              <a:t>L’analisi di conformance può avere doppia finalità:</a:t>
            </a:r>
          </a:p>
          <a:p>
            <a:pP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lang="it-IT"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Verificare che il modello di processo scoperto sia rappresentativo del comportamento visto nel log.</a:t>
            </a:r>
          </a:p>
          <a:p>
            <a:pPr>
              <a:lnSpc>
                <a:spcPct val="107000"/>
              </a:lnSpc>
              <a:spcAft>
                <a:spcPts val="800"/>
              </a:spcAft>
            </a:pPr>
            <a:r>
              <a:rPr lang="it-IT"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Verificare che il modello di processo scoperto sia concorde con il modello «teorico» del processo reale.</a:t>
            </a:r>
          </a:p>
          <a:p>
            <a:endParaRPr lang="it-IT" b="1" i="1" dirty="0"/>
          </a:p>
        </p:txBody>
      </p:sp>
      <p:sp>
        <p:nvSpPr>
          <p:cNvPr id="4" name="CasellaDiTesto 3">
            <a:extLst>
              <a:ext uri="{FF2B5EF4-FFF2-40B4-BE49-F238E27FC236}">
                <a16:creationId xmlns:a16="http://schemas.microsoft.com/office/drawing/2014/main" id="{521B2826-0A7E-A216-8571-6B825A1A60BD}"/>
              </a:ext>
            </a:extLst>
          </p:cNvPr>
          <p:cNvSpPr txBox="1"/>
          <p:nvPr/>
        </p:nvSpPr>
        <p:spPr>
          <a:xfrm>
            <a:off x="11572568" y="6464786"/>
            <a:ext cx="527709" cy="307777"/>
          </a:xfrm>
          <a:prstGeom prst="rect">
            <a:avLst/>
          </a:prstGeom>
          <a:noFill/>
        </p:spPr>
        <p:txBody>
          <a:bodyPr wrap="none" rtlCol="0">
            <a:spAutoFit/>
          </a:bodyPr>
          <a:lstStyle/>
          <a:p>
            <a:r>
              <a:rPr lang="it-IT" sz="1400" dirty="0">
                <a:solidFill>
                  <a:schemeClr val="bg1"/>
                </a:solidFill>
              </a:rPr>
              <a:t>9/31</a:t>
            </a:r>
            <a:endParaRPr lang="it-IT" sz="1200" dirty="0">
              <a:solidFill>
                <a:schemeClr val="bg1"/>
              </a:solidFill>
            </a:endParaRPr>
          </a:p>
        </p:txBody>
      </p:sp>
      <p:sp>
        <p:nvSpPr>
          <p:cNvPr id="6" name="CasellaDiTesto 5">
            <a:extLst>
              <a:ext uri="{FF2B5EF4-FFF2-40B4-BE49-F238E27FC236}">
                <a16:creationId xmlns:a16="http://schemas.microsoft.com/office/drawing/2014/main" id="{E7491069-3FA0-F9EA-05DC-CFA8CC9ED34F}"/>
              </a:ext>
            </a:extLst>
          </p:cNvPr>
          <p:cNvSpPr txBox="1"/>
          <p:nvPr/>
        </p:nvSpPr>
        <p:spPr>
          <a:xfrm>
            <a:off x="5216495" y="6464786"/>
            <a:ext cx="1759008" cy="307777"/>
          </a:xfrm>
          <a:prstGeom prst="rect">
            <a:avLst/>
          </a:prstGeom>
          <a:noFill/>
        </p:spPr>
        <p:txBody>
          <a:bodyPr wrap="none" rtlCol="0">
            <a:spAutoFit/>
          </a:bodyPr>
          <a:lstStyle/>
          <a:p>
            <a:r>
              <a:rPr lang="it-IT" sz="1400" dirty="0">
                <a:solidFill>
                  <a:schemeClr val="bg1"/>
                </a:solidFill>
              </a:rPr>
              <a:t>IL MAVERICK PICKING</a:t>
            </a:r>
          </a:p>
        </p:txBody>
      </p:sp>
    </p:spTree>
    <p:extLst>
      <p:ext uri="{BB962C8B-B14F-4D97-AF65-F5344CB8AC3E}">
        <p14:creationId xmlns:p14="http://schemas.microsoft.com/office/powerpoint/2010/main" val="2984098354"/>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2469</TotalTime>
  <Words>2340</Words>
  <Application>Microsoft Office PowerPoint</Application>
  <PresentationFormat>Widescreen</PresentationFormat>
  <Paragraphs>221</Paragraphs>
  <Slides>31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31</vt:i4>
      </vt:variant>
    </vt:vector>
  </HeadingPairs>
  <TitlesOfParts>
    <vt:vector size="38" baseType="lpstr">
      <vt:lpstr>Arial</vt:lpstr>
      <vt:lpstr>Calibri</vt:lpstr>
      <vt:lpstr>Calibri Light</vt:lpstr>
      <vt:lpstr>Symbol</vt:lpstr>
      <vt:lpstr>Trebuchet MS</vt:lpstr>
      <vt:lpstr>Wingdings</vt:lpstr>
      <vt:lpstr>Retrospettivo</vt:lpstr>
      <vt:lpstr>Presentazione standard di PowerPoint</vt:lpstr>
      <vt:lpstr>Presentazione standard di PowerPoint</vt:lpstr>
      <vt:lpstr>       RETI DI PETRI (1/2)</vt:lpstr>
      <vt:lpstr>     RETI DI PETRI (2/2)</vt:lpstr>
      <vt:lpstr>     DISCOVERY (1/3)</vt:lpstr>
      <vt:lpstr>     DISCOVERY (2/3)</vt:lpstr>
      <vt:lpstr>      DISCOVERY (3/3)</vt:lpstr>
      <vt:lpstr>    QUALITY MEASURES FOR A MODEL</vt:lpstr>
      <vt:lpstr>      CONFORMANCE (1/2)</vt:lpstr>
      <vt:lpstr>      CONFORMANCE (2/2)</vt:lpstr>
      <vt:lpstr>           MINING SOCIAL NETWORK</vt:lpstr>
      <vt:lpstr>Presentazione standard di PowerPoint</vt:lpstr>
      <vt:lpstr>                 PERCHÉ SI VERIFICA?</vt:lpstr>
      <vt:lpstr>   CASO DI STUDIO</vt:lpstr>
      <vt:lpstr>Presentazione standard di PowerPoint</vt:lpstr>
      <vt:lpstr>  </vt:lpstr>
      <vt:lpstr>     PICK ERROR (1/3) </vt:lpstr>
      <vt:lpstr>    PICK ERROR (2/3)</vt:lpstr>
      <vt:lpstr>     PICK ERROR (3/3)</vt:lpstr>
      <vt:lpstr>      PATH ERROR (1/3)</vt:lpstr>
      <vt:lpstr>                       PATH ERROR (2/3)</vt:lpstr>
      <vt:lpstr>                      PATH ERROR (3/3)</vt:lpstr>
      <vt:lpstr>       PATH ERROR &amp; EMULATION (1/3)</vt:lpstr>
      <vt:lpstr>        PATH ERROR &amp; EMULATION (2/3)</vt:lpstr>
      <vt:lpstr>       PATH ERROR &amp; EMULATION (3/3)</vt:lpstr>
      <vt:lpstr>                   DEVICES ERROR (1/6)</vt:lpstr>
      <vt:lpstr>                   DEVICES ERROR (2/6)</vt:lpstr>
      <vt:lpstr>                   DEVICES ERROR (3/6)</vt:lpstr>
      <vt:lpstr>                   DEVICES ERROR (4/6)</vt:lpstr>
      <vt:lpstr>       DEVICES ERROR (5/6)</vt:lpstr>
      <vt:lpstr>   DEVICES ERROR (6/6)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COVELLI</dc:creator>
  <cp:lastModifiedBy>MARCO GRECO</cp:lastModifiedBy>
  <cp:revision>39</cp:revision>
  <dcterms:created xsi:type="dcterms:W3CDTF">2022-04-08T14:36:08Z</dcterms:created>
  <dcterms:modified xsi:type="dcterms:W3CDTF">2023-06-21T00:55:16Z</dcterms:modified>
</cp:coreProperties>
</file>