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9"/>
  </p:notesMasterIdLst>
  <p:sldIdLst>
    <p:sldId id="256" r:id="rId2"/>
    <p:sldId id="263" r:id="rId3"/>
    <p:sldId id="279" r:id="rId4"/>
    <p:sldId id="285" r:id="rId5"/>
    <p:sldId id="286" r:id="rId6"/>
    <p:sldId id="287" r:id="rId7"/>
    <p:sldId id="288" r:id="rId8"/>
    <p:sldId id="289" r:id="rId9"/>
    <p:sldId id="284" r:id="rId10"/>
    <p:sldId id="282" r:id="rId11"/>
    <p:sldId id="283" r:id="rId12"/>
    <p:sldId id="294" r:id="rId13"/>
    <p:sldId id="291" r:id="rId14"/>
    <p:sldId id="292" r:id="rId15"/>
    <p:sldId id="293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268" r:id="rId27"/>
    <p:sldId id="26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83667" autoAdjust="0"/>
  </p:normalViewPr>
  <p:slideViewPr>
    <p:cSldViewPr>
      <p:cViewPr varScale="1">
        <p:scale>
          <a:sx n="65" d="100"/>
          <a:sy n="65" d="100"/>
        </p:scale>
        <p:origin x="-129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DECD3-BD47-44D5-8B9D-273F1FDE3BDE}" type="datetimeFigureOut">
              <a:rPr lang="en-US" smtClean="0"/>
              <a:pPr/>
              <a:t>1/17/2011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696C1-FEDD-46A0-8123-FDAA41BD5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696C1-FEDD-46A0-8123-FDAA41BD5D6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696C1-FEDD-46A0-8123-FDAA41BD5D6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696C1-FEDD-46A0-8123-FDAA41BD5D6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696C1-FEDD-46A0-8123-FDAA41BD5D6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696C1-FEDD-46A0-8123-FDAA41BD5D6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696C1-FEDD-46A0-8123-FDAA41BD5D6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696C1-FEDD-46A0-8123-FDAA41BD5D6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696C1-FEDD-46A0-8123-FDAA41BD5D6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696C1-FEDD-46A0-8123-FDAA41BD5D6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696C1-FEDD-46A0-8123-FDAA41BD5D6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696C1-FEDD-46A0-8123-FDAA41BD5D6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696C1-FEDD-46A0-8123-FDAA41BD5D6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696C1-FEDD-46A0-8123-FDAA41BD5D6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696C1-FEDD-46A0-8123-FDAA41BD5D6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696C1-FEDD-46A0-8123-FDAA41BD5D6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696C1-FEDD-46A0-8123-FDAA41BD5D6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696C1-FEDD-46A0-8123-FDAA41BD5D6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696C1-FEDD-46A0-8123-FDAA41BD5D6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696C1-FEDD-46A0-8123-FDAA41BD5D6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696C1-FEDD-46A0-8123-FDAA41BD5D6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696C1-FEDD-46A0-8123-FDAA41BD5D6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696C1-FEDD-46A0-8123-FDAA41BD5D6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696C1-FEDD-46A0-8123-FDAA41BD5D6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Average of 30 tweets/sec</a:t>
            </a:r>
          </a:p>
          <a:p>
            <a:r>
              <a:rPr lang="en-US" dirty="0" smtClean="0"/>
              <a:t>With</a:t>
            </a:r>
            <a:r>
              <a:rPr lang="en-US" baseline="0" dirty="0" smtClean="0"/>
              <a:t> the translation on average 1tweet/sec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696C1-FEDD-46A0-8123-FDAA41BD5D6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696C1-FEDD-46A0-8123-FDAA41BD5D6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696C1-FEDD-46A0-8123-FDAA41BD5D6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696C1-FEDD-46A0-8123-FDAA41BD5D6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868353B-EFA2-4BBA-9E07-42000D0FDC38}" type="datetimeFigureOut">
              <a:rPr lang="en-US" smtClean="0"/>
              <a:pPr/>
              <a:t>1/17/2011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028F026-1EE4-4777-89B6-AC28E4832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353B-EFA2-4BBA-9E07-42000D0FDC38}" type="datetimeFigureOut">
              <a:rPr lang="en-US" smtClean="0"/>
              <a:pPr/>
              <a:t>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F026-1EE4-4777-89B6-AC28E4832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353B-EFA2-4BBA-9E07-42000D0FDC38}" type="datetimeFigureOut">
              <a:rPr lang="en-US" smtClean="0"/>
              <a:pPr/>
              <a:t>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F026-1EE4-4777-89B6-AC28E4832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868353B-EFA2-4BBA-9E07-42000D0FDC38}" type="datetimeFigureOut">
              <a:rPr lang="en-US" smtClean="0"/>
              <a:pPr/>
              <a:t>1/17/2011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028F026-1EE4-4777-89B6-AC28E48323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868353B-EFA2-4BBA-9E07-42000D0FDC38}" type="datetimeFigureOut">
              <a:rPr lang="en-US" smtClean="0"/>
              <a:pPr/>
              <a:t>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028F026-1EE4-4777-89B6-AC28E4832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353B-EFA2-4BBA-9E07-42000D0FDC38}" type="datetimeFigureOut">
              <a:rPr lang="en-US" smtClean="0"/>
              <a:pPr/>
              <a:t>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F026-1EE4-4777-89B6-AC28E48323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353B-EFA2-4BBA-9E07-42000D0FDC38}" type="datetimeFigureOut">
              <a:rPr lang="en-US" smtClean="0"/>
              <a:pPr/>
              <a:t>1/17/2011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F026-1EE4-4777-89B6-AC28E48323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868353B-EFA2-4BBA-9E07-42000D0FDC38}" type="datetimeFigureOut">
              <a:rPr lang="en-US" smtClean="0"/>
              <a:pPr/>
              <a:t>1/17/2011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028F026-1EE4-4777-89B6-AC28E48323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353B-EFA2-4BBA-9E07-42000D0FDC38}" type="datetimeFigureOut">
              <a:rPr lang="en-US" smtClean="0"/>
              <a:pPr/>
              <a:t>1/17/2011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F026-1EE4-4777-89B6-AC28E4832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868353B-EFA2-4BBA-9E07-42000D0FDC38}" type="datetimeFigureOut">
              <a:rPr lang="en-US" smtClean="0"/>
              <a:pPr/>
              <a:t>1/17/2011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028F026-1EE4-4777-89B6-AC28E48323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868353B-EFA2-4BBA-9E07-42000D0FDC38}" type="datetimeFigureOut">
              <a:rPr lang="en-US" smtClean="0"/>
              <a:pPr/>
              <a:t>1/17/2011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028F026-1EE4-4777-89B6-AC28E48323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868353B-EFA2-4BBA-9E07-42000D0FDC38}" type="datetimeFigureOut">
              <a:rPr lang="en-US" smtClean="0"/>
              <a:pPr/>
              <a:t>1/17/2011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028F026-1EE4-4777-89B6-AC28E4832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ffingtonpost.com/2010/04/14/twitter-user-statistics-r_n_537992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orasky-research.net/2010/01/06/the-twitter-streaming-api-how-it-works-and-why-its-a-big-deal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Automated real-time journalism, using Topic Detection and Tracking (TDT) in twitter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Ghassan</a:t>
            </a:r>
            <a:r>
              <a:rPr lang="en-US" dirty="0" smtClean="0"/>
              <a:t> Z. </a:t>
            </a:r>
            <a:r>
              <a:rPr lang="en-US" dirty="0" err="1" smtClean="0"/>
              <a:t>Qadah</a:t>
            </a:r>
            <a:endParaRPr lang="en-US" dirty="0" smtClean="0"/>
          </a:p>
          <a:p>
            <a:r>
              <a:rPr lang="en-US" dirty="0" err="1" smtClean="0"/>
              <a:t>Suha</a:t>
            </a:r>
            <a:r>
              <a:rPr lang="en-US" dirty="0" smtClean="0"/>
              <a:t> </a:t>
            </a:r>
            <a:r>
              <a:rPr lang="en-US" dirty="0" err="1" smtClean="0"/>
              <a:t>Glal</a:t>
            </a:r>
            <a:r>
              <a:rPr lang="en-US" smtClean="0"/>
              <a:t> Ahmed @4109</a:t>
            </a:r>
            <a:endParaRPr lang="en-US" dirty="0"/>
          </a:p>
        </p:txBody>
      </p:sp>
      <p:pic>
        <p:nvPicPr>
          <p:cNvPr id="1026" name="Picture 2" descr="C:\Users\Suha\Desktop\twitter pho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0"/>
            <a:ext cx="2143125" cy="2143125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228600"/>
            <a:ext cx="1219200" cy="119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Suha\Desktop\twin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2286000"/>
            <a:ext cx="1809750" cy="590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74320" lvl="2" indent="-274320">
              <a:spcBef>
                <a:spcPts val="600"/>
              </a:spcBef>
            </a:pPr>
            <a:r>
              <a:rPr lang="en-US" sz="3000" b="1" kern="1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Undirected </a:t>
            </a:r>
            <a:r>
              <a:rPr lang="en-US" sz="3000" b="1" kern="1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Graph using </a:t>
            </a:r>
            <a:r>
              <a:rPr lang="en-US" sz="3000" b="1" kern="1200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Lucene</a:t>
            </a:r>
            <a:r>
              <a:rPr lang="en-US" sz="3000" b="1" kern="1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 Indexer </a:t>
            </a:r>
            <a:r>
              <a:rPr lang="en-US" sz="3000" b="1" kern="1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method(3)</a:t>
            </a:r>
            <a:endParaRPr lang="en-US" sz="3000" b="1" kern="12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47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i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j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k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1143000"/>
          </a:xfrm>
        </p:spPr>
        <p:txBody>
          <a:bodyPr/>
          <a:lstStyle/>
          <a:p>
            <a:pPr lvl="2" algn="l" rtl="0">
              <a:spcBef>
                <a:spcPct val="0"/>
              </a:spcBef>
            </a:pP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Before Removing Duplicate (Complexity :                )</a:t>
            </a:r>
          </a:p>
          <a:p>
            <a:pPr lvl="1"/>
            <a:r>
              <a:rPr lang="en-US" dirty="0" err="1" smtClean="0"/>
              <a:t>aaa</a:t>
            </a:r>
            <a:r>
              <a:rPr lang="en-US" dirty="0" smtClean="0"/>
              <a:t>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err="1" smtClean="0"/>
              <a:t>aaa</a:t>
            </a:r>
            <a:r>
              <a:rPr lang="en-US" dirty="0" smtClean="0"/>
              <a:t> </a:t>
            </a:r>
            <a:r>
              <a:rPr lang="en-US" dirty="0" err="1" smtClean="0"/>
              <a:t>eee</a:t>
            </a:r>
            <a:endParaRPr lang="en-US" dirty="0" smtClean="0"/>
          </a:p>
          <a:p>
            <a:pPr lvl="1"/>
            <a:r>
              <a:rPr lang="en-US" dirty="0" err="1" smtClean="0"/>
              <a:t>aaa</a:t>
            </a:r>
            <a:r>
              <a:rPr lang="en-US" dirty="0" smtClean="0"/>
              <a:t> </a:t>
            </a:r>
            <a:r>
              <a:rPr lang="en-US" dirty="0" err="1" smtClean="0"/>
              <a:t>eee</a:t>
            </a:r>
            <a:r>
              <a:rPr lang="en-US" dirty="0" smtClean="0"/>
              <a:t> </a:t>
            </a:r>
            <a:r>
              <a:rPr lang="en-US" dirty="0" err="1" smtClean="0"/>
              <a:t>fff</a:t>
            </a:r>
            <a:endParaRPr lang="en-US" dirty="0" smtClean="0"/>
          </a:p>
          <a:p>
            <a:pPr lvl="1"/>
            <a:r>
              <a:rPr lang="en-US" dirty="0" err="1" smtClean="0"/>
              <a:t>aaa</a:t>
            </a:r>
            <a:r>
              <a:rPr lang="en-US" dirty="0" smtClean="0"/>
              <a:t> </a:t>
            </a:r>
            <a:r>
              <a:rPr lang="en-US" dirty="0" err="1" smtClean="0"/>
              <a:t>bbb</a:t>
            </a:r>
            <a:endParaRPr lang="en-US" dirty="0" smtClean="0"/>
          </a:p>
          <a:p>
            <a:pPr lvl="1"/>
            <a:r>
              <a:rPr lang="en-US" dirty="0" err="1" smtClean="0"/>
              <a:t>aaa</a:t>
            </a:r>
            <a:r>
              <a:rPr lang="en-US" dirty="0" smtClean="0"/>
              <a:t> </a:t>
            </a:r>
            <a:r>
              <a:rPr lang="en-US" dirty="0" err="1" smtClean="0"/>
              <a:t>bbb</a:t>
            </a:r>
            <a:r>
              <a:rPr lang="en-US" dirty="0" smtClean="0"/>
              <a:t> </a:t>
            </a:r>
            <a:r>
              <a:rPr lang="en-US" dirty="0" err="1" smtClean="0"/>
              <a:t>ccc</a:t>
            </a:r>
            <a:endParaRPr lang="en-US" dirty="0" smtClean="0"/>
          </a:p>
          <a:p>
            <a:pPr lvl="1"/>
            <a:r>
              <a:rPr lang="en-US" dirty="0" err="1" smtClean="0"/>
              <a:t>ggg</a:t>
            </a:r>
            <a:r>
              <a:rPr lang="en-US" dirty="0" smtClean="0"/>
              <a:t> </a:t>
            </a:r>
            <a:r>
              <a:rPr lang="en-US" dirty="0" err="1" smtClean="0"/>
              <a:t>hhh</a:t>
            </a:r>
            <a:endParaRPr lang="en-US" dirty="0" smtClean="0"/>
          </a:p>
          <a:p>
            <a:pPr lvl="1"/>
            <a:r>
              <a:rPr lang="en-US" dirty="0" err="1" smtClean="0"/>
              <a:t>ggg</a:t>
            </a:r>
            <a:r>
              <a:rPr lang="en-US" dirty="0" smtClean="0"/>
              <a:t> </a:t>
            </a:r>
            <a:r>
              <a:rPr lang="en-US" dirty="0" err="1" smtClean="0"/>
              <a:t>hhh</a:t>
            </a:r>
            <a:r>
              <a:rPr lang="en-US" dirty="0" smtClean="0"/>
              <a:t> iii</a:t>
            </a:r>
          </a:p>
          <a:p>
            <a:pPr lvl="1"/>
            <a:r>
              <a:rPr lang="en-US" dirty="0" err="1" smtClean="0"/>
              <a:t>ggg</a:t>
            </a:r>
            <a:r>
              <a:rPr lang="en-US" dirty="0" smtClean="0"/>
              <a:t> </a:t>
            </a:r>
            <a:r>
              <a:rPr lang="en-US" dirty="0" err="1" smtClean="0"/>
              <a:t>jjj</a:t>
            </a:r>
            <a:endParaRPr lang="en-US" dirty="0" smtClean="0"/>
          </a:p>
          <a:p>
            <a:pPr lvl="1"/>
            <a:r>
              <a:rPr lang="en-US" dirty="0" err="1" smtClean="0"/>
              <a:t>ggg</a:t>
            </a:r>
            <a:r>
              <a:rPr lang="en-US" dirty="0" smtClean="0"/>
              <a:t> </a:t>
            </a:r>
            <a:r>
              <a:rPr lang="en-US" dirty="0" err="1" smtClean="0"/>
              <a:t>jjj</a:t>
            </a:r>
            <a:r>
              <a:rPr lang="en-US" dirty="0" smtClean="0"/>
              <a:t> </a:t>
            </a:r>
            <a:r>
              <a:rPr lang="en-US" dirty="0" err="1" smtClean="0"/>
              <a:t>kkk</a:t>
            </a:r>
            <a:endParaRPr lang="en-US" dirty="0" smtClean="0"/>
          </a:p>
          <a:p>
            <a:r>
              <a:rPr lang="en-US" dirty="0" smtClean="0"/>
              <a:t>After Removing Duplicate ( Complexity :        ) </a:t>
            </a:r>
          </a:p>
          <a:p>
            <a:pPr lvl="1"/>
            <a:r>
              <a:rPr lang="en-US" dirty="0" err="1" smtClean="0"/>
              <a:t>aaa</a:t>
            </a:r>
            <a:r>
              <a:rPr lang="en-US" dirty="0" smtClean="0"/>
              <a:t>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err="1" smtClean="0"/>
              <a:t>aaa</a:t>
            </a:r>
            <a:r>
              <a:rPr lang="en-US" dirty="0" smtClean="0"/>
              <a:t> </a:t>
            </a:r>
            <a:r>
              <a:rPr lang="en-US" dirty="0" err="1" smtClean="0"/>
              <a:t>eee</a:t>
            </a:r>
            <a:r>
              <a:rPr lang="en-US" dirty="0" smtClean="0"/>
              <a:t> </a:t>
            </a:r>
            <a:r>
              <a:rPr lang="en-US" dirty="0" err="1" smtClean="0"/>
              <a:t>fff</a:t>
            </a:r>
            <a:endParaRPr lang="en-US" dirty="0" smtClean="0"/>
          </a:p>
          <a:p>
            <a:pPr lvl="1"/>
            <a:r>
              <a:rPr lang="en-US" dirty="0" err="1" smtClean="0"/>
              <a:t>aaa</a:t>
            </a:r>
            <a:r>
              <a:rPr lang="en-US" dirty="0" smtClean="0"/>
              <a:t> </a:t>
            </a:r>
            <a:r>
              <a:rPr lang="en-US" dirty="0" err="1" smtClean="0"/>
              <a:t>bbb</a:t>
            </a:r>
            <a:r>
              <a:rPr lang="en-US" dirty="0" smtClean="0"/>
              <a:t> </a:t>
            </a:r>
            <a:r>
              <a:rPr lang="en-US" dirty="0" err="1" smtClean="0"/>
              <a:t>ccc</a:t>
            </a:r>
            <a:endParaRPr lang="en-US" dirty="0" smtClean="0"/>
          </a:p>
          <a:p>
            <a:pPr lvl="1"/>
            <a:r>
              <a:rPr lang="en-US" dirty="0" err="1" smtClean="0"/>
              <a:t>ggg</a:t>
            </a:r>
            <a:r>
              <a:rPr lang="en-US" dirty="0" smtClean="0"/>
              <a:t> </a:t>
            </a:r>
            <a:r>
              <a:rPr lang="en-US" dirty="0" err="1" smtClean="0"/>
              <a:t>hhh</a:t>
            </a:r>
            <a:r>
              <a:rPr lang="en-US" dirty="0" smtClean="0"/>
              <a:t> iii</a:t>
            </a:r>
          </a:p>
          <a:p>
            <a:pPr lvl="1"/>
            <a:r>
              <a:rPr lang="en-US" dirty="0" err="1" smtClean="0"/>
              <a:t>ggg</a:t>
            </a:r>
            <a:r>
              <a:rPr lang="en-US" dirty="0" smtClean="0"/>
              <a:t> </a:t>
            </a:r>
            <a:r>
              <a:rPr lang="en-US" dirty="0" err="1" smtClean="0"/>
              <a:t>jjj</a:t>
            </a:r>
            <a:r>
              <a:rPr lang="en-US" dirty="0" smtClean="0"/>
              <a:t> </a:t>
            </a:r>
            <a:r>
              <a:rPr lang="en-US" dirty="0" err="1" smtClean="0"/>
              <a:t>kkk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38800" y="4267200"/>
            <a:ext cx="381000" cy="508000"/>
          </a:xfrm>
          <a:prstGeom prst="rect">
            <a:avLst/>
          </a:prstGeom>
          <a:noFill/>
        </p:spPr>
      </p:pic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1600200"/>
            <a:ext cx="904875" cy="495300"/>
          </a:xfrm>
          <a:prstGeom prst="rect">
            <a:avLst/>
          </a:prstGeom>
          <a:noFill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Undirected Graph using </a:t>
            </a:r>
            <a:r>
              <a:rPr kumimoji="0" lang="en-US" sz="3000" b="1" i="0" u="none" strike="noStrike" kern="1200" cap="none" spc="0" normalizeH="0" baseline="0" noProof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Lucene</a:t>
            </a:r>
            <a:r>
              <a:rPr kumimoji="0" lang="en-US" sz="30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 Indexer method (4)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The problem with this method:</a:t>
            </a:r>
          </a:p>
          <a:p>
            <a:pPr lvl="1"/>
            <a:r>
              <a:rPr lang="en-US" sz="2400" dirty="0" smtClean="0"/>
              <a:t>False Positive Error </a:t>
            </a:r>
          </a:p>
          <a:p>
            <a:pPr lvl="1"/>
            <a:r>
              <a:rPr lang="en-US" sz="2400" dirty="0" smtClean="0"/>
              <a:t>Collect </a:t>
            </a:r>
            <a:r>
              <a:rPr lang="en-US" sz="2400" b="1" i="1" dirty="0" smtClean="0">
                <a:solidFill>
                  <a:srgbClr val="00B0F0"/>
                </a:solidFill>
              </a:rPr>
              <a:t>N</a:t>
            </a:r>
            <a:r>
              <a:rPr lang="en-US" sz="2400" dirty="0" smtClean="0"/>
              <a:t> Tweets To Start Processing</a:t>
            </a:r>
          </a:p>
          <a:p>
            <a:pPr lvl="2"/>
            <a:r>
              <a:rPr lang="en-US" dirty="0" smtClean="0"/>
              <a:t>Maximum : 40000 tweets took 28 minutes to collect and 43 minutes to process</a:t>
            </a:r>
            <a:endParaRPr lang="en-US" sz="2400" dirty="0" smtClean="0"/>
          </a:p>
          <a:p>
            <a:pPr lvl="1"/>
            <a:r>
              <a:rPr lang="en-US" sz="2400" dirty="0" smtClean="0"/>
              <a:t>Consumes Memory</a:t>
            </a:r>
          </a:p>
          <a:p>
            <a:pPr lvl="1"/>
            <a:r>
              <a:rPr lang="en-US" sz="2400" dirty="0" smtClean="0"/>
              <a:t>Discarding Detected Topics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Autofit/>
          </a:bodyPr>
          <a:lstStyle/>
          <a:p>
            <a:pPr lvl="2" algn="l" rtl="0">
              <a:spcBef>
                <a:spcPct val="0"/>
              </a:spcBef>
            </a:pPr>
            <a:r>
              <a:rPr lang="en-US" sz="3000" b="1" kern="1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Undirected Graph using </a:t>
            </a:r>
            <a:r>
              <a:rPr lang="en-US" sz="3000" b="1" kern="1200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Lucene</a:t>
            </a:r>
            <a:r>
              <a:rPr lang="en-US" sz="3000" b="1" kern="1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 Indexer </a:t>
            </a:r>
            <a:r>
              <a:rPr lang="en-US" sz="3000" b="1" kern="1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method (5)</a:t>
            </a:r>
            <a:endParaRPr lang="en-US" sz="3000" b="1" kern="12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altLang="zh-TW" sz="2400" b="1" dirty="0" smtClean="0"/>
              <a:t>Finding MFIs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without</a:t>
            </a:r>
            <a:r>
              <a:rPr lang="en-US" altLang="zh-TW" sz="2400" b="1" dirty="0" smtClean="0"/>
              <a:t> any checking superset/subset mechanism 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altLang="zh-TW" sz="2400" b="1" dirty="0" smtClean="0"/>
              <a:t> Extracting MFIs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at any moment </a:t>
            </a:r>
            <a:r>
              <a:rPr lang="en-US" altLang="zh-TW" sz="2400" b="1" dirty="0" smtClean="0"/>
              <a:t>over online data streams</a:t>
            </a:r>
            <a:endParaRPr lang="en-US" sz="2400" b="1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en-US" sz="3000" b="1" kern="1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Prefix Tree using </a:t>
            </a:r>
            <a:r>
              <a:rPr lang="en-US" sz="3000" b="1" kern="1200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estMax</a:t>
            </a:r>
            <a:r>
              <a:rPr lang="en-US" sz="3000" b="1" kern="1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 </a:t>
            </a:r>
            <a:r>
              <a:rPr lang="en-US" sz="3000" b="1" kern="1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Method</a:t>
            </a:r>
            <a:endParaRPr lang="en-US" sz="3000" b="1" kern="12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en-US" sz="3000" b="1" kern="1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Prefix Tree using </a:t>
            </a:r>
            <a:r>
              <a:rPr lang="en-US" sz="3000" b="1" kern="1200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estMax</a:t>
            </a:r>
            <a:r>
              <a:rPr lang="en-US" sz="3000" b="1" kern="1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 </a:t>
            </a:r>
            <a:r>
              <a:rPr lang="en-US" sz="3000" b="1" kern="1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Method(2)</a:t>
            </a:r>
            <a:endParaRPr lang="en-US" sz="3000" b="1" kern="12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676400"/>
            <a:ext cx="7467600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Cons:</a:t>
            </a:r>
          </a:p>
          <a:p>
            <a:r>
              <a:rPr lang="en-US" dirty="0" smtClean="0"/>
              <a:t>Computationally Expensive</a:t>
            </a:r>
          </a:p>
          <a:p>
            <a:r>
              <a:rPr lang="en-US" dirty="0" smtClean="0"/>
              <a:t>Becomes slower with big tree </a:t>
            </a:r>
            <a:r>
              <a:rPr lang="en-US" sz="1800" dirty="0" smtClean="0"/>
              <a:t>(1 hour and 15 minutes to process 1000 tweet)</a:t>
            </a:r>
            <a:endParaRPr lang="en-US" dirty="0" smtClean="0"/>
          </a:p>
          <a:p>
            <a:r>
              <a:rPr lang="en-US" dirty="0" smtClean="0"/>
              <a:t>Needs very clean data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en-US" sz="3000" b="1" kern="1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Prefix Tree using </a:t>
            </a:r>
            <a:r>
              <a:rPr lang="en-US" sz="3000" b="1" kern="1200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estMax</a:t>
            </a:r>
            <a:r>
              <a:rPr lang="en-US" sz="3000" b="1" kern="1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 </a:t>
            </a:r>
            <a:r>
              <a:rPr lang="en-US" sz="3000" b="1" kern="1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Method(3)</a:t>
            </a:r>
            <a:endParaRPr lang="en-US" sz="3000" b="1" kern="12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Tracking Task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3" cstate="print"/>
          <a:srcRect l="4911" t="12619" r="5060" b="19048"/>
          <a:stretch>
            <a:fillRect/>
          </a:stretch>
        </p:blipFill>
        <p:spPr bwMode="auto">
          <a:xfrm>
            <a:off x="381000" y="1447800"/>
            <a:ext cx="8305800" cy="5181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/>
          </p:cNvPicPr>
          <p:nvPr>
            <p:ph sz="quarter" idx="1"/>
          </p:nvPr>
        </p:nvPicPr>
        <p:blipFill>
          <a:blip r:embed="rId3" cstate="print"/>
          <a:srcRect b="28397"/>
          <a:stretch>
            <a:fillRect/>
          </a:stretch>
        </p:blipFill>
        <p:spPr bwMode="auto">
          <a:xfrm>
            <a:off x="304800" y="3733800"/>
            <a:ext cx="7162800" cy="230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219200" y="2438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 Topic detected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Topic detected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2011-01-03 10:42:42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justin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Results (</a:t>
            </a:r>
            <a:r>
              <a:rPr kumimoji="0" lang="en-US" sz="3000" b="1" i="0" u="none" strike="noStrike" kern="1200" cap="none" spc="0" normalizeH="0" baseline="0" noProof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Lucene</a:t>
            </a:r>
            <a:r>
              <a:rPr kumimoji="0" lang="en-US" sz="30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 Indexer Method)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219200" y="2438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 Topic detected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Topic detected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2011-01-11 23:28:42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palin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blood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sarah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libel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3" cstate="print"/>
          <a:srcRect b="27692"/>
          <a:stretch>
            <a:fillRect/>
          </a:stretch>
        </p:blipFill>
        <p:spPr bwMode="auto">
          <a:xfrm>
            <a:off x="533400" y="3352800"/>
            <a:ext cx="7543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Results (</a:t>
            </a:r>
            <a:r>
              <a:rPr kumimoji="0" lang="en-US" sz="3000" b="1" i="0" u="none" strike="noStrike" kern="1200" cap="none" spc="0" normalizeH="0" baseline="0" noProof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Lucene</a:t>
            </a:r>
            <a:r>
              <a:rPr kumimoji="0" lang="en-US" sz="30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 Indexer Method)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219200" y="2438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 Topic detected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Topic detected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2011-01-12 14:33:41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australia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qld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floods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Results (</a:t>
            </a:r>
            <a:r>
              <a:rPr kumimoji="0" lang="en-US" sz="3000" b="1" i="0" u="none" strike="noStrike" kern="1200" cap="none" spc="0" normalizeH="0" baseline="0" noProof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Lucene</a:t>
            </a:r>
            <a:r>
              <a:rPr kumimoji="0" lang="en-US" sz="30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 Indexer Method)</a:t>
            </a:r>
          </a:p>
        </p:txBody>
      </p:sp>
      <p:pic>
        <p:nvPicPr>
          <p:cNvPr id="8" name="Content Placeholder 7"/>
          <p:cNvPicPr>
            <a:picLocks noGrp="1"/>
          </p:cNvPicPr>
          <p:nvPr>
            <p:ph sz="quarter" idx="1"/>
          </p:nvPr>
        </p:nvPicPr>
        <p:blipFill>
          <a:blip r:embed="rId3" cstate="print"/>
          <a:srcRect b="27692"/>
          <a:stretch>
            <a:fillRect/>
          </a:stretch>
        </p:blipFill>
        <p:spPr bwMode="auto">
          <a:xfrm>
            <a:off x="914400" y="3581400"/>
            <a:ext cx="68008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</a:p>
          <a:p>
            <a:pPr lvl="0"/>
            <a:r>
              <a:rPr lang="en-US" dirty="0" smtClean="0"/>
              <a:t>Problem Definition</a:t>
            </a:r>
          </a:p>
          <a:p>
            <a:pPr lvl="0"/>
            <a:r>
              <a:rPr lang="en-US" dirty="0" smtClean="0"/>
              <a:t>Methodologies</a:t>
            </a:r>
          </a:p>
          <a:p>
            <a:pPr lvl="0"/>
            <a:r>
              <a:rPr lang="en-US" dirty="0" smtClean="0"/>
              <a:t>Results</a:t>
            </a:r>
          </a:p>
          <a:p>
            <a:pPr lvl="0"/>
            <a:r>
              <a:rPr lang="en-US" dirty="0" smtClean="0"/>
              <a:t>Conclusion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05826" name="AutoShape 2" descr="data:image/jpg;base64,/9j/4AAQSkZJRgABAQAAAQABAAD/2wBDAAkGBwgHBgkIBwgKCgkLDRYPDQwMDRsUFRAWIB0iIiAdHx8kKDQsJCYxJx8fLT0tMTU3Ojo6Iys/RD84QzQ5Ojf/2wBDAQoKCg0MDRoPDxo3JR8lNzc3Nzc3Nzc3Nzc3Nzc3Nzc3Nzc3Nzc3Nzc3Nzc3Nzc3Nzc3Nzc3Nzc3Nzc3Nzc3Nzf/wAARCABWAIEDASIAAhEBAxEB/8QAGwAAAgMBAQEAAAAAAAAAAAAAAAUDBAYBAgf/xABEEAABAwICBAcNBgQHAAAAAAABAAIDBBEFEiExUZMTFUFTgZLRFCIyUlRhY3FykbGyswYjJHOh0jNCdME0Q2JkgqLx/8QAGQEAAwEBAQAAAAAAAAAAAAAAAAMEAgEF/8QALREAAgIBAgUCBQQDAAAAAAAAAAECAxEEURITISKRMUEFFMHR4TJSYXGBobH/2gAMAwEAAhEDEQA/APuKFwmw0pfPjFNFY6XNOpxc1gPqzEX9YXUm+iOSkorLYxQlHH1LsG/h/ejj+l2Dfw/vWuXPYXzq/wBy8jdCUcf0uwb+H96OP6XYN/D+9HLnsHOr/cvI3Uc08cDQ6V4aCbDaTsA5Us4/pdg38P70pr8QNXVCxDIS4hzm1MQcGWGgd/oub36Ni1GqTeGsGbNRCMcp5/yaA4lADbJUbh/YjjODxKjcO7Eqp6bDH2Z3HE1xFxnYDmG0HSD0FT8X4f5FT7sLvLju/H5F863ZefwXuM4PEqNw7sRxnB4lRuHdio8X0HkVPuwji+g8ip92EcuO78fkOfZsvL+xe4zg8So3DuxHGcHiVG4d2KjxfQeRQbsI4voPIqfdhHLju/H5Dn27Ly/sXxiVOdJErANbnxOAHrNtCtghwBBuDyrP1WHUwidJSRinnYC5j4u9N+hWfs7UmansbAFjX5QNDSS4EDzXaT0rk68R4kzVV7lPgksP1HCEISikoYzLwdKAfBe6zhtAaXEdOW3SluE07TSsq5mCSefvnSOFz6hsCu49/hY/ad9N6jwGVhw+GF/i6L8qoh0rbW5FclK+MXs/OUS5Y+bZ1QjLHzbOqFJUU7md8y5bs2KrnXY9y6GJ9jw0TZY+bZ1QjLHzbOqFDnRnXeEzxomyx82zqhBZERYxMt7IUOdGdHCHEthVWsbQ1jhAMsbonTBo1NewE3Gy4BHqJWgo4hKC52kA2AWdxc5qgnZSzfI5aTCzeB3tn+y7dlJP+Puc0mHNr2y/oFXE2OPOwWtrVPhE0nj4WJzL2uNapcXO50dVLrmsdxRdXJy7UQcIjhFOcOfySj3KnM10MhY/WP1TYuMvQnmpw6yR6mk+5k9k/BR/ZYWit6Fv1JFFM/7p/sn4Kf7NizSPQt+eRFqxU/7X1OaeWdQv6f8A1D1CEKM9QWY5pp4/bd9N6VULrUsY2D+6bY2PuYR/rd9N6QwTcGwMINhsVmnWYNHl66SjZFvYfUNaS4RSm99DXKxNRxykkd67aFn21Dbgh1iNq08LxJG17TcOAIS7outpodprFdFxl1wLX4fMPBLXD12XGUE5IzZWj1pshY50h3y0MlM0zaeFzmx8K8Dl5VHPTRcEJHEQkjSOS6uTyshjdJIbNaLlZ2qr+HkLnXIHgttqC1VGc3lCtROupYfgqYnl4SWzg4Cll02t/I5aLBnB1M8g378/ALM1DjLHUuIt+GlH/Ry0WA2FLIOXhD8AnahYj4+pNo5ZsyvfP0GRcGi7iAPOvPDRc4zrBVsVYX0MwaLm1/1WayJVVKsWclWp1Tpkklk1jqiBvhTMH/IJLiNVFLUZmOGUC1760tyIyeZUV6eMHnJDdrJ2R4cYJJZ2ljmtubiyZ/Z8WJHoW/PIlGROcDFnuHoWfPIuanCh03NaFt3NvYcIQhQHsC7Gf4cH5h+m9Z/ItDi/gU/5p+m9Jsqs0rwmeZr45lEr5E4weq4OJ0cxDY2aQ48lzqS/KpSMtM0DXI659Q0fElNtxNcLJaG6pcSNE1wcAQQQeUFRzVEULbyvDenSkRL4qUNu5vCPJ2aB/wCqDWbnWp46dP3LZ67CxjqT4jWuq3ZWgtiGocp85VHIrFkZVXHEVhHnzzZLik+pWlZamqf6eX5HJvhU4gmcx5s1/L50uqG2pKo/7eX5CpHJclxto3GfJUZLd/Q02tQuoqZxuYWe5KafE5YQGuAkaNVzp96sDGmcyespuTZF9C1a/SzXc/KLhw+lItwLUor6VtPUFrPBIuPMrhxhpGiE9LlSnndUSmR2i+obAmVRsi+70FX3aeccQ9SDImeDi0zx6FnzyKiBdMMKFqiT8lnzyI1D7TWjXfn+BohCFIemUMVFxTfmn6b0rLbJ5VwmaKzCA9pDmE6rjb5uTpSeUNYbSfcnxZNHuOo9CfTNR6Mj1VcpYaRCSWm41hWo3MqqYiazXsNmvHJy9qqOMZ/z4euo3ZSLCohtszp8nCXuebi+DfY2ti5TVLTTyRVXfNB0E6xoOr3KkSA4gG4B0HavBY3n4d4F0Mbz8PXWoutNvJLNauaUXW+nvgkaVI1RtEY1zw9dStdENc8PXQ7Ibj6qb/eLPFU38FVf08nyFDmE3s5m8b2q9BTmo7wNJid/EeWkNLeUC+u+q+q10z7lp+Yi6gU7ual0PQ+SVsEpvBmnRP5CzeN7V54J+1m8b2rT9y0/MRdQI7lp+Yi6gXfmpbCH8Gqb/U/9GbbG4ayzeN7VI1tv5o943tWg7lp+Yi6gR3LT8xF1AuPUyfsNh8Kqj6SYkblGl0kYHtg/oNJTXD4XND5XtLS8BrWkaQ0X1+ckk9KsMhijN2RsadrWgKRKnY5+pbVRGr0BCELA4FyyEIALetFkIQAWXbIQgDlkWQhAHUIQgAQhCABCEIAEIQgAQhCA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28" name="AutoShape 4" descr="data:image/jpg;base64,/9j/4AAQSkZJRgABAQAAAQABAAD/2wBDAAkGBwgHBgkIBwgKCgkLDRYPDQwMDRsUFRAWIB0iIiAdHx8kKDQsJCYxJx8fLT0tMTU3Ojo6Iys/RD84QzQ5Ojf/2wBDAQoKCg0MDRoPDxo3JR8lNzc3Nzc3Nzc3Nzc3Nzc3Nzc3Nzc3Nzc3Nzc3Nzc3Nzc3Nzc3Nzc3Nzc3Nzc3Nzc3Nzf/wAARCABWAIEDASIAAhEBAxEB/8QAGwAAAgMBAQEAAAAAAAAAAAAAAAUDBAYBAgf/xABEEAABAwICBAcNBgQHAAAAAAABAAIDBBEFEiExUZMTFUFTgZLRFCIyUlRhY3FykbGyswYjJHOh0jNCdME0Q2JkgqLx/8QAGQEAAwEBAQAAAAAAAAAAAAAAAAMEAgEF/8QALREAAgIBAgUCBQQDAAAAAAAAAAECAxEEURITISKRMUEFFMHR4TJSYXGBobH/2gAMAwEAAhEDEQA/APuKFwmw0pfPjFNFY6XNOpxc1gPqzEX9YXUm+iOSkorLYxQlHH1LsG/h/ejj+l2Dfw/vWuXPYXzq/wBy8jdCUcf0uwb+H96OP6XYN/D+9HLnsHOr/cvI3Uc08cDQ6V4aCbDaTsA5Us4/pdg38P70pr8QNXVCxDIS4hzm1MQcGWGgd/oub36Ni1GqTeGsGbNRCMcp5/yaA4lADbJUbh/YjjODxKjcO7Eqp6bDH2Z3HE1xFxnYDmG0HSD0FT8X4f5FT7sLvLju/H5F863ZefwXuM4PEqNw7sRxnB4lRuHdio8X0HkVPuwji+g8ip92EcuO78fkOfZsvL+xe4zg8So3DuxHGcHiVG4d2KjxfQeRQbsI4voPIqfdhHLju/H5Dn27Ly/sXxiVOdJErANbnxOAHrNtCtghwBBuDyrP1WHUwidJSRinnYC5j4u9N+hWfs7UmansbAFjX5QNDSS4EDzXaT0rk68R4kzVV7lPgksP1HCEISikoYzLwdKAfBe6zhtAaXEdOW3SluE07TSsq5mCSefvnSOFz6hsCu49/hY/ad9N6jwGVhw+GF/i6L8qoh0rbW5FclK+MXs/OUS5Y+bZ1QjLHzbOqFJUU7md8y5bs2KrnXY9y6GJ9jw0TZY+bZ1QjLHzbOqFDnRnXeEzxomyx82zqhBZERYxMt7IUOdGdHCHEthVWsbQ1jhAMsbonTBo1NewE3Gy4BHqJWgo4hKC52kA2AWdxc5qgnZSzfI5aTCzeB3tn+y7dlJP+Puc0mHNr2y/oFXE2OPOwWtrVPhE0nj4WJzL2uNapcXO50dVLrmsdxRdXJy7UQcIjhFOcOfySj3KnM10MhY/WP1TYuMvQnmpw6yR6mk+5k9k/BR/ZYWit6Fv1JFFM/7p/sn4Kf7NizSPQt+eRFqxU/7X1OaeWdQv6f8A1D1CEKM9QWY5pp4/bd9N6VULrUsY2D+6bY2PuYR/rd9N6QwTcGwMINhsVmnWYNHl66SjZFvYfUNaS4RSm99DXKxNRxykkd67aFn21Dbgh1iNq08LxJG17TcOAIS7outpodprFdFxl1wLX4fMPBLXD12XGUE5IzZWj1pshY50h3y0MlM0zaeFzmx8K8Dl5VHPTRcEJHEQkjSOS6uTyshjdJIbNaLlZ2qr+HkLnXIHgttqC1VGc3lCtROupYfgqYnl4SWzg4Cll02t/I5aLBnB1M8g378/ALM1DjLHUuIt+GlH/Ry0WA2FLIOXhD8AnahYj4+pNo5ZsyvfP0GRcGi7iAPOvPDRc4zrBVsVYX0MwaLm1/1WayJVVKsWclWp1Tpkklk1jqiBvhTMH/IJLiNVFLUZmOGUC1760tyIyeZUV6eMHnJDdrJ2R4cYJJZ2ljmtubiyZ/Z8WJHoW/PIlGROcDFnuHoWfPIuanCh03NaFt3NvYcIQhQHsC7Gf4cH5h+m9Z/ItDi/gU/5p+m9Jsqs0rwmeZr45lEr5E4weq4OJ0cxDY2aQ48lzqS/KpSMtM0DXI659Q0fElNtxNcLJaG6pcSNE1wcAQQQeUFRzVEULbyvDenSkRL4qUNu5vCPJ2aB/wCqDWbnWp46dP3LZ67CxjqT4jWuq3ZWgtiGocp85VHIrFkZVXHEVhHnzzZLik+pWlZamqf6eX5HJvhU4gmcx5s1/L50uqG2pKo/7eX5CpHJclxto3GfJUZLd/Q02tQuoqZxuYWe5KafE5YQGuAkaNVzp96sDGmcyespuTZF9C1a/SzXc/KLhw+lItwLUor6VtPUFrPBIuPMrhxhpGiE9LlSnndUSmR2i+obAmVRsi+70FX3aeccQ9SDImeDi0zx6FnzyKiBdMMKFqiT8lnzyI1D7TWjXfn+BohCFIemUMVFxTfmn6b0rLbJ5VwmaKzCA9pDmE6rjb5uTpSeUNYbSfcnxZNHuOo9CfTNR6Mj1VcpYaRCSWm41hWo3MqqYiazXsNmvHJy9qqOMZ/z4euo3ZSLCohtszp8nCXuebi+DfY2ti5TVLTTyRVXfNB0E6xoOr3KkSA4gG4B0HavBY3n4d4F0Mbz8PXWoutNvJLNauaUXW+nvgkaVI1RtEY1zw9dStdENc8PXQ7Ibj6qb/eLPFU38FVf08nyFDmE3s5m8b2q9BTmo7wNJid/EeWkNLeUC+u+q+q10z7lp+Yi6gU7ual0PQ+SVsEpvBmnRP5CzeN7V54J+1m8b2rT9y0/MRdQI7lp+Yi6gXfmpbCH8Gqb/U/9GbbG4ayzeN7VI1tv5o943tWg7lp+Yi6gR3LT8xF1AuPUyfsNh8Kqj6SYkblGl0kYHtg/oNJTXD4XND5XtLS8BrWkaQ0X1+ckk9KsMhijN2RsadrWgKRKnY5+pbVRGr0BCELA4FyyEIALetFkIQAWXbIQgDlkWQhAHUIQgAQhCABCEIAEIQgAQhCA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30" name="AutoShape 6" descr="data:image/jpg;base64,/9j/4AAQSkZJRgABAQAAAQABAAD/2wBDAAkGBwgHBgkIBwgKCgkLDRYPDQwMDRsUFRAWIB0iIiAdHx8kKDQsJCYxJx8fLT0tMTU3Ojo6Iys/RD84QzQ5Ojf/2wBDAQoKCg0MDRoPDxo3JR8lNzc3Nzc3Nzc3Nzc3Nzc3Nzc3Nzc3Nzc3Nzc3Nzc3Nzc3Nzc3Nzc3Nzc3Nzc3Nzc3Nzf/wAARCABWAIEDASIAAhEBAxEB/8QAGwAAAgMBAQEAAAAAAAAAAAAAAAUDBAYBAgf/xABEEAABAwICBAcNBgQHAAAAAAABAAIDBBEFEiExUZMTFUFTgZLRFCIyUlRhY3FykbGyswYjJHOh0jNCdME0Q2JkgqLx/8QAGQEAAwEBAQAAAAAAAAAAAAAAAAMEAgEF/8QALREAAgIBAgUCBQQDAAAAAAAAAAECAxEEURITISKRMUEFFMHR4TJSYXGBobH/2gAMAwEAAhEDEQA/APuKFwmw0pfPjFNFY6XNOpxc1gPqzEX9YXUm+iOSkorLYxQlHH1LsG/h/ejj+l2Dfw/vWuXPYXzq/wBy8jdCUcf0uwb+H96OP6XYN/D+9HLnsHOr/cvI3Uc08cDQ6V4aCbDaTsA5Us4/pdg38P70pr8QNXVCxDIS4hzm1MQcGWGgd/oub36Ni1GqTeGsGbNRCMcp5/yaA4lADbJUbh/YjjODxKjcO7Eqp6bDH2Z3HE1xFxnYDmG0HSD0FT8X4f5FT7sLvLju/H5F863ZefwXuM4PEqNw7sRxnB4lRuHdio8X0HkVPuwji+g8ip92EcuO78fkOfZsvL+xe4zg8So3DuxHGcHiVG4d2KjxfQeRQbsI4voPIqfdhHLju/H5Dn27Ly/sXxiVOdJErANbnxOAHrNtCtghwBBuDyrP1WHUwidJSRinnYC5j4u9N+hWfs7UmansbAFjX5QNDSS4EDzXaT0rk68R4kzVV7lPgksP1HCEISikoYzLwdKAfBe6zhtAaXEdOW3SluE07TSsq5mCSefvnSOFz6hsCu49/hY/ad9N6jwGVhw+GF/i6L8qoh0rbW5FclK+MXs/OUS5Y+bZ1QjLHzbOqFJUU7md8y5bs2KrnXY9y6GJ9jw0TZY+bZ1QjLHzbOqFDnRnXeEzxomyx82zqhBZERYxMt7IUOdGdHCHEthVWsbQ1jhAMsbonTBo1NewE3Gy4BHqJWgo4hKC52kA2AWdxc5qgnZSzfI5aTCzeB3tn+y7dlJP+Puc0mHNr2y/oFXE2OPOwWtrVPhE0nj4WJzL2uNapcXO50dVLrmsdxRdXJy7UQcIjhFOcOfySj3KnM10MhY/WP1TYuMvQnmpw6yR6mk+5k9k/BR/ZYWit6Fv1JFFM/7p/sn4Kf7NizSPQt+eRFqxU/7X1OaeWdQv6f8A1D1CEKM9QWY5pp4/bd9N6VULrUsY2D+6bY2PuYR/rd9N6QwTcGwMINhsVmnWYNHl66SjZFvYfUNaS4RSm99DXKxNRxykkd67aFn21Dbgh1iNq08LxJG17TcOAIS7outpodprFdFxl1wLX4fMPBLXD12XGUE5IzZWj1pshY50h3y0MlM0zaeFzmx8K8Dl5VHPTRcEJHEQkjSOS6uTyshjdJIbNaLlZ2qr+HkLnXIHgttqC1VGc3lCtROupYfgqYnl4SWzg4Cll02t/I5aLBnB1M8g378/ALM1DjLHUuIt+GlH/Ry0WA2FLIOXhD8AnahYj4+pNo5ZsyvfP0GRcGi7iAPOvPDRc4zrBVsVYX0MwaLm1/1WayJVVKsWclWp1Tpkklk1jqiBvhTMH/IJLiNVFLUZmOGUC1760tyIyeZUV6eMHnJDdrJ2R4cYJJZ2ljmtubiyZ/Z8WJHoW/PIlGROcDFnuHoWfPIuanCh03NaFt3NvYcIQhQHsC7Gf4cH5h+m9Z/ItDi/gU/5p+m9Jsqs0rwmeZr45lEr5E4weq4OJ0cxDY2aQ48lzqS/KpSMtM0DXI659Q0fElNtxNcLJaG6pcSNE1wcAQQQeUFRzVEULbyvDenSkRL4qUNu5vCPJ2aB/wCqDWbnWp46dP3LZ67CxjqT4jWuq3ZWgtiGocp85VHIrFkZVXHEVhHnzzZLik+pWlZamqf6eX5HJvhU4gmcx5s1/L50uqG2pKo/7eX5CpHJclxto3GfJUZLd/Q02tQuoqZxuYWe5KafE5YQGuAkaNVzp96sDGmcyespuTZF9C1a/SzXc/KLhw+lItwLUor6VtPUFrPBIuPMrhxhpGiE9LlSnndUSmR2i+obAmVRsi+70FX3aeccQ9SDImeDi0zx6FnzyKiBdMMKFqiT8lnzyI1D7TWjXfn+BohCFIemUMVFxTfmn6b0rLbJ5VwmaKzCA9pDmE6rjb5uTpSeUNYbSfcnxZNHuOo9CfTNR6Mj1VcpYaRCSWm41hWo3MqqYiazXsNmvHJy9qqOMZ/z4euo3ZSLCohtszp8nCXuebi+DfY2ti5TVLTTyRVXfNB0E6xoOr3KkSA4gG4B0HavBY3n4d4F0Mbz8PXWoutNvJLNauaUXW+nvgkaVI1RtEY1zw9dStdENc8PXQ7Ibj6qb/eLPFU38FVf08nyFDmE3s5m8b2q9BTmo7wNJid/EeWkNLeUC+u+q+q10z7lp+Yi6gU7ual0PQ+SVsEpvBmnRP5CzeN7V54J+1m8b2rT9y0/MRdQI7lp+Yi6gXfmpbCH8Gqb/U/9GbbG4ayzeN7VI1tv5o943tWg7lp+Yi6gR3LT8xF1AuPUyfsNh8Kqj6SYkblGl0kYHtg/oNJTXD4XND5XtLS8BrWkaQ0X1+ckk9KsMhijN2RsadrWgKRKnY5+pbVRGr0BCELA4FyyEIALetFkIQAWXbIQgDlkWQhAHUIQgAQhCABCEIAEIQgAQhCA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32" name="Picture 8" descr="C:\Users\Suha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876800"/>
            <a:ext cx="2619375" cy="174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219200" y="2438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 Topic detected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Topic detected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2011-01-13 00:16:24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ronaldinho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flamengo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Content Placeholder 5"/>
          <p:cNvPicPr>
            <a:picLocks noGrp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352800"/>
            <a:ext cx="7620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Results (</a:t>
            </a:r>
            <a:r>
              <a:rPr kumimoji="0" lang="en-US" sz="3000" b="1" i="0" u="none" strike="noStrike" kern="1200" cap="none" spc="0" normalizeH="0" baseline="0" noProof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Lucene</a:t>
            </a:r>
            <a:r>
              <a:rPr kumimoji="0" lang="en-US" sz="30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 Indexer Method)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219200" y="2438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 Topic detected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Topic detected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2011-01-16 00:00:01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nelson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en-US" sz="3000" b="1" kern="1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Results (</a:t>
            </a:r>
            <a:r>
              <a:rPr lang="en-US" sz="3000" b="1" kern="120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estMax</a:t>
            </a:r>
            <a:r>
              <a:rPr lang="en-US" sz="3000" b="1" kern="1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 Method)</a:t>
            </a:r>
            <a:endParaRPr lang="en-US" sz="3000" b="1" kern="12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  <a:ea typeface="+mj-ea"/>
              <a:cs typeface="+mj-cs"/>
            </a:endParaRPr>
          </a:p>
        </p:txBody>
      </p:sp>
      <p:pic>
        <p:nvPicPr>
          <p:cNvPr id="16" name="Content Placeholder 15"/>
          <p:cNvPicPr>
            <a:picLocks noGrp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505200"/>
            <a:ext cx="57912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219200" y="2438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 Topic detected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Topic detected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2011-01-16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09:39:30 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zodiac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Content Placeholder 5"/>
          <p:cNvPicPr>
            <a:picLocks noGrp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657600"/>
            <a:ext cx="55245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en-US" sz="3000" b="1" kern="1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Results (</a:t>
            </a:r>
            <a:r>
              <a:rPr lang="en-US" sz="3000" b="1" kern="120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estMax</a:t>
            </a:r>
            <a:r>
              <a:rPr lang="en-US" sz="3000" b="1" kern="1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 Method)</a:t>
            </a:r>
            <a:endParaRPr lang="en-US" sz="3000" b="1" kern="12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20000" t="52000" r="66875" b="10000"/>
          <a:stretch>
            <a:fillRect/>
          </a:stretch>
        </p:blipFill>
        <p:spPr bwMode="auto">
          <a:xfrm>
            <a:off x="7162800" y="990600"/>
            <a:ext cx="1600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7086600" y="1219200"/>
            <a:ext cx="1676400" cy="381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39000" y="381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2011-01-17</a:t>
            </a:r>
          </a:p>
          <a:p>
            <a:r>
              <a:rPr lang="en-US" dirty="0" smtClean="0"/>
              <a:t>11:21 AM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43000" y="1676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 Topic detected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Topic detected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2011-01-16 09:39:30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aaliyah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>
          <a:blip r:embed="rId3" cstate="print"/>
          <a:srcRect l="19940" t="51667" r="67262" b="8809"/>
          <a:stretch>
            <a:fillRect/>
          </a:stretch>
        </p:blipFill>
        <p:spPr bwMode="auto">
          <a:xfrm>
            <a:off x="2362200" y="2590800"/>
            <a:ext cx="3352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905000" y="5943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Figure : Google Hot topic list in 2011-01-16 at 20:42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438400" y="3505200"/>
            <a:ext cx="1676400" cy="381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en-US" sz="3000" b="1" kern="1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Results (</a:t>
            </a:r>
            <a:r>
              <a:rPr lang="en-US" sz="3000" b="1" kern="120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estMax</a:t>
            </a:r>
            <a:r>
              <a:rPr lang="en-US" sz="3000" b="1" kern="1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 Method)</a:t>
            </a:r>
            <a:endParaRPr lang="en-US" sz="3000" b="1" kern="12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</a:p>
          <a:p>
            <a:r>
              <a:rPr lang="en-US" dirty="0" smtClean="0"/>
              <a:t>NPL</a:t>
            </a:r>
          </a:p>
          <a:p>
            <a:r>
              <a:rPr lang="en-US" dirty="0" smtClean="0"/>
              <a:t>Parallel Processing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en-US" sz="3000" b="1" kern="1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Conclusion</a:t>
            </a:r>
            <a:endParaRPr lang="en-US" sz="3000" b="1" kern="12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1371600"/>
            <a:ext cx="1981200" cy="655638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Thanks</a:t>
            </a:r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1312" y="3165475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en-US" dirty="0" smtClean="0"/>
              <a:t>Ho Jin Woo, Won </a:t>
            </a:r>
            <a:r>
              <a:rPr lang="en-US" dirty="0" err="1" smtClean="0"/>
              <a:t>Suk</a:t>
            </a:r>
            <a:r>
              <a:rPr lang="en-US" dirty="0" smtClean="0"/>
              <a:t> Lee, "</a:t>
            </a:r>
            <a:r>
              <a:rPr lang="en-US" dirty="0" err="1" smtClean="0"/>
              <a:t>estMax</a:t>
            </a:r>
            <a:r>
              <a:rPr lang="en-US" dirty="0" smtClean="0"/>
              <a:t>: Tracing Maximal Frequent Item Sets Instantly over Online Transactional Data Streams," IEEE Transactions on Knowledge and Data Engineering, vol. 21, no. 10, pp. 1418-1431, Oct. 2009, doi:10.1109/TKDE.2008.233</a:t>
            </a:r>
          </a:p>
          <a:p>
            <a:pPr lvl="0"/>
            <a:r>
              <a:rPr lang="en-US" dirty="0" smtClean="0"/>
              <a:t>“Twitter User Statistics REVEALED” </a:t>
            </a:r>
            <a:r>
              <a:rPr lang="en-US" u="sng" dirty="0" smtClean="0">
                <a:hlinkClick r:id="rId3"/>
              </a:rPr>
              <a:t>http://www.huffingtonpost.com/2010/04/14/Twitter-user-statistics-r_n_537992.html</a:t>
            </a:r>
            <a:endParaRPr lang="en-US" dirty="0" smtClean="0"/>
          </a:p>
          <a:p>
            <a:pPr lvl="0"/>
            <a:r>
              <a:rPr lang="en-US" dirty="0" smtClean="0"/>
              <a:t>http://gadgetidol.com/mobile-application/Twitter-firehose-too-intense-take-a-sip-from-the-garden-hose-or-sample-the-spritzer.html </a:t>
            </a:r>
          </a:p>
          <a:p>
            <a:pPr lvl="0"/>
            <a:r>
              <a:rPr lang="en-US" dirty="0" smtClean="0"/>
              <a:t> http://www.marketingpilgrim.com/2010/11/gnip-gets-its-hands-on-Twitters-firehose.html </a:t>
            </a:r>
          </a:p>
          <a:p>
            <a:pPr lvl="0"/>
            <a:r>
              <a:rPr lang="en-US" dirty="0" smtClean="0"/>
              <a:t>http:// www.pcpro.co.uk/news/enterprise/.../Twitter-earned-dell-9-million </a:t>
            </a:r>
          </a:p>
          <a:p>
            <a:pPr lvl="0"/>
            <a:r>
              <a:rPr lang="en-US" dirty="0" smtClean="0"/>
              <a:t>M. Cheong, V. Lee, “Integrating Web-based Intelligence Retrieval and Decision-making from the Twitter Trends Knowledge Base,” In Proceedings of CIKM 2009 Co-Located Workshops: SWSM 2009, pp. 1-8,2009.</a:t>
            </a:r>
          </a:p>
          <a:p>
            <a:pPr lvl="0"/>
            <a:r>
              <a:rPr lang="en-US" dirty="0" smtClean="0"/>
              <a:t>T. </a:t>
            </a:r>
            <a:r>
              <a:rPr lang="en-US" dirty="0" err="1" smtClean="0"/>
              <a:t>Sakaki</a:t>
            </a:r>
            <a:r>
              <a:rPr lang="en-US" dirty="0" smtClean="0"/>
              <a:t>, M. Okazaki, Y. </a:t>
            </a:r>
            <a:r>
              <a:rPr lang="en-US" dirty="0" err="1" smtClean="0"/>
              <a:t>Matsuo,“Earthquake</a:t>
            </a:r>
            <a:r>
              <a:rPr lang="en-US" dirty="0" smtClean="0"/>
              <a:t> shakes Twitter users: real-time event detection by social sensors,” In Proceedings WWW 2010, April 26–30, 2010, Raleigh, North Carolina, USA.</a:t>
            </a:r>
          </a:p>
          <a:p>
            <a:pPr lvl="0"/>
            <a:r>
              <a:rPr lang="en-US" dirty="0" smtClean="0"/>
              <a:t>Owen Phelan, Kevin McCarthy, Barry Smyth, “Using Twitter to Recommend Real-Time Topical News,” RecSys’09, October 23–25, 2009, New York, New York, USA.</a:t>
            </a:r>
          </a:p>
          <a:p>
            <a:pPr lvl="0"/>
            <a:r>
              <a:rPr lang="en-US" dirty="0" smtClean="0"/>
              <a:t>Mario </a:t>
            </a:r>
            <a:r>
              <a:rPr lang="en-US" dirty="0" err="1" smtClean="0"/>
              <a:t>Cataldi</a:t>
            </a:r>
            <a:r>
              <a:rPr lang="en-US" dirty="0" smtClean="0"/>
              <a:t> , Luigi Di Caro , Claudio </a:t>
            </a:r>
            <a:r>
              <a:rPr lang="en-US" dirty="0" err="1" smtClean="0"/>
              <a:t>Schifanella</a:t>
            </a:r>
            <a:r>
              <a:rPr lang="en-US" dirty="0" smtClean="0"/>
              <a:t> “Emerging Topic Detection on Twitter based on Temporal and Social,” MDMKDD '10 ,In proceedings of the Tenth International Workshop on Multimedia Data Mining ACM ,New York, NY, USA, 2010</a:t>
            </a:r>
          </a:p>
          <a:p>
            <a:pPr lvl="0"/>
            <a:r>
              <a:rPr lang="en-US" dirty="0" smtClean="0"/>
              <a:t>H. </a:t>
            </a:r>
            <a:r>
              <a:rPr lang="en-US" dirty="0" err="1" smtClean="0"/>
              <a:t>Kwak</a:t>
            </a:r>
            <a:r>
              <a:rPr lang="en-US" dirty="0" smtClean="0"/>
              <a:t>, C. Lee, H. Park, and S. Moon, “What is Twitter, a Social Network or a News Media?” WWW 2010, April 26–30, 2010, Raleigh, North Carolina, USA.</a:t>
            </a:r>
          </a:p>
          <a:p>
            <a:pPr lvl="0"/>
            <a:r>
              <a:rPr lang="en-US" dirty="0" smtClean="0"/>
              <a:t>M. E. J. Newman and J. Park. “Why social networks are different from other types of networks.” Phys. Rev. E, 68(3):036122, Sep 2003.</a:t>
            </a:r>
          </a:p>
          <a:p>
            <a:pPr lvl="0"/>
            <a:r>
              <a:rPr lang="en-US" dirty="0" smtClean="0"/>
              <a:t>Twitter API </a:t>
            </a:r>
            <a:r>
              <a:rPr lang="en-US" dirty="0" err="1" smtClean="0"/>
              <a:t>Documentation,http</a:t>
            </a:r>
            <a:r>
              <a:rPr lang="en-US" dirty="0" smtClean="0"/>
              <a:t>://</a:t>
            </a:r>
            <a:r>
              <a:rPr lang="en-US" dirty="0" err="1" smtClean="0"/>
              <a:t>apiwiki.Twitter.com</a:t>
            </a:r>
            <a:r>
              <a:rPr lang="en-US" dirty="0" smtClean="0"/>
              <a:t>/w/page/22554679/Twitter-API-Documentation</a:t>
            </a:r>
          </a:p>
          <a:p>
            <a:pPr lvl="0"/>
            <a:r>
              <a:rPr lang="en-US" dirty="0" smtClean="0">
                <a:hlinkClick r:id="rId4" tooltip="Permanent link to The Twitter Streaming API — How It Works and Why It’s A Big Deal (Update 2010-11-21)"/>
              </a:rPr>
              <a:t>The Twitter Streaming API — How It Works and Why It’s A Big Deal (Update 2010-11-21)</a:t>
            </a:r>
            <a:r>
              <a:rPr lang="en-US" dirty="0" smtClean="0">
                <a:hlinkClick r:id="rId4"/>
              </a:rPr>
              <a:t>http://borasky-research.net/2010/01/06/the-Twitter-streaming-api-how-it-works-and-why-its-a-big-deal/</a:t>
            </a:r>
            <a:endParaRPr lang="en-US" dirty="0" smtClean="0"/>
          </a:p>
          <a:p>
            <a:pPr lvl="0"/>
            <a:r>
              <a:rPr lang="en-US" dirty="0" smtClean="0"/>
              <a:t>J. Allan, R. </a:t>
            </a:r>
            <a:r>
              <a:rPr lang="en-US" dirty="0" err="1" smtClean="0"/>
              <a:t>Papka</a:t>
            </a:r>
            <a:r>
              <a:rPr lang="en-US" dirty="0" smtClean="0"/>
              <a:t>, and V. </a:t>
            </a:r>
            <a:r>
              <a:rPr lang="en-US" dirty="0" err="1" smtClean="0"/>
              <a:t>Lavrenko</a:t>
            </a:r>
            <a:r>
              <a:rPr lang="en-US" dirty="0" smtClean="0"/>
              <a:t>, “On-line New Event Detection and Tracking,” In Proceedings of ACM SIGR, pp. 37-45, 1998.</a:t>
            </a:r>
          </a:p>
          <a:p>
            <a:pPr lvl="0"/>
            <a:r>
              <a:rPr lang="en-US" dirty="0" smtClean="0"/>
              <a:t>www.twitter4j.org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Related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Using Twitter to Recommend Real-Time Topical News </a:t>
            </a:r>
            <a:r>
              <a:rPr lang="en-US" i="1" dirty="0" smtClean="0"/>
              <a:t>October 23–25, 2009.</a:t>
            </a:r>
          </a:p>
          <a:p>
            <a:r>
              <a:rPr lang="en-US" b="1" dirty="0" smtClean="0"/>
              <a:t>Emerging Topic Detection on Twitter based on Temporal and Social Terms Evaluation,</a:t>
            </a:r>
            <a:r>
              <a:rPr lang="en-US" i="1" dirty="0" smtClean="0"/>
              <a:t> July 25th, </a:t>
            </a:r>
            <a:r>
              <a:rPr lang="en-US" dirty="0" smtClean="0"/>
              <a:t> 2010.</a:t>
            </a:r>
          </a:p>
          <a:p>
            <a:r>
              <a:rPr lang="en-US" b="1" dirty="0" smtClean="0"/>
              <a:t>What is Twitter, a Social Network or a News Media?, </a:t>
            </a:r>
            <a:r>
              <a:rPr lang="en-US" i="1" dirty="0" smtClean="0"/>
              <a:t>April 26–30, 2010.</a:t>
            </a:r>
          </a:p>
          <a:p>
            <a:r>
              <a:rPr lang="en-US" b="1" dirty="0" smtClean="0"/>
              <a:t>Earthquake Shakes Twitter </a:t>
            </a:r>
            <a:r>
              <a:rPr lang="en-US" b="1" dirty="0" err="1" smtClean="0"/>
              <a:t>Users:Real</a:t>
            </a:r>
            <a:r>
              <a:rPr lang="en-US" b="1" dirty="0" smtClean="0"/>
              <a:t>-time Event Detection by Social Sensors, </a:t>
            </a:r>
            <a:r>
              <a:rPr lang="en-US" i="1" dirty="0" smtClean="0"/>
              <a:t>2010, April 26–30,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Identify trending topics from streaming Twitter data. (FSD) (“</a:t>
            </a:r>
            <a:r>
              <a:rPr lang="en-US" i="1" dirty="0" smtClean="0"/>
              <a:t>on-line detection</a:t>
            </a:r>
            <a:r>
              <a:rPr lang="en-US" dirty="0" smtClean="0"/>
              <a:t>” )</a:t>
            </a:r>
          </a:p>
          <a:p>
            <a:r>
              <a:rPr lang="en-US" dirty="0" smtClean="0"/>
              <a:t>Get more details about the detected topic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b="1" dirty="0" smtClean="0"/>
              <a:t>Segmentation Task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b="1" dirty="0" smtClean="0"/>
              <a:t>Detection Task 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b="1" dirty="0" smtClean="0"/>
              <a:t>Tracking Task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000" b="1" kern="1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Segmentation </a:t>
            </a:r>
            <a:r>
              <a:rPr lang="en-US" sz="3000" b="1" kern="1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Task</a:t>
            </a:r>
            <a:endParaRPr lang="en-US" sz="3000" b="1" kern="12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400" b="1" dirty="0" smtClean="0"/>
              <a:t>Definition: </a:t>
            </a:r>
            <a:r>
              <a:rPr lang="en-US" sz="2400" dirty="0" smtClean="0"/>
              <a:t>automatically dividing a text stream into topically homogeneous blocks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400" b="1" dirty="0" smtClean="0"/>
              <a:t>Motivation:</a:t>
            </a:r>
            <a:r>
              <a:rPr lang="en-US" sz="2400" dirty="0" smtClean="0"/>
              <a:t> facilitating topic detection and tracking task</a:t>
            </a:r>
            <a:endParaRPr lang="en-US" sz="2400" b="1" dirty="0" smtClean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400" b="1" dirty="0" smtClean="0"/>
              <a:t>Filtering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000" b="1" kern="1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Detection Task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400" b="1" dirty="0" smtClean="0"/>
              <a:t>Undirected Graph using </a:t>
            </a:r>
            <a:r>
              <a:rPr lang="en-US" sz="2400" b="1" dirty="0" err="1" smtClean="0"/>
              <a:t>Lucene</a:t>
            </a:r>
            <a:r>
              <a:rPr lang="en-US" sz="2400" b="1" dirty="0" smtClean="0"/>
              <a:t> Indexer method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400" b="1" dirty="0" smtClean="0"/>
              <a:t>Prefix Tree using </a:t>
            </a:r>
            <a:r>
              <a:rPr lang="en-US" sz="2400" b="1" dirty="0" err="1" smtClean="0"/>
              <a:t>estMax</a:t>
            </a:r>
            <a:r>
              <a:rPr lang="en-US" sz="2400" b="1" dirty="0" smtClean="0"/>
              <a:t> Method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l" rtl="0">
              <a:spcBef>
                <a:spcPct val="0"/>
              </a:spcBef>
            </a:pPr>
            <a:r>
              <a:rPr lang="en-US" sz="3000" b="1" kern="1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Undirected Graph using </a:t>
            </a:r>
            <a:r>
              <a:rPr lang="en-US" sz="3000" b="1" kern="1200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Lucene</a:t>
            </a:r>
            <a:r>
              <a:rPr lang="en-US" sz="3000" b="1" kern="1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 Indexer </a:t>
            </a:r>
            <a:r>
              <a:rPr lang="en-US" sz="3000" b="1" kern="1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method</a:t>
            </a:r>
            <a:endParaRPr lang="en-US" sz="3000" b="1" kern="12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3" cstate="print"/>
          <a:srcRect l="12901" t="23298" r="54645" b="18667"/>
          <a:stretch>
            <a:fillRect/>
          </a:stretch>
        </p:blipFill>
        <p:spPr bwMode="auto">
          <a:xfrm>
            <a:off x="2212604" y="1825879"/>
            <a:ext cx="3956792" cy="442226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  "</a:t>
            </a:r>
            <a:r>
              <a:rPr lang="en-US" dirty="0" err="1" smtClean="0"/>
              <a:t>aaa</a:t>
            </a:r>
            <a:r>
              <a:rPr lang="en-US" dirty="0" smtClean="0"/>
              <a:t> </a:t>
            </a:r>
            <a:r>
              <a:rPr lang="en-US" dirty="0" err="1" smtClean="0"/>
              <a:t>bbb</a:t>
            </a:r>
            <a:r>
              <a:rPr lang="en-US" dirty="0" smtClean="0"/>
              <a:t> </a:t>
            </a:r>
            <a:r>
              <a:rPr lang="en-US" dirty="0" err="1" smtClean="0"/>
              <a:t>ccc</a:t>
            </a:r>
            <a:r>
              <a:rPr lang="en-US" dirty="0" smtClean="0"/>
              <a:t> </a:t>
            </a:r>
            <a:r>
              <a:rPr lang="en-US" dirty="0" err="1" smtClean="0"/>
              <a:t>zzz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"</a:t>
            </a:r>
            <a:r>
              <a:rPr lang="en-US" dirty="0" err="1" smtClean="0"/>
              <a:t>aaa</a:t>
            </a:r>
            <a:r>
              <a:rPr lang="en-US" dirty="0" smtClean="0"/>
              <a:t> </a:t>
            </a:r>
            <a:r>
              <a:rPr lang="en-US" dirty="0" err="1" smtClean="0"/>
              <a:t>bbb</a:t>
            </a:r>
            <a:r>
              <a:rPr lang="en-US" dirty="0" smtClean="0"/>
              <a:t> </a:t>
            </a:r>
            <a:r>
              <a:rPr lang="en-US" dirty="0" err="1" smtClean="0"/>
              <a:t>ccc</a:t>
            </a:r>
            <a:r>
              <a:rPr lang="en-US" dirty="0" smtClean="0"/>
              <a:t> </a:t>
            </a:r>
            <a:r>
              <a:rPr lang="en-US" dirty="0" err="1" smtClean="0"/>
              <a:t>yyy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"</a:t>
            </a:r>
            <a:r>
              <a:rPr lang="en-US" dirty="0" err="1" smtClean="0"/>
              <a:t>aaa</a:t>
            </a:r>
            <a:r>
              <a:rPr lang="en-US" dirty="0" smtClean="0"/>
              <a:t> </a:t>
            </a:r>
            <a:r>
              <a:rPr lang="en-US" dirty="0" err="1" smtClean="0"/>
              <a:t>bbb</a:t>
            </a:r>
            <a:r>
              <a:rPr lang="en-US" dirty="0" smtClean="0"/>
              <a:t> </a:t>
            </a:r>
            <a:r>
              <a:rPr lang="en-US" dirty="0" err="1" smtClean="0"/>
              <a:t>ccc</a:t>
            </a:r>
            <a:r>
              <a:rPr lang="en-US" dirty="0" smtClean="0"/>
              <a:t> </a:t>
            </a:r>
            <a:r>
              <a:rPr lang="en-US" dirty="0" err="1" smtClean="0"/>
              <a:t>qqq</a:t>
            </a:r>
            <a:r>
              <a:rPr lang="en-US" dirty="0" smtClean="0"/>
              <a:t> </a:t>
            </a:r>
            <a:r>
              <a:rPr lang="en-US" dirty="0" err="1" smtClean="0"/>
              <a:t>uuu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"</a:t>
            </a:r>
            <a:r>
              <a:rPr lang="en-US" dirty="0" err="1" smtClean="0"/>
              <a:t>aaa</a:t>
            </a:r>
            <a:r>
              <a:rPr lang="en-US" dirty="0" smtClean="0"/>
              <a:t> </a:t>
            </a:r>
            <a:r>
              <a:rPr lang="en-US" dirty="0" err="1" smtClean="0"/>
              <a:t>ddd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"</a:t>
            </a:r>
            <a:r>
              <a:rPr lang="en-US" dirty="0" err="1" smtClean="0"/>
              <a:t>aaa</a:t>
            </a:r>
            <a:r>
              <a:rPr lang="en-US" dirty="0" smtClean="0"/>
              <a:t> </a:t>
            </a:r>
            <a:r>
              <a:rPr lang="en-US" dirty="0" err="1" smtClean="0"/>
              <a:t>ddd</a:t>
            </a:r>
            <a:r>
              <a:rPr lang="en-US" dirty="0" smtClean="0"/>
              <a:t> </a:t>
            </a:r>
            <a:r>
              <a:rPr lang="en-US" dirty="0" err="1" smtClean="0"/>
              <a:t>mmm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"</a:t>
            </a:r>
            <a:r>
              <a:rPr lang="en-US" dirty="0" err="1" smtClean="0"/>
              <a:t>aaa</a:t>
            </a:r>
            <a:r>
              <a:rPr lang="en-US" dirty="0" smtClean="0"/>
              <a:t> </a:t>
            </a:r>
            <a:r>
              <a:rPr lang="en-US" dirty="0" err="1" smtClean="0"/>
              <a:t>ddd</a:t>
            </a:r>
            <a:r>
              <a:rPr lang="en-US" dirty="0" smtClean="0"/>
              <a:t> xxx"</a:t>
            </a:r>
          </a:p>
          <a:p>
            <a:r>
              <a:rPr lang="en-US" dirty="0" smtClean="0"/>
              <a:t>   "</a:t>
            </a:r>
            <a:r>
              <a:rPr lang="en-US" dirty="0" err="1" smtClean="0"/>
              <a:t>aaa</a:t>
            </a:r>
            <a:r>
              <a:rPr lang="en-US" dirty="0" smtClean="0"/>
              <a:t> </a:t>
            </a:r>
            <a:r>
              <a:rPr lang="en-US" dirty="0" err="1" smtClean="0"/>
              <a:t>ddd</a:t>
            </a:r>
            <a:r>
              <a:rPr lang="en-US" dirty="0" smtClean="0"/>
              <a:t> </a:t>
            </a:r>
            <a:r>
              <a:rPr lang="en-US" dirty="0" err="1" smtClean="0"/>
              <a:t>rrr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"</a:t>
            </a:r>
            <a:r>
              <a:rPr lang="en-US" dirty="0" err="1" smtClean="0"/>
              <a:t>aaa</a:t>
            </a:r>
            <a:r>
              <a:rPr lang="en-US" dirty="0" smtClean="0"/>
              <a:t> </a:t>
            </a:r>
            <a:r>
              <a:rPr lang="en-US" dirty="0" err="1" smtClean="0"/>
              <a:t>eee</a:t>
            </a:r>
            <a:r>
              <a:rPr lang="en-US" dirty="0" smtClean="0"/>
              <a:t> </a:t>
            </a:r>
            <a:r>
              <a:rPr lang="en-US" dirty="0" err="1" smtClean="0"/>
              <a:t>fff</a:t>
            </a:r>
            <a:r>
              <a:rPr lang="en-US" dirty="0" smtClean="0"/>
              <a:t> </a:t>
            </a:r>
            <a:r>
              <a:rPr lang="en-US" dirty="0" err="1" smtClean="0"/>
              <a:t>ttt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"</a:t>
            </a:r>
            <a:r>
              <a:rPr lang="en-US" dirty="0" err="1" smtClean="0"/>
              <a:t>aaa</a:t>
            </a:r>
            <a:r>
              <a:rPr lang="en-US" dirty="0" smtClean="0"/>
              <a:t> </a:t>
            </a:r>
            <a:r>
              <a:rPr lang="en-US" dirty="0" err="1" smtClean="0"/>
              <a:t>eee</a:t>
            </a:r>
            <a:r>
              <a:rPr lang="en-US" dirty="0" smtClean="0"/>
              <a:t> </a:t>
            </a:r>
            <a:r>
              <a:rPr lang="en-US" dirty="0" err="1" smtClean="0"/>
              <a:t>fff</a:t>
            </a:r>
            <a:r>
              <a:rPr lang="en-US" dirty="0" smtClean="0"/>
              <a:t> </a:t>
            </a:r>
            <a:r>
              <a:rPr lang="en-US" dirty="0" err="1" smtClean="0"/>
              <a:t>lll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"</a:t>
            </a:r>
            <a:r>
              <a:rPr lang="en-US" dirty="0" err="1" smtClean="0"/>
              <a:t>aaa</a:t>
            </a:r>
            <a:r>
              <a:rPr lang="en-US" dirty="0" smtClean="0"/>
              <a:t> </a:t>
            </a:r>
            <a:r>
              <a:rPr lang="en-US" dirty="0" err="1" smtClean="0"/>
              <a:t>eee</a:t>
            </a:r>
            <a:r>
              <a:rPr lang="en-US" dirty="0" smtClean="0"/>
              <a:t> </a:t>
            </a:r>
            <a:r>
              <a:rPr lang="en-US" dirty="0" err="1" smtClean="0"/>
              <a:t>fff</a:t>
            </a:r>
            <a:r>
              <a:rPr lang="en-US" dirty="0" smtClean="0"/>
              <a:t> www"</a:t>
            </a:r>
          </a:p>
          <a:p>
            <a:r>
              <a:rPr lang="en-US" dirty="0" smtClean="0"/>
              <a:t>   "</a:t>
            </a:r>
            <a:r>
              <a:rPr lang="en-US" dirty="0" err="1" smtClean="0"/>
              <a:t>aaa</a:t>
            </a:r>
            <a:r>
              <a:rPr lang="en-US" dirty="0" smtClean="0"/>
              <a:t> </a:t>
            </a:r>
            <a:r>
              <a:rPr lang="en-US" dirty="0" err="1" smtClean="0"/>
              <a:t>eee</a:t>
            </a:r>
            <a:r>
              <a:rPr lang="en-US" dirty="0" smtClean="0"/>
              <a:t> </a:t>
            </a:r>
            <a:r>
              <a:rPr lang="en-US" dirty="0" err="1" smtClean="0"/>
              <a:t>fff</a:t>
            </a:r>
            <a:r>
              <a:rPr lang="en-US" dirty="0" smtClean="0"/>
              <a:t> </a:t>
            </a:r>
            <a:r>
              <a:rPr lang="en-US" dirty="0" err="1" smtClean="0"/>
              <a:t>sss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"</a:t>
            </a:r>
            <a:r>
              <a:rPr lang="en-US" dirty="0" err="1" smtClean="0"/>
              <a:t>ggg</a:t>
            </a:r>
            <a:r>
              <a:rPr lang="en-US" dirty="0" smtClean="0"/>
              <a:t> </a:t>
            </a:r>
            <a:r>
              <a:rPr lang="en-US" dirty="0" err="1" smtClean="0"/>
              <a:t>hhh</a:t>
            </a:r>
            <a:r>
              <a:rPr lang="en-US" dirty="0" smtClean="0"/>
              <a:t> iii </a:t>
            </a:r>
            <a:r>
              <a:rPr lang="en-US" dirty="0" err="1" smtClean="0"/>
              <a:t>vvv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"</a:t>
            </a:r>
            <a:r>
              <a:rPr lang="en-US" dirty="0" err="1" smtClean="0"/>
              <a:t>ggg</a:t>
            </a:r>
            <a:r>
              <a:rPr lang="en-US" dirty="0" smtClean="0"/>
              <a:t> </a:t>
            </a:r>
            <a:r>
              <a:rPr lang="en-US" dirty="0" err="1" smtClean="0"/>
              <a:t>hhh</a:t>
            </a:r>
            <a:r>
              <a:rPr lang="en-US" dirty="0" smtClean="0"/>
              <a:t> iii </a:t>
            </a:r>
            <a:r>
              <a:rPr lang="en-US" dirty="0" err="1" smtClean="0"/>
              <a:t>wewe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"</a:t>
            </a:r>
            <a:r>
              <a:rPr lang="en-US" dirty="0" err="1" smtClean="0"/>
              <a:t>ggg</a:t>
            </a:r>
            <a:r>
              <a:rPr lang="en-US" dirty="0" smtClean="0"/>
              <a:t> </a:t>
            </a:r>
            <a:r>
              <a:rPr lang="en-US" dirty="0" err="1" smtClean="0"/>
              <a:t>hhh</a:t>
            </a:r>
            <a:r>
              <a:rPr lang="en-US" dirty="0" smtClean="0"/>
              <a:t> iii </a:t>
            </a:r>
            <a:r>
              <a:rPr lang="en-US" dirty="0" err="1" smtClean="0"/>
              <a:t>usus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"</a:t>
            </a:r>
            <a:r>
              <a:rPr lang="en-US" dirty="0" err="1" smtClean="0"/>
              <a:t>ggg</a:t>
            </a:r>
            <a:r>
              <a:rPr lang="en-US" dirty="0" smtClean="0"/>
              <a:t> </a:t>
            </a:r>
            <a:r>
              <a:rPr lang="en-US" dirty="0" err="1" smtClean="0"/>
              <a:t>jjj</a:t>
            </a:r>
            <a:r>
              <a:rPr lang="en-US" dirty="0" smtClean="0"/>
              <a:t> </a:t>
            </a:r>
            <a:r>
              <a:rPr lang="en-US" dirty="0" err="1" smtClean="0"/>
              <a:t>kkk</a:t>
            </a:r>
            <a:r>
              <a:rPr lang="en-US" dirty="0" smtClean="0"/>
              <a:t> </a:t>
            </a:r>
            <a:r>
              <a:rPr lang="en-US" dirty="0" err="1" smtClean="0"/>
              <a:t>opop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"</a:t>
            </a:r>
            <a:r>
              <a:rPr lang="en-US" dirty="0" err="1" smtClean="0"/>
              <a:t>ggg</a:t>
            </a:r>
            <a:r>
              <a:rPr lang="en-US" dirty="0" smtClean="0"/>
              <a:t> </a:t>
            </a:r>
            <a:r>
              <a:rPr lang="en-US" dirty="0" err="1" smtClean="0"/>
              <a:t>jjj</a:t>
            </a:r>
            <a:r>
              <a:rPr lang="en-US" dirty="0" smtClean="0"/>
              <a:t> </a:t>
            </a:r>
            <a:r>
              <a:rPr lang="en-US" dirty="0" err="1" smtClean="0"/>
              <a:t>kkk</a:t>
            </a:r>
            <a:r>
              <a:rPr lang="en-US" dirty="0" smtClean="0"/>
              <a:t> </a:t>
            </a:r>
            <a:r>
              <a:rPr lang="en-US" dirty="0" err="1" smtClean="0"/>
              <a:t>ppp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74320" lvl="2" indent="-274320">
              <a:spcBef>
                <a:spcPts val="600"/>
              </a:spcBef>
            </a:pPr>
            <a:r>
              <a:rPr lang="en-US" sz="3000" b="1" kern="1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Undirected </a:t>
            </a:r>
            <a:r>
              <a:rPr lang="en-US" sz="3000" b="1" kern="1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Graph using </a:t>
            </a:r>
            <a:r>
              <a:rPr lang="en-US" sz="3000" b="1" kern="1200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Lucene</a:t>
            </a:r>
            <a:r>
              <a:rPr lang="en-US" sz="3000" b="1" kern="1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 Indexer </a:t>
            </a:r>
            <a:r>
              <a:rPr lang="en-US" sz="3000" b="1" kern="1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method(2)</a:t>
            </a:r>
            <a:endParaRPr lang="en-US" sz="3000" b="1" kern="12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</TotalTime>
  <Words>762</Words>
  <Application>Microsoft Office PowerPoint</Application>
  <PresentationFormat>On-screen Show (4:3)</PresentationFormat>
  <Paragraphs>252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Oriel</vt:lpstr>
      <vt:lpstr>Automated real-time journalism, using Topic Detection and Tracking (TDT) in twitter</vt:lpstr>
      <vt:lpstr>Outlines</vt:lpstr>
      <vt:lpstr>Related Works</vt:lpstr>
      <vt:lpstr>Problem Definition</vt:lpstr>
      <vt:lpstr>Methodologies</vt:lpstr>
      <vt:lpstr>Segmentation Task</vt:lpstr>
      <vt:lpstr>Detection Task </vt:lpstr>
      <vt:lpstr>Undirected Graph using Lucene Indexer method</vt:lpstr>
      <vt:lpstr>Undirected Graph using Lucene Indexer method(2)</vt:lpstr>
      <vt:lpstr>Undirected Graph using Lucene Indexer method(3)</vt:lpstr>
      <vt:lpstr> </vt:lpstr>
      <vt:lpstr>Undirected Graph using Lucene Indexer method (5)</vt:lpstr>
      <vt:lpstr>Prefix Tree using estMax Method</vt:lpstr>
      <vt:lpstr>Prefix Tree using estMax Method(2)</vt:lpstr>
      <vt:lpstr>Prefix Tree using estMax Method(3)</vt:lpstr>
      <vt:lpstr>Tracking Task</vt:lpstr>
      <vt:lpstr>Slide 17</vt:lpstr>
      <vt:lpstr>Slide 18</vt:lpstr>
      <vt:lpstr>Slide 19</vt:lpstr>
      <vt:lpstr>Slide 20</vt:lpstr>
      <vt:lpstr>Results (estMax Method)</vt:lpstr>
      <vt:lpstr>Results (estMax Method)</vt:lpstr>
      <vt:lpstr>Results (estMax Method)</vt:lpstr>
      <vt:lpstr>Conclusion</vt:lpstr>
      <vt:lpstr>Thanks</vt:lpstr>
      <vt:lpstr>Slide 26</vt:lpstr>
      <vt:lpstr>References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Suha</dc:creator>
  <cp:lastModifiedBy>Suha</cp:lastModifiedBy>
  <cp:revision>82</cp:revision>
  <dcterms:created xsi:type="dcterms:W3CDTF">2010-11-20T13:22:09Z</dcterms:created>
  <dcterms:modified xsi:type="dcterms:W3CDTF">2011-01-17T07:23:14Z</dcterms:modified>
</cp:coreProperties>
</file>