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The above figure shows the TOCTOU window to change the link to /etc/passwd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17" name="Title Text"/>
          <p:cNvSpPr txBox="1"/>
          <p:nvPr>
            <p:ph type="title"/>
          </p:nvPr>
        </p:nvSpPr>
        <p:spPr>
          <a:xfrm>
            <a:off x="650239" y="1512146"/>
            <a:ext cx="11704322" cy="1219201"/>
          </a:xfrm>
          <a:prstGeom prst="rect">
            <a:avLst/>
          </a:prstGeom>
        </p:spPr>
        <p:txBody>
          <a:bodyPr lIns="130026" tIns="130026" rIns="130026" bIns="130026" anchor="b"/>
          <a:lstStyle>
            <a:lvl1pPr algn="l" defTabSz="1733973">
              <a:defRPr b="1" sz="3400">
                <a:latin typeface="Calibri"/>
                <a:ea typeface="Calibri"/>
                <a:cs typeface="Calibri"/>
                <a:sym typeface="Calibri"/>
              </a:defRPr>
            </a:lvl1pPr>
          </a:lstStyle>
          <a:p>
            <a:pPr/>
            <a:r>
              <a:t>Title Text</a:t>
            </a:r>
          </a:p>
        </p:txBody>
      </p:sp>
      <p:sp>
        <p:nvSpPr>
          <p:cNvPr id="118" name="Body Level One…"/>
          <p:cNvSpPr txBox="1"/>
          <p:nvPr>
            <p:ph type="body" idx="1"/>
          </p:nvPr>
        </p:nvSpPr>
        <p:spPr>
          <a:xfrm>
            <a:off x="650239" y="2926079"/>
            <a:ext cx="11704322" cy="5298746"/>
          </a:xfrm>
          <a:prstGeom prst="rect">
            <a:avLst/>
          </a:prstGeom>
        </p:spPr>
        <p:txBody>
          <a:bodyPr lIns="130026" tIns="130026" rIns="130026" bIns="130026" anchor="t"/>
          <a:lstStyle>
            <a:lvl1pPr marL="0" indent="0" defTabSz="1733973">
              <a:spcBef>
                <a:spcPts val="0"/>
              </a:spcBef>
              <a:buSzTx/>
              <a:buNone/>
              <a:defRPr sz="2600">
                <a:latin typeface="Calibri"/>
                <a:ea typeface="Calibri"/>
                <a:cs typeface="Calibri"/>
                <a:sym typeface="Calibri"/>
              </a:defRPr>
            </a:lvl1pPr>
            <a:lvl2pPr marL="0" indent="0" defTabSz="1733973">
              <a:spcBef>
                <a:spcPts val="0"/>
              </a:spcBef>
              <a:buSzTx/>
              <a:buNone/>
              <a:defRPr sz="2600">
                <a:latin typeface="Calibri"/>
                <a:ea typeface="Calibri"/>
                <a:cs typeface="Calibri"/>
                <a:sym typeface="Calibri"/>
              </a:defRPr>
            </a:lvl2pPr>
            <a:lvl3pPr marL="0" indent="0" defTabSz="1733973">
              <a:spcBef>
                <a:spcPts val="0"/>
              </a:spcBef>
              <a:buSzTx/>
              <a:buNone/>
              <a:defRPr sz="2600">
                <a:latin typeface="Calibri"/>
                <a:ea typeface="Calibri"/>
                <a:cs typeface="Calibri"/>
                <a:sym typeface="Calibri"/>
              </a:defRPr>
            </a:lvl3pPr>
            <a:lvl4pPr marL="0" indent="0" defTabSz="1733973">
              <a:spcBef>
                <a:spcPts val="0"/>
              </a:spcBef>
              <a:buSzTx/>
              <a:buNone/>
              <a:defRPr sz="2600">
                <a:latin typeface="Calibri"/>
                <a:ea typeface="Calibri"/>
                <a:cs typeface="Calibri"/>
                <a:sym typeface="Calibri"/>
              </a:defRPr>
            </a:lvl4pPr>
            <a:lvl5pPr marL="0" indent="0" defTabSz="1733973">
              <a:spcBef>
                <a:spcPts val="0"/>
              </a:spcBef>
              <a:buSzTx/>
              <a:buNone/>
              <a:defRPr sz="26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2338246" y="7951540"/>
            <a:ext cx="611785" cy="605683"/>
          </a:xfrm>
          <a:prstGeom prst="rect">
            <a:avLst/>
          </a:prstGeom>
        </p:spPr>
        <p:txBody>
          <a:bodyPr lIns="130026" tIns="130026" rIns="130026" bIns="130026" anchor="ctr"/>
          <a:lstStyle>
            <a:lvl1pPr algn="r" defTabSz="1733973">
              <a:defRPr sz="24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26" name="Title Text"/>
          <p:cNvSpPr txBox="1"/>
          <p:nvPr>
            <p:ph type="title"/>
          </p:nvPr>
        </p:nvSpPr>
        <p:spPr>
          <a:xfrm>
            <a:off x="443306" y="1852124"/>
            <a:ext cx="12118188" cy="814508"/>
          </a:xfrm>
          <a:prstGeom prst="rect">
            <a:avLst/>
          </a:prstGeom>
        </p:spPr>
        <p:txBody>
          <a:bodyPr lIns="130026" tIns="130026" rIns="130026" bIns="130026" anchor="t"/>
          <a:lstStyle>
            <a:lvl1pPr algn="l" defTabSz="1733973">
              <a:defRPr sz="5200">
                <a:latin typeface="Arial"/>
                <a:ea typeface="Arial"/>
                <a:cs typeface="Arial"/>
                <a:sym typeface="Arial"/>
              </a:defRPr>
            </a:lvl1pPr>
          </a:lstStyle>
          <a:p>
            <a:pPr/>
            <a:r>
              <a:t>Title Text</a:t>
            </a:r>
          </a:p>
        </p:txBody>
      </p:sp>
      <p:sp>
        <p:nvSpPr>
          <p:cNvPr id="127" name="Body Level One…"/>
          <p:cNvSpPr txBox="1"/>
          <p:nvPr>
            <p:ph type="body" idx="1"/>
          </p:nvPr>
        </p:nvSpPr>
        <p:spPr>
          <a:xfrm>
            <a:off x="443306" y="2858275"/>
            <a:ext cx="12118188" cy="4858881"/>
          </a:xfrm>
          <a:prstGeom prst="rect">
            <a:avLst/>
          </a:prstGeom>
        </p:spPr>
        <p:txBody>
          <a:bodyPr lIns="130026" tIns="130026" rIns="130026" bIns="130026" anchor="t"/>
          <a:lstStyle>
            <a:lvl1pPr marL="0" indent="0" defTabSz="1733973">
              <a:lnSpc>
                <a:spcPct val="115000"/>
              </a:lnSpc>
              <a:spcBef>
                <a:spcPts val="3000"/>
              </a:spcBef>
              <a:buClr>
                <a:srgbClr val="595959"/>
              </a:buClr>
              <a:buSzPts val="3400"/>
              <a:buChar char="●"/>
              <a:defRPr sz="3400">
                <a:solidFill>
                  <a:srgbClr val="595959"/>
                </a:solidFill>
                <a:latin typeface="Arial"/>
                <a:ea typeface="Arial"/>
                <a:cs typeface="Arial"/>
                <a:sym typeface="Arial"/>
              </a:defRPr>
            </a:lvl1pPr>
            <a:lvl2pPr marL="0" indent="0" defTabSz="1733973">
              <a:lnSpc>
                <a:spcPct val="115000"/>
              </a:lnSpc>
              <a:spcBef>
                <a:spcPts val="3000"/>
              </a:spcBef>
              <a:buClr>
                <a:srgbClr val="595959"/>
              </a:buClr>
              <a:buSzPts val="3400"/>
              <a:buChar char="○"/>
              <a:defRPr sz="3400">
                <a:solidFill>
                  <a:srgbClr val="595959"/>
                </a:solidFill>
                <a:latin typeface="Arial"/>
                <a:ea typeface="Arial"/>
                <a:cs typeface="Arial"/>
                <a:sym typeface="Arial"/>
              </a:defRPr>
            </a:lvl2pPr>
            <a:lvl3pPr marL="0" indent="0" defTabSz="1733973">
              <a:lnSpc>
                <a:spcPct val="115000"/>
              </a:lnSpc>
              <a:spcBef>
                <a:spcPts val="3000"/>
              </a:spcBef>
              <a:buClr>
                <a:srgbClr val="595959"/>
              </a:buClr>
              <a:buSzPts val="3400"/>
              <a:buChar char="■"/>
              <a:defRPr sz="3400">
                <a:solidFill>
                  <a:srgbClr val="595959"/>
                </a:solidFill>
                <a:latin typeface="Arial"/>
                <a:ea typeface="Arial"/>
                <a:cs typeface="Arial"/>
                <a:sym typeface="Arial"/>
              </a:defRPr>
            </a:lvl3pPr>
            <a:lvl4pPr marL="0" indent="0" defTabSz="1733973">
              <a:lnSpc>
                <a:spcPct val="115000"/>
              </a:lnSpc>
              <a:spcBef>
                <a:spcPts val="3000"/>
              </a:spcBef>
              <a:buClr>
                <a:srgbClr val="595959"/>
              </a:buClr>
              <a:buSzPts val="3400"/>
              <a:buChar char="●"/>
              <a:defRPr sz="3400">
                <a:solidFill>
                  <a:srgbClr val="595959"/>
                </a:solidFill>
                <a:latin typeface="Arial"/>
                <a:ea typeface="Arial"/>
                <a:cs typeface="Arial"/>
                <a:sym typeface="Arial"/>
              </a:defRPr>
            </a:lvl4pPr>
            <a:lvl5pPr marL="0" indent="0" defTabSz="1733973">
              <a:lnSpc>
                <a:spcPct val="115000"/>
              </a:lnSpc>
              <a:spcBef>
                <a:spcPts val="3000"/>
              </a:spcBef>
              <a:buClr>
                <a:srgbClr val="595959"/>
              </a:buClr>
              <a:buSzPts val="3400"/>
              <a:buChar char="○"/>
              <a:defRPr sz="34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12303065" y="7871586"/>
            <a:ext cx="527027" cy="519276"/>
          </a:xfrm>
          <a:prstGeom prst="rect">
            <a:avLst/>
          </a:prstGeom>
        </p:spPr>
        <p:txBody>
          <a:bodyPr lIns="130026" tIns="130026" rIns="130026" bIns="130026" anchor="ctr"/>
          <a:lstStyle>
            <a:lvl1pPr algn="r" defTabSz="1733973">
              <a:defRPr>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 Id="rId3" Type="http://schemas.openxmlformats.org/officeDocument/2006/relationships/image" Target="../media/image1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 Id="rId3" Type="http://schemas.openxmlformats.org/officeDocument/2006/relationships/image" Target="../media/image2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 Id="rId3" Type="http://schemas.openxmlformats.org/officeDocument/2006/relationships/image" Target="../media/image29.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0.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Title"/>
          <p:cNvSpPr txBox="1"/>
          <p:nvPr>
            <p:ph type="ctrTitle"/>
          </p:nvPr>
        </p:nvSpPr>
        <p:spPr>
          <a:xfrm>
            <a:off x="977900" y="-2603500"/>
            <a:ext cx="10464800" cy="3302000"/>
          </a:xfrm>
          <a:prstGeom prst="rect">
            <a:avLst/>
          </a:prstGeom>
        </p:spPr>
        <p:txBody>
          <a:bodyPr/>
          <a:lstStyle/>
          <a:p>
            <a:pPr>
              <a:lnSpc>
                <a:spcPct val="90000"/>
              </a:lnSpc>
            </a:pPr>
            <a:endParaRPr sz="2900"/>
          </a:p>
          <a:p>
            <a:pPr/>
          </a:p>
        </p:txBody>
      </p:sp>
      <p:pic>
        <p:nvPicPr>
          <p:cNvPr id="138" name="University_of_the_Pacific_Seal.png" descr="University_of_the_Pacific_Seal.png"/>
          <p:cNvPicPr>
            <a:picLocks noChangeAspect="1"/>
          </p:cNvPicPr>
          <p:nvPr/>
        </p:nvPicPr>
        <p:blipFill>
          <a:blip r:embed="rId2">
            <a:extLst/>
          </a:blip>
          <a:stretch>
            <a:fillRect/>
          </a:stretch>
        </p:blipFill>
        <p:spPr>
          <a:xfrm>
            <a:off x="228600" y="419100"/>
            <a:ext cx="1905000" cy="1905000"/>
          </a:xfrm>
          <a:prstGeom prst="rect">
            <a:avLst/>
          </a:prstGeom>
          <a:ln w="12700">
            <a:miter lim="400000"/>
          </a:ln>
        </p:spPr>
      </p:pic>
      <p:sp>
        <p:nvSpPr>
          <p:cNvPr id="139" name="Race Condition Vulnerability"/>
          <p:cNvSpPr txBox="1"/>
          <p:nvPr/>
        </p:nvSpPr>
        <p:spPr>
          <a:xfrm>
            <a:off x="2164223" y="-279400"/>
            <a:ext cx="1046480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8000"/>
            </a:lvl1pPr>
          </a:lstStyle>
          <a:p>
            <a:pPr/>
            <a:r>
              <a:t>Race Condition Vulnerability</a:t>
            </a:r>
          </a:p>
        </p:txBody>
      </p:sp>
      <p:pic>
        <p:nvPicPr>
          <p:cNvPr id="140" name="header-vulnerabilities.jpg" descr="header-vulnerabilities.jpg"/>
          <p:cNvPicPr>
            <a:picLocks noChangeAspect="1"/>
          </p:cNvPicPr>
          <p:nvPr/>
        </p:nvPicPr>
        <p:blipFill>
          <a:blip r:embed="rId3">
            <a:extLst/>
          </a:blip>
          <a:stretch>
            <a:fillRect/>
          </a:stretch>
        </p:blipFill>
        <p:spPr>
          <a:xfrm>
            <a:off x="889793" y="3184523"/>
            <a:ext cx="10167757" cy="461616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395719" y="564590"/>
            <a:ext cx="12213361" cy="862442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5" name="Image" descr="Image"/>
          <p:cNvPicPr>
            <a:picLocks noChangeAspect="1"/>
          </p:cNvPicPr>
          <p:nvPr/>
        </p:nvPicPr>
        <p:blipFill>
          <a:blip r:embed="rId2">
            <a:extLst/>
          </a:blip>
          <a:stretch>
            <a:fillRect/>
          </a:stretch>
        </p:blipFill>
        <p:spPr>
          <a:xfrm>
            <a:off x="288241" y="541070"/>
            <a:ext cx="12428318" cy="86714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Image" descr="Image"/>
          <p:cNvPicPr>
            <a:picLocks noChangeAspect="1"/>
          </p:cNvPicPr>
          <p:nvPr/>
        </p:nvPicPr>
        <p:blipFill>
          <a:blip r:embed="rId2">
            <a:extLst/>
          </a:blip>
          <a:stretch>
            <a:fillRect/>
          </a:stretch>
        </p:blipFill>
        <p:spPr>
          <a:xfrm>
            <a:off x="439577" y="633746"/>
            <a:ext cx="12125646" cy="848610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94"/>
          <p:cNvSpPr txBox="1"/>
          <p:nvPr>
            <p:ph type="title"/>
          </p:nvPr>
        </p:nvSpPr>
        <p:spPr>
          <a:xfrm>
            <a:off x="443306" y="1852124"/>
            <a:ext cx="12118188" cy="814508"/>
          </a:xfrm>
          <a:prstGeom prst="rect">
            <a:avLst/>
          </a:prstGeom>
        </p:spPr>
        <p:txBody>
          <a:bodyPr/>
          <a:lstStyle>
            <a:lvl1pPr defTabSz="1335159">
              <a:defRPr sz="4004"/>
            </a:lvl1pPr>
          </a:lstStyle>
          <a:p>
            <a:pPr/>
            <a:r>
              <a:t>Race Condition Vulnerability</a:t>
            </a:r>
          </a:p>
        </p:txBody>
      </p:sp>
      <p:sp>
        <p:nvSpPr>
          <p:cNvPr id="170" name="Shape 95"/>
          <p:cNvSpPr txBox="1"/>
          <p:nvPr>
            <p:ph type="body" idx="1"/>
          </p:nvPr>
        </p:nvSpPr>
        <p:spPr>
          <a:xfrm>
            <a:off x="443306" y="2858275"/>
            <a:ext cx="12118188" cy="4858881"/>
          </a:xfrm>
          <a:prstGeom prst="rect">
            <a:avLst/>
          </a:prstGeom>
        </p:spPr>
        <p:txBody>
          <a:bodyPr/>
          <a:lstStyle/>
          <a:p>
            <a:pPr>
              <a:buSzTx/>
              <a:buNone/>
              <a:defRPr b="1">
                <a:solidFill>
                  <a:srgbClr val="FF0000"/>
                </a:solidFill>
              </a:defRPr>
            </a:pPr>
            <a:r>
              <a:t>Goal : </a:t>
            </a:r>
            <a:r>
              <a:rPr b="0"/>
              <a:t>To write to a protected file like </a:t>
            </a:r>
            <a:r>
              <a:rPr b="0">
                <a:latin typeface="Courier New"/>
                <a:ea typeface="Courier New"/>
                <a:cs typeface="Courier New"/>
                <a:sym typeface="Courier New"/>
              </a:rPr>
              <a:t>/etc/passwd</a:t>
            </a:r>
            <a:r>
              <a:rPr b="0"/>
              <a:t>. </a:t>
            </a:r>
            <a:endParaRPr b="0"/>
          </a:p>
          <a:p>
            <a:pPr>
              <a:buSzTx/>
              <a:buNone/>
              <a:defRPr>
                <a:solidFill>
                  <a:srgbClr val="000000"/>
                </a:solidFill>
              </a:defRPr>
            </a:pPr>
            <a:r>
              <a:t>To achieve this goal we need to make </a:t>
            </a:r>
            <a:r>
              <a:rPr>
                <a:latin typeface="Courier New"/>
                <a:ea typeface="Courier New"/>
                <a:cs typeface="Courier New"/>
                <a:sym typeface="Courier New"/>
              </a:rPr>
              <a:t>/etc/passwd </a:t>
            </a:r>
            <a:r>
              <a:t>as our target file without changing the file name in the program.</a:t>
            </a:r>
          </a:p>
          <a:p>
            <a:pPr marL="762000" indent="-647700">
              <a:spcBef>
                <a:spcPts val="0"/>
              </a:spcBef>
              <a:buClr>
                <a:srgbClr val="000000"/>
              </a:buClr>
              <a:defRPr>
                <a:solidFill>
                  <a:srgbClr val="000000"/>
                </a:solidFill>
              </a:defRPr>
            </a:pPr>
            <a:r>
              <a:t>Symbolic link (soft link) helps us to achieve it.</a:t>
            </a:r>
          </a:p>
          <a:p>
            <a:pPr marL="762000" indent="-647700">
              <a:buClr>
                <a:srgbClr val="000000"/>
              </a:buClr>
              <a:defRPr>
                <a:solidFill>
                  <a:srgbClr val="000000"/>
                </a:solidFill>
              </a:defRPr>
            </a:pPr>
            <a:r>
              <a:t>It is a special kind of file that points to another file.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00"/>
          <p:cNvSpPr txBox="1"/>
          <p:nvPr>
            <p:ph type="title"/>
          </p:nvPr>
        </p:nvSpPr>
        <p:spPr>
          <a:xfrm>
            <a:off x="443306" y="1852124"/>
            <a:ext cx="12118188" cy="814508"/>
          </a:xfrm>
          <a:prstGeom prst="rect">
            <a:avLst/>
          </a:prstGeom>
        </p:spPr>
        <p:txBody>
          <a:bodyPr/>
          <a:lstStyle>
            <a:lvl1pPr defTabSz="1335159">
              <a:defRPr sz="4004"/>
            </a:lvl1pPr>
          </a:lstStyle>
          <a:p>
            <a:pPr/>
            <a:r>
              <a:t>Race Condition Vulnerability</a:t>
            </a:r>
          </a:p>
        </p:txBody>
      </p:sp>
      <p:grpSp>
        <p:nvGrpSpPr>
          <p:cNvPr id="175" name="Shape 101"/>
          <p:cNvGrpSpPr/>
          <p:nvPr/>
        </p:nvGrpSpPr>
        <p:grpSpPr>
          <a:xfrm>
            <a:off x="443306" y="2947633"/>
            <a:ext cx="5111041" cy="860929"/>
            <a:chOff x="0" y="-98730"/>
            <a:chExt cx="5111039" cy="860928"/>
          </a:xfrm>
        </p:grpSpPr>
        <p:sp>
          <p:nvSpPr>
            <p:cNvPr id="173" name="Rectangle"/>
            <p:cNvSpPr/>
            <p:nvPr/>
          </p:nvSpPr>
          <p:spPr>
            <a:xfrm>
              <a:off x="-1" y="-1"/>
              <a:ext cx="5111041" cy="663468"/>
            </a:xfrm>
            <a:prstGeom prst="rect">
              <a:avLst/>
            </a:prstGeom>
            <a:solidFill>
              <a:srgbClr val="EEEEEE"/>
            </a:solidFill>
            <a:ln w="12700" cap="flat">
              <a:solidFill>
                <a:srgbClr val="595959"/>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174" name="Create a regular file X inside /tmp directory"/>
            <p:cNvSpPr txBox="1"/>
            <p:nvPr/>
          </p:nvSpPr>
          <p:spPr>
            <a:xfrm>
              <a:off x="-1" y="-98731"/>
              <a:ext cx="5111041" cy="8609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100">
                  <a:latin typeface="Arial"/>
                  <a:ea typeface="Arial"/>
                  <a:cs typeface="Arial"/>
                  <a:sym typeface="Arial"/>
                </a:defRPr>
              </a:lvl1pPr>
            </a:lstStyle>
            <a:p>
              <a:pPr/>
              <a:r>
                <a:t>Create a regular file X inside /tmp directory</a:t>
              </a:r>
            </a:p>
          </p:txBody>
        </p:sp>
      </p:grpSp>
      <p:sp>
        <p:nvSpPr>
          <p:cNvPr id="176" name="Shape 102"/>
          <p:cNvSpPr/>
          <p:nvPr/>
        </p:nvSpPr>
        <p:spPr>
          <a:xfrm flipH="1">
            <a:off x="5554346" y="3358897"/>
            <a:ext cx="1390081" cy="19201"/>
          </a:xfrm>
          <a:prstGeom prst="line">
            <a:avLst/>
          </a:prstGeom>
          <a:ln w="12700">
            <a:solidFill>
              <a:srgbClr val="FF0000"/>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177" name="Shape 103"/>
          <p:cNvSpPr txBox="1"/>
          <p:nvPr/>
        </p:nvSpPr>
        <p:spPr>
          <a:xfrm>
            <a:off x="6983573" y="3046364"/>
            <a:ext cx="4888947" cy="679390"/>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algn="l" defTabSz="1733973">
              <a:defRPr sz="3000">
                <a:solidFill>
                  <a:srgbClr val="FF0000"/>
                </a:solidFill>
                <a:latin typeface="Arial"/>
                <a:ea typeface="Arial"/>
                <a:cs typeface="Arial"/>
                <a:sym typeface="Arial"/>
              </a:defRPr>
            </a:lvl1pPr>
          </a:lstStyle>
          <a:p>
            <a:pPr/>
            <a:r>
              <a:t>Pass the access() check</a:t>
            </a:r>
          </a:p>
        </p:txBody>
      </p:sp>
      <p:sp>
        <p:nvSpPr>
          <p:cNvPr id="178" name="Shape 104"/>
          <p:cNvSpPr/>
          <p:nvPr/>
        </p:nvSpPr>
        <p:spPr>
          <a:xfrm>
            <a:off x="2998826" y="3709830"/>
            <a:ext cx="5121" cy="897281"/>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grpSp>
        <p:nvGrpSpPr>
          <p:cNvPr id="181" name="Shape 105"/>
          <p:cNvGrpSpPr/>
          <p:nvPr/>
        </p:nvGrpSpPr>
        <p:grpSpPr>
          <a:xfrm>
            <a:off x="445866" y="4508380"/>
            <a:ext cx="5111041" cy="860929"/>
            <a:chOff x="0" y="-15578"/>
            <a:chExt cx="5111039" cy="860928"/>
          </a:xfrm>
        </p:grpSpPr>
        <p:sp>
          <p:nvSpPr>
            <p:cNvPr id="179" name="Rectangle"/>
            <p:cNvSpPr/>
            <p:nvPr/>
          </p:nvSpPr>
          <p:spPr>
            <a:xfrm>
              <a:off x="0" y="83152"/>
              <a:ext cx="5111040" cy="663468"/>
            </a:xfrm>
            <a:prstGeom prst="rect">
              <a:avLst/>
            </a:prstGeom>
            <a:solidFill>
              <a:srgbClr val="EEEEEE"/>
            </a:solidFill>
            <a:ln w="12700" cap="flat">
              <a:solidFill>
                <a:srgbClr val="595959"/>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180" name="Change “/tmp/X” to symbolic link, pointing to  “/etc/passwd”"/>
            <p:cNvSpPr txBox="1"/>
            <p:nvPr/>
          </p:nvSpPr>
          <p:spPr>
            <a:xfrm>
              <a:off x="0" y="-15579"/>
              <a:ext cx="5111040" cy="8609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100">
                  <a:latin typeface="Arial"/>
                  <a:ea typeface="Arial"/>
                  <a:cs typeface="Arial"/>
                  <a:sym typeface="Arial"/>
                </a:defRPr>
              </a:lvl1pPr>
            </a:lstStyle>
            <a:p>
              <a:pPr/>
              <a:r>
                <a:t> Change “/tmp/X” to symbolic link, pointing to  “/etc/passwd”</a:t>
              </a:r>
            </a:p>
          </p:txBody>
        </p:sp>
      </p:grpSp>
      <p:sp>
        <p:nvSpPr>
          <p:cNvPr id="182" name="Shape 106"/>
          <p:cNvSpPr/>
          <p:nvPr/>
        </p:nvSpPr>
        <p:spPr>
          <a:xfrm>
            <a:off x="3001386" y="5270577"/>
            <a:ext cx="2561" cy="896855"/>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grpSp>
        <p:nvGrpSpPr>
          <p:cNvPr id="185" name="Shape 107"/>
          <p:cNvGrpSpPr/>
          <p:nvPr/>
        </p:nvGrpSpPr>
        <p:grpSpPr>
          <a:xfrm>
            <a:off x="443306" y="6069126"/>
            <a:ext cx="5111041" cy="860930"/>
            <a:chOff x="0" y="-98730"/>
            <a:chExt cx="5111039" cy="860928"/>
          </a:xfrm>
        </p:grpSpPr>
        <p:sp>
          <p:nvSpPr>
            <p:cNvPr id="183" name="Rectangle"/>
            <p:cNvSpPr/>
            <p:nvPr/>
          </p:nvSpPr>
          <p:spPr>
            <a:xfrm>
              <a:off x="-1" y="-1"/>
              <a:ext cx="5111041" cy="663468"/>
            </a:xfrm>
            <a:prstGeom prst="rect">
              <a:avLst/>
            </a:prstGeom>
            <a:solidFill>
              <a:srgbClr val="EEEEEE"/>
            </a:solidFill>
            <a:ln w="12700" cap="flat">
              <a:solidFill>
                <a:srgbClr val="595959"/>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184" name="open() checks for the EID which is root."/>
            <p:cNvSpPr txBox="1"/>
            <p:nvPr/>
          </p:nvSpPr>
          <p:spPr>
            <a:xfrm>
              <a:off x="-1" y="-98731"/>
              <a:ext cx="5111041" cy="8609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100">
                  <a:latin typeface="Arial"/>
                  <a:ea typeface="Arial"/>
                  <a:cs typeface="Arial"/>
                  <a:sym typeface="Arial"/>
                </a:defRPr>
              </a:lvl1pPr>
            </a:lstStyle>
            <a:p>
              <a:pPr/>
              <a:r>
                <a:t>    open() checks for the EID which is root.</a:t>
              </a:r>
            </a:p>
          </p:txBody>
        </p:sp>
      </p:grpSp>
      <p:sp>
        <p:nvSpPr>
          <p:cNvPr id="186" name="Shape 108"/>
          <p:cNvSpPr/>
          <p:nvPr/>
        </p:nvSpPr>
        <p:spPr>
          <a:xfrm>
            <a:off x="2997546" y="6831325"/>
            <a:ext cx="2561" cy="896854"/>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grpSp>
        <p:nvGrpSpPr>
          <p:cNvPr id="189" name="Shape 109"/>
          <p:cNvGrpSpPr/>
          <p:nvPr/>
        </p:nvGrpSpPr>
        <p:grpSpPr>
          <a:xfrm>
            <a:off x="543004" y="7728604"/>
            <a:ext cx="5111041" cy="663467"/>
            <a:chOff x="0" y="0"/>
            <a:chExt cx="5111039" cy="663466"/>
          </a:xfrm>
        </p:grpSpPr>
        <p:sp>
          <p:nvSpPr>
            <p:cNvPr id="187" name="Rectangle"/>
            <p:cNvSpPr/>
            <p:nvPr/>
          </p:nvSpPr>
          <p:spPr>
            <a:xfrm>
              <a:off x="-1" y="-1"/>
              <a:ext cx="5111041" cy="663468"/>
            </a:xfrm>
            <a:prstGeom prst="rect">
              <a:avLst/>
            </a:prstGeom>
            <a:solidFill>
              <a:srgbClr val="EEEEEE"/>
            </a:solidFill>
            <a:ln w="12700" cap="flat">
              <a:solidFill>
                <a:srgbClr val="595959"/>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188" name="Open password file for write."/>
            <p:cNvSpPr txBox="1"/>
            <p:nvPr/>
          </p:nvSpPr>
          <p:spPr>
            <a:xfrm>
              <a:off x="-1" y="53669"/>
              <a:ext cx="5111041" cy="556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100">
                  <a:latin typeface="Arial"/>
                  <a:ea typeface="Arial"/>
                  <a:cs typeface="Arial"/>
                  <a:sym typeface="Arial"/>
                </a:defRPr>
              </a:lvl1pPr>
            </a:lstStyle>
            <a:p>
              <a:pPr/>
              <a:r>
                <a:t>    Open password file for write.</a:t>
              </a:r>
            </a:p>
          </p:txBody>
        </p:sp>
      </p:grpSp>
      <p:sp>
        <p:nvSpPr>
          <p:cNvPr id="190" name="Shape 110"/>
          <p:cNvSpPr txBox="1"/>
          <p:nvPr/>
        </p:nvSpPr>
        <p:spPr>
          <a:xfrm>
            <a:off x="6111779" y="3875111"/>
            <a:ext cx="6632534" cy="43290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algn="l" defTabSz="1733973">
              <a:defRPr b="1" sz="2500">
                <a:latin typeface="Arial"/>
                <a:ea typeface="Arial"/>
                <a:cs typeface="Arial"/>
                <a:sym typeface="Arial"/>
              </a:defRPr>
            </a:pPr>
            <a:r>
              <a:t>Issues :</a:t>
            </a:r>
          </a:p>
          <a:p>
            <a:pPr algn="l" defTabSz="1733973">
              <a:defRPr sz="2500">
                <a:latin typeface="Arial"/>
                <a:ea typeface="Arial"/>
                <a:cs typeface="Arial"/>
                <a:sym typeface="Arial"/>
              </a:defRPr>
            </a:pPr>
          </a:p>
          <a:p>
            <a:pPr algn="l" defTabSz="1733973">
              <a:defRPr sz="2500">
                <a:latin typeface="Arial"/>
                <a:ea typeface="Arial"/>
                <a:cs typeface="Arial"/>
                <a:sym typeface="Arial"/>
              </a:defRPr>
            </a:pPr>
            <a:r>
              <a:t>As the program runs billions of instructions per second, the window between the time to check and time to use lasts for a very short period of time, making it impossible to change to a symbolic link</a:t>
            </a:r>
          </a:p>
          <a:p>
            <a:pPr marL="762000" indent="-647700" algn="l" defTabSz="1733973">
              <a:buSzPts val="2500"/>
              <a:buChar char="●"/>
              <a:defRPr sz="2500">
                <a:latin typeface="Arial"/>
                <a:ea typeface="Arial"/>
                <a:cs typeface="Arial"/>
                <a:sym typeface="Arial"/>
              </a:defRPr>
            </a:pPr>
            <a:r>
              <a:t>If the change is too early, </a:t>
            </a:r>
            <a:r>
              <a:rPr>
                <a:latin typeface="Courier New"/>
                <a:ea typeface="Courier New"/>
                <a:cs typeface="Courier New"/>
                <a:sym typeface="Courier New"/>
              </a:rPr>
              <a:t>access() </a:t>
            </a:r>
            <a:r>
              <a:t>will fail.</a:t>
            </a:r>
          </a:p>
          <a:p>
            <a:pPr marL="762000" indent="-647700" algn="l" defTabSz="1733973">
              <a:buSzPts val="2500"/>
              <a:buChar char="●"/>
              <a:defRPr sz="2500">
                <a:latin typeface="Arial"/>
                <a:ea typeface="Arial"/>
                <a:cs typeface="Arial"/>
                <a:sym typeface="Arial"/>
              </a:defRPr>
            </a:pPr>
            <a:r>
              <a:t>If the change is little late, the program will finish using the file.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15"/>
          <p:cNvSpPr txBox="1"/>
          <p:nvPr>
            <p:ph type="title"/>
          </p:nvPr>
        </p:nvSpPr>
        <p:spPr>
          <a:xfrm>
            <a:off x="443306" y="1852124"/>
            <a:ext cx="12118188" cy="814508"/>
          </a:xfrm>
          <a:prstGeom prst="rect">
            <a:avLst/>
          </a:prstGeom>
        </p:spPr>
        <p:txBody>
          <a:bodyPr/>
          <a:lstStyle>
            <a:lvl1pPr defTabSz="1335159">
              <a:defRPr sz="4004"/>
            </a:lvl1pPr>
          </a:lstStyle>
          <a:p>
            <a:pPr/>
            <a:r>
              <a:t>Race Condition Vulnerability</a:t>
            </a:r>
          </a:p>
        </p:txBody>
      </p:sp>
      <p:pic>
        <p:nvPicPr>
          <p:cNvPr id="193" name="Shape 116" descr="Shape 116"/>
          <p:cNvPicPr>
            <a:picLocks noChangeAspect="1"/>
          </p:cNvPicPr>
          <p:nvPr/>
        </p:nvPicPr>
        <p:blipFill>
          <a:blip r:embed="rId3">
            <a:extLst/>
          </a:blip>
          <a:stretch>
            <a:fillRect/>
          </a:stretch>
        </p:blipFill>
        <p:spPr>
          <a:xfrm>
            <a:off x="525867" y="2977139"/>
            <a:ext cx="8352411" cy="4781974"/>
          </a:xfrm>
          <a:prstGeom prst="rect">
            <a:avLst/>
          </a:prstGeom>
          <a:ln w="12700">
            <a:miter lim="400000"/>
          </a:ln>
        </p:spPr>
      </p:pic>
      <p:sp>
        <p:nvSpPr>
          <p:cNvPr id="194" name="Shape 117"/>
          <p:cNvSpPr txBox="1"/>
          <p:nvPr/>
        </p:nvSpPr>
        <p:spPr>
          <a:xfrm>
            <a:off x="8878278" y="2977139"/>
            <a:ext cx="3841708" cy="5185980"/>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algn="l" defTabSz="1733973">
              <a:defRPr sz="2700">
                <a:latin typeface="Arial"/>
                <a:ea typeface="Arial"/>
                <a:cs typeface="Arial"/>
                <a:sym typeface="Arial"/>
              </a:defRPr>
            </a:pPr>
            <a:r>
              <a:t>To win the race condition (TOCTTOU window), we need two processes :</a:t>
            </a:r>
          </a:p>
          <a:p>
            <a:pPr algn="l" defTabSz="1733973">
              <a:defRPr sz="2700">
                <a:latin typeface="Arial"/>
                <a:ea typeface="Arial"/>
                <a:cs typeface="Arial"/>
                <a:sym typeface="Arial"/>
              </a:defRPr>
            </a:pPr>
          </a:p>
          <a:p>
            <a:pPr marL="762000" indent="-647700" algn="l" defTabSz="1733973">
              <a:lnSpc>
                <a:spcPct val="115000"/>
              </a:lnSpc>
              <a:spcBef>
                <a:spcPts val="3000"/>
              </a:spcBef>
              <a:buClr>
                <a:srgbClr val="000000"/>
              </a:buClr>
              <a:buSzPts val="2700"/>
              <a:buChar char="●"/>
              <a:defRPr sz="2700">
                <a:latin typeface="Arial"/>
                <a:ea typeface="Arial"/>
                <a:cs typeface="Arial"/>
                <a:sym typeface="Arial"/>
              </a:defRPr>
            </a:pPr>
            <a:r>
              <a:t>Run vulnerable program in a loop</a:t>
            </a:r>
          </a:p>
          <a:p>
            <a:pPr marL="762000" indent="-647700" algn="l" defTabSz="1733973">
              <a:lnSpc>
                <a:spcPct val="115000"/>
              </a:lnSpc>
              <a:spcBef>
                <a:spcPts val="3000"/>
              </a:spcBef>
              <a:buClr>
                <a:srgbClr val="000000"/>
              </a:buClr>
              <a:buSzPts val="2700"/>
              <a:buChar char="●"/>
              <a:defRPr sz="2700">
                <a:latin typeface="Arial"/>
                <a:ea typeface="Arial"/>
                <a:cs typeface="Arial"/>
                <a:sym typeface="Arial"/>
              </a:defRPr>
            </a:pPr>
            <a:r>
              <a:t>Run the attack program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22"/>
          <p:cNvSpPr txBox="1"/>
          <p:nvPr>
            <p:ph type="title"/>
          </p:nvPr>
        </p:nvSpPr>
        <p:spPr>
          <a:xfrm>
            <a:off x="443306" y="1852124"/>
            <a:ext cx="12118188" cy="814508"/>
          </a:xfrm>
          <a:prstGeom prst="rect">
            <a:avLst/>
          </a:prstGeom>
        </p:spPr>
        <p:txBody>
          <a:bodyPr/>
          <a:lstStyle>
            <a:lvl1pPr defTabSz="1335159">
              <a:defRPr sz="4004"/>
            </a:lvl1pPr>
          </a:lstStyle>
          <a:p>
            <a:pPr/>
            <a:r>
              <a:t>Understanding the attack</a:t>
            </a:r>
          </a:p>
        </p:txBody>
      </p:sp>
      <p:sp>
        <p:nvSpPr>
          <p:cNvPr id="199" name="Shape 123"/>
          <p:cNvSpPr txBox="1"/>
          <p:nvPr>
            <p:ph type="body" sz="half" idx="1"/>
          </p:nvPr>
        </p:nvSpPr>
        <p:spPr>
          <a:xfrm>
            <a:off x="443306" y="2858275"/>
            <a:ext cx="6292908" cy="4858881"/>
          </a:xfrm>
          <a:prstGeom prst="rect">
            <a:avLst/>
          </a:prstGeom>
        </p:spPr>
        <p:txBody>
          <a:bodyPr/>
          <a:lstStyle/>
          <a:p>
            <a:pPr defTabSz="1369839">
              <a:spcBef>
                <a:spcPts val="2300"/>
              </a:spcBef>
              <a:buSzTx/>
              <a:buNone/>
              <a:defRPr sz="2686">
                <a:solidFill>
                  <a:srgbClr val="000000"/>
                </a:solidFill>
              </a:defRPr>
            </a:pPr>
            <a:r>
              <a:t>Let’s consider steps for two programs :</a:t>
            </a:r>
          </a:p>
          <a:p>
            <a:pPr defTabSz="1369839">
              <a:spcBef>
                <a:spcPts val="2300"/>
              </a:spcBef>
              <a:buSzTx/>
              <a:buNone/>
              <a:defRPr b="1" sz="2686">
                <a:solidFill>
                  <a:srgbClr val="000000"/>
                </a:solidFill>
              </a:defRPr>
            </a:pPr>
            <a:r>
              <a:t>A1</a:t>
            </a:r>
            <a:r>
              <a:rPr b="0"/>
              <a:t> : Make “/tmp/X” point to a file owned by user</a:t>
            </a:r>
            <a:endParaRPr b="0"/>
          </a:p>
          <a:p>
            <a:pPr defTabSz="1369839">
              <a:spcBef>
                <a:spcPts val="2300"/>
              </a:spcBef>
              <a:buSzTx/>
              <a:buNone/>
              <a:defRPr b="1" sz="2686">
                <a:solidFill>
                  <a:srgbClr val="000000"/>
                </a:solidFill>
              </a:defRPr>
            </a:pPr>
            <a:r>
              <a:t>A2</a:t>
            </a:r>
            <a:r>
              <a:rPr b="0"/>
              <a:t> : Make “/tmp/X” point to /etc/passwd</a:t>
            </a:r>
          </a:p>
          <a:p>
            <a:pPr defTabSz="1369839">
              <a:spcBef>
                <a:spcPts val="2300"/>
              </a:spcBef>
              <a:buSzTx/>
              <a:buNone/>
              <a:defRPr b="1" sz="2686">
                <a:solidFill>
                  <a:srgbClr val="000000"/>
                </a:solidFill>
              </a:defRPr>
            </a:pPr>
            <a:r>
              <a:t>V1 </a:t>
            </a:r>
            <a:r>
              <a:rPr b="0"/>
              <a:t>: Check user’s permission on “/tmp/X”</a:t>
            </a:r>
            <a:endParaRPr b="0"/>
          </a:p>
          <a:p>
            <a:pPr defTabSz="1369839">
              <a:spcBef>
                <a:spcPts val="2300"/>
              </a:spcBef>
              <a:buSzTx/>
              <a:buNone/>
              <a:defRPr b="1" sz="2686">
                <a:solidFill>
                  <a:srgbClr val="000000"/>
                </a:solidFill>
              </a:defRPr>
            </a:pPr>
            <a:r>
              <a:t>V2 </a:t>
            </a:r>
            <a:r>
              <a:rPr b="0"/>
              <a:t>: Open the file</a:t>
            </a:r>
          </a:p>
        </p:txBody>
      </p:sp>
      <p:sp>
        <p:nvSpPr>
          <p:cNvPr id="200" name="Shape 124"/>
          <p:cNvSpPr txBox="1"/>
          <p:nvPr/>
        </p:nvSpPr>
        <p:spPr>
          <a:xfrm>
            <a:off x="7056384" y="2508408"/>
            <a:ext cx="5713068" cy="3883114"/>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algn="l" defTabSz="1733973">
              <a:defRPr sz="2200">
                <a:latin typeface="Arial"/>
                <a:ea typeface="Arial"/>
                <a:cs typeface="Arial"/>
                <a:sym typeface="Arial"/>
              </a:defRPr>
            </a:pPr>
            <a:r>
              <a:t>Attack program runs: A1,A2,A1,A2…….</a:t>
            </a:r>
          </a:p>
          <a:p>
            <a:pPr algn="l" defTabSz="1733973">
              <a:defRPr sz="2200">
                <a:latin typeface="Arial"/>
                <a:ea typeface="Arial"/>
                <a:cs typeface="Arial"/>
                <a:sym typeface="Arial"/>
              </a:defRPr>
            </a:pPr>
          </a:p>
          <a:p>
            <a:pPr algn="l" defTabSz="1733973">
              <a:defRPr sz="2200">
                <a:latin typeface="Arial"/>
                <a:ea typeface="Arial"/>
                <a:cs typeface="Arial"/>
                <a:sym typeface="Arial"/>
              </a:defRPr>
            </a:pPr>
            <a:r>
              <a:t>Vulnerable program runs : V1,V2,V1,V2…..</a:t>
            </a:r>
          </a:p>
          <a:p>
            <a:pPr algn="l" defTabSz="1733973">
              <a:defRPr sz="2200">
                <a:latin typeface="Arial"/>
                <a:ea typeface="Arial"/>
                <a:cs typeface="Arial"/>
                <a:sym typeface="Arial"/>
              </a:defRPr>
            </a:pPr>
          </a:p>
          <a:p>
            <a:pPr algn="l" defTabSz="1733973">
              <a:defRPr sz="2200">
                <a:latin typeface="Arial"/>
                <a:ea typeface="Arial"/>
                <a:cs typeface="Arial"/>
                <a:sym typeface="Arial"/>
              </a:defRPr>
            </a:pPr>
            <a:r>
              <a:t>As the programs are running simultaneously on a multi-core machine, the instructions will be interleaved (mixture of two sequences)</a:t>
            </a:r>
          </a:p>
          <a:p>
            <a:pPr algn="l" defTabSz="1733973">
              <a:defRPr sz="2200">
                <a:latin typeface="Arial"/>
                <a:ea typeface="Arial"/>
                <a:cs typeface="Arial"/>
                <a:sym typeface="Arial"/>
              </a:defRPr>
            </a:pPr>
          </a:p>
          <a:p>
            <a:pPr algn="l" defTabSz="1733973">
              <a:defRPr sz="2200">
                <a:latin typeface="Arial"/>
                <a:ea typeface="Arial"/>
                <a:cs typeface="Arial"/>
                <a:sym typeface="Arial"/>
              </a:defRPr>
            </a:pPr>
            <a:r>
              <a:t>A1, V1 , A2, V2 : vulnerable prog opens /etc/passwd for editing.</a:t>
            </a:r>
          </a:p>
        </p:txBody>
      </p:sp>
      <p:sp>
        <p:nvSpPr>
          <p:cNvPr id="201" name="Shape 125"/>
          <p:cNvSpPr/>
          <p:nvPr/>
        </p:nvSpPr>
        <p:spPr>
          <a:xfrm flipH="1">
            <a:off x="6736213" y="2858275"/>
            <a:ext cx="1" cy="5100913"/>
          </a:xfrm>
          <a:prstGeom prst="line">
            <a:avLst/>
          </a:prstGeom>
          <a:ln w="12700">
            <a:solidFill>
              <a:srgbClr val="595959"/>
            </a:solidFill>
          </a:ln>
        </p:spPr>
        <p:txBody>
          <a:bodyPr lIns="65023" tIns="65023" rIns="65023" bIns="65023"/>
          <a:lstStyle/>
          <a:p>
            <a:pPr algn="l" defTabSz="1733973">
              <a:defRPr sz="2600">
                <a:latin typeface="Arial"/>
                <a:ea typeface="Arial"/>
                <a:cs typeface="Arial"/>
                <a:sym typeface="Aria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 descr="Image"/>
          <p:cNvPicPr>
            <a:picLocks noChangeAspect="1"/>
          </p:cNvPicPr>
          <p:nvPr/>
        </p:nvPicPr>
        <p:blipFill>
          <a:blip r:embed="rId2">
            <a:extLst/>
          </a:blip>
          <a:stretch>
            <a:fillRect/>
          </a:stretch>
        </p:blipFill>
        <p:spPr>
          <a:xfrm>
            <a:off x="282505" y="414406"/>
            <a:ext cx="12439789" cy="892478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138"/>
          <p:cNvSpPr txBox="1"/>
          <p:nvPr>
            <p:ph type="title"/>
          </p:nvPr>
        </p:nvSpPr>
        <p:spPr>
          <a:xfrm>
            <a:off x="443306" y="1852124"/>
            <a:ext cx="12118188" cy="814508"/>
          </a:xfrm>
          <a:prstGeom prst="rect">
            <a:avLst/>
          </a:prstGeom>
        </p:spPr>
        <p:txBody>
          <a:bodyPr/>
          <a:lstStyle>
            <a:lvl1pPr defTabSz="1335159">
              <a:defRPr sz="4004"/>
            </a:lvl1pPr>
          </a:lstStyle>
          <a:p>
            <a:pPr/>
            <a:r>
              <a:t>Experiment Setup</a:t>
            </a:r>
          </a:p>
        </p:txBody>
      </p:sp>
      <p:sp>
        <p:nvSpPr>
          <p:cNvPr id="206" name="Shape 139"/>
          <p:cNvSpPr txBox="1"/>
          <p:nvPr>
            <p:ph type="body" sz="quarter" idx="1"/>
          </p:nvPr>
        </p:nvSpPr>
        <p:spPr>
          <a:xfrm>
            <a:off x="7430399" y="6742400"/>
            <a:ext cx="4900695" cy="1497601"/>
          </a:xfrm>
          <a:prstGeom prst="rect">
            <a:avLst/>
          </a:prstGeom>
        </p:spPr>
        <p:txBody>
          <a:bodyPr/>
          <a:lstStyle>
            <a:lvl1pPr defTabSz="1317819">
              <a:spcBef>
                <a:spcPts val="2300"/>
              </a:spcBef>
              <a:buSzTx/>
              <a:buNone/>
              <a:defRPr sz="2584">
                <a:solidFill>
                  <a:srgbClr val="000000"/>
                </a:solidFill>
              </a:defRPr>
            </a:lvl1pPr>
          </a:lstStyle>
          <a:p>
            <a:pPr/>
            <a:r>
              <a:t>Race condition between access() and fopen(). Any protected file can be written.</a:t>
            </a:r>
          </a:p>
        </p:txBody>
      </p:sp>
      <p:pic>
        <p:nvPicPr>
          <p:cNvPr id="207" name="Shape 140" descr="Shape 140"/>
          <p:cNvPicPr>
            <a:picLocks noChangeAspect="1"/>
          </p:cNvPicPr>
          <p:nvPr/>
        </p:nvPicPr>
        <p:blipFill>
          <a:blip r:embed="rId2">
            <a:extLst/>
          </a:blip>
          <a:stretch>
            <a:fillRect/>
          </a:stretch>
        </p:blipFill>
        <p:spPr>
          <a:xfrm>
            <a:off x="443306" y="3017600"/>
            <a:ext cx="6872537" cy="5260623"/>
          </a:xfrm>
          <a:prstGeom prst="rect">
            <a:avLst/>
          </a:prstGeom>
          <a:ln w="12700">
            <a:miter lim="400000"/>
          </a:ln>
        </p:spPr>
      </p:pic>
      <p:sp>
        <p:nvSpPr>
          <p:cNvPr id="208" name="Shape 141"/>
          <p:cNvSpPr/>
          <p:nvPr/>
        </p:nvSpPr>
        <p:spPr>
          <a:xfrm flipH="1" flipV="1">
            <a:off x="4320000" y="5935999"/>
            <a:ext cx="5030401" cy="76801"/>
          </a:xfrm>
          <a:prstGeom prst="line">
            <a:avLst/>
          </a:prstGeom>
          <a:ln w="12700">
            <a:solidFill>
              <a:srgbClr val="FF0000"/>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09" name="Shape 142"/>
          <p:cNvSpPr/>
          <p:nvPr/>
        </p:nvSpPr>
        <p:spPr>
          <a:xfrm flipH="1">
            <a:off x="9350400" y="6012799"/>
            <a:ext cx="7254" cy="729601"/>
          </a:xfrm>
          <a:prstGeom prst="line">
            <a:avLst/>
          </a:prstGeom>
          <a:ln w="12700">
            <a:solidFill>
              <a:srgbClr val="FF0000"/>
            </a:solidFill>
          </a:ln>
        </p:spPr>
        <p:txBody>
          <a:bodyPr lIns="65023" tIns="65023" rIns="65023" bIns="65023"/>
          <a:lstStyle/>
          <a:p>
            <a:pPr algn="l" defTabSz="1733973">
              <a:defRPr sz="2600">
                <a:latin typeface="Arial"/>
                <a:ea typeface="Arial"/>
                <a:cs typeface="Arial"/>
                <a:sym typeface="Arial"/>
              </a:defRPr>
            </a:pPr>
          </a:p>
        </p:txBody>
      </p:sp>
      <p:pic>
        <p:nvPicPr>
          <p:cNvPr id="210" name="Shape 143" descr="Shape 143"/>
          <p:cNvPicPr>
            <a:picLocks noChangeAspect="1"/>
          </p:cNvPicPr>
          <p:nvPr/>
        </p:nvPicPr>
        <p:blipFill>
          <a:blip r:embed="rId3">
            <a:extLst/>
          </a:blip>
          <a:stretch>
            <a:fillRect/>
          </a:stretch>
        </p:blipFill>
        <p:spPr>
          <a:xfrm>
            <a:off x="7430399" y="4306524"/>
            <a:ext cx="5047326" cy="1140565"/>
          </a:xfrm>
          <a:prstGeom prst="rect">
            <a:avLst/>
          </a:prstGeom>
          <a:ln w="12700">
            <a:miter lim="400000"/>
          </a:ln>
        </p:spPr>
      </p:pic>
      <p:sp>
        <p:nvSpPr>
          <p:cNvPr id="211" name="Shape 144"/>
          <p:cNvSpPr txBox="1"/>
          <p:nvPr/>
        </p:nvSpPr>
        <p:spPr>
          <a:xfrm>
            <a:off x="7545600" y="3017600"/>
            <a:ext cx="4785495" cy="1140481"/>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normAutofit fontScale="100000" lnSpcReduction="0"/>
          </a:bodyPr>
          <a:lstStyle>
            <a:lvl1pPr algn="l" defTabSz="1421858">
              <a:lnSpc>
                <a:spcPct val="115000"/>
              </a:lnSpc>
              <a:spcBef>
                <a:spcPts val="2400"/>
              </a:spcBef>
              <a:defRPr sz="2788">
                <a:latin typeface="Arial"/>
                <a:ea typeface="Arial"/>
                <a:cs typeface="Arial"/>
                <a:sym typeface="Arial"/>
              </a:defRPr>
            </a:lvl1pPr>
          </a:lstStyle>
          <a:p>
            <a:pPr/>
            <a:r>
              <a:t>Make the vulnerable program Set-UID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149"/>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Experiment Setup</a:t>
            </a:r>
          </a:p>
        </p:txBody>
      </p:sp>
      <p:sp>
        <p:nvSpPr>
          <p:cNvPr id="214" name="Shape 150"/>
          <p:cNvSpPr txBox="1"/>
          <p:nvPr>
            <p:ph type="body" sz="half" idx="1"/>
          </p:nvPr>
        </p:nvSpPr>
        <p:spPr>
          <a:xfrm>
            <a:off x="443306" y="3076088"/>
            <a:ext cx="12118188" cy="2348375"/>
          </a:xfrm>
          <a:prstGeom prst="rect">
            <a:avLst/>
          </a:prstGeom>
        </p:spPr>
        <p:txBody>
          <a:bodyPr/>
          <a:lstStyle/>
          <a:p>
            <a:pPr>
              <a:buSzTx/>
              <a:buNone/>
              <a:defRPr b="1">
                <a:solidFill>
                  <a:srgbClr val="000000"/>
                </a:solidFill>
              </a:defRPr>
            </a:pPr>
            <a:r>
              <a:t>Disable countermeasure</a:t>
            </a:r>
            <a:r>
              <a:rPr b="0"/>
              <a:t>: It restricts the program to follow a symbolic link in world-writable directory like /tmp.</a:t>
            </a:r>
            <a:endParaRPr b="0"/>
          </a:p>
          <a:p>
            <a:pPr>
              <a:buSzTx/>
              <a:buNone/>
              <a:defRPr>
                <a:solidFill>
                  <a:srgbClr val="000000"/>
                </a:solidFill>
              </a:defRPr>
            </a:pPr>
            <a:r>
              <a:t>      $sudo sysctl -w kernel.yama.protected_sticky_symlink=0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Image" descr="Image"/>
          <p:cNvPicPr>
            <a:picLocks noChangeAspect="1"/>
          </p:cNvPicPr>
          <p:nvPr/>
        </p:nvPicPr>
        <p:blipFill>
          <a:blip r:embed="rId2">
            <a:extLst/>
          </a:blip>
          <a:stretch>
            <a:fillRect/>
          </a:stretch>
        </p:blipFill>
        <p:spPr>
          <a:xfrm>
            <a:off x="652530" y="1272404"/>
            <a:ext cx="11699740" cy="720879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155"/>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How to Exploit Race Condition?</a:t>
            </a:r>
          </a:p>
        </p:txBody>
      </p:sp>
      <p:sp>
        <p:nvSpPr>
          <p:cNvPr id="217" name="Shape 156"/>
          <p:cNvSpPr txBox="1"/>
          <p:nvPr>
            <p:ph type="body" sz="quarter" idx="1"/>
          </p:nvPr>
        </p:nvSpPr>
        <p:spPr>
          <a:xfrm>
            <a:off x="443306" y="2858275"/>
            <a:ext cx="7761495" cy="2747734"/>
          </a:xfrm>
          <a:prstGeom prst="rect">
            <a:avLst/>
          </a:prstGeom>
        </p:spPr>
        <p:txBody>
          <a:bodyPr/>
          <a:lstStyle/>
          <a:p>
            <a:pPr marL="579119" indent="-492251" defTabSz="1317819">
              <a:spcBef>
                <a:spcPts val="0"/>
              </a:spcBef>
              <a:buClr>
                <a:srgbClr val="000000"/>
              </a:buClr>
              <a:buSzPts val="2500"/>
              <a:defRPr sz="2584">
                <a:solidFill>
                  <a:srgbClr val="000000"/>
                </a:solidFill>
              </a:defRPr>
            </a:pPr>
            <a:r>
              <a:t>Choose a target file</a:t>
            </a:r>
          </a:p>
          <a:p>
            <a:pPr marL="579119" indent="-492251" defTabSz="1317819">
              <a:spcBef>
                <a:spcPts val="0"/>
              </a:spcBef>
              <a:buClr>
                <a:srgbClr val="000000"/>
              </a:buClr>
              <a:buSzPts val="2500"/>
              <a:defRPr sz="2584">
                <a:solidFill>
                  <a:srgbClr val="000000"/>
                </a:solidFill>
              </a:defRPr>
            </a:pPr>
            <a:r>
              <a:t>Launch Attack</a:t>
            </a:r>
          </a:p>
          <a:p>
            <a:pPr lvl="1" marL="926591" indent="-492251" defTabSz="1317819">
              <a:spcBef>
                <a:spcPts val="0"/>
              </a:spcBef>
              <a:buClr>
                <a:srgbClr val="000000"/>
              </a:buClr>
              <a:buSzPts val="2500"/>
              <a:defRPr sz="2584">
                <a:solidFill>
                  <a:srgbClr val="000000"/>
                </a:solidFill>
              </a:defRPr>
            </a:pPr>
            <a:r>
              <a:t>Attack Process</a:t>
            </a:r>
            <a:endParaRPr sz="1976"/>
          </a:p>
          <a:p>
            <a:pPr lvl="1" marL="926591" indent="-492251" defTabSz="1317819">
              <a:spcBef>
                <a:spcPts val="0"/>
              </a:spcBef>
              <a:buClr>
                <a:srgbClr val="000000"/>
              </a:buClr>
              <a:buSzPts val="2500"/>
              <a:defRPr sz="2584">
                <a:solidFill>
                  <a:srgbClr val="000000"/>
                </a:solidFill>
              </a:defRPr>
            </a:pPr>
            <a:r>
              <a:t>Vulnerable Process</a:t>
            </a:r>
            <a:endParaRPr sz="1976"/>
          </a:p>
          <a:p>
            <a:pPr marL="579119" indent="-492251" defTabSz="1317819">
              <a:spcBef>
                <a:spcPts val="0"/>
              </a:spcBef>
              <a:buClr>
                <a:srgbClr val="000000"/>
              </a:buClr>
              <a:buSzPts val="2500"/>
              <a:defRPr sz="2584">
                <a:solidFill>
                  <a:srgbClr val="000000"/>
                </a:solidFill>
              </a:defRPr>
            </a:pPr>
            <a:r>
              <a:t>Monitor the result</a:t>
            </a:r>
          </a:p>
          <a:p>
            <a:pPr marL="579119" indent="-492251" defTabSz="1317819">
              <a:spcBef>
                <a:spcPts val="2300"/>
              </a:spcBef>
              <a:buClr>
                <a:srgbClr val="000000"/>
              </a:buClr>
              <a:buSzPts val="2500"/>
              <a:defRPr sz="2584">
                <a:solidFill>
                  <a:srgbClr val="000000"/>
                </a:solidFill>
              </a:defRPr>
            </a:pPr>
            <a:r>
              <a:t>Run the exploit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161"/>
          <p:cNvSpPr txBox="1"/>
          <p:nvPr>
            <p:ph type="title"/>
          </p:nvPr>
        </p:nvSpPr>
        <p:spPr>
          <a:xfrm>
            <a:off x="443306" y="1852124"/>
            <a:ext cx="12118188" cy="814508"/>
          </a:xfrm>
          <a:prstGeom prst="rect">
            <a:avLst/>
          </a:prstGeom>
        </p:spPr>
        <p:txBody>
          <a:bodyPr/>
          <a:lstStyle>
            <a:lvl1pPr defTabSz="1335159">
              <a:defRPr sz="4004"/>
            </a:lvl1pPr>
          </a:lstStyle>
          <a:p>
            <a:pPr/>
            <a:r>
              <a:t>Attack: Choose a Target File</a:t>
            </a:r>
          </a:p>
        </p:txBody>
      </p:sp>
      <p:sp>
        <p:nvSpPr>
          <p:cNvPr id="220" name="Shape 162"/>
          <p:cNvSpPr txBox="1"/>
          <p:nvPr>
            <p:ph type="body" sz="quarter" idx="1"/>
          </p:nvPr>
        </p:nvSpPr>
        <p:spPr>
          <a:xfrm>
            <a:off x="443306" y="2787760"/>
            <a:ext cx="12118188" cy="1433948"/>
          </a:xfrm>
          <a:prstGeom prst="rect">
            <a:avLst/>
          </a:prstGeom>
        </p:spPr>
        <p:txBody>
          <a:bodyPr/>
          <a:lstStyle/>
          <a:p>
            <a:pPr marL="516699" indent="-426402" defTabSz="1369839">
              <a:spcBef>
                <a:spcPts val="2300"/>
              </a:spcBef>
              <a:buClr>
                <a:srgbClr val="000000"/>
              </a:buClr>
              <a:buSzPts val="2600"/>
              <a:defRPr sz="2686">
                <a:solidFill>
                  <a:srgbClr val="000000"/>
                </a:solidFill>
              </a:defRPr>
            </a:pPr>
            <a:r>
              <a:t>Add the following line to </a:t>
            </a:r>
            <a:r>
              <a:rPr>
                <a:latin typeface="Courier New"/>
                <a:ea typeface="Courier New"/>
                <a:cs typeface="Courier New"/>
                <a:sym typeface="Courier New"/>
              </a:rPr>
              <a:t>/etc/passwd</a:t>
            </a:r>
            <a:r>
              <a:t> to add a new user</a:t>
            </a:r>
          </a:p>
        </p:txBody>
      </p:sp>
      <p:pic>
        <p:nvPicPr>
          <p:cNvPr id="221" name="Image" descr="Image"/>
          <p:cNvPicPr>
            <a:picLocks noChangeAspect="1"/>
          </p:cNvPicPr>
          <p:nvPr/>
        </p:nvPicPr>
        <p:blipFill>
          <a:blip r:embed="rId2">
            <a:extLst/>
          </a:blip>
          <a:stretch>
            <a:fillRect/>
          </a:stretch>
        </p:blipFill>
        <p:spPr>
          <a:xfrm>
            <a:off x="1396788" y="4216317"/>
            <a:ext cx="10488987" cy="243982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161"/>
          <p:cNvSpPr txBox="1"/>
          <p:nvPr>
            <p:ph type="title"/>
          </p:nvPr>
        </p:nvSpPr>
        <p:spPr>
          <a:xfrm>
            <a:off x="443306" y="1852124"/>
            <a:ext cx="12118188" cy="814508"/>
          </a:xfrm>
          <a:prstGeom prst="rect">
            <a:avLst/>
          </a:prstGeom>
        </p:spPr>
        <p:txBody>
          <a:bodyPr/>
          <a:lstStyle>
            <a:lvl1pPr defTabSz="1335159">
              <a:defRPr sz="4004"/>
            </a:lvl1pPr>
          </a:lstStyle>
          <a:p>
            <a:pPr/>
            <a:r>
              <a:t>Attack: Choose a Target File</a:t>
            </a:r>
          </a:p>
        </p:txBody>
      </p:sp>
      <p:sp>
        <p:nvSpPr>
          <p:cNvPr id="224" name="Shape 162"/>
          <p:cNvSpPr txBox="1"/>
          <p:nvPr>
            <p:ph type="body" idx="1"/>
          </p:nvPr>
        </p:nvSpPr>
        <p:spPr>
          <a:xfrm>
            <a:off x="-261036" y="3293048"/>
            <a:ext cx="12118188" cy="4858881"/>
          </a:xfrm>
          <a:prstGeom prst="rect">
            <a:avLst/>
          </a:prstGeom>
        </p:spPr>
        <p:txBody>
          <a:bodyPr/>
          <a:lstStyle/>
          <a:p>
            <a:pPr marL="654050" indent="-539750">
              <a:buClr>
                <a:srgbClr val="000000"/>
              </a:buClr>
              <a:defRPr>
                <a:solidFill>
                  <a:srgbClr val="000000"/>
                </a:solidFill>
              </a:defRPr>
            </a:pPr>
            <a:r>
              <a:t>Add the following line to </a:t>
            </a:r>
            <a:r>
              <a:rPr>
                <a:latin typeface="Courier New"/>
                <a:ea typeface="Courier New"/>
                <a:cs typeface="Courier New"/>
                <a:sym typeface="Courier New"/>
              </a:rPr>
              <a:t>/etc/passwd</a:t>
            </a:r>
            <a:r>
              <a:t> to add a new user</a:t>
            </a:r>
          </a:p>
          <a:p>
            <a:pPr>
              <a:buSzTx/>
              <a:buNone/>
              <a:defRPr>
                <a:solidFill>
                  <a:srgbClr val="000000"/>
                </a:solidFill>
              </a:defRPr>
            </a:pPr>
            <a:r>
              <a:t>                    </a:t>
            </a:r>
            <a:r>
              <a:rPr i="1">
                <a:solidFill>
                  <a:srgbClr val="00B050"/>
                </a:solidFill>
              </a:rPr>
              <a:t>eve</a:t>
            </a:r>
            <a:r>
              <a:rPr i="1"/>
              <a:t>:</a:t>
            </a:r>
            <a:r>
              <a:rPr i="1">
                <a:solidFill>
                  <a:srgbClr val="0070C0"/>
                </a:solidFill>
              </a:rPr>
              <a:t>U6aMy0wojraho</a:t>
            </a:r>
            <a:r>
              <a:rPr i="1"/>
              <a:t>:</a:t>
            </a:r>
            <a:r>
              <a:rPr i="1">
                <a:solidFill>
                  <a:srgbClr val="C00000"/>
                </a:solidFill>
              </a:rPr>
              <a:t>0</a:t>
            </a:r>
            <a:r>
              <a:rPr i="1"/>
              <a:t>:0:test:/root:/bin/bash</a:t>
            </a:r>
          </a:p>
        </p:txBody>
      </p:sp>
      <p:sp>
        <p:nvSpPr>
          <p:cNvPr id="225" name="Shape 163"/>
          <p:cNvSpPr/>
          <p:nvPr/>
        </p:nvSpPr>
        <p:spPr>
          <a:xfrm>
            <a:off x="2668799" y="5018915"/>
            <a:ext cx="1" cy="537601"/>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26" name="Shape 164"/>
          <p:cNvSpPr/>
          <p:nvPr/>
        </p:nvSpPr>
        <p:spPr>
          <a:xfrm>
            <a:off x="4271999" y="5018915"/>
            <a:ext cx="1" cy="1407148"/>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27" name="Shape 165"/>
          <p:cNvSpPr/>
          <p:nvPr/>
        </p:nvSpPr>
        <p:spPr>
          <a:xfrm>
            <a:off x="6502400" y="4899071"/>
            <a:ext cx="1" cy="537601"/>
          </a:xfrm>
          <a:prstGeom prst="line">
            <a:avLst/>
          </a:prstGeom>
          <a:ln w="12700">
            <a:solidFill>
              <a:srgbClr val="595959"/>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28" name="Shape 166"/>
          <p:cNvSpPr txBox="1"/>
          <p:nvPr/>
        </p:nvSpPr>
        <p:spPr>
          <a:xfrm>
            <a:off x="815035" y="5431384"/>
            <a:ext cx="2794565" cy="7412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algn="l" defTabSz="1733973">
              <a:defRPr sz="2600">
                <a:latin typeface="Arial"/>
                <a:ea typeface="Arial"/>
                <a:cs typeface="Arial"/>
                <a:sym typeface="Arial"/>
              </a:defRPr>
            </a:pPr>
            <a:r>
              <a:t> </a:t>
            </a:r>
            <a:r>
              <a:rPr sz="3400"/>
              <a:t>Username</a:t>
            </a:r>
          </a:p>
        </p:txBody>
      </p:sp>
      <p:sp>
        <p:nvSpPr>
          <p:cNvPr id="229" name="Shape 167"/>
          <p:cNvSpPr txBox="1"/>
          <p:nvPr/>
        </p:nvSpPr>
        <p:spPr>
          <a:xfrm>
            <a:off x="3179423" y="6426062"/>
            <a:ext cx="2990968" cy="17318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algn="l" defTabSz="1733973">
              <a:defRPr sz="3400">
                <a:latin typeface="Arial"/>
                <a:ea typeface="Arial"/>
                <a:cs typeface="Arial"/>
                <a:sym typeface="Arial"/>
              </a:defRPr>
            </a:lvl1pPr>
          </a:lstStyle>
          <a:p>
            <a:pPr/>
            <a:r>
              <a:t>Hash value for empty password</a:t>
            </a:r>
          </a:p>
        </p:txBody>
      </p:sp>
      <p:sp>
        <p:nvSpPr>
          <p:cNvPr id="230" name="Shape 168"/>
          <p:cNvSpPr txBox="1"/>
          <p:nvPr/>
        </p:nvSpPr>
        <p:spPr>
          <a:xfrm>
            <a:off x="5957467" y="5865401"/>
            <a:ext cx="4930677" cy="7412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algn="l" defTabSz="1733973">
              <a:defRPr sz="3400">
                <a:latin typeface="Arial"/>
                <a:ea typeface="Arial"/>
                <a:cs typeface="Arial"/>
                <a:sym typeface="Arial"/>
              </a:defRPr>
            </a:lvl1pPr>
          </a:lstStyle>
          <a:p>
            <a:pPr>
              <a:defRPr sz="2600"/>
            </a:pPr>
            <a:r>
              <a:rPr sz="3400"/>
              <a:t>UID (0 means root)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Image" descr="Image"/>
          <p:cNvPicPr>
            <a:picLocks noChangeAspect="1"/>
          </p:cNvPicPr>
          <p:nvPr/>
        </p:nvPicPr>
        <p:blipFill>
          <a:blip r:embed="rId2">
            <a:extLst/>
          </a:blip>
          <a:stretch>
            <a:fillRect/>
          </a:stretch>
        </p:blipFill>
        <p:spPr>
          <a:xfrm>
            <a:off x="368568" y="630364"/>
            <a:ext cx="12267663" cy="8492872"/>
          </a:xfrm>
          <a:prstGeom prst="rect">
            <a:avLst/>
          </a:prstGeom>
          <a:ln w="12700">
            <a:miter lim="400000"/>
          </a:ln>
        </p:spPr>
      </p:pic>
      <p:sp>
        <p:nvSpPr>
          <p:cNvPr id="233" name="Rectangle"/>
          <p:cNvSpPr/>
          <p:nvPr/>
        </p:nvSpPr>
        <p:spPr>
          <a:xfrm>
            <a:off x="619967" y="4031941"/>
            <a:ext cx="11764866" cy="1270001"/>
          </a:xfrm>
          <a:prstGeom prst="rect">
            <a:avLst/>
          </a:prstGeom>
          <a:solidFill>
            <a:srgbClr val="FFFFFF"/>
          </a:solidFill>
          <a:ln w="12700">
            <a:miter lim="400000"/>
          </a:ln>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173"/>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Attack: Run the Vulnerable Program</a:t>
            </a:r>
          </a:p>
        </p:txBody>
      </p:sp>
      <p:sp>
        <p:nvSpPr>
          <p:cNvPr id="236" name="Shape 174"/>
          <p:cNvSpPr txBox="1"/>
          <p:nvPr>
            <p:ph type="body" sz="quarter" idx="1"/>
          </p:nvPr>
        </p:nvSpPr>
        <p:spPr>
          <a:xfrm>
            <a:off x="443306" y="2858275"/>
            <a:ext cx="12323907" cy="1765121"/>
          </a:xfrm>
          <a:prstGeom prst="rect">
            <a:avLst/>
          </a:prstGeom>
        </p:spPr>
        <p:txBody>
          <a:bodyPr/>
          <a:lstStyle/>
          <a:p>
            <a:pPr marL="410209" indent="-410209" defTabSz="1317819">
              <a:spcBef>
                <a:spcPts val="2300"/>
              </a:spcBef>
              <a:buSzPts val="2500"/>
              <a:defRPr sz="2584">
                <a:solidFill>
                  <a:srgbClr val="000000"/>
                </a:solidFill>
              </a:defRPr>
            </a:pPr>
            <a:r>
              <a:t>Two processes that race against each other: </a:t>
            </a:r>
            <a:r>
              <a:rPr b="1"/>
              <a:t>vulnerable process and attack process</a:t>
            </a:r>
            <a:endParaRPr b="1"/>
          </a:p>
          <a:p>
            <a:pPr defTabSz="1317819">
              <a:spcBef>
                <a:spcPts val="2300"/>
              </a:spcBef>
              <a:buSzTx/>
              <a:buNone/>
              <a:defRPr sz="2584">
                <a:solidFill>
                  <a:srgbClr val="000000"/>
                </a:solidFill>
              </a:defRPr>
            </a:pPr>
            <a:r>
              <a:t>Run the vulnerable process</a:t>
            </a:r>
          </a:p>
        </p:txBody>
      </p:sp>
      <p:pic>
        <p:nvPicPr>
          <p:cNvPr id="237" name="Shape 175" descr="Shape 175"/>
          <p:cNvPicPr>
            <a:picLocks noChangeAspect="1"/>
          </p:cNvPicPr>
          <p:nvPr/>
        </p:nvPicPr>
        <p:blipFill>
          <a:blip r:embed="rId2">
            <a:extLst/>
          </a:blip>
          <a:stretch>
            <a:fillRect/>
          </a:stretch>
        </p:blipFill>
        <p:spPr>
          <a:xfrm>
            <a:off x="602045" y="4940906"/>
            <a:ext cx="6543041" cy="2370668"/>
          </a:xfrm>
          <a:prstGeom prst="rect">
            <a:avLst/>
          </a:prstGeom>
          <a:ln w="12700">
            <a:miter lim="400000"/>
          </a:ln>
        </p:spPr>
      </p:pic>
      <p:sp>
        <p:nvSpPr>
          <p:cNvPr id="238" name="Shape 176"/>
          <p:cNvSpPr txBox="1"/>
          <p:nvPr/>
        </p:nvSpPr>
        <p:spPr>
          <a:xfrm>
            <a:off x="7315200" y="4815039"/>
            <a:ext cx="5580374" cy="46909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62000" indent="-647700" algn="l" defTabSz="1733973">
              <a:buSzPts val="3400"/>
              <a:buChar char="●"/>
              <a:defRPr sz="3400">
                <a:latin typeface="Arial"/>
                <a:ea typeface="Arial"/>
                <a:cs typeface="Arial"/>
                <a:sym typeface="Arial"/>
              </a:defRPr>
            </a:pPr>
            <a:r>
              <a:t>Vulnerable program is run in an infinite loop (target_process.sh)</a:t>
            </a:r>
          </a:p>
          <a:p>
            <a:pPr algn="l" defTabSz="1733973">
              <a:defRPr sz="3400">
                <a:latin typeface="Arial"/>
                <a:ea typeface="Arial"/>
                <a:cs typeface="Arial"/>
                <a:sym typeface="Arial"/>
              </a:defRPr>
            </a:pPr>
          </a:p>
          <a:p>
            <a:pPr marL="762000" indent="-647700" algn="l" defTabSz="1733973">
              <a:buSzPts val="3400"/>
              <a:buChar char="●"/>
              <a:defRPr sz="3400">
                <a:latin typeface="Courier New"/>
                <a:ea typeface="Courier New"/>
                <a:cs typeface="Courier New"/>
                <a:sym typeface="Courier New"/>
              </a:defRPr>
            </a:pPr>
            <a:r>
              <a:t>passwd_input </a:t>
            </a:r>
            <a:r>
              <a:rPr>
                <a:latin typeface="Arial"/>
                <a:ea typeface="Arial"/>
                <a:cs typeface="Arial"/>
                <a:sym typeface="Arial"/>
              </a:rPr>
              <a:t>contains the string to be inserted in /etc/passwd [in previous slide]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182"/>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Attack: Run the Attack Program</a:t>
            </a:r>
          </a:p>
        </p:txBody>
      </p:sp>
      <p:pic>
        <p:nvPicPr>
          <p:cNvPr id="241" name="Shape 183" descr="Shape 183"/>
          <p:cNvPicPr>
            <a:picLocks noChangeAspect="1"/>
          </p:cNvPicPr>
          <p:nvPr/>
        </p:nvPicPr>
        <p:blipFill>
          <a:blip r:embed="rId2">
            <a:extLst/>
          </a:blip>
          <a:stretch>
            <a:fillRect/>
          </a:stretch>
        </p:blipFill>
        <p:spPr>
          <a:xfrm>
            <a:off x="542665" y="3040924"/>
            <a:ext cx="7406331" cy="5018241"/>
          </a:xfrm>
          <a:prstGeom prst="rect">
            <a:avLst/>
          </a:prstGeom>
          <a:ln w="12700">
            <a:miter lim="400000"/>
          </a:ln>
        </p:spPr>
      </p:pic>
      <p:sp>
        <p:nvSpPr>
          <p:cNvPr id="242" name="Shape 185"/>
          <p:cNvSpPr txBox="1"/>
          <p:nvPr/>
        </p:nvSpPr>
        <p:spPr>
          <a:xfrm>
            <a:off x="8053333" y="3040924"/>
            <a:ext cx="4508161" cy="4166316"/>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62000" indent="-647700" algn="l" defTabSz="1733973">
              <a:spcBef>
                <a:spcPts val="2200"/>
              </a:spcBef>
              <a:buSzPts val="2100"/>
              <a:buAutoNum type="arabicParenR" startAt="1"/>
              <a:defRPr sz="2100">
                <a:latin typeface="Arial"/>
                <a:ea typeface="Arial"/>
                <a:cs typeface="Arial"/>
                <a:sym typeface="Arial"/>
              </a:defRPr>
            </a:pPr>
            <a:r>
              <a:t>Create a </a:t>
            </a:r>
            <a:r>
              <a:rPr i="1"/>
              <a:t>symlink to a file owned by us</a:t>
            </a:r>
            <a:r>
              <a:t>. (to pass the access() check)</a:t>
            </a:r>
          </a:p>
          <a:p>
            <a:pPr marL="762000" indent="-647700" algn="l" defTabSz="1733973">
              <a:spcBef>
                <a:spcPts val="2200"/>
              </a:spcBef>
              <a:buSzPts val="2100"/>
              <a:buAutoNum type="arabicParenR" startAt="1"/>
              <a:defRPr sz="2100">
                <a:latin typeface="Arial"/>
                <a:ea typeface="Arial"/>
                <a:cs typeface="Arial"/>
                <a:sym typeface="Arial"/>
              </a:defRPr>
            </a:pPr>
            <a:r>
              <a:t>Sleep for 10000 microseconds to let the vulnerable process run.</a:t>
            </a:r>
          </a:p>
          <a:p>
            <a:pPr marL="762000" indent="-647700" algn="l" defTabSz="1733973">
              <a:spcBef>
                <a:spcPts val="2200"/>
              </a:spcBef>
              <a:buSzPts val="2100"/>
              <a:buAutoNum type="arabicParenR" startAt="1"/>
              <a:defRPr sz="2100">
                <a:latin typeface="Arial"/>
                <a:ea typeface="Arial"/>
                <a:cs typeface="Arial"/>
                <a:sym typeface="Arial"/>
              </a:defRPr>
            </a:pPr>
            <a:r>
              <a:t>Unlink the symlink</a:t>
            </a:r>
          </a:p>
          <a:p>
            <a:pPr marL="762000" indent="-647700" algn="l" defTabSz="1733973">
              <a:spcBef>
                <a:spcPts val="2200"/>
              </a:spcBef>
              <a:buSzPts val="2100"/>
              <a:buAutoNum type="arabicParenR" startAt="1"/>
              <a:defRPr i="1" sz="2100">
                <a:latin typeface="Arial"/>
                <a:ea typeface="Arial"/>
                <a:cs typeface="Arial"/>
                <a:sym typeface="Arial"/>
              </a:defRPr>
            </a:pPr>
            <a:r>
              <a:t>Create a symlink to /etc/passwd </a:t>
            </a:r>
            <a:r>
              <a:rPr i="0"/>
              <a:t>(this is the file we want to open)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190"/>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Monitor the Result</a:t>
            </a:r>
          </a:p>
        </p:txBody>
      </p:sp>
      <p:pic>
        <p:nvPicPr>
          <p:cNvPr id="245" name="Shape 192" descr="Shape 192"/>
          <p:cNvPicPr>
            <a:picLocks noChangeAspect="1"/>
          </p:cNvPicPr>
          <p:nvPr/>
        </p:nvPicPr>
        <p:blipFill>
          <a:blip r:embed="rId2">
            <a:extLst/>
          </a:blip>
          <a:stretch>
            <a:fillRect/>
          </a:stretch>
        </p:blipFill>
        <p:spPr>
          <a:xfrm>
            <a:off x="1906346" y="2912014"/>
            <a:ext cx="8072338" cy="3396565"/>
          </a:xfrm>
          <a:prstGeom prst="rect">
            <a:avLst/>
          </a:prstGeom>
          <a:ln w="12700">
            <a:miter lim="400000"/>
          </a:ln>
        </p:spPr>
      </p:pic>
      <p:sp>
        <p:nvSpPr>
          <p:cNvPr id="246" name="Shape 193"/>
          <p:cNvSpPr txBox="1"/>
          <p:nvPr/>
        </p:nvSpPr>
        <p:spPr>
          <a:xfrm>
            <a:off x="255737" y="6553962"/>
            <a:ext cx="11836228" cy="2058986"/>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62000" indent="-647700" algn="l" defTabSz="1733973">
              <a:spcBef>
                <a:spcPts val="2200"/>
              </a:spcBef>
              <a:buSzPts val="3400"/>
              <a:buChar char="▪"/>
              <a:defRPr sz="3400">
                <a:latin typeface="Arial"/>
                <a:ea typeface="Arial"/>
                <a:cs typeface="Arial"/>
                <a:sym typeface="Arial"/>
              </a:defRPr>
            </a:pPr>
            <a:r>
              <a:t>Check the timestamp of /etc/passwd to see whether it has been modified.</a:t>
            </a:r>
          </a:p>
          <a:p>
            <a:pPr marL="762000" indent="-647700" algn="l" defTabSz="1733973">
              <a:spcBef>
                <a:spcPts val="2200"/>
              </a:spcBef>
              <a:buSzPts val="3400"/>
              <a:buChar char="▪"/>
              <a:defRPr sz="3400">
                <a:latin typeface="Arial"/>
                <a:ea typeface="Arial"/>
                <a:cs typeface="Arial"/>
                <a:sym typeface="Arial"/>
              </a:defRPr>
            </a:pPr>
            <a:r>
              <a:t>The </a:t>
            </a:r>
            <a:r>
              <a:rPr>
                <a:latin typeface="Courier New"/>
                <a:ea typeface="Courier New"/>
                <a:cs typeface="Courier New"/>
                <a:sym typeface="Courier New"/>
              </a:rPr>
              <a:t>ls -l</a:t>
            </a:r>
            <a:r>
              <a:t> command prints out the timestamp.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 name="Image" descr="Image"/>
          <p:cNvPicPr>
            <a:picLocks noChangeAspect="1"/>
          </p:cNvPicPr>
          <p:nvPr/>
        </p:nvPicPr>
        <p:blipFill>
          <a:blip r:embed="rId2">
            <a:extLst/>
          </a:blip>
          <a:stretch>
            <a:fillRect/>
          </a:stretch>
        </p:blipFill>
        <p:spPr>
          <a:xfrm>
            <a:off x="351912" y="1830685"/>
            <a:ext cx="12300976" cy="609223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Image" descr="Image"/>
          <p:cNvPicPr>
            <a:picLocks noChangeAspect="1"/>
          </p:cNvPicPr>
          <p:nvPr/>
        </p:nvPicPr>
        <p:blipFill>
          <a:blip r:embed="rId2">
            <a:extLst/>
          </a:blip>
          <a:stretch>
            <a:fillRect/>
          </a:stretch>
        </p:blipFill>
        <p:spPr>
          <a:xfrm>
            <a:off x="595297" y="1110097"/>
            <a:ext cx="11814206" cy="753340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138"/>
          <p:cNvSpPr txBox="1"/>
          <p:nvPr>
            <p:ph type="title"/>
          </p:nvPr>
        </p:nvSpPr>
        <p:spPr>
          <a:xfrm>
            <a:off x="443306" y="1852124"/>
            <a:ext cx="12118188" cy="814508"/>
          </a:xfrm>
          <a:prstGeom prst="rect">
            <a:avLst/>
          </a:prstGeom>
        </p:spPr>
        <p:txBody>
          <a:bodyPr/>
          <a:lstStyle>
            <a:lvl1pPr defTabSz="1335159">
              <a:defRPr sz="4004"/>
            </a:lvl1pPr>
          </a:lstStyle>
          <a:p>
            <a:pPr/>
            <a:r>
              <a:t>Experiment Setup</a:t>
            </a:r>
          </a:p>
        </p:txBody>
      </p:sp>
      <p:sp>
        <p:nvSpPr>
          <p:cNvPr id="253" name="Shape 139"/>
          <p:cNvSpPr txBox="1"/>
          <p:nvPr>
            <p:ph type="body" sz="quarter" idx="1"/>
          </p:nvPr>
        </p:nvSpPr>
        <p:spPr>
          <a:xfrm>
            <a:off x="7430399" y="6742400"/>
            <a:ext cx="4900695" cy="1497601"/>
          </a:xfrm>
          <a:prstGeom prst="rect">
            <a:avLst/>
          </a:prstGeom>
        </p:spPr>
        <p:txBody>
          <a:bodyPr/>
          <a:lstStyle>
            <a:lvl1pPr defTabSz="1317819">
              <a:spcBef>
                <a:spcPts val="2300"/>
              </a:spcBef>
              <a:buSzTx/>
              <a:buNone/>
              <a:defRPr sz="2584">
                <a:solidFill>
                  <a:srgbClr val="000000"/>
                </a:solidFill>
              </a:defRPr>
            </a:lvl1pPr>
          </a:lstStyle>
          <a:p>
            <a:pPr/>
            <a:r>
              <a:t>Race condition between access() and fopen(). Any protected file can be written.</a:t>
            </a:r>
          </a:p>
        </p:txBody>
      </p:sp>
      <p:pic>
        <p:nvPicPr>
          <p:cNvPr id="254" name="Shape 140" descr="Shape 140"/>
          <p:cNvPicPr>
            <a:picLocks noChangeAspect="1"/>
          </p:cNvPicPr>
          <p:nvPr/>
        </p:nvPicPr>
        <p:blipFill>
          <a:blip r:embed="rId2">
            <a:extLst/>
          </a:blip>
          <a:stretch>
            <a:fillRect/>
          </a:stretch>
        </p:blipFill>
        <p:spPr>
          <a:xfrm>
            <a:off x="443306" y="3017600"/>
            <a:ext cx="6872537" cy="5260623"/>
          </a:xfrm>
          <a:prstGeom prst="rect">
            <a:avLst/>
          </a:prstGeom>
          <a:ln w="12700">
            <a:miter lim="400000"/>
          </a:ln>
        </p:spPr>
      </p:pic>
      <p:sp>
        <p:nvSpPr>
          <p:cNvPr id="255" name="Shape 141"/>
          <p:cNvSpPr/>
          <p:nvPr/>
        </p:nvSpPr>
        <p:spPr>
          <a:xfrm flipH="1" flipV="1">
            <a:off x="4320000" y="5935999"/>
            <a:ext cx="5030401" cy="76801"/>
          </a:xfrm>
          <a:prstGeom prst="line">
            <a:avLst/>
          </a:prstGeom>
          <a:ln w="12700">
            <a:solidFill>
              <a:srgbClr val="FF0000"/>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56" name="Shape 142"/>
          <p:cNvSpPr/>
          <p:nvPr/>
        </p:nvSpPr>
        <p:spPr>
          <a:xfrm flipH="1">
            <a:off x="9350400" y="6012799"/>
            <a:ext cx="7254" cy="729601"/>
          </a:xfrm>
          <a:prstGeom prst="line">
            <a:avLst/>
          </a:prstGeom>
          <a:ln w="12700">
            <a:solidFill>
              <a:srgbClr val="FF0000"/>
            </a:solidFill>
          </a:ln>
        </p:spPr>
        <p:txBody>
          <a:bodyPr lIns="65023" tIns="65023" rIns="65023" bIns="65023"/>
          <a:lstStyle/>
          <a:p>
            <a:pPr algn="l" defTabSz="1733973">
              <a:defRPr sz="2600">
                <a:latin typeface="Arial"/>
                <a:ea typeface="Arial"/>
                <a:cs typeface="Arial"/>
                <a:sym typeface="Arial"/>
              </a:defRPr>
            </a:pPr>
          </a:p>
        </p:txBody>
      </p:sp>
      <p:pic>
        <p:nvPicPr>
          <p:cNvPr id="257" name="Shape 143" descr="Shape 143"/>
          <p:cNvPicPr>
            <a:picLocks noChangeAspect="1"/>
          </p:cNvPicPr>
          <p:nvPr/>
        </p:nvPicPr>
        <p:blipFill>
          <a:blip r:embed="rId3">
            <a:extLst/>
          </a:blip>
          <a:stretch>
            <a:fillRect/>
          </a:stretch>
        </p:blipFill>
        <p:spPr>
          <a:xfrm>
            <a:off x="7430399" y="4306524"/>
            <a:ext cx="5047326" cy="1140565"/>
          </a:xfrm>
          <a:prstGeom prst="rect">
            <a:avLst/>
          </a:prstGeom>
          <a:ln w="12700">
            <a:miter lim="400000"/>
          </a:ln>
        </p:spPr>
      </p:pic>
      <p:sp>
        <p:nvSpPr>
          <p:cNvPr id="258" name="Shape 144"/>
          <p:cNvSpPr txBox="1"/>
          <p:nvPr/>
        </p:nvSpPr>
        <p:spPr>
          <a:xfrm>
            <a:off x="7545600" y="3017600"/>
            <a:ext cx="4785495" cy="1140481"/>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normAutofit fontScale="100000" lnSpcReduction="0"/>
          </a:bodyPr>
          <a:lstStyle>
            <a:lvl1pPr algn="l" defTabSz="1421858">
              <a:lnSpc>
                <a:spcPct val="115000"/>
              </a:lnSpc>
              <a:spcBef>
                <a:spcPts val="2400"/>
              </a:spcBef>
              <a:defRPr sz="2788">
                <a:latin typeface="Arial"/>
                <a:ea typeface="Arial"/>
                <a:cs typeface="Arial"/>
                <a:sym typeface="Arial"/>
              </a:defRPr>
            </a:lvl1pPr>
          </a:lstStyle>
          <a:p>
            <a:pPr/>
            <a:r>
              <a:t>Make the vulnerable program Set-UID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Image" descr="Image"/>
          <p:cNvPicPr>
            <a:picLocks noChangeAspect="1"/>
          </p:cNvPicPr>
          <p:nvPr/>
        </p:nvPicPr>
        <p:blipFill>
          <a:blip r:embed="rId2">
            <a:extLst/>
          </a:blip>
          <a:stretch>
            <a:fillRect/>
          </a:stretch>
        </p:blipFill>
        <p:spPr>
          <a:xfrm>
            <a:off x="215325" y="574250"/>
            <a:ext cx="12900644" cy="6737609"/>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10"/>
          <p:cNvSpPr txBox="1"/>
          <p:nvPr>
            <p:ph type="title"/>
          </p:nvPr>
        </p:nvSpPr>
        <p:spPr>
          <a:xfrm>
            <a:off x="443306" y="1852124"/>
            <a:ext cx="12118188" cy="814508"/>
          </a:xfrm>
          <a:prstGeom prst="rect">
            <a:avLst/>
          </a:prstGeom>
        </p:spPr>
        <p:txBody>
          <a:bodyPr/>
          <a:lstStyle>
            <a:lvl1pPr defTabSz="1335159">
              <a:defRPr sz="4004"/>
            </a:lvl1pPr>
          </a:lstStyle>
          <a:p>
            <a:pPr/>
            <a:r>
              <a:t>Countermeasures</a:t>
            </a:r>
          </a:p>
        </p:txBody>
      </p:sp>
      <p:sp>
        <p:nvSpPr>
          <p:cNvPr id="261" name="Shape 211"/>
          <p:cNvSpPr txBox="1"/>
          <p:nvPr>
            <p:ph type="body" idx="1"/>
          </p:nvPr>
        </p:nvSpPr>
        <p:spPr>
          <a:xfrm>
            <a:off x="443306" y="2858275"/>
            <a:ext cx="12118188" cy="4858881"/>
          </a:xfrm>
          <a:prstGeom prst="rect">
            <a:avLst/>
          </a:prstGeom>
        </p:spPr>
        <p:txBody>
          <a:bodyPr/>
          <a:lstStyle/>
          <a:p>
            <a:pPr marL="647700" indent="-550545" defTabSz="1473877">
              <a:lnSpc>
                <a:spcPct val="200000"/>
              </a:lnSpc>
              <a:spcBef>
                <a:spcPts val="0"/>
              </a:spcBef>
              <a:buClr>
                <a:srgbClr val="000000"/>
              </a:buClr>
              <a:buSzPts val="2800"/>
              <a:defRPr sz="2890">
                <a:solidFill>
                  <a:srgbClr val="000000"/>
                </a:solidFill>
              </a:defRPr>
            </a:pPr>
          </a:p>
          <a:p>
            <a:pPr marL="647700" indent="-550545" defTabSz="1473877">
              <a:lnSpc>
                <a:spcPct val="200000"/>
              </a:lnSpc>
              <a:spcBef>
                <a:spcPts val="0"/>
              </a:spcBef>
              <a:buClr>
                <a:srgbClr val="000000"/>
              </a:buClr>
              <a:buSzPts val="2800"/>
              <a:defRPr sz="2890">
                <a:solidFill>
                  <a:srgbClr val="000000"/>
                </a:solidFill>
              </a:defRPr>
            </a:pPr>
            <a:r>
              <a:t>Sticky Symlink Protection: To prevent creating symbolic links.</a:t>
            </a:r>
          </a:p>
          <a:p>
            <a:pPr marL="647700" indent="-550545" defTabSz="1473877">
              <a:spcBef>
                <a:spcPts val="2500"/>
              </a:spcBef>
              <a:buClr>
                <a:srgbClr val="000000"/>
              </a:buClr>
              <a:buSzPts val="2800"/>
              <a:defRPr sz="2890">
                <a:solidFill>
                  <a:srgbClr val="000000"/>
                </a:solidFill>
              </a:defRPr>
            </a:pPr>
            <a:r>
              <a:t>Principles of Least Privilege:  To prevent the damages after the race is won by the attacker.</a:t>
            </a:r>
          </a:p>
          <a:p>
            <a:pPr marL="647700" indent="-550545" defTabSz="1473877">
              <a:lnSpc>
                <a:spcPct val="200000"/>
              </a:lnSpc>
              <a:spcBef>
                <a:spcPts val="0"/>
              </a:spcBef>
              <a:buClr>
                <a:srgbClr val="000000"/>
              </a:buClr>
              <a:buSzPts val="2800"/>
              <a:defRPr sz="2890">
                <a:solidFill>
                  <a:srgbClr val="000000"/>
                </a:solidFill>
              </a:defRPr>
            </a:pPr>
            <a:r>
              <a:t>Atomic Operations: To eliminate the window between check and use</a:t>
            </a:r>
          </a:p>
          <a:p>
            <a:pPr marL="647700" indent="-550545" defTabSz="1473877">
              <a:lnSpc>
                <a:spcPct val="200000"/>
              </a:lnSpc>
              <a:spcBef>
                <a:spcPts val="0"/>
              </a:spcBef>
              <a:buClr>
                <a:srgbClr val="000000"/>
              </a:buClr>
              <a:buSzPts val="2800"/>
              <a:defRPr sz="2890">
                <a:solidFill>
                  <a:srgbClr val="000000"/>
                </a:solidFill>
              </a:defRPr>
            </a:pPr>
            <a:r>
              <a:t>Repeating Check and Use: To make it difficult to win the “race”.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38"/>
          <p:cNvSpPr txBox="1"/>
          <p:nvPr>
            <p:ph type="title"/>
          </p:nvPr>
        </p:nvSpPr>
        <p:spPr>
          <a:xfrm>
            <a:off x="305500" y="764988"/>
            <a:ext cx="12118188" cy="814508"/>
          </a:xfrm>
          <a:prstGeom prst="rect">
            <a:avLst/>
          </a:prstGeom>
        </p:spPr>
        <p:txBody>
          <a:bodyPr/>
          <a:lstStyle>
            <a:lvl1pPr defTabSz="1335159">
              <a:defRPr sz="4004"/>
            </a:lvl1pPr>
          </a:lstStyle>
          <a:p>
            <a:pPr/>
            <a:r>
              <a:t>Sticky Symlink Protection</a:t>
            </a:r>
          </a:p>
        </p:txBody>
      </p:sp>
      <p:pic>
        <p:nvPicPr>
          <p:cNvPr id="264" name="Shape 240" descr="Shape 240"/>
          <p:cNvPicPr>
            <a:picLocks noChangeAspect="1"/>
          </p:cNvPicPr>
          <p:nvPr/>
        </p:nvPicPr>
        <p:blipFill>
          <a:blip r:embed="rId3">
            <a:extLst/>
          </a:blip>
          <a:stretch>
            <a:fillRect/>
          </a:stretch>
        </p:blipFill>
        <p:spPr>
          <a:xfrm>
            <a:off x="1488426" y="3510079"/>
            <a:ext cx="8900268" cy="466384"/>
          </a:xfrm>
          <a:prstGeom prst="rect">
            <a:avLst/>
          </a:prstGeom>
          <a:ln w="12700">
            <a:miter lim="400000"/>
          </a:ln>
        </p:spPr>
      </p:pic>
      <p:sp>
        <p:nvSpPr>
          <p:cNvPr id="265" name="Shape 241"/>
          <p:cNvSpPr txBox="1"/>
          <p:nvPr/>
        </p:nvSpPr>
        <p:spPr>
          <a:xfrm>
            <a:off x="385066" y="1926524"/>
            <a:ext cx="12234668" cy="12365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algn="l" defTabSz="1733973">
              <a:defRPr sz="3400">
                <a:latin typeface="Arial"/>
                <a:ea typeface="Arial"/>
                <a:cs typeface="Arial"/>
                <a:sym typeface="Arial"/>
              </a:defRPr>
            </a:lvl1pPr>
          </a:lstStyle>
          <a:p>
            <a:pPr/>
            <a:r>
              <a:t>To enable the sticky symlink protection for world-writable sticky directories:</a:t>
            </a:r>
          </a:p>
        </p:txBody>
      </p:sp>
      <p:sp>
        <p:nvSpPr>
          <p:cNvPr id="266" name="Shape 242"/>
          <p:cNvSpPr txBox="1"/>
          <p:nvPr/>
        </p:nvSpPr>
        <p:spPr>
          <a:xfrm>
            <a:off x="443306" y="4639717"/>
            <a:ext cx="11136376" cy="27224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marL="762000" indent="-647700" algn="l" defTabSz="1733973">
              <a:buSzPts val="3400"/>
              <a:buChar char="●"/>
              <a:defRPr sz="3400">
                <a:latin typeface="Arial"/>
                <a:ea typeface="Arial"/>
                <a:cs typeface="Arial"/>
                <a:sym typeface="Arial"/>
              </a:defRPr>
            </a:lvl1pPr>
          </a:lstStyle>
          <a:p>
            <a:pPr/>
            <a:r>
              <a:t>When the sticky symlink protection is enabled, symbolic links inside a sticky world-writable can only be followed when the owner of the symlink matches either the follower or the directory owner.</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47"/>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Sticky Symlink Protection</a:t>
            </a:r>
          </a:p>
        </p:txBody>
      </p:sp>
      <p:pic>
        <p:nvPicPr>
          <p:cNvPr id="271" name="Shape 248" descr="Shape 248"/>
          <p:cNvPicPr>
            <a:picLocks noChangeAspect="1"/>
          </p:cNvPicPr>
          <p:nvPr/>
        </p:nvPicPr>
        <p:blipFill>
          <a:blip r:embed="rId2">
            <a:extLst/>
          </a:blip>
          <a:stretch>
            <a:fillRect/>
          </a:stretch>
        </p:blipFill>
        <p:spPr>
          <a:xfrm>
            <a:off x="594275" y="2751893"/>
            <a:ext cx="8103786" cy="2926614"/>
          </a:xfrm>
          <a:prstGeom prst="rect">
            <a:avLst/>
          </a:prstGeom>
          <a:ln w="12700">
            <a:miter lim="400000"/>
          </a:ln>
        </p:spPr>
      </p:pic>
      <p:sp>
        <p:nvSpPr>
          <p:cNvPr id="272" name="Shape 249"/>
          <p:cNvSpPr txBox="1"/>
          <p:nvPr/>
        </p:nvSpPr>
        <p:spPr>
          <a:xfrm>
            <a:off x="8698060" y="2725667"/>
            <a:ext cx="4029868" cy="66848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62000" indent="-647700" algn="l" defTabSz="1733973">
              <a:buSzPts val="3400"/>
              <a:buChar char="●"/>
              <a:defRPr sz="3400">
                <a:latin typeface="Arial"/>
                <a:ea typeface="Arial"/>
                <a:cs typeface="Arial"/>
                <a:sym typeface="Arial"/>
              </a:defRPr>
            </a:pPr>
            <a:r>
              <a:t>Symlink protection allows fopen() when the owner of the symlink match either the follower (EID of the process) or the directory owner.</a:t>
            </a:r>
          </a:p>
          <a:p>
            <a:pPr algn="l" defTabSz="1733973">
              <a:defRPr sz="3400">
                <a:latin typeface="Arial"/>
                <a:ea typeface="Arial"/>
                <a:cs typeface="Arial"/>
                <a:sym typeface="Arial"/>
              </a:defRPr>
            </a:pPr>
          </a:p>
        </p:txBody>
      </p:sp>
      <p:sp>
        <p:nvSpPr>
          <p:cNvPr id="273" name="Shape 250"/>
          <p:cNvSpPr txBox="1"/>
          <p:nvPr/>
        </p:nvSpPr>
        <p:spPr>
          <a:xfrm>
            <a:off x="443306" y="5811320"/>
            <a:ext cx="8103681" cy="27224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lvl1pPr marL="762000" indent="-647700" algn="l" defTabSz="1733973">
              <a:buClr>
                <a:srgbClr val="000000"/>
              </a:buClr>
              <a:buSzPts val="3400"/>
              <a:buChar char="●"/>
              <a:defRPr sz="3400">
                <a:latin typeface="Arial"/>
                <a:ea typeface="Arial"/>
                <a:cs typeface="Arial"/>
                <a:sym typeface="Arial"/>
              </a:defRPr>
            </a:lvl1pPr>
          </a:lstStyle>
          <a:p>
            <a:pPr/>
            <a:r>
              <a:t>In our vulnerable program (EID is root), /tmp directory is also owned by the root, the program will not allowed to follow the symbolic link unless the link is created by the root.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55"/>
          <p:cNvSpPr txBox="1"/>
          <p:nvPr>
            <p:ph type="title"/>
          </p:nvPr>
        </p:nvSpPr>
        <p:spPr>
          <a:xfrm>
            <a:off x="443306" y="1852124"/>
            <a:ext cx="12118188" cy="814508"/>
          </a:xfrm>
          <a:prstGeom prst="rect">
            <a:avLst/>
          </a:prstGeom>
        </p:spPr>
        <p:txBody>
          <a:bodyPr/>
          <a:lstStyle>
            <a:lvl1pPr defTabSz="1335159">
              <a:defRPr sz="4004"/>
            </a:lvl1pPr>
          </a:lstStyle>
          <a:p>
            <a:pPr/>
            <a:r>
              <a:t>Principle of Least Privilege</a:t>
            </a:r>
          </a:p>
        </p:txBody>
      </p:sp>
      <p:sp>
        <p:nvSpPr>
          <p:cNvPr id="276" name="Shape 256"/>
          <p:cNvSpPr txBox="1"/>
          <p:nvPr>
            <p:ph type="body" idx="1"/>
          </p:nvPr>
        </p:nvSpPr>
        <p:spPr>
          <a:xfrm>
            <a:off x="655884" y="3170889"/>
            <a:ext cx="11010922" cy="4650747"/>
          </a:xfrm>
          <a:prstGeom prst="rect">
            <a:avLst/>
          </a:prstGeom>
        </p:spPr>
        <p:txBody>
          <a:bodyPr/>
          <a:lstStyle/>
          <a:p>
            <a:pPr defTabSz="1491217">
              <a:spcBef>
                <a:spcPts val="2600"/>
              </a:spcBef>
              <a:buSzTx/>
              <a:buNone/>
              <a:defRPr b="1" sz="2924">
                <a:solidFill>
                  <a:srgbClr val="000000"/>
                </a:solidFill>
              </a:defRPr>
            </a:pPr>
            <a:r>
              <a:t>Principle of Least Privilege:</a:t>
            </a:r>
          </a:p>
          <a:p>
            <a:pPr indent="643033" defTabSz="1491217">
              <a:spcBef>
                <a:spcPts val="2600"/>
              </a:spcBef>
              <a:buSzTx/>
              <a:buNone/>
              <a:defRPr b="1" sz="2924">
                <a:solidFill>
                  <a:srgbClr val="FF0000"/>
                </a:solidFill>
              </a:defRPr>
            </a:pPr>
            <a:r>
              <a:t>A program should not use more privilege than what is needed by the task.</a:t>
            </a:r>
          </a:p>
          <a:p>
            <a:pPr marL="464184" indent="-464184" defTabSz="1491217">
              <a:spcBef>
                <a:spcPts val="2600"/>
              </a:spcBef>
              <a:buSzPts val="2900"/>
              <a:defRPr sz="2924">
                <a:solidFill>
                  <a:srgbClr val="000000"/>
                </a:solidFill>
              </a:defRPr>
            </a:pPr>
            <a:r>
              <a:t>Our vulnerable program has more privileges than required while opening the file.</a:t>
            </a:r>
          </a:p>
          <a:p>
            <a:pPr marL="464184" indent="-464184" defTabSz="1491217">
              <a:spcBef>
                <a:spcPts val="2600"/>
              </a:spcBef>
              <a:buSzPts val="2900"/>
              <a:defRPr sz="2924">
                <a:solidFill>
                  <a:srgbClr val="000000"/>
                </a:solidFill>
              </a:defRPr>
            </a:pPr>
            <a:r>
              <a:t>seteuid() and setuid() can be used to discard or temporarily disable privileges.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61"/>
          <p:cNvSpPr txBox="1"/>
          <p:nvPr>
            <p:ph type="title"/>
          </p:nvPr>
        </p:nvSpPr>
        <p:spPr>
          <a:xfrm>
            <a:off x="443306" y="1852124"/>
            <a:ext cx="12118188" cy="814508"/>
          </a:xfrm>
          <a:prstGeom prst="rect">
            <a:avLst/>
          </a:prstGeom>
        </p:spPr>
        <p:txBody>
          <a:bodyPr/>
          <a:lstStyle>
            <a:lvl1pPr marL="101991" indent="-155775" defTabSz="1335159">
              <a:defRPr sz="4004"/>
            </a:lvl1pPr>
          </a:lstStyle>
          <a:p>
            <a:pPr/>
            <a:r>
              <a:t>Principle of Least Privilege</a:t>
            </a:r>
          </a:p>
        </p:txBody>
      </p:sp>
      <p:sp>
        <p:nvSpPr>
          <p:cNvPr id="279" name="Shape 262"/>
          <p:cNvSpPr txBox="1"/>
          <p:nvPr>
            <p:ph type="body" sz="quarter" idx="1"/>
          </p:nvPr>
        </p:nvSpPr>
        <p:spPr>
          <a:xfrm>
            <a:off x="8422471" y="2831537"/>
            <a:ext cx="4139094" cy="1845761"/>
          </a:xfrm>
          <a:prstGeom prst="rect">
            <a:avLst/>
          </a:prstGeom>
        </p:spPr>
        <p:txBody>
          <a:bodyPr/>
          <a:lstStyle>
            <a:lvl1pPr defTabSz="1369839">
              <a:lnSpc>
                <a:spcPct val="100000"/>
              </a:lnSpc>
              <a:spcBef>
                <a:spcPts val="0"/>
              </a:spcBef>
              <a:buSzTx/>
              <a:buNone/>
              <a:defRPr sz="2686">
                <a:solidFill>
                  <a:srgbClr val="000000"/>
                </a:solidFill>
              </a:defRPr>
            </a:lvl1pPr>
          </a:lstStyle>
          <a:p>
            <a:pPr/>
            <a:r>
              <a:t>Right before opening the file, the program should drop its privilege by setting EID = RID</a:t>
            </a:r>
          </a:p>
        </p:txBody>
      </p:sp>
      <p:pic>
        <p:nvPicPr>
          <p:cNvPr id="280" name="Shape 263" descr="Shape 263"/>
          <p:cNvPicPr>
            <a:picLocks noChangeAspect="1"/>
          </p:cNvPicPr>
          <p:nvPr/>
        </p:nvPicPr>
        <p:blipFill>
          <a:blip r:embed="rId2">
            <a:extLst/>
          </a:blip>
          <a:stretch>
            <a:fillRect/>
          </a:stretch>
        </p:blipFill>
        <p:spPr>
          <a:xfrm>
            <a:off x="443306" y="2858275"/>
            <a:ext cx="7797656" cy="2820623"/>
          </a:xfrm>
          <a:prstGeom prst="rect">
            <a:avLst/>
          </a:prstGeom>
          <a:ln w="12700">
            <a:miter lim="400000"/>
          </a:ln>
        </p:spPr>
      </p:pic>
      <p:pic>
        <p:nvPicPr>
          <p:cNvPr id="281" name="Shape 264" descr="Shape 264"/>
          <p:cNvPicPr>
            <a:picLocks noChangeAspect="1"/>
          </p:cNvPicPr>
          <p:nvPr/>
        </p:nvPicPr>
        <p:blipFill>
          <a:blip r:embed="rId3">
            <a:extLst/>
          </a:blip>
          <a:stretch>
            <a:fillRect/>
          </a:stretch>
        </p:blipFill>
        <p:spPr>
          <a:xfrm>
            <a:off x="443306" y="5569599"/>
            <a:ext cx="7797655" cy="383753"/>
          </a:xfrm>
          <a:prstGeom prst="rect">
            <a:avLst/>
          </a:prstGeom>
          <a:ln w="12700">
            <a:miter lim="400000"/>
          </a:ln>
        </p:spPr>
      </p:pic>
      <p:sp>
        <p:nvSpPr>
          <p:cNvPr id="282" name="Shape 265"/>
          <p:cNvSpPr/>
          <p:nvPr/>
        </p:nvSpPr>
        <p:spPr>
          <a:xfrm flipH="1">
            <a:off x="6861298" y="3756223"/>
            <a:ext cx="1561174" cy="1"/>
          </a:xfrm>
          <a:prstGeom prst="line">
            <a:avLst/>
          </a:prstGeom>
          <a:ln w="25400">
            <a:solidFill>
              <a:srgbClr val="000000"/>
            </a:solidFill>
            <a:tailEnd type="triangle"/>
          </a:ln>
        </p:spPr>
        <p:txBody>
          <a:bodyPr lIns="65023" tIns="65023" rIns="65023" bIns="65023"/>
          <a:lstStyle/>
          <a:p>
            <a:pPr algn="l" defTabSz="1733973">
              <a:defRPr sz="2600">
                <a:latin typeface="Arial"/>
                <a:ea typeface="Arial"/>
                <a:cs typeface="Arial"/>
                <a:sym typeface="Arial"/>
              </a:defRPr>
            </a:pPr>
          </a:p>
        </p:txBody>
      </p:sp>
      <p:sp>
        <p:nvSpPr>
          <p:cNvPr id="283" name="Shape 266"/>
          <p:cNvSpPr txBox="1"/>
          <p:nvPr/>
        </p:nvSpPr>
        <p:spPr>
          <a:xfrm>
            <a:off x="8422471" y="5678897"/>
            <a:ext cx="4007118" cy="1845762"/>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normAutofit fontScale="100000" lnSpcReduction="0"/>
          </a:bodyPr>
          <a:lstStyle>
            <a:lvl1pPr algn="l" defTabSz="1508556">
              <a:defRPr sz="2958">
                <a:latin typeface="Arial"/>
                <a:ea typeface="Arial"/>
                <a:cs typeface="Arial"/>
                <a:sym typeface="Arial"/>
              </a:defRPr>
            </a:lvl1pPr>
          </a:lstStyle>
          <a:p>
            <a:pPr/>
            <a:r>
              <a:t>After writing, privileges are restored by setting EUID = root</a:t>
            </a:r>
          </a:p>
        </p:txBody>
      </p:sp>
      <p:sp>
        <p:nvSpPr>
          <p:cNvPr id="284" name="Shape 267"/>
          <p:cNvSpPr/>
          <p:nvPr/>
        </p:nvSpPr>
        <p:spPr>
          <a:xfrm flipH="1">
            <a:off x="4283804" y="6601778"/>
            <a:ext cx="4138668" cy="20481"/>
          </a:xfrm>
          <a:prstGeom prst="line">
            <a:avLst/>
          </a:prstGeom>
          <a:ln w="25400">
            <a:solidFill>
              <a:srgbClr val="000000"/>
            </a:solidFill>
          </a:ln>
        </p:spPr>
        <p:txBody>
          <a:bodyPr lIns="65023" tIns="65023" rIns="65023" bIns="65023"/>
          <a:lstStyle/>
          <a:p>
            <a:pPr algn="l" defTabSz="1733973">
              <a:defRPr sz="2600">
                <a:latin typeface="Arial"/>
                <a:ea typeface="Arial"/>
                <a:cs typeface="Arial"/>
                <a:sym typeface="Arial"/>
              </a:defRPr>
            </a:pPr>
          </a:p>
        </p:txBody>
      </p:sp>
      <p:sp>
        <p:nvSpPr>
          <p:cNvPr id="285" name="Shape 268"/>
          <p:cNvSpPr/>
          <p:nvPr/>
        </p:nvSpPr>
        <p:spPr>
          <a:xfrm flipH="1" flipV="1">
            <a:off x="4316728" y="5953386"/>
            <a:ext cx="3414" cy="669014"/>
          </a:xfrm>
          <a:prstGeom prst="line">
            <a:avLst/>
          </a:prstGeom>
          <a:ln w="25400">
            <a:solidFill>
              <a:srgbClr val="000000"/>
            </a:solidFill>
            <a:tailEnd type="triangle"/>
          </a:ln>
        </p:spPr>
        <p:txBody>
          <a:bodyPr lIns="65023" tIns="65023" rIns="65023" bIns="65023"/>
          <a:lstStyle/>
          <a:p>
            <a:pPr algn="l" defTabSz="1733973">
              <a:defRPr sz="2600">
                <a:latin typeface="Arial"/>
                <a:ea typeface="Arial"/>
                <a:cs typeface="Arial"/>
                <a:sym typeface="Aria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26"/>
          <p:cNvSpPr txBox="1"/>
          <p:nvPr>
            <p:ph type="title"/>
          </p:nvPr>
        </p:nvSpPr>
        <p:spPr>
          <a:xfrm>
            <a:off x="443306" y="1852124"/>
            <a:ext cx="12118188" cy="814508"/>
          </a:xfrm>
          <a:prstGeom prst="rect">
            <a:avLst/>
          </a:prstGeom>
        </p:spPr>
        <p:txBody>
          <a:bodyPr/>
          <a:lstStyle>
            <a:lvl1pPr marL="101991" indent="-155775" defTabSz="1335159">
              <a:lnSpc>
                <a:spcPct val="115000"/>
              </a:lnSpc>
              <a:spcBef>
                <a:spcPts val="2300"/>
              </a:spcBef>
              <a:defRPr sz="4004"/>
            </a:lvl1pPr>
          </a:lstStyle>
          <a:p>
            <a:pPr/>
            <a:r>
              <a:t>Repeating Check and Use</a:t>
            </a:r>
          </a:p>
        </p:txBody>
      </p:sp>
      <p:pic>
        <p:nvPicPr>
          <p:cNvPr id="288" name="Shape 227" descr="Shape 227"/>
          <p:cNvPicPr>
            <a:picLocks noChangeAspect="1"/>
          </p:cNvPicPr>
          <p:nvPr/>
        </p:nvPicPr>
        <p:blipFill>
          <a:blip r:embed="rId2">
            <a:extLst/>
          </a:blip>
          <a:stretch>
            <a:fillRect/>
          </a:stretch>
        </p:blipFill>
        <p:spPr>
          <a:xfrm>
            <a:off x="506202" y="2780337"/>
            <a:ext cx="5519256" cy="3034455"/>
          </a:xfrm>
          <a:prstGeom prst="rect">
            <a:avLst/>
          </a:prstGeom>
          <a:ln w="12700">
            <a:miter lim="400000"/>
          </a:ln>
        </p:spPr>
      </p:pic>
      <p:pic>
        <p:nvPicPr>
          <p:cNvPr id="289" name="Shape 228" descr="Shape 228"/>
          <p:cNvPicPr>
            <a:picLocks noChangeAspect="1"/>
          </p:cNvPicPr>
          <p:nvPr/>
        </p:nvPicPr>
        <p:blipFill>
          <a:blip r:embed="rId3">
            <a:extLst/>
          </a:blip>
          <a:stretch>
            <a:fillRect/>
          </a:stretch>
        </p:blipFill>
        <p:spPr>
          <a:xfrm>
            <a:off x="6169493" y="2774471"/>
            <a:ext cx="6609425" cy="5481601"/>
          </a:xfrm>
          <a:prstGeom prst="rect">
            <a:avLst/>
          </a:prstGeom>
          <a:ln w="12700">
            <a:miter lim="400000"/>
          </a:ln>
        </p:spPr>
      </p:pic>
      <p:sp>
        <p:nvSpPr>
          <p:cNvPr id="290" name="Shape 229"/>
          <p:cNvSpPr txBox="1"/>
          <p:nvPr/>
        </p:nvSpPr>
        <p:spPr>
          <a:xfrm>
            <a:off x="254115" y="6005226"/>
            <a:ext cx="5627308" cy="3792552"/>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29342" indent="-589642" algn="l" defTabSz="1733973">
              <a:buSzPts val="2600"/>
              <a:buChar char="●"/>
              <a:defRPr sz="2600">
                <a:latin typeface="Arial"/>
                <a:ea typeface="Arial"/>
                <a:cs typeface="Arial"/>
                <a:sym typeface="Arial"/>
              </a:defRPr>
            </a:pPr>
            <a:r>
              <a:t>Check-and-use is done three times.</a:t>
            </a:r>
          </a:p>
          <a:p>
            <a:pPr marL="729342" indent="-589642" algn="l" defTabSz="1733973">
              <a:buSzPts val="2600"/>
              <a:buChar char="●"/>
              <a:defRPr sz="2600">
                <a:latin typeface="Arial"/>
                <a:ea typeface="Arial"/>
                <a:cs typeface="Arial"/>
                <a:sym typeface="Arial"/>
              </a:defRPr>
            </a:pPr>
            <a:r>
              <a:t>Check if the inodes are same.</a:t>
            </a:r>
          </a:p>
          <a:p>
            <a:pPr marL="729342" indent="-589642" algn="l" defTabSz="1733973">
              <a:buSzPts val="2600"/>
              <a:buChar char="●"/>
              <a:defRPr sz="2600">
                <a:latin typeface="Arial"/>
                <a:ea typeface="Arial"/>
                <a:cs typeface="Arial"/>
                <a:sym typeface="Arial"/>
              </a:defRPr>
            </a:pPr>
            <a:r>
              <a:t>For a successful attack, “/tmp/XYZ” needs to be changed 5 times.</a:t>
            </a:r>
          </a:p>
          <a:p>
            <a:pPr marL="729342" indent="-589642" algn="l" defTabSz="1733973">
              <a:buSzPts val="2600"/>
              <a:buChar char="●"/>
              <a:defRPr sz="2600">
                <a:latin typeface="Arial"/>
                <a:ea typeface="Arial"/>
                <a:cs typeface="Arial"/>
                <a:sym typeface="Arial"/>
              </a:defRPr>
            </a:pPr>
            <a:r>
              <a:t>The chance of winning the race 5 times is much lower than a code with one race condition.</a:t>
            </a:r>
          </a:p>
        </p:txBody>
      </p:sp>
      <p:grpSp>
        <p:nvGrpSpPr>
          <p:cNvPr id="293" name="Shape 230"/>
          <p:cNvGrpSpPr/>
          <p:nvPr/>
        </p:nvGrpSpPr>
        <p:grpSpPr>
          <a:xfrm>
            <a:off x="5385032" y="4947809"/>
            <a:ext cx="363094" cy="642952"/>
            <a:chOff x="0" y="-51087"/>
            <a:chExt cx="363093" cy="642950"/>
          </a:xfrm>
        </p:grpSpPr>
        <p:sp>
          <p:nvSpPr>
            <p:cNvPr id="291" name="Circle"/>
            <p:cNvSpPr/>
            <p:nvPr/>
          </p:nvSpPr>
          <p:spPr>
            <a:xfrm>
              <a:off x="0" y="88841"/>
              <a:ext cx="363094" cy="363094"/>
            </a:xfrm>
            <a:prstGeom prst="ellipse">
              <a:avLst/>
            </a:prstGeom>
            <a:solidFill>
              <a:srgbClr val="EEEEEE"/>
            </a:solidFill>
            <a:ln w="12700" cap="flat">
              <a:solidFill>
                <a:srgbClr val="FF0000"/>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292" name="1"/>
            <p:cNvSpPr txBox="1"/>
            <p:nvPr/>
          </p:nvSpPr>
          <p:spPr>
            <a:xfrm>
              <a:off x="53174" y="-51088"/>
              <a:ext cx="256746" cy="642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600">
                  <a:latin typeface="Arial"/>
                  <a:ea typeface="Arial"/>
                  <a:cs typeface="Arial"/>
                  <a:sym typeface="Arial"/>
                </a:defRPr>
              </a:lvl1pPr>
            </a:lstStyle>
            <a:p>
              <a:pPr/>
              <a:r>
                <a:t>1</a:t>
              </a:r>
            </a:p>
          </p:txBody>
        </p:sp>
      </p:grpSp>
      <p:grpSp>
        <p:nvGrpSpPr>
          <p:cNvPr id="296" name="Shape 231"/>
          <p:cNvGrpSpPr/>
          <p:nvPr/>
        </p:nvGrpSpPr>
        <p:grpSpPr>
          <a:xfrm>
            <a:off x="11144142" y="3323004"/>
            <a:ext cx="363094" cy="642952"/>
            <a:chOff x="0" y="-51087"/>
            <a:chExt cx="363093" cy="642950"/>
          </a:xfrm>
        </p:grpSpPr>
        <p:sp>
          <p:nvSpPr>
            <p:cNvPr id="294" name="Circle"/>
            <p:cNvSpPr/>
            <p:nvPr/>
          </p:nvSpPr>
          <p:spPr>
            <a:xfrm>
              <a:off x="0" y="88841"/>
              <a:ext cx="363094" cy="363094"/>
            </a:xfrm>
            <a:prstGeom prst="ellipse">
              <a:avLst/>
            </a:prstGeom>
            <a:solidFill>
              <a:srgbClr val="EEEEEE"/>
            </a:solidFill>
            <a:ln w="12700" cap="flat">
              <a:solidFill>
                <a:srgbClr val="FF0000"/>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295" name="2"/>
            <p:cNvSpPr txBox="1"/>
            <p:nvPr/>
          </p:nvSpPr>
          <p:spPr>
            <a:xfrm>
              <a:off x="53174" y="-51088"/>
              <a:ext cx="256746" cy="642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600">
                  <a:latin typeface="Arial"/>
                  <a:ea typeface="Arial"/>
                  <a:cs typeface="Arial"/>
                  <a:sym typeface="Arial"/>
                </a:defRPr>
              </a:lvl1pPr>
            </a:lstStyle>
            <a:p>
              <a:pPr/>
              <a:r>
                <a:t>2</a:t>
              </a:r>
            </a:p>
          </p:txBody>
        </p:sp>
      </p:grpSp>
      <p:grpSp>
        <p:nvGrpSpPr>
          <p:cNvPr id="299" name="Shape 232"/>
          <p:cNvGrpSpPr/>
          <p:nvPr/>
        </p:nvGrpSpPr>
        <p:grpSpPr>
          <a:xfrm>
            <a:off x="11144142" y="4482399"/>
            <a:ext cx="363094" cy="642952"/>
            <a:chOff x="0" y="-51087"/>
            <a:chExt cx="363093" cy="642950"/>
          </a:xfrm>
        </p:grpSpPr>
        <p:sp>
          <p:nvSpPr>
            <p:cNvPr id="297" name="Circle"/>
            <p:cNvSpPr/>
            <p:nvPr/>
          </p:nvSpPr>
          <p:spPr>
            <a:xfrm>
              <a:off x="0" y="88841"/>
              <a:ext cx="363094" cy="363094"/>
            </a:xfrm>
            <a:prstGeom prst="ellipse">
              <a:avLst/>
            </a:prstGeom>
            <a:solidFill>
              <a:srgbClr val="EEEEEE"/>
            </a:solidFill>
            <a:ln w="12700" cap="flat">
              <a:solidFill>
                <a:srgbClr val="FF0000"/>
              </a:solidFill>
              <a:prstDash val="solid"/>
              <a:round/>
            </a:ln>
            <a:effectLst/>
          </p:spPr>
          <p:txBody>
            <a:bodyPr wrap="square" lIns="65023" tIns="65023" rIns="65023" bIns="65023" numCol="1" anchor="ctr">
              <a:noAutofit/>
            </a:bodyPr>
            <a:lstStyle/>
            <a:p>
              <a:pPr algn="l" defTabSz="1733973">
                <a:defRPr sz="2600">
                  <a:latin typeface="Arial"/>
                  <a:ea typeface="Arial"/>
                  <a:cs typeface="Arial"/>
                  <a:sym typeface="Arial"/>
                </a:defRPr>
              </a:pPr>
            </a:p>
          </p:txBody>
        </p:sp>
        <p:sp>
          <p:nvSpPr>
            <p:cNvPr id="298" name="3"/>
            <p:cNvSpPr txBox="1"/>
            <p:nvPr/>
          </p:nvSpPr>
          <p:spPr>
            <a:xfrm>
              <a:off x="53174" y="-51088"/>
              <a:ext cx="256746" cy="642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0026" tIns="130026" rIns="130026" bIns="130026" numCol="1" anchor="ctr">
              <a:spAutoFit/>
            </a:bodyPr>
            <a:lstStyle>
              <a:lvl1pPr algn="l" defTabSz="1733973">
                <a:defRPr sz="2600">
                  <a:latin typeface="Arial"/>
                  <a:ea typeface="Arial"/>
                  <a:cs typeface="Arial"/>
                  <a:sym typeface="Arial"/>
                </a:defRPr>
              </a:lvl1pPr>
            </a:lstStyle>
            <a:p>
              <a:pPr/>
              <a:r>
                <a:t>3</a:t>
              </a:r>
            </a:p>
          </p:txBody>
        </p:sp>
      </p:grpSp>
      <p:sp>
        <p:nvSpPr>
          <p:cNvPr id="300" name="Shape 233"/>
          <p:cNvSpPr/>
          <p:nvPr/>
        </p:nvSpPr>
        <p:spPr>
          <a:xfrm>
            <a:off x="4429049" y="6586097"/>
            <a:ext cx="1633707" cy="1"/>
          </a:xfrm>
          <a:prstGeom prst="line">
            <a:avLst/>
          </a:prstGeom>
          <a:ln w="12700">
            <a:solidFill>
              <a:srgbClr val="FF0000"/>
            </a:solidFill>
            <a:tailEnd type="triangle"/>
          </a:ln>
        </p:spPr>
        <p:txBody>
          <a:bodyPr lIns="65023" tIns="65023" rIns="65023" bIns="65023"/>
          <a:lstStyle/>
          <a:p>
            <a:pPr algn="l" defTabSz="1733973">
              <a:defRPr sz="2600">
                <a:latin typeface="Arial"/>
                <a:ea typeface="Arial"/>
                <a:cs typeface="Arial"/>
                <a:sym typeface="Arial"/>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130"/>
          <p:cNvSpPr txBox="1"/>
          <p:nvPr>
            <p:ph type="title"/>
          </p:nvPr>
        </p:nvSpPr>
        <p:spPr>
          <a:xfrm>
            <a:off x="443306" y="1852124"/>
            <a:ext cx="12118188" cy="814508"/>
          </a:xfrm>
          <a:prstGeom prst="rect">
            <a:avLst/>
          </a:prstGeom>
        </p:spPr>
        <p:txBody>
          <a:bodyPr/>
          <a:lstStyle>
            <a:lvl1pPr defTabSz="1335159">
              <a:defRPr sz="4004"/>
            </a:lvl1pPr>
          </a:lstStyle>
          <a:p>
            <a:pPr/>
            <a:r>
              <a:t>Another Race Condition Example</a:t>
            </a:r>
          </a:p>
        </p:txBody>
      </p:sp>
      <p:sp>
        <p:nvSpPr>
          <p:cNvPr id="303" name="Shape 131"/>
          <p:cNvSpPr txBox="1"/>
          <p:nvPr>
            <p:ph type="body" sz="quarter" idx="1"/>
          </p:nvPr>
        </p:nvSpPr>
        <p:spPr>
          <a:xfrm>
            <a:off x="8730998" y="2703039"/>
            <a:ext cx="3937281" cy="5749335"/>
          </a:xfrm>
          <a:prstGeom prst="rect">
            <a:avLst/>
          </a:prstGeom>
        </p:spPr>
        <p:txBody>
          <a:bodyPr/>
          <a:lstStyle/>
          <a:p>
            <a:pPr defTabSz="1421858">
              <a:spcBef>
                <a:spcPts val="2400"/>
              </a:spcBef>
              <a:buSzTx/>
              <a:buNone/>
              <a:defRPr sz="2788">
                <a:solidFill>
                  <a:srgbClr val="000000"/>
                </a:solidFill>
              </a:defRPr>
            </a:pPr>
            <a:r>
              <a:t>Set-UID program that runs with root privilege.</a:t>
            </a:r>
          </a:p>
          <a:p>
            <a:pPr marL="624840" indent="-531113" defTabSz="1421858">
              <a:spcBef>
                <a:spcPts val="0"/>
              </a:spcBef>
              <a:buClr>
                <a:srgbClr val="000000"/>
              </a:buClr>
              <a:buSzPts val="2700"/>
              <a:buAutoNum type="arabicPeriod" startAt="1"/>
              <a:defRPr sz="2788">
                <a:solidFill>
                  <a:srgbClr val="000000"/>
                </a:solidFill>
              </a:defRPr>
            </a:pPr>
            <a:r>
              <a:t>Checks if the file “/tmp/X” exists.</a:t>
            </a:r>
          </a:p>
          <a:p>
            <a:pPr marL="624840" indent="-531113" defTabSz="1421858">
              <a:spcBef>
                <a:spcPts val="2400"/>
              </a:spcBef>
              <a:buClr>
                <a:srgbClr val="000000"/>
              </a:buClr>
              <a:buSzPts val="2700"/>
              <a:buAutoNum type="arabicPeriod" startAt="1"/>
              <a:defRPr sz="2788">
                <a:solidFill>
                  <a:srgbClr val="000000"/>
                </a:solidFill>
              </a:defRPr>
            </a:pPr>
            <a:r>
              <a:t>If not, open() system call is invoked. If the file doesn’t exist, new file is created with the provided name.</a:t>
            </a:r>
          </a:p>
        </p:txBody>
      </p:sp>
      <p:pic>
        <p:nvPicPr>
          <p:cNvPr id="304" name="Shape 132" descr="Shape 132"/>
          <p:cNvPicPr>
            <a:picLocks noChangeAspect="1"/>
          </p:cNvPicPr>
          <p:nvPr/>
        </p:nvPicPr>
        <p:blipFill>
          <a:blip r:embed="rId2">
            <a:extLst/>
          </a:blip>
          <a:stretch>
            <a:fillRect/>
          </a:stretch>
        </p:blipFill>
        <p:spPr>
          <a:xfrm>
            <a:off x="443306" y="2785277"/>
            <a:ext cx="8103114" cy="2673778"/>
          </a:xfrm>
          <a:prstGeom prst="rect">
            <a:avLst/>
          </a:prstGeom>
          <a:ln w="12700">
            <a:miter lim="400000"/>
          </a:ln>
        </p:spPr>
      </p:pic>
      <p:sp>
        <p:nvSpPr>
          <p:cNvPr id="305" name="Shape 133"/>
          <p:cNvSpPr txBox="1"/>
          <p:nvPr/>
        </p:nvSpPr>
        <p:spPr>
          <a:xfrm>
            <a:off x="443235" y="5465950"/>
            <a:ext cx="8103254" cy="4703628"/>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550898" indent="-550898" algn="l" defTabSz="1733973">
              <a:defRPr sz="3400">
                <a:latin typeface="Arial"/>
                <a:ea typeface="Arial"/>
                <a:cs typeface="Arial"/>
                <a:sym typeface="Arial"/>
              </a:defRPr>
            </a:pPr>
            <a:r>
              <a:t>3.  There is a window between the check and use     (opening the file).</a:t>
            </a:r>
          </a:p>
          <a:p>
            <a:pPr marL="550898" indent="-550898" algn="l" defTabSz="1733973">
              <a:defRPr sz="3400">
                <a:latin typeface="Arial"/>
                <a:ea typeface="Arial"/>
                <a:cs typeface="Arial"/>
                <a:sym typeface="Arial"/>
              </a:defRPr>
            </a:pPr>
            <a:r>
              <a:t>4.  If the file already exists, the open() system call will not fail. It will open the file for writing.</a:t>
            </a:r>
          </a:p>
          <a:p>
            <a:pPr marL="550898" indent="-550898" algn="l" defTabSz="1733973">
              <a:defRPr sz="3400">
                <a:latin typeface="Arial"/>
                <a:ea typeface="Arial"/>
                <a:cs typeface="Arial"/>
                <a:sym typeface="Arial"/>
              </a:defRPr>
            </a:pPr>
            <a:r>
              <a:t>5.  So, we can use this window between the check and use and point the file to an existing file “/etc/passwd” and eventually write into it.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2"/>
      <p:bldP build="whole" bldLvl="1" animBg="1" rev="0" advAuto="0" spid="303"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216"/>
          <p:cNvSpPr txBox="1"/>
          <p:nvPr>
            <p:ph type="title"/>
          </p:nvPr>
        </p:nvSpPr>
        <p:spPr>
          <a:xfrm>
            <a:off x="443306" y="1852124"/>
            <a:ext cx="12118188" cy="814508"/>
          </a:xfrm>
          <a:prstGeom prst="rect">
            <a:avLst/>
          </a:prstGeom>
        </p:spPr>
        <p:txBody>
          <a:bodyPr/>
          <a:lstStyle>
            <a:lvl1pPr defTabSz="1335159">
              <a:defRPr sz="4004"/>
            </a:lvl1pPr>
          </a:lstStyle>
          <a:p>
            <a:pPr/>
            <a:r>
              <a:t>Atomic Operations</a:t>
            </a:r>
          </a:p>
        </p:txBody>
      </p:sp>
      <p:sp>
        <p:nvSpPr>
          <p:cNvPr id="308" name="Shape 217"/>
          <p:cNvSpPr txBox="1"/>
          <p:nvPr>
            <p:ph type="body" sz="quarter" idx="1"/>
          </p:nvPr>
        </p:nvSpPr>
        <p:spPr>
          <a:xfrm>
            <a:off x="668586" y="3445831"/>
            <a:ext cx="5401601" cy="689921"/>
          </a:xfrm>
          <a:prstGeom prst="rect">
            <a:avLst/>
          </a:prstGeom>
        </p:spPr>
        <p:txBody>
          <a:bodyPr/>
          <a:lstStyle/>
          <a:p>
            <a:pPr marL="100666" indent="-153752" defTabSz="1317819">
              <a:spcBef>
                <a:spcPts val="2300"/>
              </a:spcBef>
              <a:buSzTx/>
              <a:buNone/>
              <a:defRPr sz="2584">
                <a:solidFill>
                  <a:srgbClr val="000000"/>
                </a:solidFill>
              </a:defRPr>
            </a:pPr>
            <a:r>
              <a:t>f = open(file, O_CREAT | </a:t>
            </a:r>
            <a:r>
              <a:rPr>
                <a:solidFill>
                  <a:srgbClr val="FF0000"/>
                </a:solidFill>
              </a:rPr>
              <a:t>O_EXCL</a:t>
            </a:r>
            <a:r>
              <a:t>)</a:t>
            </a:r>
          </a:p>
        </p:txBody>
      </p:sp>
      <p:sp>
        <p:nvSpPr>
          <p:cNvPr id="309" name="Shape 218"/>
          <p:cNvSpPr txBox="1"/>
          <p:nvPr/>
        </p:nvSpPr>
        <p:spPr>
          <a:xfrm>
            <a:off x="443306" y="4462150"/>
            <a:ext cx="5626881" cy="5100652"/>
          </a:xfrm>
          <a:prstGeom prst="rect">
            <a:avLst/>
          </a:prstGeom>
          <a:ln w="12700">
            <a:miter lim="400000"/>
          </a:ln>
          <a:extLst>
            <a:ext uri="{C572A759-6A51-4108-AA02-DFA0A04FC94B}">
              <ma14:wrappingTextBoxFlag xmlns:ma14="http://schemas.microsoft.com/office/mac/drawingml/2011/main" val="1"/>
            </a:ext>
          </a:extLst>
        </p:spPr>
        <p:txBody>
          <a:bodyPr lIns="130026" tIns="130026" rIns="130026" bIns="130026">
            <a:spAutoFit/>
          </a:bodyPr>
          <a:lstStyle/>
          <a:p>
            <a:pPr marL="762000" indent="-647700" algn="l" defTabSz="1733973">
              <a:buSzPts val="3400"/>
              <a:buChar char="●"/>
              <a:defRPr sz="3400">
                <a:latin typeface="Arial"/>
                <a:ea typeface="Arial"/>
                <a:cs typeface="Arial"/>
                <a:sym typeface="Arial"/>
              </a:defRPr>
            </a:pPr>
            <a:r>
              <a:t>These two options combined together will not open the specified file if the file already exists.</a:t>
            </a:r>
          </a:p>
          <a:p>
            <a:pPr algn="l" defTabSz="1733973">
              <a:defRPr sz="3400">
                <a:latin typeface="Arial"/>
                <a:ea typeface="Arial"/>
                <a:cs typeface="Arial"/>
                <a:sym typeface="Arial"/>
              </a:defRPr>
            </a:pPr>
          </a:p>
          <a:p>
            <a:pPr marL="762000" indent="-647700" algn="l" defTabSz="1733973">
              <a:buSzPts val="3400"/>
              <a:buChar char="●"/>
              <a:defRPr sz="3400">
                <a:latin typeface="Arial"/>
                <a:ea typeface="Arial"/>
                <a:cs typeface="Arial"/>
                <a:sym typeface="Arial"/>
              </a:defRPr>
            </a:pPr>
            <a:r>
              <a:t>Guarantees the atomicity of the check and the use.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716842" y="604732"/>
            <a:ext cx="8631256" cy="2572544"/>
          </a:xfrm>
          <a:prstGeom prst="rect">
            <a:avLst/>
          </a:prstGeom>
          <a:ln w="12700">
            <a:miter lim="400000"/>
          </a:ln>
        </p:spPr>
      </p:pic>
      <p:pic>
        <p:nvPicPr>
          <p:cNvPr id="147" name="Image" descr="Image"/>
          <p:cNvPicPr>
            <a:picLocks noChangeAspect="1"/>
          </p:cNvPicPr>
          <p:nvPr/>
        </p:nvPicPr>
        <p:blipFill>
          <a:blip r:embed="rId3">
            <a:extLst/>
          </a:blip>
          <a:stretch>
            <a:fillRect/>
          </a:stretch>
        </p:blipFill>
        <p:spPr>
          <a:xfrm>
            <a:off x="670999" y="3187973"/>
            <a:ext cx="11349431" cy="564157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Consider a SetUID program that opens a file"/>
          <p:cNvSpPr txBox="1"/>
          <p:nvPr/>
        </p:nvSpPr>
        <p:spPr>
          <a:xfrm>
            <a:off x="564429" y="1444659"/>
            <a:ext cx="9303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Consider a SetUID program that opens a file </a:t>
            </a:r>
          </a:p>
        </p:txBody>
      </p:sp>
      <p:sp>
        <p:nvSpPr>
          <p:cNvPr id="150" name="fp =fopen(“/tmp/XYZ”, “a+” );…"/>
          <p:cNvSpPr txBox="1"/>
          <p:nvPr/>
        </p:nvSpPr>
        <p:spPr>
          <a:xfrm>
            <a:off x="1043591" y="3652117"/>
            <a:ext cx="834524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Courier"/>
                <a:ea typeface="Courier"/>
                <a:cs typeface="Courier"/>
                <a:sym typeface="Courier"/>
              </a:defRPr>
            </a:pPr>
            <a:r>
              <a:t>fp =fopen(“/tmp/XYZ”, “a+” );</a:t>
            </a:r>
          </a:p>
          <a:p>
            <a:pPr algn="l">
              <a:defRPr>
                <a:latin typeface="Courier"/>
                <a:ea typeface="Courier"/>
                <a:cs typeface="Courier"/>
                <a:sym typeface="Courier"/>
              </a:defRPr>
            </a:pPr>
            <a:r>
              <a:t>write_to_file(fp);</a:t>
            </a:r>
          </a:p>
        </p:txBody>
      </p:sp>
      <p:sp>
        <p:nvSpPr>
          <p:cNvPr id="151" name="if(!access(/tmp/XYZ, W_OK){"/>
          <p:cNvSpPr txBox="1"/>
          <p:nvPr/>
        </p:nvSpPr>
        <p:spPr>
          <a:xfrm>
            <a:off x="291443" y="2776784"/>
            <a:ext cx="752214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pPr/>
            <a:r>
              <a:t>if(!access(/tmp/XYZ, W_OK){</a:t>
            </a:r>
          </a:p>
        </p:txBody>
      </p:sp>
      <p:sp>
        <p:nvSpPr>
          <p:cNvPr id="152" name="} else{…"/>
          <p:cNvSpPr txBox="1"/>
          <p:nvPr/>
        </p:nvSpPr>
        <p:spPr>
          <a:xfrm>
            <a:off x="614525" y="4800500"/>
            <a:ext cx="10997358"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Courier"/>
                <a:ea typeface="Courier"/>
                <a:cs typeface="Courier"/>
                <a:sym typeface="Courier"/>
              </a:defRPr>
            </a:pPr>
            <a:r>
              <a:t>}</a:t>
            </a:r>
            <a:br/>
            <a:r>
              <a:t>else{</a:t>
            </a:r>
          </a:p>
          <a:p>
            <a:pPr lvl="2" algn="l">
              <a:defRPr>
                <a:latin typeface="Courier"/>
                <a:ea typeface="Courier"/>
                <a:cs typeface="Courier"/>
                <a:sym typeface="Courier"/>
              </a:defRPr>
            </a:pPr>
            <a:r>
              <a:t>fprintf(stderr, “Permission denied”);</a:t>
            </a:r>
          </a:p>
          <a:p>
            <a:pPr algn="l">
              <a:defRPr>
                <a:latin typeface="Courier"/>
                <a:ea typeface="Courier"/>
                <a:cs typeface="Courier"/>
                <a:sym typeface="Courier"/>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P build="whole" bldLvl="1" animBg="1" rev="0" advAuto="0" spid="152"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80"/>
          <p:cNvSpPr txBox="1"/>
          <p:nvPr>
            <p:ph type="title"/>
          </p:nvPr>
        </p:nvSpPr>
        <p:spPr>
          <a:xfrm>
            <a:off x="443306" y="1852124"/>
            <a:ext cx="12118188" cy="814508"/>
          </a:xfrm>
          <a:prstGeom prst="rect">
            <a:avLst/>
          </a:prstGeom>
        </p:spPr>
        <p:txBody>
          <a:bodyPr/>
          <a:lstStyle>
            <a:lvl1pPr defTabSz="1335159">
              <a:defRPr sz="4004"/>
            </a:lvl1pPr>
          </a:lstStyle>
          <a:p>
            <a:pPr/>
            <a:r>
              <a:t>A Special Type of Race Condition</a:t>
            </a:r>
          </a:p>
        </p:txBody>
      </p:sp>
      <p:sp>
        <p:nvSpPr>
          <p:cNvPr id="155" name="Shape 81"/>
          <p:cNvSpPr txBox="1"/>
          <p:nvPr>
            <p:ph type="body" idx="1"/>
          </p:nvPr>
        </p:nvSpPr>
        <p:spPr>
          <a:xfrm>
            <a:off x="443306" y="2858275"/>
            <a:ext cx="12118188" cy="4858881"/>
          </a:xfrm>
          <a:prstGeom prst="rect">
            <a:avLst/>
          </a:prstGeom>
        </p:spPr>
        <p:txBody>
          <a:bodyPr/>
          <a:lstStyle/>
          <a:p>
            <a:pPr marL="539750" indent="-539750">
              <a:defRPr>
                <a:solidFill>
                  <a:srgbClr val="000000"/>
                </a:solidFill>
              </a:defRPr>
            </a:pPr>
            <a:r>
              <a:t>Time-Of-Check To Time-Of-Use (TOCTTOU) </a:t>
            </a:r>
          </a:p>
          <a:p>
            <a:pPr marL="539750" indent="-539750">
              <a:defRPr>
                <a:solidFill>
                  <a:srgbClr val="000000"/>
                </a:solidFill>
              </a:defRPr>
            </a:pPr>
            <a:r>
              <a:t>Occurs when checking for a condition before using a resource.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Image" descr="Image"/>
          <p:cNvPicPr>
            <a:picLocks noChangeAspect="1"/>
          </p:cNvPicPr>
          <p:nvPr/>
        </p:nvPicPr>
        <p:blipFill>
          <a:blip r:embed="rId2">
            <a:extLst/>
          </a:blip>
          <a:stretch>
            <a:fillRect/>
          </a:stretch>
        </p:blipFill>
        <p:spPr>
          <a:xfrm>
            <a:off x="487092" y="368819"/>
            <a:ext cx="12030616" cy="901596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9" name="Image" descr="Image"/>
          <p:cNvPicPr>
            <a:picLocks noChangeAspect="1"/>
          </p:cNvPicPr>
          <p:nvPr/>
        </p:nvPicPr>
        <p:blipFill>
          <a:blip r:embed="rId2">
            <a:extLst/>
          </a:blip>
          <a:stretch>
            <a:fillRect/>
          </a:stretch>
        </p:blipFill>
        <p:spPr>
          <a:xfrm>
            <a:off x="840536" y="723842"/>
            <a:ext cx="11323728" cy="830591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697566" y="706709"/>
            <a:ext cx="11609669" cy="8340182"/>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