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73" r:id="rId6"/>
    <p:sldId id="259" r:id="rId7"/>
    <p:sldId id="260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80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39FB55-30D8-C448-8064-403C1394A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F9E8D0-4104-B34D-A109-8397B7E1D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CF8F1D-E365-4041-8E5B-A4066F9A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58B-1B03-0440-9B5D-78EEF6157E65}" type="datetimeFigureOut">
              <a:rPr lang="it-IT" smtClean="0"/>
              <a:t>29/01/20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C094F7-72CB-464A-B1AC-FE944489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92A769-083D-4E47-A4B8-8AE4816B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CC8A-B966-E040-A60B-7147A9967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65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228D6F-A4B8-9640-A9A3-B5AEBA48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FC36FB-0FA0-9E42-9B0E-B9768ECEE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D57466-8EB8-C241-BCDB-1931F20C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58B-1B03-0440-9B5D-78EEF6157E65}" type="datetimeFigureOut">
              <a:rPr lang="it-IT" smtClean="0"/>
              <a:t>29/01/20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B5818D-3E74-4A4E-9B9D-3010C40B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E35549-2FA5-4A43-B167-02B4C9A4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CC8A-B966-E040-A60B-7147A9967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88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6932966-A348-0949-B88B-09C85AE45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4942C5-BDBC-D648-821D-B2DDFEDE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85D2EA-990E-0F45-A2D4-70AB7445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58B-1B03-0440-9B5D-78EEF6157E65}" type="datetimeFigureOut">
              <a:rPr lang="it-IT" smtClean="0"/>
              <a:t>29/01/20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44071-0705-B540-9793-6D43BE98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252352-2F4C-BA4A-ABD4-5EFFC0C6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CC8A-B966-E040-A60B-7147A9967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59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4EFB17-E34A-F241-B3B7-99279768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1E41F-063F-7240-A9A2-D36278AE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0FF1BC-B0CA-864D-806D-EB7902B7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58B-1B03-0440-9B5D-78EEF6157E65}" type="datetimeFigureOut">
              <a:rPr lang="it-IT" smtClean="0"/>
              <a:t>29/01/20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1FEBAE-CAA1-5049-AE3F-E2A3DA61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F7C2DE-CE8A-A549-8E22-CA34046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CC8A-B966-E040-A60B-7147A9967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8270C-C357-D644-8515-AF4618FE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763B21-F436-644C-B92C-19593284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93D4C8-7306-374F-82C8-D1994BEA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58B-1B03-0440-9B5D-78EEF6157E65}" type="datetimeFigureOut">
              <a:rPr lang="it-IT" smtClean="0"/>
              <a:t>29/01/20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633564-1F7C-0349-8C31-A12682FC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02120A-BB9C-A447-8281-0A5BB427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CC8A-B966-E040-A60B-7147A9967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440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E58D06-7257-874C-8879-7648D78A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7DF958-B525-4144-8B90-B0A2748BA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855BD6-1C77-7643-941A-27974E5DE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95A9E-CFDC-CB47-BCF8-60A0A9FE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58B-1B03-0440-9B5D-78EEF6157E65}" type="datetimeFigureOut">
              <a:rPr lang="it-IT" smtClean="0"/>
              <a:t>29/01/20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102438-8D05-9440-BBB0-DB1419C6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99B165-EC8F-614D-A19D-616AF4A9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CC8A-B966-E040-A60B-7147A9967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38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528BB-388E-E64A-A3C9-EAB2CBF2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01FA07-05B5-D24D-B58E-16760A5B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59E2C9-4CF7-E942-A841-B013BF21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51F2AC-CBB8-5449-A5BB-E3B6E20AA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B74F3D-D494-6449-9BDA-0ED1C2361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E6FC40-A6B9-8B49-B5FB-3E112E16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58B-1B03-0440-9B5D-78EEF6157E65}" type="datetimeFigureOut">
              <a:rPr lang="it-IT" smtClean="0"/>
              <a:t>29/01/20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B6C1235-54A0-7D4F-A523-0F01F97B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3812381-6CCD-7848-B440-49E3A364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CC8A-B966-E040-A60B-7147A9967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44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3C4C5-41A7-9543-A7A7-7D0898DB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9ABE9F-EBFE-C049-A789-9CBB347F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58B-1B03-0440-9B5D-78EEF6157E65}" type="datetimeFigureOut">
              <a:rPr lang="it-IT" smtClean="0"/>
              <a:t>29/01/20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48A864-DD3B-C646-BBA5-EA0480D3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18FED5-2806-7A4B-8240-15E57102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CC8A-B966-E040-A60B-7147A9967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58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C8F5BB-CB87-FC48-9FF9-AFD74216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58B-1B03-0440-9B5D-78EEF6157E65}" type="datetimeFigureOut">
              <a:rPr lang="it-IT" smtClean="0"/>
              <a:t>29/01/20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E75E89-E15A-B74E-A447-ECE5ABD9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91E7FA-A881-3846-BCFB-7C6BB459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CC8A-B966-E040-A60B-7147A9967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73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47242-1539-5A4A-BFC6-4B39F9D5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DBC453-3BA5-0E47-8172-44A51342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37CBD5-A27C-AB49-905A-7956C947E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00D735-90B3-914F-B75F-8419576D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58B-1B03-0440-9B5D-78EEF6157E65}" type="datetimeFigureOut">
              <a:rPr lang="it-IT" smtClean="0"/>
              <a:t>29/01/20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52F6D-7643-814D-A653-D890E676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58B387-905A-BD44-AEDA-1DC086B4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CC8A-B966-E040-A60B-7147A9967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08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28605F-0197-C34F-97ED-EFEB3A26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B97234C-70C9-B64F-8A70-03CEA12F4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07FF10-1A17-E844-B135-E097EE03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ED7069-096F-3940-837E-D00F7D4B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58B-1B03-0440-9B5D-78EEF6157E65}" type="datetimeFigureOut">
              <a:rPr lang="it-IT" smtClean="0"/>
              <a:t>29/01/20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A4219C-F156-304B-A6BB-D833A407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13AE47-9926-1043-9AE8-F32537B4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CC8A-B966-E040-A60B-7147A9967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034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D9B8BA-C3AE-9B48-BAA9-1C1FCA08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53C315-12E7-6F4C-8BE1-A48643FE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B7D788-329B-8D48-8C6B-9291BABC0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958B-1B03-0440-9B5D-78EEF6157E65}" type="datetimeFigureOut">
              <a:rPr lang="it-IT" smtClean="0"/>
              <a:t>29/01/20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7ED316-5B7B-9E46-9320-5024CE2E7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3BE70E-ACA9-5442-A9DB-8DABAF7F6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ECC8A-B966-E040-A60B-7147A9967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15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0538C5-2EF3-C246-B2C6-6F967C571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IACV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BA9B6A-87A4-0B48-AD76-115752EDD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S.12 - </a:t>
            </a:r>
            <a:r>
              <a:rPr lang="it-IT" dirty="0" err="1"/>
              <a:t>Parcel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16A91D-84BE-8141-8428-0A31401D1515}"/>
              </a:ext>
            </a:extLst>
          </p:cNvPr>
          <p:cNvSpPr txBox="1"/>
          <p:nvPr/>
        </p:nvSpPr>
        <p:spPr>
          <a:xfrm>
            <a:off x="10668000" y="6488668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Ghitti</a:t>
            </a:r>
            <a:r>
              <a:rPr lang="it-IT" dirty="0"/>
              <a:t> Marco</a:t>
            </a:r>
          </a:p>
        </p:txBody>
      </p:sp>
    </p:spTree>
    <p:extLst>
      <p:ext uri="{BB962C8B-B14F-4D97-AF65-F5344CB8AC3E}">
        <p14:creationId xmlns:p14="http://schemas.microsoft.com/office/powerpoint/2010/main" val="260853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C730A-2916-074E-BC2E-52050BA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 err="1"/>
              <a:t>Selected</a:t>
            </a:r>
            <a:r>
              <a:rPr lang="it-IT" sz="3600" dirty="0"/>
              <a:t> </a:t>
            </a:r>
            <a:r>
              <a:rPr lang="it-IT" sz="3600" dirty="0" err="1"/>
              <a:t>features</a:t>
            </a:r>
            <a:r>
              <a:rPr lang="it-IT" sz="3600" dirty="0"/>
              <a:t>: </a:t>
            </a:r>
            <a:r>
              <a:rPr lang="it-IT" sz="3600" dirty="0" err="1"/>
              <a:t>MaxMagOnArea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678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C730A-2916-074E-BC2E-52050BA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 err="1"/>
              <a:t>Selected</a:t>
            </a:r>
            <a:r>
              <a:rPr lang="it-IT" sz="3600" dirty="0"/>
              <a:t> </a:t>
            </a:r>
            <a:r>
              <a:rPr lang="it-IT" sz="3600" dirty="0" err="1"/>
              <a:t>features</a:t>
            </a:r>
            <a:r>
              <a:rPr lang="it-IT" sz="3600" dirty="0"/>
              <a:t>: </a:t>
            </a:r>
            <a:r>
              <a:rPr lang="it-IT" sz="3600" dirty="0" err="1"/>
              <a:t>MaxMagOnArea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88EF04-A404-5342-BF29-46304FD4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Load</a:t>
            </a:r>
            <a:r>
              <a:rPr lang="it-IT" dirty="0"/>
              <a:t> the image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5E845C4-2781-4C4A-A5A7-DC17BF05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806" y="2849193"/>
            <a:ext cx="4045994" cy="33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C730A-2916-074E-BC2E-52050BA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 err="1"/>
              <a:t>Selected</a:t>
            </a:r>
            <a:r>
              <a:rPr lang="it-IT" sz="3600" dirty="0"/>
              <a:t> </a:t>
            </a:r>
            <a:r>
              <a:rPr lang="it-IT" sz="3600" dirty="0" err="1"/>
              <a:t>features</a:t>
            </a:r>
            <a:r>
              <a:rPr lang="it-IT" sz="3600" dirty="0"/>
              <a:t>: </a:t>
            </a:r>
            <a:r>
              <a:rPr lang="it-IT" sz="3600" dirty="0" err="1"/>
              <a:t>MaxMagOnArea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88EF04-A404-5342-BF29-46304FD4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Load</a:t>
            </a:r>
            <a:r>
              <a:rPr lang="it-IT" dirty="0"/>
              <a:t> the image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Blur</a:t>
            </a:r>
            <a:r>
              <a:rPr lang="it-IT" dirty="0"/>
              <a:t> 3x3 </a:t>
            </a:r>
            <a:r>
              <a:rPr lang="it-IT" dirty="0" err="1"/>
              <a:t>kernel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3E50E5-4BF8-D74D-8B95-B3255F44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252" y="2886246"/>
            <a:ext cx="4088704" cy="324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0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C730A-2916-074E-BC2E-52050BA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 err="1"/>
              <a:t>Selected</a:t>
            </a:r>
            <a:r>
              <a:rPr lang="it-IT" sz="3600" dirty="0"/>
              <a:t> </a:t>
            </a:r>
            <a:r>
              <a:rPr lang="it-IT" sz="3600" dirty="0" err="1"/>
              <a:t>features</a:t>
            </a:r>
            <a:r>
              <a:rPr lang="it-IT" sz="3600" dirty="0"/>
              <a:t>: </a:t>
            </a:r>
            <a:r>
              <a:rPr lang="it-IT" sz="3600" dirty="0" err="1"/>
              <a:t>MaxMagOnArea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88EF04-A404-5342-BF29-46304FD4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205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Load</a:t>
            </a:r>
            <a:r>
              <a:rPr lang="it-IT" dirty="0"/>
              <a:t> the image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Blur</a:t>
            </a:r>
            <a:r>
              <a:rPr lang="it-IT" dirty="0"/>
              <a:t> 3x3 </a:t>
            </a:r>
            <a:r>
              <a:rPr lang="it-IT" dirty="0" err="1"/>
              <a:t>kernel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Compute </a:t>
            </a:r>
            <a:r>
              <a:rPr lang="it-IT" dirty="0" err="1"/>
              <a:t>derivatives</a:t>
            </a:r>
            <a:r>
              <a:rPr lang="it-IT" dirty="0"/>
              <a:t> and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magnitude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A6E12E-8A90-5443-9493-45C8EFAD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3740944"/>
            <a:ext cx="5245100" cy="5207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EA44803-E3ED-234C-A2E7-08DE67292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4380211"/>
            <a:ext cx="6121400" cy="254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44675B-7C15-C447-AF1C-63B39B4B0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241" y="2978051"/>
            <a:ext cx="3958366" cy="31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C730A-2916-074E-BC2E-52050BA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 err="1"/>
              <a:t>Selected</a:t>
            </a:r>
            <a:r>
              <a:rPr lang="it-IT" sz="3600" dirty="0"/>
              <a:t> </a:t>
            </a:r>
            <a:r>
              <a:rPr lang="it-IT" sz="3600" dirty="0" err="1"/>
              <a:t>features</a:t>
            </a:r>
            <a:r>
              <a:rPr lang="it-IT" sz="3600" dirty="0"/>
              <a:t>: </a:t>
            </a:r>
            <a:r>
              <a:rPr lang="it-IT" sz="3600" dirty="0" err="1"/>
              <a:t>MaxMagOnArea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88EF04-A404-5342-BF29-46304FD4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205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Load</a:t>
            </a:r>
            <a:r>
              <a:rPr lang="it-IT" dirty="0"/>
              <a:t> the image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Blur</a:t>
            </a:r>
            <a:r>
              <a:rPr lang="it-IT" dirty="0"/>
              <a:t> 3x3 </a:t>
            </a:r>
            <a:r>
              <a:rPr lang="it-IT" dirty="0" err="1"/>
              <a:t>kernel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Compute </a:t>
            </a:r>
            <a:r>
              <a:rPr lang="it-IT" dirty="0" err="1"/>
              <a:t>derivatives</a:t>
            </a:r>
            <a:r>
              <a:rPr lang="it-IT" dirty="0"/>
              <a:t> and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magnitude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Take the </a:t>
            </a:r>
            <a:r>
              <a:rPr lang="it-IT" dirty="0" err="1"/>
              <a:t>max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A6E12E-8A90-5443-9493-45C8EFAD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3740944"/>
            <a:ext cx="5245100" cy="5207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EA44803-E3ED-234C-A2E7-08DE67292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4380211"/>
            <a:ext cx="6121400" cy="254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5618C4C-F5BB-5640-B766-D0EC39536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5272237"/>
            <a:ext cx="5892800" cy="266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BE2881F-A804-8C48-8C4F-07C501FFFADB}"/>
                  </a:ext>
                </a:extLst>
              </p:cNvPr>
              <p:cNvSpPr txBox="1"/>
              <p:nvPr/>
            </p:nvSpPr>
            <p:spPr>
              <a:xfrm>
                <a:off x="8554452" y="4214823"/>
                <a:ext cx="2123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dirty="0"/>
                  <a:t>Max </a:t>
                </a:r>
                <a14:m>
                  <m:oMath xmlns:m="http://schemas.openxmlformats.org/officeDocument/2006/math">
                    <m:r>
                      <a:rPr lang="it-IT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sz="3200" dirty="0"/>
                  <a:t> 0.26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BE2881F-A804-8C48-8C4F-07C501FF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52" y="4214823"/>
                <a:ext cx="2123723" cy="584775"/>
              </a:xfrm>
              <a:prstGeom prst="rect">
                <a:avLst/>
              </a:prstGeom>
              <a:blipFill>
                <a:blip r:embed="rId5"/>
                <a:stretch>
                  <a:fillRect l="-7143" t="-12766" r="-5952" b="-29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86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A44D67-CC86-2242-B6DB-86BC177B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 err="1"/>
              <a:t>Scatterplot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A03063-E3D1-4D40-813E-F18A4FDA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05" y="1884946"/>
            <a:ext cx="4717716" cy="427885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50AFA1-BA7A-0B4D-8A71-C2A1F29F4D3B}"/>
              </a:ext>
            </a:extLst>
          </p:cNvPr>
          <p:cNvSpPr txBox="1"/>
          <p:nvPr/>
        </p:nvSpPr>
        <p:spPr>
          <a:xfrm rot="16200000">
            <a:off x="2775764" y="3839709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MagMagOnArea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067104-B235-9A4B-A6BD-5BB2BF145A19}"/>
              </a:ext>
            </a:extLst>
          </p:cNvPr>
          <p:cNvSpPr txBox="1"/>
          <p:nvPr/>
        </p:nvSpPr>
        <p:spPr>
          <a:xfrm>
            <a:off x="5873022" y="617339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H5</a:t>
            </a:r>
          </a:p>
        </p:txBody>
      </p:sp>
    </p:spTree>
    <p:extLst>
      <p:ext uri="{BB962C8B-B14F-4D97-AF65-F5344CB8AC3E}">
        <p14:creationId xmlns:p14="http://schemas.microsoft.com/office/powerpoint/2010/main" val="11478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/>
              <a:t>Training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82ACFE-7A57-DE4A-B939-E834D1BABE15}"/>
              </a:ext>
            </a:extLst>
          </p:cNvPr>
          <p:cNvSpPr txBox="1"/>
          <p:nvPr/>
        </p:nvSpPr>
        <p:spPr>
          <a:xfrm>
            <a:off x="838200" y="1810028"/>
            <a:ext cx="227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Split Train and Test set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2F2B8CE-2B99-894A-B8C4-3F4BF7DA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8700"/>
            <a:ext cx="8851900" cy="67310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56467766-ECA5-1A43-9223-00912B86D4AF}"/>
              </a:ext>
            </a:extLst>
          </p:cNvPr>
          <p:cNvSpPr/>
          <p:nvPr/>
        </p:nvSpPr>
        <p:spPr>
          <a:xfrm>
            <a:off x="838200" y="3753854"/>
            <a:ext cx="5976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TRAIN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D0CD234-8F15-7744-A932-FBF128F7D244}"/>
              </a:ext>
            </a:extLst>
          </p:cNvPr>
          <p:cNvSpPr/>
          <p:nvPr/>
        </p:nvSpPr>
        <p:spPr>
          <a:xfrm>
            <a:off x="6814200" y="3753854"/>
            <a:ext cx="29988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24355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/>
              <a:t>Training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9EBE938-633A-5E4F-895B-5C5159059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8700"/>
            <a:ext cx="8394700" cy="11303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82ACFE-7A57-DE4A-B939-E834D1BABE15}"/>
              </a:ext>
            </a:extLst>
          </p:cNvPr>
          <p:cNvSpPr txBox="1"/>
          <p:nvPr/>
        </p:nvSpPr>
        <p:spPr>
          <a:xfrm>
            <a:off x="838200" y="1810028"/>
            <a:ext cx="415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Hyperparameters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9240CD3-7D32-6C41-904F-43BED0D84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26" y="4524877"/>
            <a:ext cx="2032000" cy="6477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D3461C-FDA3-DA48-9191-71C3C653A950}"/>
              </a:ext>
            </a:extLst>
          </p:cNvPr>
          <p:cNvSpPr txBox="1"/>
          <p:nvPr/>
        </p:nvSpPr>
        <p:spPr>
          <a:xfrm>
            <a:off x="838200" y="4037012"/>
            <a:ext cx="280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Found</a:t>
            </a:r>
            <a:r>
              <a:rPr lang="it-IT" dirty="0"/>
              <a:t> best </a:t>
            </a:r>
            <a:r>
              <a:rPr lang="it-IT" dirty="0" err="1"/>
              <a:t>hyperparameter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09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/>
              <a:t>Training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82ACFE-7A57-DE4A-B939-E834D1BABE15}"/>
              </a:ext>
            </a:extLst>
          </p:cNvPr>
          <p:cNvSpPr txBox="1"/>
          <p:nvPr/>
        </p:nvSpPr>
        <p:spPr>
          <a:xfrm>
            <a:off x="838200" y="1810028"/>
            <a:ext cx="23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CV score on training set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D3461C-FDA3-DA48-9191-71C3C653A950}"/>
              </a:ext>
            </a:extLst>
          </p:cNvPr>
          <p:cNvSpPr txBox="1"/>
          <p:nvPr/>
        </p:nvSpPr>
        <p:spPr>
          <a:xfrm>
            <a:off x="838200" y="4037012"/>
            <a:ext cx="229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Final</a:t>
            </a:r>
            <a:r>
              <a:rPr lang="it-IT" dirty="0"/>
              <a:t> score on test set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5CCCF9F-C964-C145-90EC-9A88F686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26" y="2374900"/>
            <a:ext cx="8458200" cy="10541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634561B-ADD0-6441-8014-8F9CB4B0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26" y="4568658"/>
            <a:ext cx="2590800" cy="58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6AA7ADA-3A9C-D74A-AB75-ADAF7F8ED7FA}"/>
                  </a:ext>
                </a:extLst>
              </p:cNvPr>
              <p:cNvSpPr txBox="1"/>
              <p:nvPr/>
            </p:nvSpPr>
            <p:spPr>
              <a:xfrm>
                <a:off x="6743027" y="4568658"/>
                <a:ext cx="1975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400" dirty="0">
                    <a:ea typeface="Cambria Math" panose="02040503050406030204" pitchFamily="18" charset="0"/>
                  </a:rPr>
                  <a:t>Accuracy</a:t>
                </a:r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74%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6AA7ADA-3A9C-D74A-AB75-ADAF7F8ED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027" y="4568658"/>
                <a:ext cx="1975349" cy="461665"/>
              </a:xfrm>
              <a:prstGeom prst="rect">
                <a:avLst/>
              </a:prstGeom>
              <a:blipFill>
                <a:blip r:embed="rId4"/>
                <a:stretch>
                  <a:fillRect l="-4487" t="-13889" r="-1282" b="-2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2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 err="1"/>
              <a:t>Explainability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F8D1F9A-C6B2-B740-A885-67A03E32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91" y="1690688"/>
            <a:ext cx="8296417" cy="45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FE101-821C-F841-AC7C-751687F7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S.12 </a:t>
            </a:r>
            <a:r>
              <a:rPr lang="it-IT" dirty="0" err="1"/>
              <a:t>Parcel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A5FAF4-56BD-EC4F-8FDA-F2D56565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4751"/>
            <a:ext cx="2968967" cy="226721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F8ABFFC-9E75-8940-B6D2-34BC3A8DA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7" y="3204750"/>
            <a:ext cx="2884705" cy="226721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1053E5F-4E76-4A47-942F-E12B84847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095" y="3204750"/>
            <a:ext cx="2884705" cy="223189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61510C6-4F74-BA48-BE11-F8BAD444B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49" y="1455552"/>
            <a:ext cx="9227769" cy="13464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1730EFA-2563-6A4A-B10C-A1FF4C825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433" y="2887250"/>
            <a:ext cx="1206500" cy="3175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EDBE584-8569-CC4C-9D0A-011065141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9549" y="2874550"/>
            <a:ext cx="1612900" cy="3302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AC3717B-F817-814D-8E50-C9ECE07922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6447" y="2887250"/>
            <a:ext cx="1270000" cy="3429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3827CB5-6244-BF45-BAFB-C05348AE54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940" y="5560342"/>
            <a:ext cx="9410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6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</a:t>
            </a:r>
            <a:br>
              <a:rPr lang="it-IT" dirty="0"/>
            </a:br>
            <a:r>
              <a:rPr lang="it-IT" sz="3600" dirty="0"/>
              <a:t>Architecture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7D1345B-109D-1744-9B93-6369332D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11" y="0"/>
            <a:ext cx="7175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7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</a:t>
            </a:r>
            <a:br>
              <a:rPr lang="it-IT" dirty="0"/>
            </a:br>
            <a:r>
              <a:rPr lang="it-IT" sz="3600" dirty="0"/>
              <a:t>Architecture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7D1345B-109D-1744-9B93-6369332D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11" y="0"/>
            <a:ext cx="7175500" cy="24003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913C8A7-21A5-4A46-A2DE-B08BB6A38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642" y="2435656"/>
            <a:ext cx="8077200" cy="35837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BD38C4-131A-484E-9900-9D07C1433EE2}"/>
              </a:ext>
            </a:extLst>
          </p:cNvPr>
          <p:cNvSpPr txBox="1"/>
          <p:nvPr/>
        </p:nvSpPr>
        <p:spPr>
          <a:xfrm>
            <a:off x="426789" y="2400300"/>
            <a:ext cx="3509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2 Conv2D </a:t>
            </a:r>
            <a:r>
              <a:rPr lang="it-IT" sz="2800" dirty="0" err="1"/>
              <a:t>layers</a:t>
            </a:r>
            <a:r>
              <a:rPr lang="it-IT" sz="2800" dirty="0"/>
              <a:t> and 4 dense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Regularized</a:t>
            </a:r>
            <a:r>
              <a:rPr lang="it-IT" sz="2800" dirty="0"/>
              <a:t> with L1,L2 and </a:t>
            </a:r>
            <a:r>
              <a:rPr lang="it-IT" sz="2800" dirty="0" err="1"/>
              <a:t>dropout</a:t>
            </a:r>
            <a:r>
              <a:rPr lang="it-IT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Relu</a:t>
            </a:r>
            <a:r>
              <a:rPr lang="it-IT" sz="2800" dirty="0"/>
              <a:t> </a:t>
            </a:r>
            <a:r>
              <a:rPr lang="it-IT" sz="2800" dirty="0" err="1"/>
              <a:t>activations</a:t>
            </a:r>
            <a:r>
              <a:rPr lang="it-IT" sz="2800" dirty="0"/>
              <a:t> </a:t>
            </a:r>
            <a:r>
              <a:rPr lang="it-IT" sz="2800" dirty="0" err="1"/>
              <a:t>except</a:t>
            </a:r>
            <a:r>
              <a:rPr lang="it-IT" sz="2800" dirty="0"/>
              <a:t> for the last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layers</a:t>
            </a: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Adam </a:t>
            </a:r>
            <a:r>
              <a:rPr lang="it-IT" sz="2800" dirty="0" err="1"/>
              <a:t>optimizer</a:t>
            </a: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Crossentropy</a:t>
            </a:r>
            <a:r>
              <a:rPr lang="it-IT" sz="2800" dirty="0"/>
              <a:t> </a:t>
            </a:r>
            <a:r>
              <a:rPr lang="it-IT" sz="2800" dirty="0" err="1"/>
              <a:t>loss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83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</a:t>
            </a:r>
            <a:br>
              <a:rPr lang="it-IT" dirty="0"/>
            </a:br>
            <a:r>
              <a:rPr lang="it-IT" sz="3600" dirty="0"/>
              <a:t>Train-</a:t>
            </a:r>
            <a:r>
              <a:rPr lang="it-IT" sz="3600" dirty="0" err="1"/>
              <a:t>Dev</a:t>
            </a:r>
            <a:r>
              <a:rPr lang="it-IT" sz="3600" dirty="0"/>
              <a:t>-Test split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CB6805-8633-5D4A-A70F-C07AE529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6805"/>
            <a:ext cx="9468853" cy="109219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41023A-EA42-CC41-AC00-07FCE11D3ACB}"/>
              </a:ext>
            </a:extLst>
          </p:cNvPr>
          <p:cNvSpPr txBox="1"/>
          <p:nvPr/>
        </p:nvSpPr>
        <p:spPr>
          <a:xfrm>
            <a:off x="878305" y="1900989"/>
            <a:ext cx="549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third</a:t>
            </a:r>
            <a:r>
              <a:rPr lang="it-IT" dirty="0"/>
              <a:t> of the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kept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Test </a:t>
            </a:r>
            <a:r>
              <a:rPr lang="it-IT" dirty="0" err="1"/>
              <a:t>dataset</a:t>
            </a:r>
            <a:r>
              <a:rPr lang="it-IT" dirty="0"/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80E0867-61F8-8E4B-A1B7-990CCD23CD6C}"/>
              </a:ext>
            </a:extLst>
          </p:cNvPr>
          <p:cNvSpPr txBox="1"/>
          <p:nvPr/>
        </p:nvSpPr>
        <p:spPr>
          <a:xfrm>
            <a:off x="838200" y="3705785"/>
            <a:ext cx="697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fifth</a:t>
            </a:r>
            <a:r>
              <a:rPr lang="it-IT" dirty="0"/>
              <a:t> of the </a:t>
            </a:r>
            <a:r>
              <a:rPr lang="it-IT" dirty="0" err="1"/>
              <a:t>remaining</a:t>
            </a:r>
            <a:r>
              <a:rPr lang="it-IT" dirty="0"/>
              <a:t> test </a:t>
            </a:r>
            <a:r>
              <a:rPr lang="it-IT" dirty="0" err="1"/>
              <a:t>datatset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kept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early</a:t>
            </a:r>
            <a:r>
              <a:rPr lang="it-IT" dirty="0"/>
              <a:t> </a:t>
            </a:r>
            <a:r>
              <a:rPr lang="it-IT" dirty="0" err="1"/>
              <a:t>stopping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5927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</a:t>
            </a:r>
            <a:br>
              <a:rPr lang="it-IT" dirty="0"/>
            </a:br>
            <a:r>
              <a:rPr lang="it-IT" sz="3600" dirty="0"/>
              <a:t>Training procedure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2B297DA-3582-8043-82E0-2B0F1655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69" y="2362387"/>
            <a:ext cx="8033084" cy="315700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00634E-D15C-0B42-993E-7B1994F17B6E}"/>
              </a:ext>
            </a:extLst>
          </p:cNvPr>
          <p:cNvSpPr txBox="1"/>
          <p:nvPr/>
        </p:nvSpPr>
        <p:spPr>
          <a:xfrm>
            <a:off x="360947" y="2171173"/>
            <a:ext cx="29798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Model </a:t>
            </a:r>
            <a:r>
              <a:rPr lang="it-IT" sz="2800" dirty="0" err="1"/>
              <a:t>trained</a:t>
            </a:r>
            <a:r>
              <a:rPr lang="it-IT" sz="2800" dirty="0"/>
              <a:t> </a:t>
            </a:r>
            <a:r>
              <a:rPr lang="it-IT" sz="2800" dirty="0" err="1"/>
              <a:t>until</a:t>
            </a:r>
            <a:r>
              <a:rPr lang="it-IT" sz="2800" dirty="0"/>
              <a:t> the </a:t>
            </a:r>
            <a:r>
              <a:rPr lang="it-IT" sz="2800" dirty="0" err="1"/>
              <a:t>validation</a:t>
            </a:r>
            <a:r>
              <a:rPr lang="it-IT" sz="2800" dirty="0"/>
              <a:t> </a:t>
            </a:r>
            <a:r>
              <a:rPr lang="it-IT" sz="2800" dirty="0" err="1"/>
              <a:t>loss</a:t>
            </a:r>
            <a:r>
              <a:rPr lang="it-IT" sz="2800" dirty="0"/>
              <a:t> do </a:t>
            </a:r>
            <a:r>
              <a:rPr lang="it-IT" sz="2800" dirty="0" err="1"/>
              <a:t>not</a:t>
            </a:r>
            <a:r>
              <a:rPr lang="it-IT" sz="2800" dirty="0"/>
              <a:t> </a:t>
            </a:r>
            <a:r>
              <a:rPr lang="it-IT" sz="2800" dirty="0" err="1"/>
              <a:t>improve</a:t>
            </a:r>
            <a:r>
              <a:rPr lang="it-IT" sz="2800" dirty="0"/>
              <a:t> for 30 </a:t>
            </a:r>
            <a:r>
              <a:rPr lang="it-IT" sz="2800" dirty="0" err="1"/>
              <a:t>epochs</a:t>
            </a: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Batch </a:t>
            </a:r>
            <a:r>
              <a:rPr lang="it-IT" sz="2800" dirty="0" err="1"/>
              <a:t>size</a:t>
            </a:r>
            <a:r>
              <a:rPr lang="it-IT" sz="2800" dirty="0"/>
              <a:t> 128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Best model </a:t>
            </a:r>
            <a:r>
              <a:rPr lang="it-IT" sz="2800" dirty="0" err="1"/>
              <a:t>saved</a:t>
            </a:r>
            <a:r>
              <a:rPr lang="it-IT" sz="2800" dirty="0"/>
              <a:t> in .h5 file</a:t>
            </a:r>
          </a:p>
        </p:txBody>
      </p:sp>
    </p:spTree>
    <p:extLst>
      <p:ext uri="{BB962C8B-B14F-4D97-AF65-F5344CB8AC3E}">
        <p14:creationId xmlns:p14="http://schemas.microsoft.com/office/powerpoint/2010/main" val="2703321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</a:t>
            </a:r>
            <a:br>
              <a:rPr lang="it-IT" dirty="0"/>
            </a:br>
            <a:r>
              <a:rPr lang="it-IT" sz="3600" dirty="0"/>
              <a:t>Data </a:t>
            </a:r>
            <a:r>
              <a:rPr lang="it-IT" sz="3600" dirty="0" err="1"/>
              <a:t>augmentation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0C61974-7450-D146-803D-1D9CDFAA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350"/>
            <a:ext cx="3517900" cy="20193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C632B9-FA77-8E48-A40A-E86ADA26B120}"/>
              </a:ext>
            </a:extLst>
          </p:cNvPr>
          <p:cNvSpPr txBox="1"/>
          <p:nvPr/>
        </p:nvSpPr>
        <p:spPr>
          <a:xfrm>
            <a:off x="838200" y="1870353"/>
            <a:ext cx="639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augmentation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enhance</a:t>
            </a:r>
            <a:r>
              <a:rPr lang="it-IT" dirty="0"/>
              <a:t> the training </a:t>
            </a:r>
            <a:r>
              <a:rPr lang="it-IT" dirty="0" err="1"/>
              <a:t>dataset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238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</a:t>
            </a:r>
            <a:br>
              <a:rPr lang="it-IT" dirty="0"/>
            </a:br>
            <a:r>
              <a:rPr lang="it-IT" sz="3600" dirty="0"/>
              <a:t>Test </a:t>
            </a:r>
            <a:r>
              <a:rPr lang="it-IT" sz="3600" dirty="0" err="1"/>
              <a:t>dataset</a:t>
            </a:r>
            <a:r>
              <a:rPr lang="it-IT" sz="3600" dirty="0"/>
              <a:t> </a:t>
            </a:r>
            <a:r>
              <a:rPr lang="it-IT" sz="3600" dirty="0" err="1"/>
              <a:t>results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EC632B9-FA77-8E48-A40A-E86ADA26B120}"/>
                  </a:ext>
                </a:extLst>
              </p:cNvPr>
              <p:cNvSpPr txBox="1"/>
              <p:nvPr/>
            </p:nvSpPr>
            <p:spPr>
              <a:xfrm>
                <a:off x="838200" y="1870353"/>
                <a:ext cx="4484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The </a:t>
                </a:r>
                <a:r>
                  <a:rPr lang="it-IT" dirty="0" err="1"/>
                  <a:t>trained</a:t>
                </a:r>
                <a:r>
                  <a:rPr lang="it-IT" dirty="0"/>
                  <a:t> model </a:t>
                </a:r>
                <a:r>
                  <a:rPr lang="it-IT" dirty="0" err="1"/>
                  <a:t>have</a:t>
                </a:r>
                <a:r>
                  <a:rPr lang="it-IT" dirty="0"/>
                  <a:t> an </a:t>
                </a:r>
                <a:r>
                  <a:rPr lang="it-IT" dirty="0" err="1"/>
                  <a:t>accuracy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dirty="0"/>
                  <a:t> 85%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EC632B9-FA77-8E48-A40A-E86ADA26B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0353"/>
                <a:ext cx="4484369" cy="369332"/>
              </a:xfrm>
              <a:prstGeom prst="rect">
                <a:avLst/>
              </a:prstGeom>
              <a:blipFill>
                <a:blip r:embed="rId2"/>
                <a:stretch>
                  <a:fillRect l="-1130" t="-6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9972B226-E219-F141-B448-E80EEAF1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9350"/>
            <a:ext cx="4559300" cy="14986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DA27A6-05EF-1345-B511-C3CD8503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71787"/>
            <a:ext cx="6896100" cy="11811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862E12E-6FDD-3E4A-AE02-B735541811D2}"/>
              </a:ext>
            </a:extLst>
          </p:cNvPr>
          <p:cNvSpPr txBox="1"/>
          <p:nvPr/>
        </p:nvSpPr>
        <p:spPr>
          <a:xfrm>
            <a:off x="838200" y="4461946"/>
            <a:ext cx="348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evenly</a:t>
            </a:r>
            <a:r>
              <a:rPr lang="it-IT" dirty="0"/>
              <a:t> spread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072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</a:t>
            </a:r>
            <a:br>
              <a:rPr lang="it-IT" dirty="0"/>
            </a:br>
            <a:r>
              <a:rPr lang="it-IT" sz="3600" dirty="0"/>
              <a:t>False </a:t>
            </a:r>
            <a:r>
              <a:rPr lang="it-IT" sz="3600" dirty="0" err="1"/>
              <a:t>negatives</a:t>
            </a:r>
            <a:r>
              <a:rPr lang="it-IT" sz="3600" dirty="0"/>
              <a:t> - Double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DDCB7C-9B31-E649-AF5D-8AC2CC19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7974"/>
            <a:ext cx="2193478" cy="21436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852E491-48E6-BE48-BB8F-F7379875F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740" y="1763084"/>
            <a:ext cx="2327223" cy="209282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8F3C513-6CCC-224F-AA08-739262F20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026" y="1823664"/>
            <a:ext cx="2326774" cy="203224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6F5ABE3-E9A3-4749-90F4-AD3381310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026" y="4174295"/>
            <a:ext cx="2326774" cy="214546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162774E-671E-904C-9B3C-DE81BBBCA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5740" y="4196958"/>
            <a:ext cx="2326774" cy="210014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A26CBDB-1BAC-B349-A516-C04F8DBAD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364" y="4126169"/>
            <a:ext cx="2334610" cy="21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</a:t>
            </a:r>
            <a:br>
              <a:rPr lang="it-IT" dirty="0"/>
            </a:br>
            <a:r>
              <a:rPr lang="it-IT" sz="3600" dirty="0"/>
              <a:t>False </a:t>
            </a:r>
            <a:r>
              <a:rPr lang="it-IT" sz="3600" dirty="0" err="1"/>
              <a:t>positives</a:t>
            </a:r>
            <a:r>
              <a:rPr lang="it-IT" sz="3600" dirty="0"/>
              <a:t> - Double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448931-39AE-B845-88FB-01B455DB4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7425"/>
            <a:ext cx="2228850" cy="21414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24B956-EB95-6341-A527-63CE0E53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54" y="2027425"/>
            <a:ext cx="2296871" cy="214144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FE41435-0345-0144-909F-99459F656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929" y="2027425"/>
            <a:ext cx="2296871" cy="21908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D5BA230-87EC-D545-AA00-D0499E9B0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51430"/>
            <a:ext cx="2346078" cy="218489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27821A8-956E-FA4D-86A9-1C3A4FE8A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267" y="4394883"/>
            <a:ext cx="2219158" cy="214144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FBB7391-2E6C-8141-81EF-3953F690B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063" y="4233351"/>
            <a:ext cx="2349407" cy="230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3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</a:t>
            </a:r>
            <a:br>
              <a:rPr lang="it-IT" dirty="0"/>
            </a:br>
            <a:r>
              <a:rPr lang="it-IT" sz="3600" dirty="0"/>
              <a:t>False </a:t>
            </a:r>
            <a:r>
              <a:rPr lang="it-IT" sz="3600" dirty="0" err="1"/>
              <a:t>negatives</a:t>
            </a:r>
            <a:r>
              <a:rPr lang="it-IT" sz="3600" dirty="0"/>
              <a:t> - </a:t>
            </a:r>
            <a:r>
              <a:rPr lang="it-IT" sz="3600" dirty="0" err="1"/>
              <a:t>Envelope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4F7263-02CA-FD40-A294-F426372B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3801"/>
            <a:ext cx="2274303" cy="223039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36914D-A1E8-5E4A-B057-6B44D565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52" y="2245640"/>
            <a:ext cx="2374295" cy="22303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B4E344A-4BF7-244C-8D04-3D90317D0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496" y="2381962"/>
            <a:ext cx="2274304" cy="20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8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</a:t>
            </a:r>
            <a:br>
              <a:rPr lang="it-IT" dirty="0"/>
            </a:br>
            <a:r>
              <a:rPr lang="it-IT" sz="3600" dirty="0"/>
              <a:t>False </a:t>
            </a:r>
            <a:r>
              <a:rPr lang="it-IT" sz="3600" dirty="0" err="1"/>
              <a:t>positives</a:t>
            </a:r>
            <a:r>
              <a:rPr lang="it-IT" sz="3600" dirty="0"/>
              <a:t> - </a:t>
            </a:r>
            <a:r>
              <a:rPr lang="it-IT" sz="3600" dirty="0" err="1"/>
              <a:t>Envelope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359673-AB3C-3046-BBAB-956D7A7A2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8189"/>
            <a:ext cx="2226606" cy="214162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B0A3EC0-BF74-394A-A804-DEBBEEE8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96" y="2358189"/>
            <a:ext cx="2226607" cy="209267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54E317E-230D-014B-B9FF-F589006E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192" y="2358189"/>
            <a:ext cx="2226608" cy="21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1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883AAE-1B3E-2840-B70B-D47CB11E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Dataset</a:t>
            </a:r>
            <a:r>
              <a:rPr lang="it-IT" dirty="0"/>
              <a:t> and </a:t>
            </a:r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B65D28-A42D-5044-9D19-C1E1E2A4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of 2052 images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/>
              <a:t>Double: 471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err="1"/>
              <a:t>Envelope</a:t>
            </a:r>
            <a:r>
              <a:rPr lang="it-IT" dirty="0"/>
              <a:t>: 879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err="1"/>
              <a:t>Parcel</a:t>
            </a:r>
            <a:r>
              <a:rPr lang="it-IT" dirty="0"/>
              <a:t>: 702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images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resized</a:t>
            </a:r>
            <a:r>
              <a:rPr lang="it-IT" dirty="0"/>
              <a:t> to 50x50 </a:t>
            </a:r>
            <a:r>
              <a:rPr lang="it-IT" dirty="0" err="1"/>
              <a:t>pixels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7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</a:t>
            </a:r>
            <a:br>
              <a:rPr lang="it-IT" dirty="0"/>
            </a:br>
            <a:r>
              <a:rPr lang="it-IT" sz="3600" dirty="0"/>
              <a:t>False </a:t>
            </a:r>
            <a:r>
              <a:rPr lang="it-IT" sz="3600" dirty="0" err="1"/>
              <a:t>negatives</a:t>
            </a:r>
            <a:r>
              <a:rPr lang="it-IT" sz="3600" dirty="0"/>
              <a:t> - </a:t>
            </a:r>
            <a:r>
              <a:rPr lang="it-IT" sz="3600" dirty="0" err="1"/>
              <a:t>Parcel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26BD83-8A3A-CD49-9393-FF27748A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1364"/>
            <a:ext cx="2271384" cy="213527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E48156-FBA8-2047-B730-0CD03368E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308" y="2361364"/>
            <a:ext cx="2271384" cy="216735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2EC5D8B-FAA7-064A-8F1B-5FA8EF5F5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416" y="2361364"/>
            <a:ext cx="2335362" cy="21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61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1571D-4747-6F46-8169-548ED88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</a:t>
            </a:r>
            <a:br>
              <a:rPr lang="it-IT" dirty="0"/>
            </a:br>
            <a:r>
              <a:rPr lang="it-IT" sz="3600" dirty="0"/>
              <a:t>False </a:t>
            </a:r>
            <a:r>
              <a:rPr lang="it-IT" sz="3600" dirty="0" err="1"/>
              <a:t>positives</a:t>
            </a:r>
            <a:r>
              <a:rPr lang="it-IT" sz="3600" dirty="0"/>
              <a:t> - </a:t>
            </a:r>
            <a:r>
              <a:rPr lang="it-IT" sz="3600" dirty="0" err="1"/>
              <a:t>Parcel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EBE24A-79F7-9C4A-8F0C-9116FB73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1364"/>
            <a:ext cx="2356454" cy="213527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B8BA4C-8E64-0B4C-BDC2-6DE5549F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348" y="2361364"/>
            <a:ext cx="2270308" cy="213527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B5AE0E-7588-254E-97AC-C3CFBFB0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306" y="2361364"/>
            <a:ext cx="2263387" cy="21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68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F18BE-D6EE-E144-BE0E-8D4650CF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CB8E17-6C0D-F548-B5DA-8373663C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CNN </a:t>
            </a:r>
            <a:r>
              <a:rPr lang="it-IT" dirty="0" err="1"/>
              <a:t>models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expense</a:t>
            </a:r>
            <a:r>
              <a:rPr lang="it-IT" dirty="0"/>
              <a:t> of the </a:t>
            </a: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/>
              <a:t>explain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.</a:t>
            </a:r>
          </a:p>
          <a:p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features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model (e.g. Clustering).</a:t>
            </a:r>
          </a:p>
          <a:p>
            <a:r>
              <a:rPr lang="it-IT" dirty="0"/>
              <a:t>More data </a:t>
            </a:r>
            <a:r>
              <a:rPr lang="it-IT" dirty="0" err="1"/>
              <a:t>points</a:t>
            </a:r>
            <a:r>
              <a:rPr lang="it-IT" dirty="0"/>
              <a:t> </a:t>
            </a:r>
            <a:r>
              <a:rPr lang="it-IT" dirty="0" err="1"/>
              <a:t>whould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performances of CNN model.</a:t>
            </a:r>
          </a:p>
          <a:p>
            <a:r>
              <a:rPr lang="it-IT" dirty="0"/>
              <a:t>To </a:t>
            </a:r>
            <a:r>
              <a:rPr lang="it-IT" dirty="0" err="1"/>
              <a:t>deploy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retrain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on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the test set,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accuracy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21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C730A-2916-074E-BC2E-52050BA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 err="1"/>
              <a:t>Selected</a:t>
            </a:r>
            <a:r>
              <a:rPr lang="it-IT" sz="3600" dirty="0"/>
              <a:t> </a:t>
            </a:r>
            <a:r>
              <a:rPr lang="it-IT" sz="3600" dirty="0" err="1"/>
              <a:t>features</a:t>
            </a:r>
            <a:r>
              <a:rPr lang="it-IT" sz="3600" dirty="0"/>
              <a:t>: H5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749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C730A-2916-074E-BC2E-52050BA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 err="1"/>
              <a:t>Selected</a:t>
            </a:r>
            <a:r>
              <a:rPr lang="it-IT" sz="3600" dirty="0"/>
              <a:t> </a:t>
            </a:r>
            <a:r>
              <a:rPr lang="it-IT" sz="3600" dirty="0" err="1"/>
              <a:t>features</a:t>
            </a:r>
            <a:r>
              <a:rPr lang="it-IT" sz="3600" dirty="0"/>
              <a:t>: H5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88EF04-A404-5342-BF29-46304FD4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Load</a:t>
            </a:r>
            <a:r>
              <a:rPr lang="it-IT" dirty="0"/>
              <a:t> the image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525DEC-6244-C64D-A412-7B4C49BC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806" y="2849193"/>
            <a:ext cx="4045994" cy="33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9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C730A-2916-074E-BC2E-52050BA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 err="1"/>
              <a:t>Selected</a:t>
            </a:r>
            <a:r>
              <a:rPr lang="it-IT" sz="3600" dirty="0"/>
              <a:t> </a:t>
            </a:r>
            <a:r>
              <a:rPr lang="it-IT" sz="3600" dirty="0" err="1"/>
              <a:t>features</a:t>
            </a:r>
            <a:r>
              <a:rPr lang="it-IT" sz="3600" dirty="0"/>
              <a:t>: H5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88EF04-A404-5342-BF29-46304FD4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Load</a:t>
            </a:r>
            <a:r>
              <a:rPr lang="it-IT" dirty="0"/>
              <a:t> the image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Blur</a:t>
            </a:r>
            <a:r>
              <a:rPr lang="it-IT" dirty="0"/>
              <a:t> 3x3 </a:t>
            </a:r>
            <a:r>
              <a:rPr lang="it-IT" dirty="0" err="1"/>
              <a:t>kernel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A45D22-2955-1642-898C-DFD1BC74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252" y="2886246"/>
            <a:ext cx="4088704" cy="324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9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C730A-2916-074E-BC2E-52050BA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 err="1"/>
              <a:t>Selected</a:t>
            </a:r>
            <a:r>
              <a:rPr lang="it-IT" sz="3600" dirty="0"/>
              <a:t> </a:t>
            </a:r>
            <a:r>
              <a:rPr lang="it-IT" sz="3600" dirty="0" err="1"/>
              <a:t>features</a:t>
            </a:r>
            <a:r>
              <a:rPr lang="it-IT" sz="3600" dirty="0"/>
              <a:t>: H5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88EF04-A404-5342-BF29-46304FD4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Load</a:t>
            </a:r>
            <a:r>
              <a:rPr lang="it-IT" dirty="0"/>
              <a:t> the image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Blur</a:t>
            </a:r>
            <a:r>
              <a:rPr lang="it-IT" dirty="0"/>
              <a:t> 3x3 </a:t>
            </a:r>
            <a:r>
              <a:rPr lang="it-IT" dirty="0" err="1"/>
              <a:t>kernel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Compute </a:t>
            </a:r>
            <a:r>
              <a:rPr lang="it-IT" dirty="0" err="1"/>
              <a:t>np.histogram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C86080-7D48-6A47-8667-3F8341C2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639405"/>
            <a:ext cx="5029200" cy="3124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7C40ED0-712C-4F4C-87D5-8001BB63D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6172206" cy="2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0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C730A-2916-074E-BC2E-52050BA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 err="1"/>
              <a:t>Selected</a:t>
            </a:r>
            <a:r>
              <a:rPr lang="it-IT" sz="3600" dirty="0"/>
              <a:t> </a:t>
            </a:r>
            <a:r>
              <a:rPr lang="it-IT" sz="3600" dirty="0" err="1"/>
              <a:t>features</a:t>
            </a:r>
            <a:r>
              <a:rPr lang="it-IT" sz="3600" dirty="0"/>
              <a:t>: H5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88EF04-A404-5342-BF29-46304FD4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Load</a:t>
            </a:r>
            <a:r>
              <a:rPr lang="it-IT" dirty="0"/>
              <a:t> the image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Blur</a:t>
            </a:r>
            <a:r>
              <a:rPr lang="it-IT" dirty="0"/>
              <a:t> 3x3 </a:t>
            </a:r>
            <a:r>
              <a:rPr lang="it-IT" dirty="0" err="1"/>
              <a:t>kernel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Compute </a:t>
            </a:r>
            <a:r>
              <a:rPr lang="it-IT" dirty="0" err="1"/>
              <a:t>np.histogram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Divide the </a:t>
            </a:r>
            <a:r>
              <a:rPr lang="it-IT" dirty="0" err="1"/>
              <a:t>histogram</a:t>
            </a:r>
            <a:r>
              <a:rPr lang="it-IT" dirty="0"/>
              <a:t> in 5 </a:t>
            </a:r>
            <a:r>
              <a:rPr lang="it-IT" dirty="0" err="1"/>
              <a:t>bins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C86080-7D48-6A47-8667-3F8341C2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626878"/>
            <a:ext cx="5029200" cy="3124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F9832B2-D5DD-F54B-860A-61224F8C6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6172206" cy="253652"/>
          </a:xfrm>
          <a:prstGeom prst="rect">
            <a:avLst/>
          </a:prstGeom>
        </p:spPr>
      </p:pic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64138620-7E88-2E4C-BEAD-675DE9D63C14}"/>
              </a:ext>
            </a:extLst>
          </p:cNvPr>
          <p:cNvSpPr/>
          <p:nvPr/>
        </p:nvSpPr>
        <p:spPr>
          <a:xfrm rot="16200000">
            <a:off x="8064152" y="5649934"/>
            <a:ext cx="300625" cy="6450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FD1E9444-02F0-AA41-B34F-892EE717EFAC}"/>
              </a:ext>
            </a:extLst>
          </p:cNvPr>
          <p:cNvSpPr/>
          <p:nvPr/>
        </p:nvSpPr>
        <p:spPr>
          <a:xfrm rot="16200000">
            <a:off x="8805797" y="5649934"/>
            <a:ext cx="300625" cy="6450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46D90EDD-DF16-0A41-98BF-78F28C92FC8B}"/>
              </a:ext>
            </a:extLst>
          </p:cNvPr>
          <p:cNvSpPr/>
          <p:nvPr/>
        </p:nvSpPr>
        <p:spPr>
          <a:xfrm rot="16200000">
            <a:off x="11030732" y="5649934"/>
            <a:ext cx="300625" cy="6450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CCAA8DC1-F578-6349-AD02-3EEBE47D83F6}"/>
              </a:ext>
            </a:extLst>
          </p:cNvPr>
          <p:cNvSpPr/>
          <p:nvPr/>
        </p:nvSpPr>
        <p:spPr>
          <a:xfrm rot="16200000">
            <a:off x="9547442" y="5651566"/>
            <a:ext cx="300625" cy="6450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46F9A58D-D212-1145-BECD-3ACFBAAB7170}"/>
              </a:ext>
            </a:extLst>
          </p:cNvPr>
          <p:cNvSpPr/>
          <p:nvPr/>
        </p:nvSpPr>
        <p:spPr>
          <a:xfrm rot="16200000">
            <a:off x="10294827" y="5649934"/>
            <a:ext cx="300625" cy="6450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2CF9BE0-8B26-CD47-9571-E954B8FE7174}"/>
              </a:ext>
            </a:extLst>
          </p:cNvPr>
          <p:cNvSpPr txBox="1"/>
          <p:nvPr/>
        </p:nvSpPr>
        <p:spPr>
          <a:xfrm>
            <a:off x="7991486" y="612354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38DDFB-2894-3347-803B-E532BB3FE9D0}"/>
              </a:ext>
            </a:extLst>
          </p:cNvPr>
          <p:cNvSpPr txBox="1"/>
          <p:nvPr/>
        </p:nvSpPr>
        <p:spPr>
          <a:xfrm>
            <a:off x="8737593" y="612354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271043F-BDB5-E64D-B116-1112CC55E16C}"/>
              </a:ext>
            </a:extLst>
          </p:cNvPr>
          <p:cNvSpPr txBox="1"/>
          <p:nvPr/>
        </p:nvSpPr>
        <p:spPr>
          <a:xfrm>
            <a:off x="9484978" y="612354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5831C8-8D0F-A14C-94D1-791094223A66}"/>
              </a:ext>
            </a:extLst>
          </p:cNvPr>
          <p:cNvSpPr txBox="1"/>
          <p:nvPr/>
        </p:nvSpPr>
        <p:spPr>
          <a:xfrm>
            <a:off x="10221522" y="612354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7CFC1ED-7F58-034C-B179-40616757E7B8}"/>
              </a:ext>
            </a:extLst>
          </p:cNvPr>
          <p:cNvSpPr txBox="1"/>
          <p:nvPr/>
        </p:nvSpPr>
        <p:spPr>
          <a:xfrm>
            <a:off x="10958066" y="612723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H5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2A58419-3570-B646-83F6-848C6F213157}"/>
              </a:ext>
            </a:extLst>
          </p:cNvPr>
          <p:cNvSpPr txBox="1"/>
          <p:nvPr/>
        </p:nvSpPr>
        <p:spPr>
          <a:xfrm>
            <a:off x="1532997" y="4020135"/>
            <a:ext cx="16450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r>
              <a:rPr lang="it-IT" sz="2800" dirty="0"/>
              <a:t>(H1,…,H5)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1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C730A-2916-074E-BC2E-52050BA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Hand-Crafted</a:t>
            </a:r>
            <a:r>
              <a:rPr lang="it-IT" dirty="0"/>
              <a:t> </a:t>
            </a:r>
            <a:r>
              <a:rPr lang="it-IT" dirty="0" err="1"/>
              <a:t>Classifier</a:t>
            </a:r>
            <a:br>
              <a:rPr lang="it-IT" dirty="0"/>
            </a:br>
            <a:r>
              <a:rPr lang="it-IT" sz="3600" dirty="0" err="1"/>
              <a:t>Selected</a:t>
            </a:r>
            <a:r>
              <a:rPr lang="it-IT" sz="3600" dirty="0"/>
              <a:t> </a:t>
            </a:r>
            <a:r>
              <a:rPr lang="it-IT" sz="3600" dirty="0" err="1"/>
              <a:t>features</a:t>
            </a:r>
            <a:r>
              <a:rPr lang="it-IT" sz="3600" dirty="0"/>
              <a:t>: H5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88EF04-A404-5342-BF29-46304FD4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Load</a:t>
            </a:r>
            <a:r>
              <a:rPr lang="it-IT" dirty="0"/>
              <a:t> the image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Blur</a:t>
            </a:r>
            <a:r>
              <a:rPr lang="it-IT" dirty="0"/>
              <a:t> 3x3 </a:t>
            </a:r>
            <a:r>
              <a:rPr lang="it-IT" dirty="0" err="1"/>
              <a:t>kernel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Compute </a:t>
            </a:r>
            <a:r>
              <a:rPr lang="it-IT" dirty="0" err="1"/>
              <a:t>np.histogram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Divide the </a:t>
            </a:r>
            <a:r>
              <a:rPr lang="it-IT" dirty="0" err="1"/>
              <a:t>histogram</a:t>
            </a:r>
            <a:r>
              <a:rPr lang="it-IT" dirty="0"/>
              <a:t> in 5 </a:t>
            </a:r>
            <a:r>
              <a:rPr lang="it-IT" dirty="0" err="1"/>
              <a:t>bins</a:t>
            </a:r>
            <a:r>
              <a:rPr lang="it-IT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Take H5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C86080-7D48-6A47-8667-3F8341C2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626878"/>
            <a:ext cx="5029200" cy="3124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F9832B2-D5DD-F54B-860A-61224F8C6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6172206" cy="253652"/>
          </a:xfrm>
          <a:prstGeom prst="rect">
            <a:avLst/>
          </a:prstGeom>
        </p:spPr>
      </p:pic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64138620-7E88-2E4C-BEAD-675DE9D63C14}"/>
              </a:ext>
            </a:extLst>
          </p:cNvPr>
          <p:cNvSpPr/>
          <p:nvPr/>
        </p:nvSpPr>
        <p:spPr>
          <a:xfrm rot="16200000">
            <a:off x="8064152" y="5649934"/>
            <a:ext cx="300625" cy="6450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FD1E9444-02F0-AA41-B34F-892EE717EFAC}"/>
              </a:ext>
            </a:extLst>
          </p:cNvPr>
          <p:cNvSpPr/>
          <p:nvPr/>
        </p:nvSpPr>
        <p:spPr>
          <a:xfrm rot="16200000">
            <a:off x="8805797" y="5649934"/>
            <a:ext cx="300625" cy="6450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46D90EDD-DF16-0A41-98BF-78F28C92FC8B}"/>
              </a:ext>
            </a:extLst>
          </p:cNvPr>
          <p:cNvSpPr/>
          <p:nvPr/>
        </p:nvSpPr>
        <p:spPr>
          <a:xfrm rot="16200000">
            <a:off x="11030732" y="5649934"/>
            <a:ext cx="300625" cy="6450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CCAA8DC1-F578-6349-AD02-3EEBE47D83F6}"/>
              </a:ext>
            </a:extLst>
          </p:cNvPr>
          <p:cNvSpPr/>
          <p:nvPr/>
        </p:nvSpPr>
        <p:spPr>
          <a:xfrm rot="16200000">
            <a:off x="9547442" y="5651566"/>
            <a:ext cx="300625" cy="6450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46F9A58D-D212-1145-BECD-3ACFBAAB7170}"/>
              </a:ext>
            </a:extLst>
          </p:cNvPr>
          <p:cNvSpPr/>
          <p:nvPr/>
        </p:nvSpPr>
        <p:spPr>
          <a:xfrm rot="16200000">
            <a:off x="10294827" y="5649934"/>
            <a:ext cx="300625" cy="6450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2CF9BE0-8B26-CD47-9571-E954B8FE7174}"/>
              </a:ext>
            </a:extLst>
          </p:cNvPr>
          <p:cNvSpPr txBox="1"/>
          <p:nvPr/>
        </p:nvSpPr>
        <p:spPr>
          <a:xfrm>
            <a:off x="7991486" y="612354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38DDFB-2894-3347-803B-E532BB3FE9D0}"/>
              </a:ext>
            </a:extLst>
          </p:cNvPr>
          <p:cNvSpPr txBox="1"/>
          <p:nvPr/>
        </p:nvSpPr>
        <p:spPr>
          <a:xfrm>
            <a:off x="8737593" y="612354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271043F-BDB5-E64D-B116-1112CC55E16C}"/>
              </a:ext>
            </a:extLst>
          </p:cNvPr>
          <p:cNvSpPr txBox="1"/>
          <p:nvPr/>
        </p:nvSpPr>
        <p:spPr>
          <a:xfrm>
            <a:off x="9484978" y="612354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5831C8-8D0F-A14C-94D1-791094223A66}"/>
              </a:ext>
            </a:extLst>
          </p:cNvPr>
          <p:cNvSpPr txBox="1"/>
          <p:nvPr/>
        </p:nvSpPr>
        <p:spPr>
          <a:xfrm>
            <a:off x="10221522" y="612354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7CFC1ED-7F58-034C-B179-40616757E7B8}"/>
              </a:ext>
            </a:extLst>
          </p:cNvPr>
          <p:cNvSpPr txBox="1"/>
          <p:nvPr/>
        </p:nvSpPr>
        <p:spPr>
          <a:xfrm>
            <a:off x="10958066" y="612723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DC8C65-5437-9A49-9E29-D6612D7D542F}"/>
              </a:ext>
            </a:extLst>
          </p:cNvPr>
          <p:cNvSpPr txBox="1"/>
          <p:nvPr/>
        </p:nvSpPr>
        <p:spPr>
          <a:xfrm>
            <a:off x="1532997" y="4020135"/>
            <a:ext cx="16450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r>
              <a:rPr lang="it-IT" sz="2800" dirty="0"/>
              <a:t>(H1,…,H5)</a:t>
            </a:r>
          </a:p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1D1F5B3-FB8D-3746-9438-93AADA30E8B0}"/>
              </a:ext>
            </a:extLst>
          </p:cNvPr>
          <p:cNvSpPr/>
          <p:nvPr/>
        </p:nvSpPr>
        <p:spPr>
          <a:xfrm>
            <a:off x="7162800" y="2213811"/>
            <a:ext cx="3695699" cy="464418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555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510</Words>
  <Application>Microsoft Macintosh PowerPoint</Application>
  <PresentationFormat>Widescreen</PresentationFormat>
  <Paragraphs>113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Tema di Office</vt:lpstr>
      <vt:lpstr>IACV Project</vt:lpstr>
      <vt:lpstr>S.12 Parcel Classification</vt:lpstr>
      <vt:lpstr>Dataset and preprocessing</vt:lpstr>
      <vt:lpstr>Hand-Crafted Classifier Selected features: H5</vt:lpstr>
      <vt:lpstr>Hand-Crafted Classifier Selected features: H5</vt:lpstr>
      <vt:lpstr>Hand-Crafted Classifier Selected features: H5</vt:lpstr>
      <vt:lpstr>Hand-Crafted Classifier Selected features: H5</vt:lpstr>
      <vt:lpstr>Hand-Crafted Classifier Selected features: H5</vt:lpstr>
      <vt:lpstr>Hand-Crafted Classifier Selected features: H5</vt:lpstr>
      <vt:lpstr>Hand-Crafted Classifier Selected features: MaxMagOnArea</vt:lpstr>
      <vt:lpstr>Hand-Crafted Classifier Selected features: MaxMagOnArea</vt:lpstr>
      <vt:lpstr>Hand-Crafted Classifier Selected features: MaxMagOnArea</vt:lpstr>
      <vt:lpstr>Hand-Crafted Classifier Selected features: MaxMagOnArea</vt:lpstr>
      <vt:lpstr>Hand-Crafted Classifier Selected features: MaxMagOnArea</vt:lpstr>
      <vt:lpstr>Hand-Crafted Classifier Scatterplot</vt:lpstr>
      <vt:lpstr>Hand-Crafted Classifier Training</vt:lpstr>
      <vt:lpstr>Hand-Crafted Classifier Training</vt:lpstr>
      <vt:lpstr>Hand-Crafted Classifier Training</vt:lpstr>
      <vt:lpstr>Hand-Crafted Classifier Explainability</vt:lpstr>
      <vt:lpstr>CNN Architecture</vt:lpstr>
      <vt:lpstr>CNN Architecture</vt:lpstr>
      <vt:lpstr>CNN Train-Dev-Test split</vt:lpstr>
      <vt:lpstr>CNN Training procedure</vt:lpstr>
      <vt:lpstr>CNN Data augmentation</vt:lpstr>
      <vt:lpstr>CNN Test dataset results</vt:lpstr>
      <vt:lpstr>CNN False negatives - Double</vt:lpstr>
      <vt:lpstr>CNN False positives - Double</vt:lpstr>
      <vt:lpstr>CNN False negatives - Envelope</vt:lpstr>
      <vt:lpstr>CNN False positives - Envelope</vt:lpstr>
      <vt:lpstr>CNN False negatives - Parcel</vt:lpstr>
      <vt:lpstr>CNN False positives - Parcel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IACV Project</dc:title>
  <dc:creator>Microsoft Office User</dc:creator>
  <cp:lastModifiedBy>Microsoft Office User</cp:lastModifiedBy>
  <cp:revision>17</cp:revision>
  <dcterms:created xsi:type="dcterms:W3CDTF">2020-01-28T14:05:11Z</dcterms:created>
  <dcterms:modified xsi:type="dcterms:W3CDTF">2020-01-28T23:17:07Z</dcterms:modified>
</cp:coreProperties>
</file>