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3" r:id="rId16"/>
    <p:sldId id="272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701" autoAdjust="0"/>
  </p:normalViewPr>
  <p:slideViewPr>
    <p:cSldViewPr snapToGrid="0" snapToObjects="1">
      <p:cViewPr>
        <p:scale>
          <a:sx n="100" d="100"/>
          <a:sy n="100" d="100"/>
        </p:scale>
        <p:origin x="-1344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A0832-21A6-F540-9852-66BA616DEEE1}" type="datetimeFigureOut">
              <a:rPr lang="it-IT" smtClean="0"/>
              <a:t>25/07/18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38E8A-823A-8E45-B166-1579BE9EC33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8680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8DC3B-84B0-5A45-85B4-11C941CB2CC9}" type="datetimeFigureOut">
              <a:rPr lang="it-IT" smtClean="0"/>
              <a:t>25/07/18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34B53-42EF-AB4E-AC94-28797DBE4BB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1926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34B53-42EF-AB4E-AC94-28797DBE4BB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6121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34B53-42EF-AB4E-AC94-28797DBE4BB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41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it-IT" dirty="0" smtClean="0"/>
              <a:t>100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34B53-42EF-AB4E-AC94-28797DBE4BB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41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it-IT" dirty="0" err="1" smtClean="0"/>
              <a:t>Used</a:t>
            </a:r>
            <a:r>
              <a:rPr lang="it-IT" dirty="0" smtClean="0"/>
              <a:t> the </a:t>
            </a:r>
            <a:r>
              <a:rPr lang="it-IT" dirty="0" err="1" smtClean="0"/>
              <a:t>Intell</a:t>
            </a:r>
            <a:r>
              <a:rPr lang="it-IT" dirty="0" smtClean="0"/>
              <a:t> </a:t>
            </a:r>
            <a:r>
              <a:rPr lang="it-IT" dirty="0" err="1" smtClean="0"/>
              <a:t>c++</a:t>
            </a:r>
            <a:r>
              <a:rPr lang="it-IT" dirty="0" smtClean="0"/>
              <a:t> </a:t>
            </a:r>
            <a:r>
              <a:rPr lang="it-IT" dirty="0" err="1" smtClean="0"/>
              <a:t>compiler</a:t>
            </a:r>
            <a:r>
              <a:rPr lang="it-IT" dirty="0" smtClean="0"/>
              <a:t> 18.0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34B53-42EF-AB4E-AC94-28797DBE4BB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41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34B53-42EF-AB4E-AC94-28797DBE4BB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41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34B53-42EF-AB4E-AC94-28797DBE4BB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41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34B53-42EF-AB4E-AC94-28797DBE4BB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41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34B53-42EF-AB4E-AC94-28797DBE4BB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41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34B53-42EF-AB4E-AC94-28797DBE4BB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41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34B53-42EF-AB4E-AC94-28797DBE4BB7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4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SCC in a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directed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</a:t>
            </a:r>
            <a:endParaRPr lang="it-IT" dirty="0" smtClean="0"/>
          </a:p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34B53-42EF-AB4E-AC94-28797DBE4BB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41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Complexity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O( |V| 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())</a:t>
            </a:r>
            <a:endParaRPr lang="it-IT" dirty="0" smtClean="0"/>
          </a:p>
          <a:p>
            <a:pPr marL="171450" indent="-171450">
              <a:buFontTx/>
              <a:buChar char="-"/>
            </a:pP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34B53-42EF-AB4E-AC94-28797DBE4BB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41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it-IT" dirty="0" smtClean="0"/>
              <a:t>- </a:t>
            </a:r>
            <a:r>
              <a:rPr lang="it-IT" dirty="0" err="1" smtClean="0"/>
              <a:t>Implemented</a:t>
            </a:r>
            <a:r>
              <a:rPr lang="it-IT" dirty="0" smtClean="0"/>
              <a:t> by </a:t>
            </a:r>
            <a:r>
              <a:rPr lang="it-IT" dirty="0" err="1" smtClean="0"/>
              <a:t>using</a:t>
            </a:r>
            <a:r>
              <a:rPr lang="it-IT" dirty="0" smtClean="0"/>
              <a:t> the </a:t>
            </a:r>
            <a:r>
              <a:rPr lang="it-IT" dirty="0" err="1" smtClean="0"/>
              <a:t>Boost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Graph</a:t>
            </a:r>
            <a:r>
              <a:rPr lang="it-IT" baseline="0" dirty="0" smtClean="0"/>
              <a:t> Library (BGL)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34B53-42EF-AB4E-AC94-28797DBE4BB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4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34B53-42EF-AB4E-AC94-28797DBE4BB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41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it-IT" dirty="0" smtClean="0"/>
              <a:t>100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34B53-42EF-AB4E-AC94-28797DBE4BB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41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34B53-42EF-AB4E-AC94-28797DBE4BB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41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it-IT" dirty="0" smtClean="0"/>
              <a:t>100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34B53-42EF-AB4E-AC94-28797DBE4BB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41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34B53-42EF-AB4E-AC94-28797DBE4BB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4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Mercoledì 25 luglio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Mercoledì 25 luglio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Mercoledì 25 luglio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Mercoledì 25 luglio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Mercoledì 25 luglio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Mercoledì 25 luglio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Mercoledì 25 luglio 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Mercoledì 25 luglio 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Mercoledì 25 luglio 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Mercoledì 25 luglio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Mercoledì 25 luglio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Mercoledì 25 luglio 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4400" dirty="0" err="1" smtClean="0"/>
              <a:t>Strongly</a:t>
            </a:r>
            <a:r>
              <a:rPr lang="it-IT" sz="4400" dirty="0" smtClean="0"/>
              <a:t> </a:t>
            </a:r>
            <a:r>
              <a:rPr lang="it-IT" sz="4400" dirty="0" err="1" smtClean="0"/>
              <a:t>connected</a:t>
            </a:r>
            <a:r>
              <a:rPr lang="it-IT" sz="4400" dirty="0" smtClean="0"/>
              <a:t> </a:t>
            </a:r>
            <a:r>
              <a:rPr lang="it-IT" sz="4400" dirty="0" err="1" smtClean="0"/>
              <a:t>components</a:t>
            </a:r>
            <a:r>
              <a:rPr lang="it-IT" sz="4400" dirty="0" smtClean="0"/>
              <a:t> </a:t>
            </a:r>
            <a:r>
              <a:rPr lang="it-IT" sz="4400" dirty="0" err="1" smtClean="0"/>
              <a:t>algorithm</a:t>
            </a:r>
            <a:endParaRPr lang="it-IT" sz="44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endParaRPr lang="it-IT" sz="2000" dirty="0" smtClean="0"/>
          </a:p>
          <a:p>
            <a:endParaRPr lang="it-IT" sz="2000" dirty="0"/>
          </a:p>
          <a:p>
            <a:r>
              <a:rPr lang="it-IT" dirty="0" smtClean="0"/>
              <a:t>Advanced </a:t>
            </a:r>
            <a:r>
              <a:rPr lang="it-IT" dirty="0" err="1" smtClean="0"/>
              <a:t>algorithms</a:t>
            </a:r>
            <a:r>
              <a:rPr lang="it-IT" dirty="0" smtClean="0"/>
              <a:t> and </a:t>
            </a:r>
            <a:r>
              <a:rPr lang="it-IT" dirty="0" err="1" smtClean="0"/>
              <a:t>parallel</a:t>
            </a:r>
            <a:r>
              <a:rPr lang="it-IT" dirty="0" smtClean="0"/>
              <a:t> </a:t>
            </a:r>
            <a:r>
              <a:rPr lang="it-IT" dirty="0" err="1" smtClean="0"/>
              <a:t>programming</a:t>
            </a:r>
            <a:r>
              <a:rPr lang="it-IT" dirty="0" smtClean="0"/>
              <a:t> </a:t>
            </a:r>
            <a:r>
              <a:rPr lang="it-IT" dirty="0" err="1" smtClean="0"/>
              <a:t>project</a:t>
            </a:r>
            <a:endParaRPr lang="it-IT" dirty="0" smtClean="0"/>
          </a:p>
          <a:p>
            <a:r>
              <a:rPr lang="it-IT" sz="2000" dirty="0" smtClean="0"/>
              <a:t>- Ghitti Marco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2228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63657" y="533400"/>
            <a:ext cx="7280343" cy="990600"/>
          </a:xfrm>
        </p:spPr>
        <p:txBody>
          <a:bodyPr>
            <a:normAutofit/>
          </a:bodyPr>
          <a:lstStyle/>
          <a:p>
            <a:r>
              <a:rPr lang="it-IT" dirty="0" err="1" smtClean="0"/>
              <a:t>Testing</a:t>
            </a:r>
            <a:r>
              <a:rPr lang="it-IT" dirty="0" smtClean="0"/>
              <a:t> </a:t>
            </a:r>
            <a:r>
              <a:rPr lang="mr-IN" dirty="0" smtClean="0"/>
              <a:t>–</a:t>
            </a:r>
            <a:r>
              <a:rPr lang="it-IT" dirty="0" smtClean="0"/>
              <a:t> Test </a:t>
            </a:r>
            <a:r>
              <a:rPr lang="it-IT" dirty="0" err="1" smtClean="0"/>
              <a:t>cases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565827"/>
              </p:ext>
            </p:extLst>
          </p:nvPr>
        </p:nvGraphicFramePr>
        <p:xfrm>
          <a:off x="96634" y="1524000"/>
          <a:ext cx="1767023" cy="26607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7023"/>
              </a:tblGrid>
              <a:tr h="699731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rgbClr val="292934"/>
                          </a:solidFill>
                        </a:rPr>
                        <a:t>1</a:t>
                      </a:r>
                      <a:r>
                        <a:rPr lang="it-IT" sz="1400" b="0" baseline="0" dirty="0" smtClean="0">
                          <a:solidFill>
                            <a:srgbClr val="292934"/>
                          </a:solidFill>
                        </a:rPr>
                        <a:t> - </a:t>
                      </a:r>
                      <a:r>
                        <a:rPr lang="it-IT" sz="1400" b="0" baseline="0" dirty="0" err="1" smtClean="0">
                          <a:solidFill>
                            <a:srgbClr val="292934"/>
                          </a:solidFill>
                        </a:rPr>
                        <a:t>Introduction</a:t>
                      </a:r>
                      <a:endParaRPr lang="it-IT" sz="1400" b="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it-IT" sz="14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it-IT" sz="1400" b="0" baseline="0" dirty="0" err="1" smtClean="0">
                          <a:solidFill>
                            <a:schemeClr val="tx1"/>
                          </a:solidFill>
                        </a:rPr>
                        <a:t>Implementation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1" dirty="0" smtClean="0">
                          <a:solidFill>
                            <a:srgbClr val="FD8108"/>
                          </a:solidFill>
                        </a:rPr>
                        <a:t>3 - </a:t>
                      </a:r>
                      <a:r>
                        <a:rPr lang="it-IT" sz="1400" b="1" dirty="0" err="1" smtClean="0">
                          <a:solidFill>
                            <a:srgbClr val="FD8108"/>
                          </a:solidFill>
                        </a:rPr>
                        <a:t>Testing</a:t>
                      </a:r>
                      <a:endParaRPr lang="it-IT" sz="1400" b="1" dirty="0">
                        <a:solidFill>
                          <a:srgbClr val="FD8108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BFBFBF"/>
                          </a:solidFill>
                        </a:rPr>
                        <a:t>4 - Performance</a:t>
                      </a:r>
                      <a:endParaRPr lang="it-IT" sz="1400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ttangolo 6"/>
          <p:cNvSpPr/>
          <p:nvPr/>
        </p:nvSpPr>
        <p:spPr>
          <a:xfrm>
            <a:off x="8510067" y="6493512"/>
            <a:ext cx="63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9</a:t>
            </a:r>
            <a:r>
              <a:rPr lang="it-IT" dirty="0" smtClean="0"/>
              <a:t>/17</a:t>
            </a:r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1949071" y="1563838"/>
            <a:ext cx="6560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err="1" smtClean="0"/>
              <a:t>Two</a:t>
            </a:r>
            <a:r>
              <a:rPr lang="it-IT" sz="2000" dirty="0" smtClean="0"/>
              <a:t> </a:t>
            </a:r>
            <a:r>
              <a:rPr lang="it-IT" sz="2000" dirty="0" err="1" smtClean="0"/>
              <a:t>circles</a:t>
            </a:r>
            <a:r>
              <a:rPr lang="it-IT" sz="2000" dirty="0" smtClean="0"/>
              <a:t> with link:</a:t>
            </a:r>
          </a:p>
        </p:txBody>
      </p:sp>
      <p:pic>
        <p:nvPicPr>
          <p:cNvPr id="3" name="Immagine 2" descr="Schermata 2018-07-08 alle 14.0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071" y="2706154"/>
            <a:ext cx="3130541" cy="1710137"/>
          </a:xfrm>
          <a:prstGeom prst="rect">
            <a:avLst/>
          </a:prstGeom>
        </p:spPr>
      </p:pic>
      <p:pic>
        <p:nvPicPr>
          <p:cNvPr id="10" name="Immagine 9" descr="Schermata 2018-07-08 alle 14.39.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912" y="1856248"/>
            <a:ext cx="3664370" cy="454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52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63657" y="533400"/>
            <a:ext cx="7280343" cy="990600"/>
          </a:xfrm>
        </p:spPr>
        <p:txBody>
          <a:bodyPr>
            <a:normAutofit/>
          </a:bodyPr>
          <a:lstStyle/>
          <a:p>
            <a:r>
              <a:rPr lang="it-IT" dirty="0" err="1" smtClean="0"/>
              <a:t>Testing</a:t>
            </a:r>
            <a:r>
              <a:rPr lang="it-IT" dirty="0" smtClean="0"/>
              <a:t> </a:t>
            </a:r>
            <a:r>
              <a:rPr lang="mr-IN" dirty="0" smtClean="0"/>
              <a:t>–</a:t>
            </a:r>
            <a:r>
              <a:rPr lang="it-IT" dirty="0" smtClean="0"/>
              <a:t> Test </a:t>
            </a:r>
            <a:r>
              <a:rPr lang="it-IT" dirty="0" err="1" smtClean="0"/>
              <a:t>cases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01307"/>
              </p:ext>
            </p:extLst>
          </p:nvPr>
        </p:nvGraphicFramePr>
        <p:xfrm>
          <a:off x="96634" y="1524000"/>
          <a:ext cx="1767023" cy="26607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7023"/>
              </a:tblGrid>
              <a:tr h="699731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rgbClr val="292934"/>
                          </a:solidFill>
                        </a:rPr>
                        <a:t>1</a:t>
                      </a:r>
                      <a:r>
                        <a:rPr lang="it-IT" sz="1400" b="0" baseline="0" dirty="0" smtClean="0">
                          <a:solidFill>
                            <a:srgbClr val="292934"/>
                          </a:solidFill>
                        </a:rPr>
                        <a:t> - </a:t>
                      </a:r>
                      <a:r>
                        <a:rPr lang="it-IT" sz="1400" b="0" baseline="0" dirty="0" err="1" smtClean="0">
                          <a:solidFill>
                            <a:srgbClr val="292934"/>
                          </a:solidFill>
                        </a:rPr>
                        <a:t>Introduction</a:t>
                      </a:r>
                      <a:endParaRPr lang="it-IT" sz="1400" b="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it-IT" sz="14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it-IT" sz="1400" b="0" baseline="0" dirty="0" err="1" smtClean="0">
                          <a:solidFill>
                            <a:schemeClr val="tx1"/>
                          </a:solidFill>
                        </a:rPr>
                        <a:t>Implementation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1" dirty="0" smtClean="0">
                          <a:solidFill>
                            <a:srgbClr val="FD8108"/>
                          </a:solidFill>
                        </a:rPr>
                        <a:t>3 - </a:t>
                      </a:r>
                      <a:r>
                        <a:rPr lang="it-IT" sz="1400" b="1" dirty="0" err="1" smtClean="0">
                          <a:solidFill>
                            <a:srgbClr val="FD8108"/>
                          </a:solidFill>
                        </a:rPr>
                        <a:t>Testing</a:t>
                      </a:r>
                      <a:endParaRPr lang="it-IT" sz="1400" b="1" dirty="0">
                        <a:solidFill>
                          <a:srgbClr val="FD8108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BFBFBF"/>
                          </a:solidFill>
                        </a:rPr>
                        <a:t>4 - Performance</a:t>
                      </a:r>
                      <a:endParaRPr lang="it-IT" sz="1400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ttangolo 6"/>
          <p:cNvSpPr/>
          <p:nvPr/>
        </p:nvSpPr>
        <p:spPr>
          <a:xfrm>
            <a:off x="8408011" y="6493512"/>
            <a:ext cx="762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10/17</a:t>
            </a:r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1949071" y="1563838"/>
            <a:ext cx="6560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Complete:</a:t>
            </a:r>
          </a:p>
        </p:txBody>
      </p:sp>
      <p:pic>
        <p:nvPicPr>
          <p:cNvPr id="4" name="Immagine 3" descr="Schermata 2018-07-08 alle 14.16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071" y="2873924"/>
            <a:ext cx="2935172" cy="2484082"/>
          </a:xfrm>
          <a:prstGeom prst="rect">
            <a:avLst/>
          </a:prstGeom>
        </p:spPr>
      </p:pic>
      <p:pic>
        <p:nvPicPr>
          <p:cNvPr id="10" name="Immagine 9" descr="Schermata 2018-07-08 alle 14.37.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72" y="1412237"/>
            <a:ext cx="3262995" cy="48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4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63657" y="533400"/>
            <a:ext cx="7280343" cy="990600"/>
          </a:xfrm>
        </p:spPr>
        <p:txBody>
          <a:bodyPr>
            <a:normAutofit/>
          </a:bodyPr>
          <a:lstStyle/>
          <a:p>
            <a:r>
              <a:rPr lang="it-IT" dirty="0" smtClean="0"/>
              <a:t>Performance </a:t>
            </a:r>
            <a:r>
              <a:rPr lang="mr-IN" dirty="0" smtClean="0"/>
              <a:t>–</a:t>
            </a:r>
            <a:r>
              <a:rPr lang="it-IT" dirty="0" smtClean="0"/>
              <a:t> Compiler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2381"/>
              </p:ext>
            </p:extLst>
          </p:nvPr>
        </p:nvGraphicFramePr>
        <p:xfrm>
          <a:off x="96634" y="1524000"/>
          <a:ext cx="1767023" cy="26607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7023"/>
              </a:tblGrid>
              <a:tr h="699731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rgbClr val="292934"/>
                          </a:solidFill>
                        </a:rPr>
                        <a:t>1</a:t>
                      </a:r>
                      <a:r>
                        <a:rPr lang="it-IT" sz="1400" b="0" baseline="0" dirty="0" smtClean="0">
                          <a:solidFill>
                            <a:srgbClr val="292934"/>
                          </a:solidFill>
                        </a:rPr>
                        <a:t> - </a:t>
                      </a:r>
                      <a:r>
                        <a:rPr lang="it-IT" sz="1400" b="0" baseline="0" dirty="0" err="1" smtClean="0">
                          <a:solidFill>
                            <a:srgbClr val="292934"/>
                          </a:solidFill>
                        </a:rPr>
                        <a:t>Introduction</a:t>
                      </a:r>
                      <a:endParaRPr lang="it-IT" sz="1400" b="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it-IT" sz="14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it-IT" sz="1400" b="0" baseline="0" dirty="0" err="1" smtClean="0">
                          <a:solidFill>
                            <a:schemeClr val="tx1"/>
                          </a:solidFill>
                        </a:rPr>
                        <a:t>Implementation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chemeClr val="tx1"/>
                          </a:solidFill>
                        </a:rPr>
                        <a:t>3 - </a:t>
                      </a:r>
                      <a:r>
                        <a:rPr lang="it-IT" sz="1400" b="0" dirty="0" err="1" smtClean="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1" dirty="0" smtClean="0">
                          <a:solidFill>
                            <a:srgbClr val="FD8108"/>
                          </a:solidFill>
                        </a:rPr>
                        <a:t>4 - Performance</a:t>
                      </a:r>
                      <a:endParaRPr lang="it-IT" sz="1400" b="1" dirty="0">
                        <a:solidFill>
                          <a:srgbClr val="FD8108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ttangolo 6"/>
          <p:cNvSpPr/>
          <p:nvPr/>
        </p:nvSpPr>
        <p:spPr>
          <a:xfrm>
            <a:off x="8408011" y="6493512"/>
            <a:ext cx="745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11/17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2010902" y="2338876"/>
            <a:ext cx="51200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000" dirty="0" err="1" smtClean="0"/>
              <a:t>Intell</a:t>
            </a:r>
            <a:r>
              <a:rPr lang="it-IT" sz="2000" dirty="0" smtClean="0"/>
              <a:t> </a:t>
            </a:r>
            <a:r>
              <a:rPr lang="it-IT" sz="2000" dirty="0" err="1"/>
              <a:t>c++</a:t>
            </a:r>
            <a:r>
              <a:rPr lang="it-IT" sz="2000" dirty="0"/>
              <a:t> </a:t>
            </a:r>
            <a:r>
              <a:rPr lang="it-IT" sz="2000" dirty="0" err="1"/>
              <a:t>compiler</a:t>
            </a:r>
            <a:r>
              <a:rPr lang="it-IT" sz="2000" dirty="0"/>
              <a:t> </a:t>
            </a:r>
            <a:r>
              <a:rPr lang="it-IT" sz="2000" dirty="0" smtClean="0"/>
              <a:t>18.0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2010902" y="3984734"/>
            <a:ext cx="51200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000" dirty="0" err="1" smtClean="0"/>
              <a:t>Optimization</a:t>
            </a:r>
            <a:r>
              <a:rPr lang="it-IT" sz="2000" dirty="0" smtClean="0"/>
              <a:t> </a:t>
            </a:r>
            <a:r>
              <a:rPr lang="it-IT" sz="2000" dirty="0" err="1" smtClean="0"/>
              <a:t>flag</a:t>
            </a:r>
            <a:r>
              <a:rPr lang="it-IT" sz="2000" dirty="0" smtClean="0"/>
              <a:t> </a:t>
            </a:r>
            <a:r>
              <a:rPr lang="mr-IN" sz="2000" dirty="0" smtClean="0"/>
              <a:t>–</a:t>
            </a:r>
            <a:r>
              <a:rPr lang="it-IT" sz="2000" dirty="0" smtClean="0"/>
              <a:t>O3</a:t>
            </a:r>
          </a:p>
        </p:txBody>
      </p:sp>
    </p:spTree>
    <p:extLst>
      <p:ext uri="{BB962C8B-B14F-4D97-AF65-F5344CB8AC3E}">
        <p14:creationId xmlns:p14="http://schemas.microsoft.com/office/powerpoint/2010/main" val="330566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63657" y="533400"/>
            <a:ext cx="7280343" cy="990600"/>
          </a:xfrm>
        </p:spPr>
        <p:txBody>
          <a:bodyPr>
            <a:normAutofit/>
          </a:bodyPr>
          <a:lstStyle/>
          <a:p>
            <a:r>
              <a:rPr lang="it-IT" dirty="0" smtClean="0"/>
              <a:t>Performance </a:t>
            </a:r>
            <a:r>
              <a:rPr lang="mr-IN" dirty="0" smtClean="0"/>
              <a:t>–</a:t>
            </a:r>
            <a:r>
              <a:rPr lang="it-IT" dirty="0" smtClean="0"/>
              <a:t> BGL </a:t>
            </a:r>
            <a:r>
              <a:rPr lang="it-IT" dirty="0" err="1" smtClean="0"/>
              <a:t>comparison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576343"/>
              </p:ext>
            </p:extLst>
          </p:nvPr>
        </p:nvGraphicFramePr>
        <p:xfrm>
          <a:off x="96634" y="1524000"/>
          <a:ext cx="1767023" cy="26607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7023"/>
              </a:tblGrid>
              <a:tr h="699731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rgbClr val="292934"/>
                          </a:solidFill>
                        </a:rPr>
                        <a:t>1</a:t>
                      </a:r>
                      <a:r>
                        <a:rPr lang="it-IT" sz="1400" b="0" baseline="0" dirty="0" smtClean="0">
                          <a:solidFill>
                            <a:srgbClr val="292934"/>
                          </a:solidFill>
                        </a:rPr>
                        <a:t> - </a:t>
                      </a:r>
                      <a:r>
                        <a:rPr lang="it-IT" sz="1400" b="0" baseline="0" dirty="0" err="1" smtClean="0">
                          <a:solidFill>
                            <a:srgbClr val="292934"/>
                          </a:solidFill>
                        </a:rPr>
                        <a:t>Introduction</a:t>
                      </a:r>
                      <a:endParaRPr lang="it-IT" sz="1400" b="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it-IT" sz="14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it-IT" sz="1400" b="0" baseline="0" dirty="0" err="1" smtClean="0">
                          <a:solidFill>
                            <a:schemeClr val="tx1"/>
                          </a:solidFill>
                        </a:rPr>
                        <a:t>Implementation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chemeClr val="tx1"/>
                          </a:solidFill>
                        </a:rPr>
                        <a:t>3 - </a:t>
                      </a:r>
                      <a:r>
                        <a:rPr lang="it-IT" sz="1400" b="0" dirty="0" err="1" smtClean="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1" dirty="0" smtClean="0">
                          <a:solidFill>
                            <a:srgbClr val="FD8108"/>
                          </a:solidFill>
                        </a:rPr>
                        <a:t>4 - Performance</a:t>
                      </a:r>
                      <a:endParaRPr lang="it-IT" sz="1400" b="1" dirty="0">
                        <a:solidFill>
                          <a:srgbClr val="FD8108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ttangolo 6"/>
          <p:cNvSpPr/>
          <p:nvPr/>
        </p:nvSpPr>
        <p:spPr>
          <a:xfrm>
            <a:off x="8408011" y="6493512"/>
            <a:ext cx="762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12/17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2280514" y="1854462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smtClean="0"/>
              <a:t>Time:</a:t>
            </a:r>
          </a:p>
        </p:txBody>
      </p:sp>
      <p:sp>
        <p:nvSpPr>
          <p:cNvPr id="9" name="Rettangolo 8"/>
          <p:cNvSpPr/>
          <p:nvPr/>
        </p:nvSpPr>
        <p:spPr>
          <a:xfrm>
            <a:off x="2684501" y="2219465"/>
            <a:ext cx="63606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smtClean="0"/>
              <a:t>The time </a:t>
            </a:r>
            <a:r>
              <a:rPr lang="it-IT" dirty="0" err="1" smtClean="0"/>
              <a:t>required</a:t>
            </a:r>
            <a:r>
              <a:rPr lang="it-IT" dirty="0" smtClean="0"/>
              <a:t> by the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nearly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 smtClean="0"/>
              <a:t>On the </a:t>
            </a:r>
            <a:r>
              <a:rPr lang="it-IT" dirty="0" err="1" smtClean="0"/>
              <a:t>average</a:t>
            </a:r>
            <a:r>
              <a:rPr lang="it-IT" dirty="0" smtClean="0"/>
              <a:t> the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5.2% </a:t>
            </a:r>
            <a:r>
              <a:rPr lang="it-IT" dirty="0" err="1" smtClean="0"/>
              <a:t>faster</a:t>
            </a:r>
            <a:r>
              <a:rPr lang="it-IT" dirty="0" smtClean="0"/>
              <a:t> </a:t>
            </a:r>
            <a:r>
              <a:rPr lang="it-IT" dirty="0" err="1" smtClean="0"/>
              <a:t>than</a:t>
            </a:r>
            <a:r>
              <a:rPr lang="it-IT" dirty="0" smtClean="0"/>
              <a:t> BGL </a:t>
            </a:r>
            <a:r>
              <a:rPr lang="it-IT" dirty="0" err="1" smtClean="0"/>
              <a:t>implementation</a:t>
            </a:r>
            <a:r>
              <a:rPr lang="it-IT" dirty="0" smtClean="0"/>
              <a:t> on test </a:t>
            </a:r>
            <a:r>
              <a:rPr lang="it-IT" dirty="0" err="1" smtClean="0"/>
              <a:t>samples</a:t>
            </a:r>
            <a:r>
              <a:rPr lang="it-IT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it-IT" dirty="0" smtClean="0"/>
          </a:p>
        </p:txBody>
      </p:sp>
      <p:sp>
        <p:nvSpPr>
          <p:cNvPr id="8" name="CasellaDiTesto 7"/>
          <p:cNvSpPr txBox="1"/>
          <p:nvPr/>
        </p:nvSpPr>
        <p:spPr>
          <a:xfrm>
            <a:off x="2309374" y="6577929"/>
            <a:ext cx="1185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2.000 </a:t>
            </a:r>
            <a:r>
              <a:rPr lang="it-IT" sz="1200" dirty="0" err="1" smtClean="0"/>
              <a:t>samples</a:t>
            </a:r>
            <a:r>
              <a:rPr lang="it-IT" sz="1200" dirty="0" smtClean="0"/>
              <a:t> </a:t>
            </a:r>
            <a:endParaRPr lang="it-IT" sz="1200" dirty="0"/>
          </a:p>
        </p:txBody>
      </p:sp>
      <p:pic>
        <p:nvPicPr>
          <p:cNvPr id="11" name="Immagine 10" descr="untitled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14" y="3407857"/>
            <a:ext cx="5813312" cy="317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8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63657" y="533400"/>
            <a:ext cx="7280343" cy="990600"/>
          </a:xfrm>
        </p:spPr>
        <p:txBody>
          <a:bodyPr>
            <a:normAutofit/>
          </a:bodyPr>
          <a:lstStyle/>
          <a:p>
            <a:r>
              <a:rPr lang="it-IT" dirty="0" smtClean="0"/>
              <a:t>Performance </a:t>
            </a:r>
            <a:r>
              <a:rPr lang="mr-IN" dirty="0" smtClean="0"/>
              <a:t>–</a:t>
            </a:r>
            <a:r>
              <a:rPr lang="it-IT" dirty="0" smtClean="0"/>
              <a:t> BGL </a:t>
            </a:r>
            <a:r>
              <a:rPr lang="it-IT" dirty="0" err="1" smtClean="0"/>
              <a:t>comparison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04777"/>
              </p:ext>
            </p:extLst>
          </p:nvPr>
        </p:nvGraphicFramePr>
        <p:xfrm>
          <a:off x="96634" y="1524000"/>
          <a:ext cx="1767023" cy="26607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7023"/>
              </a:tblGrid>
              <a:tr h="699731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rgbClr val="292934"/>
                          </a:solidFill>
                        </a:rPr>
                        <a:t>1</a:t>
                      </a:r>
                      <a:r>
                        <a:rPr lang="it-IT" sz="1400" b="0" baseline="0" dirty="0" smtClean="0">
                          <a:solidFill>
                            <a:srgbClr val="292934"/>
                          </a:solidFill>
                        </a:rPr>
                        <a:t> - </a:t>
                      </a:r>
                      <a:r>
                        <a:rPr lang="it-IT" sz="1400" b="0" baseline="0" dirty="0" err="1" smtClean="0">
                          <a:solidFill>
                            <a:srgbClr val="292934"/>
                          </a:solidFill>
                        </a:rPr>
                        <a:t>Introduction</a:t>
                      </a:r>
                      <a:endParaRPr lang="it-IT" sz="1400" b="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it-IT" sz="14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it-IT" sz="1400" b="0" baseline="0" dirty="0" err="1" smtClean="0">
                          <a:solidFill>
                            <a:schemeClr val="tx1"/>
                          </a:solidFill>
                        </a:rPr>
                        <a:t>Implementation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chemeClr val="tx1"/>
                          </a:solidFill>
                        </a:rPr>
                        <a:t>3 - </a:t>
                      </a:r>
                      <a:r>
                        <a:rPr lang="it-IT" sz="1400" b="0" dirty="0" err="1" smtClean="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1" dirty="0" smtClean="0">
                          <a:solidFill>
                            <a:srgbClr val="FD8108"/>
                          </a:solidFill>
                        </a:rPr>
                        <a:t>4 - Performance</a:t>
                      </a:r>
                      <a:endParaRPr lang="it-IT" sz="1400" b="1" dirty="0">
                        <a:solidFill>
                          <a:srgbClr val="FD8108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ttangolo 6"/>
          <p:cNvSpPr/>
          <p:nvPr/>
        </p:nvSpPr>
        <p:spPr>
          <a:xfrm>
            <a:off x="8408011" y="6493512"/>
            <a:ext cx="762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13/17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2280514" y="1854462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smtClean="0"/>
              <a:t>Space:</a:t>
            </a:r>
          </a:p>
        </p:txBody>
      </p:sp>
      <p:sp>
        <p:nvSpPr>
          <p:cNvPr id="9" name="Rettangolo 8"/>
          <p:cNvSpPr/>
          <p:nvPr/>
        </p:nvSpPr>
        <p:spPr>
          <a:xfrm>
            <a:off x="2684502" y="3727598"/>
            <a:ext cx="5723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err="1" smtClean="0"/>
              <a:t>Calculated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maximum </a:t>
            </a:r>
            <a:r>
              <a:rPr lang="it-IT" dirty="0" err="1" smtClean="0"/>
              <a:t>sampled</a:t>
            </a:r>
            <a:r>
              <a:rPr lang="it-IT" dirty="0" smtClean="0"/>
              <a:t> </a:t>
            </a:r>
            <a:r>
              <a:rPr lang="it-IT" dirty="0" err="1" smtClean="0"/>
              <a:t>resident</a:t>
            </a:r>
            <a:r>
              <a:rPr lang="it-IT" dirty="0" smtClean="0"/>
              <a:t> </a:t>
            </a:r>
            <a:r>
              <a:rPr lang="it-IT" dirty="0" err="1" smtClean="0"/>
              <a:t>memory</a:t>
            </a:r>
            <a:r>
              <a:rPr lang="it-IT" dirty="0" smtClean="0"/>
              <a:t> </a:t>
            </a:r>
            <a:r>
              <a:rPr lang="it-IT" dirty="0" err="1" smtClean="0"/>
              <a:t>during</a:t>
            </a:r>
            <a:r>
              <a:rPr lang="it-IT" dirty="0" smtClean="0"/>
              <a:t> the </a:t>
            </a:r>
            <a:r>
              <a:rPr lang="it-IT" dirty="0" err="1" smtClean="0"/>
              <a:t>execution</a:t>
            </a:r>
            <a:r>
              <a:rPr lang="it-IT" dirty="0" smtClean="0"/>
              <a:t> </a:t>
            </a:r>
            <a:r>
              <a:rPr lang="it-IT" dirty="0" err="1" smtClean="0"/>
              <a:t>minus</a:t>
            </a:r>
            <a:r>
              <a:rPr lang="it-IT" dirty="0" smtClean="0"/>
              <a:t> the </a:t>
            </a:r>
            <a:r>
              <a:rPr lang="it-IT" dirty="0" err="1" smtClean="0"/>
              <a:t>resident</a:t>
            </a:r>
            <a:r>
              <a:rPr lang="it-IT" dirty="0" smtClean="0"/>
              <a:t> </a:t>
            </a:r>
            <a:r>
              <a:rPr lang="it-IT" dirty="0" err="1" smtClean="0"/>
              <a:t>memory</a:t>
            </a:r>
            <a:r>
              <a:rPr lang="it-IT" dirty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 the </a:t>
            </a:r>
            <a:r>
              <a:rPr lang="it-IT" dirty="0" err="1" smtClean="0"/>
              <a:t>invocation</a:t>
            </a:r>
            <a:r>
              <a:rPr lang="it-IT" dirty="0" smtClean="0"/>
              <a:t> of the </a:t>
            </a:r>
            <a:r>
              <a:rPr lang="it-IT" dirty="0" err="1" smtClean="0"/>
              <a:t>algorithm</a:t>
            </a:r>
            <a:r>
              <a:rPr lang="it-IT" dirty="0" smtClean="0"/>
              <a:t>.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2684502" y="2289115"/>
            <a:ext cx="5723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smtClean="0"/>
              <a:t>Take </a:t>
            </a:r>
            <a:r>
              <a:rPr lang="it-IT" dirty="0" err="1" smtClean="0"/>
              <a:t>into</a:t>
            </a:r>
            <a:r>
              <a:rPr lang="it-IT" dirty="0" smtClean="0"/>
              <a:t> account </a:t>
            </a:r>
            <a:r>
              <a:rPr lang="it-IT" dirty="0" err="1" smtClean="0"/>
              <a:t>only</a:t>
            </a:r>
            <a:r>
              <a:rPr lang="it-IT" dirty="0" smtClean="0"/>
              <a:t> the </a:t>
            </a:r>
            <a:r>
              <a:rPr lang="it-IT" dirty="0" err="1" smtClean="0"/>
              <a:t>space</a:t>
            </a:r>
            <a:r>
              <a:rPr lang="it-IT" dirty="0" smtClean="0"/>
              <a:t> </a:t>
            </a:r>
            <a:r>
              <a:rPr lang="it-IT" dirty="0" err="1" smtClean="0"/>
              <a:t>required</a:t>
            </a:r>
            <a:r>
              <a:rPr lang="it-IT" dirty="0" smtClean="0"/>
              <a:t> by the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the </a:t>
            </a:r>
            <a:r>
              <a:rPr lang="it-IT" dirty="0" err="1" smtClean="0"/>
              <a:t>graph</a:t>
            </a:r>
            <a:r>
              <a:rPr lang="it-IT" dirty="0" smtClean="0"/>
              <a:t> </a:t>
            </a:r>
            <a:r>
              <a:rPr lang="it-IT" dirty="0" err="1" smtClean="0"/>
              <a:t>representation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606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63657" y="533400"/>
            <a:ext cx="7280343" cy="990600"/>
          </a:xfrm>
        </p:spPr>
        <p:txBody>
          <a:bodyPr>
            <a:normAutofit/>
          </a:bodyPr>
          <a:lstStyle/>
          <a:p>
            <a:r>
              <a:rPr lang="it-IT" dirty="0" smtClean="0"/>
              <a:t>Performance </a:t>
            </a:r>
            <a:r>
              <a:rPr lang="mr-IN" dirty="0" smtClean="0"/>
              <a:t>–</a:t>
            </a:r>
            <a:r>
              <a:rPr lang="it-IT" dirty="0" smtClean="0"/>
              <a:t> BGL </a:t>
            </a:r>
            <a:r>
              <a:rPr lang="it-IT" dirty="0" err="1" smtClean="0"/>
              <a:t>comparison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523691"/>
              </p:ext>
            </p:extLst>
          </p:nvPr>
        </p:nvGraphicFramePr>
        <p:xfrm>
          <a:off x="96634" y="1524000"/>
          <a:ext cx="1767023" cy="26607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7023"/>
              </a:tblGrid>
              <a:tr h="699731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rgbClr val="292934"/>
                          </a:solidFill>
                        </a:rPr>
                        <a:t>1</a:t>
                      </a:r>
                      <a:r>
                        <a:rPr lang="it-IT" sz="1400" b="0" baseline="0" dirty="0" smtClean="0">
                          <a:solidFill>
                            <a:srgbClr val="292934"/>
                          </a:solidFill>
                        </a:rPr>
                        <a:t> - </a:t>
                      </a:r>
                      <a:r>
                        <a:rPr lang="it-IT" sz="1400" b="0" baseline="0" dirty="0" err="1" smtClean="0">
                          <a:solidFill>
                            <a:srgbClr val="292934"/>
                          </a:solidFill>
                        </a:rPr>
                        <a:t>Introduction</a:t>
                      </a:r>
                      <a:endParaRPr lang="it-IT" sz="1400" b="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it-IT" sz="14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it-IT" sz="1400" b="0" baseline="0" dirty="0" err="1" smtClean="0">
                          <a:solidFill>
                            <a:schemeClr val="tx1"/>
                          </a:solidFill>
                        </a:rPr>
                        <a:t>Implementation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chemeClr val="tx1"/>
                          </a:solidFill>
                        </a:rPr>
                        <a:t>3 - </a:t>
                      </a:r>
                      <a:r>
                        <a:rPr lang="it-IT" sz="1400" b="0" dirty="0" err="1" smtClean="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1" dirty="0" smtClean="0">
                          <a:solidFill>
                            <a:srgbClr val="FD8108"/>
                          </a:solidFill>
                        </a:rPr>
                        <a:t>4 - Performance</a:t>
                      </a:r>
                      <a:endParaRPr lang="it-IT" sz="1400" b="1" dirty="0">
                        <a:solidFill>
                          <a:srgbClr val="FD8108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ttangolo 6"/>
          <p:cNvSpPr/>
          <p:nvPr/>
        </p:nvSpPr>
        <p:spPr>
          <a:xfrm>
            <a:off x="8408011" y="6493512"/>
            <a:ext cx="762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14/17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1863657" y="1669796"/>
            <a:ext cx="1715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BGL </a:t>
            </a:r>
            <a:r>
              <a:rPr lang="it-IT" dirty="0" err="1" smtClean="0"/>
              <a:t>algorithm</a:t>
            </a:r>
            <a:r>
              <a:rPr lang="it-IT" dirty="0" smtClean="0"/>
              <a:t>: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851678" y="6198442"/>
            <a:ext cx="1185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4.000 </a:t>
            </a:r>
            <a:r>
              <a:rPr lang="it-IT" sz="1200" dirty="0" err="1" smtClean="0"/>
              <a:t>samples</a:t>
            </a:r>
            <a:r>
              <a:rPr lang="it-IT" sz="1200" dirty="0" smtClean="0"/>
              <a:t> </a:t>
            </a:r>
            <a:endParaRPr lang="it-IT" sz="1200" dirty="0"/>
          </a:p>
        </p:txBody>
      </p:sp>
      <p:pic>
        <p:nvPicPr>
          <p:cNvPr id="12" name="Immagine 11" descr="untitled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57" y="2271675"/>
            <a:ext cx="6898675" cy="376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64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63657" y="533400"/>
            <a:ext cx="7280343" cy="990600"/>
          </a:xfrm>
        </p:spPr>
        <p:txBody>
          <a:bodyPr>
            <a:normAutofit/>
          </a:bodyPr>
          <a:lstStyle/>
          <a:p>
            <a:r>
              <a:rPr lang="it-IT" dirty="0" smtClean="0"/>
              <a:t>Performance </a:t>
            </a:r>
            <a:r>
              <a:rPr lang="mr-IN" dirty="0" smtClean="0"/>
              <a:t>–</a:t>
            </a:r>
            <a:r>
              <a:rPr lang="it-IT" dirty="0" smtClean="0"/>
              <a:t> BGL </a:t>
            </a:r>
            <a:r>
              <a:rPr lang="it-IT" dirty="0" err="1" smtClean="0"/>
              <a:t>comparison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169790"/>
              </p:ext>
            </p:extLst>
          </p:nvPr>
        </p:nvGraphicFramePr>
        <p:xfrm>
          <a:off x="96634" y="1524000"/>
          <a:ext cx="1767023" cy="26607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7023"/>
              </a:tblGrid>
              <a:tr h="699731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rgbClr val="292934"/>
                          </a:solidFill>
                        </a:rPr>
                        <a:t>1</a:t>
                      </a:r>
                      <a:r>
                        <a:rPr lang="it-IT" sz="1400" b="0" baseline="0" dirty="0" smtClean="0">
                          <a:solidFill>
                            <a:srgbClr val="292934"/>
                          </a:solidFill>
                        </a:rPr>
                        <a:t> - </a:t>
                      </a:r>
                      <a:r>
                        <a:rPr lang="it-IT" sz="1400" b="0" baseline="0" dirty="0" err="1" smtClean="0">
                          <a:solidFill>
                            <a:srgbClr val="292934"/>
                          </a:solidFill>
                        </a:rPr>
                        <a:t>Introduction</a:t>
                      </a:r>
                      <a:endParaRPr lang="it-IT" sz="1400" b="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it-IT" sz="14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it-IT" sz="1400" b="0" baseline="0" dirty="0" err="1" smtClean="0">
                          <a:solidFill>
                            <a:schemeClr val="tx1"/>
                          </a:solidFill>
                        </a:rPr>
                        <a:t>Implementation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chemeClr val="tx1"/>
                          </a:solidFill>
                        </a:rPr>
                        <a:t>3 - </a:t>
                      </a:r>
                      <a:r>
                        <a:rPr lang="it-IT" sz="1400" b="0" dirty="0" err="1" smtClean="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1" dirty="0" smtClean="0">
                          <a:solidFill>
                            <a:srgbClr val="FD8108"/>
                          </a:solidFill>
                        </a:rPr>
                        <a:t>4 - Performance</a:t>
                      </a:r>
                      <a:endParaRPr lang="it-IT" sz="1400" b="1" dirty="0">
                        <a:solidFill>
                          <a:srgbClr val="FD8108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ttangolo 6"/>
          <p:cNvSpPr/>
          <p:nvPr/>
        </p:nvSpPr>
        <p:spPr>
          <a:xfrm>
            <a:off x="8408011" y="6493512"/>
            <a:ext cx="762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15/17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1863657" y="1669796"/>
            <a:ext cx="1724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New </a:t>
            </a:r>
            <a:r>
              <a:rPr lang="it-IT" dirty="0" err="1" smtClean="0"/>
              <a:t>algorithm</a:t>
            </a:r>
            <a:r>
              <a:rPr lang="it-IT" dirty="0" smtClean="0"/>
              <a:t>: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851678" y="6198442"/>
            <a:ext cx="1185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4.000 </a:t>
            </a:r>
            <a:r>
              <a:rPr lang="it-IT" sz="1200" dirty="0" err="1" smtClean="0"/>
              <a:t>samples</a:t>
            </a:r>
            <a:r>
              <a:rPr lang="it-IT" sz="1200" dirty="0" smtClean="0"/>
              <a:t> </a:t>
            </a:r>
            <a:endParaRPr lang="it-IT" sz="1200" dirty="0"/>
          </a:p>
        </p:txBody>
      </p:sp>
      <p:pic>
        <p:nvPicPr>
          <p:cNvPr id="3" name="Immagine 2" descr="aaaa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56" y="2299870"/>
            <a:ext cx="7280343" cy="371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77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63657" y="533400"/>
            <a:ext cx="7280343" cy="990600"/>
          </a:xfrm>
        </p:spPr>
        <p:txBody>
          <a:bodyPr>
            <a:normAutofit/>
          </a:bodyPr>
          <a:lstStyle/>
          <a:p>
            <a:r>
              <a:rPr lang="it-IT" dirty="0" smtClean="0"/>
              <a:t>Performance </a:t>
            </a:r>
            <a:r>
              <a:rPr lang="mr-IN" dirty="0" smtClean="0"/>
              <a:t>–</a:t>
            </a:r>
            <a:r>
              <a:rPr lang="it-IT" dirty="0" smtClean="0"/>
              <a:t> </a:t>
            </a:r>
            <a:r>
              <a:rPr lang="it-IT" dirty="0" err="1" smtClean="0"/>
              <a:t>Profiling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217056"/>
              </p:ext>
            </p:extLst>
          </p:nvPr>
        </p:nvGraphicFramePr>
        <p:xfrm>
          <a:off x="96634" y="1524000"/>
          <a:ext cx="1767023" cy="26607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7023"/>
              </a:tblGrid>
              <a:tr h="699731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rgbClr val="292934"/>
                          </a:solidFill>
                        </a:rPr>
                        <a:t>1</a:t>
                      </a:r>
                      <a:r>
                        <a:rPr lang="it-IT" sz="1400" b="0" baseline="0" dirty="0" smtClean="0">
                          <a:solidFill>
                            <a:srgbClr val="292934"/>
                          </a:solidFill>
                        </a:rPr>
                        <a:t> - </a:t>
                      </a:r>
                      <a:r>
                        <a:rPr lang="it-IT" sz="1400" b="0" baseline="0" dirty="0" err="1" smtClean="0">
                          <a:solidFill>
                            <a:srgbClr val="292934"/>
                          </a:solidFill>
                        </a:rPr>
                        <a:t>Introduction</a:t>
                      </a:r>
                      <a:endParaRPr lang="it-IT" sz="1400" b="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it-IT" sz="14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it-IT" sz="1400" b="0" baseline="0" dirty="0" err="1" smtClean="0">
                          <a:solidFill>
                            <a:schemeClr val="tx1"/>
                          </a:solidFill>
                        </a:rPr>
                        <a:t>Implementation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chemeClr val="tx1"/>
                          </a:solidFill>
                        </a:rPr>
                        <a:t>3 - </a:t>
                      </a:r>
                      <a:r>
                        <a:rPr lang="it-IT" sz="1400" b="0" dirty="0" err="1" smtClean="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1" dirty="0" smtClean="0">
                          <a:solidFill>
                            <a:srgbClr val="FD8108"/>
                          </a:solidFill>
                        </a:rPr>
                        <a:t>4 - Performance</a:t>
                      </a:r>
                      <a:endParaRPr lang="it-IT" sz="1400" b="1" dirty="0">
                        <a:solidFill>
                          <a:srgbClr val="FD8108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ttangolo 6"/>
          <p:cNvSpPr/>
          <p:nvPr/>
        </p:nvSpPr>
        <p:spPr>
          <a:xfrm>
            <a:off x="8408011" y="6493512"/>
            <a:ext cx="762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16/17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2002689" y="1942613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err="1" smtClean="0"/>
              <a:t>Profiled</a:t>
            </a:r>
            <a:r>
              <a:rPr lang="it-IT" dirty="0" smtClean="0"/>
              <a:t> </a:t>
            </a:r>
            <a:r>
              <a:rPr lang="it-IT" dirty="0"/>
              <a:t>with </a:t>
            </a:r>
            <a:r>
              <a:rPr lang="it-IT" dirty="0" err="1" smtClean="0"/>
              <a:t>instruments</a:t>
            </a:r>
            <a:endParaRPr lang="it-IT" dirty="0" smtClean="0"/>
          </a:p>
        </p:txBody>
      </p:sp>
      <p:sp>
        <p:nvSpPr>
          <p:cNvPr id="6" name="Rettangolo 5"/>
          <p:cNvSpPr/>
          <p:nvPr/>
        </p:nvSpPr>
        <p:spPr>
          <a:xfrm>
            <a:off x="2002689" y="3584624"/>
            <a:ext cx="47756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smtClean="0"/>
              <a:t>95% of the time </a:t>
            </a:r>
            <a:r>
              <a:rPr lang="it-IT" dirty="0" err="1" smtClean="0"/>
              <a:t>spent</a:t>
            </a:r>
            <a:r>
              <a:rPr lang="it-IT" dirty="0" smtClean="0"/>
              <a:t> inside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functions</a:t>
            </a:r>
            <a:endParaRPr lang="it-IT" dirty="0" smtClean="0"/>
          </a:p>
          <a:p>
            <a:endParaRPr lang="it-IT" dirty="0" smtClean="0"/>
          </a:p>
          <a:p>
            <a:pPr marL="742950" lvl="1" indent="-285750">
              <a:buFont typeface="Arial"/>
              <a:buChar char="•"/>
            </a:pPr>
            <a:r>
              <a:rPr lang="it-IT" dirty="0" err="1" smtClean="0"/>
              <a:t>Boost</a:t>
            </a:r>
            <a:r>
              <a:rPr lang="it-IT" dirty="0" smtClean="0"/>
              <a:t>::</a:t>
            </a:r>
            <a:r>
              <a:rPr lang="it-IT" dirty="0" err="1" smtClean="0"/>
              <a:t>get</a:t>
            </a:r>
            <a:endParaRPr lang="it-IT" dirty="0"/>
          </a:p>
          <a:p>
            <a:pPr marL="742950" lvl="1" indent="-285750">
              <a:buFont typeface="Arial"/>
              <a:buChar char="•"/>
            </a:pPr>
            <a:r>
              <a:rPr lang="it-IT" dirty="0" err="1" smtClean="0"/>
              <a:t>Boost</a:t>
            </a:r>
            <a:r>
              <a:rPr lang="it-IT" dirty="0" smtClean="0"/>
              <a:t>::put</a:t>
            </a:r>
          </a:p>
        </p:txBody>
      </p:sp>
      <p:pic>
        <p:nvPicPr>
          <p:cNvPr id="8" name="Immagine 7" descr="Schermata 2018-07-08 alle 15.58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383" y="1942613"/>
            <a:ext cx="1392684" cy="101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89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63657" y="533400"/>
            <a:ext cx="7280343" cy="990600"/>
          </a:xfrm>
        </p:spPr>
        <p:txBody>
          <a:bodyPr>
            <a:normAutofit/>
          </a:bodyPr>
          <a:lstStyle/>
          <a:p>
            <a:r>
              <a:rPr lang="it-IT" dirty="0" smtClean="0"/>
              <a:t>Performance </a:t>
            </a:r>
            <a:r>
              <a:rPr lang="mr-IN" dirty="0" smtClean="0"/>
              <a:t>–</a:t>
            </a:r>
            <a:r>
              <a:rPr lang="it-IT" dirty="0" smtClean="0"/>
              <a:t> </a:t>
            </a:r>
            <a:r>
              <a:rPr lang="it-IT" dirty="0" err="1" smtClean="0"/>
              <a:t>Conclusion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913579"/>
              </p:ext>
            </p:extLst>
          </p:nvPr>
        </p:nvGraphicFramePr>
        <p:xfrm>
          <a:off x="96634" y="1524000"/>
          <a:ext cx="1767023" cy="26607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7023"/>
              </a:tblGrid>
              <a:tr h="699731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rgbClr val="292934"/>
                          </a:solidFill>
                        </a:rPr>
                        <a:t>1</a:t>
                      </a:r>
                      <a:r>
                        <a:rPr lang="it-IT" sz="1400" b="0" baseline="0" dirty="0" smtClean="0">
                          <a:solidFill>
                            <a:srgbClr val="292934"/>
                          </a:solidFill>
                        </a:rPr>
                        <a:t> - </a:t>
                      </a:r>
                      <a:r>
                        <a:rPr lang="it-IT" sz="1400" b="0" baseline="0" dirty="0" err="1" smtClean="0">
                          <a:solidFill>
                            <a:srgbClr val="292934"/>
                          </a:solidFill>
                        </a:rPr>
                        <a:t>Introduction</a:t>
                      </a:r>
                      <a:endParaRPr lang="it-IT" sz="1400" b="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it-IT" sz="14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it-IT" sz="1400" b="0" baseline="0" dirty="0" err="1" smtClean="0">
                          <a:solidFill>
                            <a:schemeClr val="tx1"/>
                          </a:solidFill>
                        </a:rPr>
                        <a:t>Implementation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chemeClr val="tx1"/>
                          </a:solidFill>
                        </a:rPr>
                        <a:t>3 - </a:t>
                      </a:r>
                      <a:r>
                        <a:rPr lang="it-IT" sz="1400" b="0" dirty="0" err="1" smtClean="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1" dirty="0" smtClean="0">
                          <a:solidFill>
                            <a:srgbClr val="FD8108"/>
                          </a:solidFill>
                        </a:rPr>
                        <a:t>4 - Performance</a:t>
                      </a:r>
                      <a:endParaRPr lang="it-IT" sz="1400" b="1" dirty="0">
                        <a:solidFill>
                          <a:srgbClr val="FD8108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ttangolo 6"/>
          <p:cNvSpPr/>
          <p:nvPr/>
        </p:nvSpPr>
        <p:spPr>
          <a:xfrm>
            <a:off x="8408011" y="6493512"/>
            <a:ext cx="762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17/17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863657" y="1969350"/>
            <a:ext cx="6847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S</a:t>
            </a:r>
            <a:r>
              <a:rPr lang="it-IT" dirty="0" smtClean="0"/>
              <a:t>pace </a:t>
            </a:r>
            <a:r>
              <a:rPr lang="it-IT" dirty="0" err="1" smtClean="0"/>
              <a:t>efficient</a:t>
            </a:r>
            <a:r>
              <a:rPr lang="it-IT" dirty="0" smtClean="0"/>
              <a:t> </a:t>
            </a:r>
            <a:r>
              <a:rPr lang="it-IT" dirty="0" err="1" smtClean="0"/>
              <a:t>implementation</a:t>
            </a:r>
            <a:r>
              <a:rPr lang="it-IT" dirty="0" smtClean="0"/>
              <a:t> </a:t>
            </a:r>
            <a:r>
              <a:rPr lang="it-IT" dirty="0" err="1" smtClean="0"/>
              <a:t>while</a:t>
            </a:r>
            <a:r>
              <a:rPr lang="it-IT" dirty="0" smtClean="0"/>
              <a:t> </a:t>
            </a:r>
            <a:r>
              <a:rPr lang="it-IT" dirty="0" err="1" smtClean="0"/>
              <a:t>supporting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the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type</a:t>
            </a:r>
            <a:r>
              <a:rPr lang="it-IT" dirty="0" smtClean="0"/>
              <a:t> of </a:t>
            </a:r>
            <a:r>
              <a:rPr lang="it-IT" dirty="0" err="1" smtClean="0"/>
              <a:t>graph</a:t>
            </a:r>
            <a:r>
              <a:rPr lang="it-IT" dirty="0" smtClean="0"/>
              <a:t> of the BGL</a:t>
            </a:r>
          </a:p>
        </p:txBody>
      </p:sp>
      <p:sp>
        <p:nvSpPr>
          <p:cNvPr id="9" name="Rettangolo 8"/>
          <p:cNvSpPr/>
          <p:nvPr/>
        </p:nvSpPr>
        <p:spPr>
          <a:xfrm>
            <a:off x="1863657" y="3725960"/>
            <a:ext cx="69862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smtClean="0"/>
              <a:t>For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perfomances</a:t>
            </a:r>
            <a:r>
              <a:rPr lang="it-IT" dirty="0"/>
              <a:t> u</a:t>
            </a:r>
            <a:r>
              <a:rPr lang="it-IT" dirty="0" smtClean="0"/>
              <a:t>se just a </a:t>
            </a:r>
            <a:r>
              <a:rPr lang="it-IT" dirty="0" err="1" smtClean="0"/>
              <a:t>adjacency</a:t>
            </a:r>
            <a:r>
              <a:rPr lang="it-IT" dirty="0" smtClean="0"/>
              <a:t> list with </a:t>
            </a:r>
            <a:r>
              <a:rPr lang="it-IT" dirty="0" err="1" smtClean="0"/>
              <a:t>VecS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container and </a:t>
            </a:r>
            <a:r>
              <a:rPr lang="it-IT" dirty="0" err="1" smtClean="0"/>
              <a:t>return</a:t>
            </a:r>
            <a:r>
              <a:rPr lang="it-IT" dirty="0" smtClean="0"/>
              <a:t> an array </a:t>
            </a:r>
            <a:r>
              <a:rPr lang="it-IT" dirty="0" err="1" smtClean="0"/>
              <a:t>instead</a:t>
            </a:r>
            <a:r>
              <a:rPr lang="it-IT" dirty="0" smtClean="0"/>
              <a:t> of a </a:t>
            </a:r>
            <a:r>
              <a:rPr lang="it-IT" dirty="0" err="1" smtClean="0"/>
              <a:t>map</a:t>
            </a:r>
            <a:r>
              <a:rPr lang="it-IT" dirty="0" smtClean="0"/>
              <a:t> (</a:t>
            </a:r>
            <a:r>
              <a:rPr lang="it-IT" dirty="0" err="1" smtClean="0"/>
              <a:t>avoid</a:t>
            </a:r>
            <a:r>
              <a:rPr lang="it-IT" dirty="0" smtClean="0"/>
              <a:t> </a:t>
            </a:r>
            <a:r>
              <a:rPr lang="it-IT" dirty="0" err="1" smtClean="0"/>
              <a:t>get</a:t>
            </a:r>
            <a:r>
              <a:rPr lang="it-IT" dirty="0" smtClean="0"/>
              <a:t>/put and just </a:t>
            </a:r>
            <a:r>
              <a:rPr lang="it-IT" dirty="0" err="1" smtClean="0"/>
              <a:t>need</a:t>
            </a:r>
            <a:r>
              <a:rPr lang="it-IT" dirty="0" smtClean="0"/>
              <a:t> to </a:t>
            </a:r>
            <a:r>
              <a:rPr lang="it-IT" dirty="0" err="1" smtClean="0"/>
              <a:t>save</a:t>
            </a:r>
            <a:r>
              <a:rPr lang="it-IT" dirty="0" smtClean="0"/>
              <a:t> the </a:t>
            </a:r>
            <a:r>
              <a:rPr lang="it-IT" dirty="0" err="1" smtClean="0"/>
              <a:t>index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the iterator)</a:t>
            </a:r>
          </a:p>
        </p:txBody>
      </p:sp>
    </p:spTree>
    <p:extLst>
      <p:ext uri="{BB962C8B-B14F-4D97-AF65-F5344CB8AC3E}">
        <p14:creationId xmlns:p14="http://schemas.microsoft.com/office/powerpoint/2010/main" val="4144800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63657" y="533400"/>
            <a:ext cx="6823143" cy="990600"/>
          </a:xfrm>
        </p:spPr>
        <p:txBody>
          <a:bodyPr/>
          <a:lstStyle/>
          <a:p>
            <a:r>
              <a:rPr lang="it-IT" dirty="0" err="1" smtClean="0"/>
              <a:t>Introduction</a:t>
            </a:r>
            <a:r>
              <a:rPr lang="it-IT" dirty="0" smtClean="0"/>
              <a:t> - </a:t>
            </a:r>
            <a:r>
              <a:rPr lang="it-IT" dirty="0" err="1" smtClean="0"/>
              <a:t>Problem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16818"/>
              </p:ext>
            </p:extLst>
          </p:nvPr>
        </p:nvGraphicFramePr>
        <p:xfrm>
          <a:off x="96634" y="1524000"/>
          <a:ext cx="1767023" cy="26607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7023"/>
              </a:tblGrid>
              <a:tr h="699731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FD8108"/>
                          </a:solidFill>
                        </a:rPr>
                        <a:t>1</a:t>
                      </a:r>
                      <a:r>
                        <a:rPr lang="it-IT" sz="1400" baseline="0" dirty="0" smtClean="0">
                          <a:solidFill>
                            <a:srgbClr val="FD8108"/>
                          </a:solidFill>
                        </a:rPr>
                        <a:t> - </a:t>
                      </a:r>
                      <a:r>
                        <a:rPr lang="it-IT" sz="1400" baseline="0" dirty="0" err="1" smtClean="0">
                          <a:solidFill>
                            <a:srgbClr val="FD8108"/>
                          </a:solidFill>
                        </a:rPr>
                        <a:t>Introduction</a:t>
                      </a:r>
                      <a:endParaRPr lang="it-IT" sz="1400" dirty="0">
                        <a:solidFill>
                          <a:srgbClr val="FD8108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it-IT" sz="14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- </a:t>
                      </a:r>
                      <a:r>
                        <a:rPr lang="it-IT" sz="140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Implementation</a:t>
                      </a:r>
                      <a:endParaRPr lang="it-IT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BFBFBF"/>
                          </a:solidFill>
                        </a:rPr>
                        <a:t>3 - </a:t>
                      </a:r>
                      <a:r>
                        <a:rPr lang="it-IT" sz="1400" dirty="0" err="1" smtClean="0">
                          <a:solidFill>
                            <a:srgbClr val="BFBFBF"/>
                          </a:solidFill>
                        </a:rPr>
                        <a:t>Testing</a:t>
                      </a:r>
                      <a:endParaRPr lang="it-IT" sz="1400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BFBFBF"/>
                          </a:solidFill>
                        </a:rPr>
                        <a:t>4 - Performance</a:t>
                      </a:r>
                      <a:endParaRPr lang="it-IT" sz="1400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ttangolo 2"/>
          <p:cNvSpPr/>
          <p:nvPr/>
        </p:nvSpPr>
        <p:spPr>
          <a:xfrm>
            <a:off x="1863657" y="1524000"/>
            <a:ext cx="68231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 </a:t>
            </a:r>
            <a:r>
              <a:rPr lang="it-IT" sz="2000" dirty="0">
                <a:latin typeface="Arial"/>
                <a:cs typeface="Arial"/>
              </a:rPr>
              <a:t>For a </a:t>
            </a:r>
            <a:r>
              <a:rPr lang="it-IT" sz="2000" dirty="0" err="1">
                <a:latin typeface="Arial"/>
                <a:cs typeface="Arial"/>
              </a:rPr>
              <a:t>directed</a:t>
            </a:r>
            <a:r>
              <a:rPr lang="it-IT" sz="2000" dirty="0">
                <a:latin typeface="Arial"/>
                <a:cs typeface="Arial"/>
              </a:rPr>
              <a:t> </a:t>
            </a:r>
            <a:r>
              <a:rPr lang="it-IT" sz="2000" dirty="0" err="1">
                <a:latin typeface="Arial"/>
                <a:cs typeface="Arial"/>
              </a:rPr>
              <a:t>graph</a:t>
            </a:r>
            <a:r>
              <a:rPr lang="it-IT" sz="2000" dirty="0">
                <a:latin typeface="Arial"/>
                <a:cs typeface="Arial"/>
              </a:rPr>
              <a:t> D </a:t>
            </a:r>
            <a:r>
              <a:rPr lang="it-IT" sz="2000" dirty="0" smtClean="0">
                <a:latin typeface="Arial"/>
                <a:cs typeface="Arial"/>
              </a:rPr>
              <a:t>= (</a:t>
            </a:r>
            <a:r>
              <a:rPr lang="it-IT" sz="2000" dirty="0">
                <a:latin typeface="Arial"/>
                <a:cs typeface="Arial"/>
              </a:rPr>
              <a:t>V, E), a </a:t>
            </a:r>
            <a:r>
              <a:rPr lang="it-IT" sz="2000" dirty="0" err="1">
                <a:latin typeface="Arial"/>
                <a:cs typeface="Arial"/>
              </a:rPr>
              <a:t>Strongly</a:t>
            </a:r>
            <a:r>
              <a:rPr lang="it-IT" sz="2000" dirty="0">
                <a:latin typeface="Arial"/>
                <a:cs typeface="Arial"/>
              </a:rPr>
              <a:t> </a:t>
            </a:r>
            <a:r>
              <a:rPr lang="it-IT" sz="2000" dirty="0" err="1">
                <a:latin typeface="Arial"/>
                <a:cs typeface="Arial"/>
              </a:rPr>
              <a:t>Connected</a:t>
            </a:r>
            <a:r>
              <a:rPr lang="it-IT" sz="2000" dirty="0">
                <a:latin typeface="Arial"/>
                <a:cs typeface="Arial"/>
              </a:rPr>
              <a:t> Component (SCC</a:t>
            </a:r>
            <a:r>
              <a:rPr lang="it-IT" sz="2000" dirty="0" smtClean="0">
                <a:latin typeface="Arial"/>
                <a:cs typeface="Arial"/>
              </a:rPr>
              <a:t>) </a:t>
            </a:r>
            <a:r>
              <a:rPr lang="it-IT" sz="2000" dirty="0" err="1" smtClean="0">
                <a:latin typeface="Arial"/>
                <a:cs typeface="Arial"/>
              </a:rPr>
              <a:t>is</a:t>
            </a:r>
            <a:r>
              <a:rPr lang="it-IT" sz="2000" dirty="0" smtClean="0">
                <a:latin typeface="Arial"/>
                <a:cs typeface="Arial"/>
              </a:rPr>
              <a:t> </a:t>
            </a:r>
            <a:r>
              <a:rPr lang="it-IT" sz="2000" dirty="0">
                <a:latin typeface="Arial"/>
                <a:cs typeface="Arial"/>
              </a:rPr>
              <a:t>a </a:t>
            </a:r>
            <a:r>
              <a:rPr lang="it-IT" sz="2000" dirty="0" err="1">
                <a:latin typeface="Arial"/>
                <a:cs typeface="Arial"/>
              </a:rPr>
              <a:t>maximal</a:t>
            </a:r>
            <a:r>
              <a:rPr lang="it-IT" sz="2000" dirty="0">
                <a:latin typeface="Arial"/>
                <a:cs typeface="Arial"/>
              </a:rPr>
              <a:t> </a:t>
            </a:r>
            <a:r>
              <a:rPr lang="it-IT" sz="2000" dirty="0" err="1">
                <a:latin typeface="Arial"/>
                <a:cs typeface="Arial"/>
              </a:rPr>
              <a:t>induced</a:t>
            </a:r>
            <a:r>
              <a:rPr lang="it-IT" sz="2000" dirty="0">
                <a:latin typeface="Arial"/>
                <a:cs typeface="Arial"/>
              </a:rPr>
              <a:t> </a:t>
            </a:r>
            <a:r>
              <a:rPr lang="it-IT" sz="2000" dirty="0" err="1">
                <a:latin typeface="Arial"/>
                <a:cs typeface="Arial"/>
              </a:rPr>
              <a:t>subgraph</a:t>
            </a:r>
            <a:r>
              <a:rPr lang="it-IT" sz="2000" dirty="0">
                <a:latin typeface="Arial"/>
                <a:cs typeface="Arial"/>
              </a:rPr>
              <a:t> </a:t>
            </a:r>
            <a:r>
              <a:rPr lang="it-IT" sz="2000" dirty="0" smtClean="0">
                <a:latin typeface="Arial"/>
                <a:cs typeface="Arial"/>
              </a:rPr>
              <a:t>           </a:t>
            </a:r>
            <a:r>
              <a:rPr lang="it-IT" sz="2000" dirty="0" err="1" smtClean="0">
                <a:latin typeface="Arial"/>
                <a:cs typeface="Arial"/>
              </a:rPr>
              <a:t>S</a:t>
            </a:r>
            <a:r>
              <a:rPr lang="it-IT" sz="2000" dirty="0" smtClean="0">
                <a:latin typeface="Arial"/>
                <a:cs typeface="Arial"/>
              </a:rPr>
              <a:t> = (</a:t>
            </a:r>
            <a:r>
              <a:rPr lang="it-IT" sz="2000" dirty="0">
                <a:latin typeface="Arial"/>
                <a:cs typeface="Arial"/>
              </a:rPr>
              <a:t>V</a:t>
            </a:r>
            <a:r>
              <a:rPr lang="it-IT" sz="1000" dirty="0">
                <a:latin typeface="Arial"/>
                <a:cs typeface="Arial"/>
              </a:rPr>
              <a:t>S</a:t>
            </a:r>
            <a:r>
              <a:rPr lang="it-IT" sz="2000" dirty="0">
                <a:latin typeface="Arial"/>
                <a:cs typeface="Arial"/>
              </a:rPr>
              <a:t>, </a:t>
            </a:r>
            <a:r>
              <a:rPr lang="it-IT" sz="2000" dirty="0" smtClean="0">
                <a:latin typeface="Arial"/>
                <a:cs typeface="Arial"/>
              </a:rPr>
              <a:t>E</a:t>
            </a:r>
            <a:r>
              <a:rPr lang="it-IT" sz="1000" dirty="0" smtClean="0">
                <a:latin typeface="Arial"/>
                <a:cs typeface="Arial"/>
              </a:rPr>
              <a:t>S</a:t>
            </a:r>
            <a:r>
              <a:rPr lang="it-IT" sz="2000" dirty="0" smtClean="0">
                <a:latin typeface="Arial"/>
                <a:cs typeface="Arial"/>
              </a:rPr>
              <a:t>) </a:t>
            </a:r>
            <a:r>
              <a:rPr lang="it-IT" sz="2000" dirty="0" err="1" smtClean="0">
                <a:latin typeface="Arial"/>
                <a:cs typeface="Arial"/>
              </a:rPr>
              <a:t>where</a:t>
            </a:r>
            <a:r>
              <a:rPr lang="it-IT" sz="2000" dirty="0">
                <a:latin typeface="Arial"/>
                <a:cs typeface="Arial"/>
              </a:rPr>
              <a:t>, for </a:t>
            </a:r>
            <a:r>
              <a:rPr lang="it-IT" sz="2000" dirty="0" err="1">
                <a:latin typeface="Arial"/>
                <a:cs typeface="Arial"/>
              </a:rPr>
              <a:t>every</a:t>
            </a:r>
            <a:r>
              <a:rPr lang="it-IT" sz="2000" dirty="0">
                <a:latin typeface="Arial"/>
                <a:cs typeface="Arial"/>
              </a:rPr>
              <a:t> </a:t>
            </a:r>
            <a:r>
              <a:rPr lang="it-IT" sz="2000" dirty="0" smtClean="0">
                <a:latin typeface="Arial"/>
                <a:cs typeface="Arial"/>
              </a:rPr>
              <a:t>(x</a:t>
            </a:r>
            <a:r>
              <a:rPr lang="it-IT" sz="2000" dirty="0">
                <a:latin typeface="Arial"/>
                <a:cs typeface="Arial"/>
              </a:rPr>
              <a:t>, </a:t>
            </a:r>
            <a:r>
              <a:rPr lang="it-IT" sz="2000" dirty="0" smtClean="0">
                <a:latin typeface="Arial"/>
                <a:cs typeface="Arial"/>
              </a:rPr>
              <a:t>y) ∈V</a:t>
            </a:r>
            <a:r>
              <a:rPr lang="it-IT" sz="1000" dirty="0" smtClean="0">
                <a:latin typeface="Arial"/>
                <a:cs typeface="Arial"/>
              </a:rPr>
              <a:t>S</a:t>
            </a:r>
            <a:r>
              <a:rPr lang="it-IT" sz="2000" dirty="0">
                <a:latin typeface="Arial"/>
                <a:cs typeface="Arial"/>
              </a:rPr>
              <a:t>, </a:t>
            </a:r>
            <a:r>
              <a:rPr lang="it-IT" sz="2000" dirty="0" err="1">
                <a:latin typeface="Arial"/>
                <a:cs typeface="Arial"/>
              </a:rPr>
              <a:t>there</a:t>
            </a:r>
            <a:r>
              <a:rPr lang="it-IT" sz="2000" dirty="0">
                <a:latin typeface="Arial"/>
                <a:cs typeface="Arial"/>
              </a:rPr>
              <a:t> </a:t>
            </a:r>
            <a:r>
              <a:rPr lang="it-IT" sz="2000" dirty="0" err="1">
                <a:latin typeface="Arial"/>
                <a:cs typeface="Arial"/>
              </a:rPr>
              <a:t>is</a:t>
            </a:r>
            <a:r>
              <a:rPr lang="it-IT" sz="2000" dirty="0">
                <a:latin typeface="Arial"/>
                <a:cs typeface="Arial"/>
              </a:rPr>
              <a:t> a </a:t>
            </a:r>
            <a:r>
              <a:rPr lang="it-IT" sz="2000" dirty="0" err="1">
                <a:latin typeface="Arial"/>
                <a:cs typeface="Arial"/>
              </a:rPr>
              <a:t>path</a:t>
            </a:r>
            <a:r>
              <a:rPr lang="it-IT" sz="2000" dirty="0">
                <a:latin typeface="Arial"/>
                <a:cs typeface="Arial"/>
              </a:rPr>
              <a:t> from </a:t>
            </a:r>
            <a:r>
              <a:rPr lang="it-IT" sz="2000" dirty="0" smtClean="0">
                <a:latin typeface="Arial"/>
                <a:cs typeface="Arial"/>
              </a:rPr>
              <a:t>x to y (</a:t>
            </a:r>
            <a:r>
              <a:rPr lang="it-IT" sz="2000" dirty="0">
                <a:latin typeface="Arial"/>
                <a:cs typeface="Arial"/>
              </a:rPr>
              <a:t>and vice-versa)</a:t>
            </a:r>
            <a:r>
              <a:rPr lang="it-IT" sz="2000" dirty="0" smtClean="0">
                <a:latin typeface="Arial"/>
                <a:cs typeface="Arial"/>
              </a:rPr>
              <a:t>.</a:t>
            </a:r>
            <a:endParaRPr lang="it-IT" sz="2000" dirty="0"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863656" y="3203121"/>
            <a:ext cx="68231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Arial"/>
                <a:cs typeface="Arial"/>
              </a:rPr>
              <a:t>Find</a:t>
            </a:r>
            <a:r>
              <a:rPr lang="it-IT" sz="2000" dirty="0">
                <a:latin typeface="Arial"/>
                <a:cs typeface="Arial"/>
              </a:rPr>
              <a:t> </a:t>
            </a:r>
            <a:r>
              <a:rPr lang="it-IT" sz="2000" dirty="0" err="1">
                <a:latin typeface="Arial"/>
                <a:cs typeface="Arial"/>
              </a:rPr>
              <a:t>all</a:t>
            </a:r>
            <a:r>
              <a:rPr lang="it-IT" sz="2000" dirty="0">
                <a:latin typeface="Arial"/>
                <a:cs typeface="Arial"/>
              </a:rPr>
              <a:t> the </a:t>
            </a:r>
            <a:r>
              <a:rPr lang="it-IT" sz="2000" dirty="0" err="1" smtClean="0">
                <a:latin typeface="Arial"/>
                <a:cs typeface="Arial"/>
              </a:rPr>
              <a:t>Strongly</a:t>
            </a:r>
            <a:r>
              <a:rPr lang="it-IT" sz="2000" dirty="0" smtClean="0">
                <a:latin typeface="Arial"/>
                <a:cs typeface="Arial"/>
              </a:rPr>
              <a:t> </a:t>
            </a:r>
            <a:r>
              <a:rPr lang="it-IT" sz="2000" dirty="0" err="1" smtClean="0">
                <a:latin typeface="Arial"/>
                <a:cs typeface="Arial"/>
              </a:rPr>
              <a:t>Connected</a:t>
            </a:r>
            <a:r>
              <a:rPr lang="it-IT" sz="2000" dirty="0" smtClean="0">
                <a:latin typeface="Arial"/>
                <a:cs typeface="Arial"/>
              </a:rPr>
              <a:t> Components (</a:t>
            </a:r>
            <a:r>
              <a:rPr lang="it-IT" sz="2000" dirty="0" err="1" smtClean="0">
                <a:latin typeface="Arial"/>
                <a:cs typeface="Arial"/>
              </a:rPr>
              <a:t>SCCs</a:t>
            </a:r>
            <a:r>
              <a:rPr lang="it-IT" sz="2000" dirty="0" smtClean="0">
                <a:latin typeface="Arial"/>
                <a:cs typeface="Arial"/>
              </a:rPr>
              <a:t>) </a:t>
            </a:r>
            <a:r>
              <a:rPr lang="it-IT" sz="2000" dirty="0">
                <a:latin typeface="Arial"/>
                <a:cs typeface="Arial"/>
              </a:rPr>
              <a:t>in a </a:t>
            </a:r>
            <a:endParaRPr lang="it-IT" sz="2000" dirty="0" smtClean="0">
              <a:latin typeface="Arial"/>
              <a:cs typeface="Arial"/>
            </a:endParaRPr>
          </a:p>
          <a:p>
            <a:r>
              <a:rPr lang="it-IT" sz="2000" dirty="0" err="1" smtClean="0">
                <a:latin typeface="Arial"/>
                <a:cs typeface="Arial"/>
              </a:rPr>
              <a:t>directed</a:t>
            </a:r>
            <a:r>
              <a:rPr lang="it-IT" sz="2000" dirty="0" smtClean="0">
                <a:latin typeface="Arial"/>
                <a:cs typeface="Arial"/>
              </a:rPr>
              <a:t> </a:t>
            </a:r>
            <a:r>
              <a:rPr lang="it-IT" sz="2000" dirty="0" err="1" smtClean="0">
                <a:latin typeface="Arial"/>
                <a:cs typeface="Arial"/>
              </a:rPr>
              <a:t>graph</a:t>
            </a:r>
            <a:r>
              <a:rPr lang="it-IT" sz="2000" dirty="0" smtClean="0">
                <a:latin typeface="Arial"/>
                <a:cs typeface="Arial"/>
              </a:rPr>
              <a:t>.</a:t>
            </a:r>
            <a:endParaRPr lang="it-IT" sz="2000" dirty="0">
              <a:latin typeface="Arial"/>
              <a:cs typeface="Arial"/>
            </a:endParaRPr>
          </a:p>
          <a:p>
            <a:endParaRPr lang="it-IT" dirty="0"/>
          </a:p>
        </p:txBody>
      </p:sp>
      <p:pic>
        <p:nvPicPr>
          <p:cNvPr id="9" name="Immagine 8" descr="S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22" y="4184789"/>
            <a:ext cx="4923632" cy="226487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8510067" y="6493512"/>
            <a:ext cx="63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1/17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066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63657" y="533400"/>
            <a:ext cx="6823143" cy="990600"/>
          </a:xfrm>
        </p:spPr>
        <p:txBody>
          <a:bodyPr/>
          <a:lstStyle/>
          <a:p>
            <a:r>
              <a:rPr lang="it-IT" dirty="0" err="1" smtClean="0"/>
              <a:t>Introduction</a:t>
            </a:r>
            <a:r>
              <a:rPr lang="it-IT" dirty="0" smtClean="0"/>
              <a:t> </a:t>
            </a:r>
            <a:r>
              <a:rPr lang="it-IT" dirty="0"/>
              <a:t>-</a:t>
            </a:r>
            <a:r>
              <a:rPr lang="it-IT" dirty="0" smtClean="0"/>
              <a:t> </a:t>
            </a:r>
            <a:r>
              <a:rPr lang="it-IT" dirty="0" err="1" smtClean="0"/>
              <a:t>Tarjan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24968"/>
              </p:ext>
            </p:extLst>
          </p:nvPr>
        </p:nvGraphicFramePr>
        <p:xfrm>
          <a:off x="96634" y="1524000"/>
          <a:ext cx="1767023" cy="26607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7023"/>
              </a:tblGrid>
              <a:tr h="699731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FD8108"/>
                          </a:solidFill>
                        </a:rPr>
                        <a:t>1</a:t>
                      </a:r>
                      <a:r>
                        <a:rPr lang="it-IT" sz="1400" baseline="0" dirty="0" smtClean="0">
                          <a:solidFill>
                            <a:srgbClr val="FD8108"/>
                          </a:solidFill>
                        </a:rPr>
                        <a:t> - </a:t>
                      </a:r>
                      <a:r>
                        <a:rPr lang="it-IT" sz="1400" baseline="0" dirty="0" err="1" smtClean="0">
                          <a:solidFill>
                            <a:srgbClr val="FD8108"/>
                          </a:solidFill>
                        </a:rPr>
                        <a:t>Introduction</a:t>
                      </a:r>
                      <a:endParaRPr lang="it-IT" sz="1400" dirty="0">
                        <a:solidFill>
                          <a:srgbClr val="FD8108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it-IT" sz="14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- </a:t>
                      </a:r>
                      <a:r>
                        <a:rPr lang="it-IT" sz="140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Implementation</a:t>
                      </a:r>
                      <a:endParaRPr lang="it-IT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BFBFBF"/>
                          </a:solidFill>
                        </a:rPr>
                        <a:t>3 - </a:t>
                      </a:r>
                      <a:r>
                        <a:rPr lang="it-IT" sz="1400" dirty="0" err="1" smtClean="0">
                          <a:solidFill>
                            <a:srgbClr val="BFBFBF"/>
                          </a:solidFill>
                        </a:rPr>
                        <a:t>Testing</a:t>
                      </a:r>
                      <a:endParaRPr lang="it-IT" sz="1400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BFBFBF"/>
                          </a:solidFill>
                        </a:rPr>
                        <a:t>4 - Performance</a:t>
                      </a:r>
                      <a:endParaRPr lang="it-IT" sz="1400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ttangolo 6"/>
          <p:cNvSpPr/>
          <p:nvPr/>
        </p:nvSpPr>
        <p:spPr>
          <a:xfrm>
            <a:off x="8510067" y="6493512"/>
            <a:ext cx="63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2/17</a:t>
            </a:r>
            <a:endParaRPr lang="it-IT" dirty="0"/>
          </a:p>
        </p:txBody>
      </p:sp>
      <p:graphicFrame>
        <p:nvGraphicFramePr>
          <p:cNvPr id="15" name="Tabel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295467"/>
              </p:ext>
            </p:extLst>
          </p:nvPr>
        </p:nvGraphicFramePr>
        <p:xfrm>
          <a:off x="1863657" y="392295"/>
          <a:ext cx="7142659" cy="542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2659"/>
              </a:tblGrid>
              <a:tr h="13424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386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dirty="0" smtClean="0">
                          <a:solidFill>
                            <a:srgbClr val="292934"/>
                          </a:solidFill>
                        </a:rPr>
                        <a:t>- Exploit the Depth First </a:t>
                      </a:r>
                      <a:r>
                        <a:rPr lang="it-IT" sz="2000" b="0" dirty="0" err="1" smtClean="0">
                          <a:solidFill>
                            <a:srgbClr val="292934"/>
                          </a:solidFill>
                        </a:rPr>
                        <a:t>Visit</a:t>
                      </a:r>
                      <a:r>
                        <a:rPr lang="it-IT" sz="2000" b="0" dirty="0" smtClean="0">
                          <a:solidFill>
                            <a:srgbClr val="292934"/>
                          </a:solidFill>
                        </a:rPr>
                        <a:t> </a:t>
                      </a:r>
                      <a:r>
                        <a:rPr lang="it-IT" sz="2000" b="0" dirty="0" err="1" smtClean="0">
                          <a:solidFill>
                            <a:srgbClr val="292934"/>
                          </a:solidFill>
                        </a:rPr>
                        <a:t>algorithm</a:t>
                      </a:r>
                      <a:r>
                        <a:rPr lang="it-IT" sz="2000" b="0" dirty="0" smtClean="0">
                          <a:solidFill>
                            <a:srgbClr val="292934"/>
                          </a:solidFill>
                        </a:rPr>
                        <a:t> to </a:t>
                      </a:r>
                      <a:r>
                        <a:rPr lang="it-IT" sz="2000" b="0" dirty="0" err="1" smtClean="0">
                          <a:solidFill>
                            <a:srgbClr val="292934"/>
                          </a:solidFill>
                        </a:rPr>
                        <a:t>find</a:t>
                      </a:r>
                      <a:r>
                        <a:rPr lang="it-IT" sz="2000" b="0" dirty="0" smtClean="0">
                          <a:solidFill>
                            <a:srgbClr val="292934"/>
                          </a:solidFill>
                        </a:rPr>
                        <a:t> the </a:t>
                      </a:r>
                      <a:r>
                        <a:rPr lang="it-IT" sz="2000" b="0" dirty="0" err="1" smtClean="0">
                          <a:solidFill>
                            <a:srgbClr val="292934"/>
                          </a:solidFill>
                        </a:rPr>
                        <a:t>SCCs</a:t>
                      </a:r>
                      <a:r>
                        <a:rPr lang="it-IT" sz="2000" b="0" dirty="0" smtClean="0">
                          <a:solidFill>
                            <a:srgbClr val="292934"/>
                          </a:solidFill>
                        </a:rPr>
                        <a:t> of a </a:t>
                      </a:r>
                      <a:r>
                        <a:rPr lang="it-IT" sz="2000" b="0" dirty="0" err="1" smtClean="0">
                          <a:solidFill>
                            <a:srgbClr val="292934"/>
                          </a:solidFill>
                        </a:rPr>
                        <a:t>directed</a:t>
                      </a:r>
                      <a:r>
                        <a:rPr lang="it-IT" sz="2000" b="0" dirty="0" smtClean="0">
                          <a:solidFill>
                            <a:srgbClr val="292934"/>
                          </a:solidFill>
                        </a:rPr>
                        <a:t> </a:t>
                      </a:r>
                      <a:r>
                        <a:rPr lang="it-IT" sz="2000" b="0" dirty="0" err="1" smtClean="0">
                          <a:solidFill>
                            <a:srgbClr val="292934"/>
                          </a:solidFill>
                        </a:rPr>
                        <a:t>graph</a:t>
                      </a:r>
                      <a:r>
                        <a:rPr lang="it-IT" sz="2000" b="0" dirty="0" smtClean="0">
                          <a:solidFill>
                            <a:srgbClr val="292934"/>
                          </a:solidFill>
                        </a:rPr>
                        <a:t>.</a:t>
                      </a:r>
                    </a:p>
                  </a:txBody>
                  <a:tcPr>
                    <a:noFill/>
                  </a:tcPr>
                </a:tc>
              </a:tr>
              <a:tr h="10949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dirty="0" smtClean="0">
                          <a:solidFill>
                            <a:srgbClr val="292934"/>
                          </a:solidFill>
                        </a:rPr>
                        <a:t>- </a:t>
                      </a:r>
                      <a:r>
                        <a:rPr lang="it-IT" sz="2000" b="0" dirty="0" err="1" smtClean="0">
                          <a:solidFill>
                            <a:srgbClr val="292934"/>
                          </a:solidFill>
                        </a:rPr>
                        <a:t>Worst</a:t>
                      </a:r>
                      <a:r>
                        <a:rPr lang="it-IT" sz="2000" b="0" dirty="0" smtClean="0">
                          <a:solidFill>
                            <a:srgbClr val="292934"/>
                          </a:solidFill>
                        </a:rPr>
                        <a:t> case time </a:t>
                      </a:r>
                      <a:r>
                        <a:rPr lang="it-IT" sz="2000" b="0" dirty="0" err="1" smtClean="0">
                          <a:solidFill>
                            <a:srgbClr val="292934"/>
                          </a:solidFill>
                        </a:rPr>
                        <a:t>Complexity</a:t>
                      </a:r>
                      <a:r>
                        <a:rPr lang="it-IT" sz="2000" b="0" dirty="0" smtClean="0">
                          <a:solidFill>
                            <a:srgbClr val="292934"/>
                          </a:solidFill>
                        </a:rPr>
                        <a:t>: O(|V| + |E|).</a:t>
                      </a:r>
                    </a:p>
                  </a:txBody>
                  <a:tcPr>
                    <a:noFill/>
                  </a:tcPr>
                </a:tc>
              </a:tr>
              <a:tr h="1604302">
                <a:tc>
                  <a:txBody>
                    <a:bodyPr/>
                    <a:lstStyle/>
                    <a:p>
                      <a:pPr marL="171450" indent="-171450" defTabSz="457200">
                        <a:buFontTx/>
                        <a:buChar char="-"/>
                        <a:defRPr/>
                      </a:pPr>
                      <a:r>
                        <a:rPr lang="it-IT" sz="2000" dirty="0" err="1" smtClean="0"/>
                        <a:t>Worst</a:t>
                      </a:r>
                      <a:r>
                        <a:rPr lang="it-IT" sz="2000" dirty="0" smtClean="0"/>
                        <a:t> case </a:t>
                      </a:r>
                      <a:r>
                        <a:rPr lang="it-IT" sz="2000" dirty="0" err="1" smtClean="0"/>
                        <a:t>space</a:t>
                      </a:r>
                      <a:r>
                        <a:rPr lang="it-IT" sz="2000" dirty="0" smtClean="0"/>
                        <a:t> </a:t>
                      </a:r>
                      <a:r>
                        <a:rPr lang="it-IT" sz="2000" dirty="0" err="1" smtClean="0"/>
                        <a:t>Complexity</a:t>
                      </a:r>
                      <a:r>
                        <a:rPr lang="it-IT" sz="2000" dirty="0" smtClean="0"/>
                        <a:t>: O(|V|</a:t>
                      </a:r>
                      <a:r>
                        <a:rPr lang="it-IT" sz="2000" dirty="0" smtClean="0">
                          <a:latin typeface="Symbol" charset="2"/>
                          <a:cs typeface="Symbol" charset="2"/>
                        </a:rPr>
                        <a:t> ∙</a:t>
                      </a:r>
                      <a:r>
                        <a:rPr lang="it-IT" sz="2000" dirty="0" smtClean="0"/>
                        <a:t> (1 + 3</a:t>
                      </a:r>
                      <a:r>
                        <a:rPr lang="it-IT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w</a:t>
                      </a:r>
                      <a:r>
                        <a:rPr lang="it-IT" sz="2000" dirty="0" smtClean="0"/>
                        <a:t>)).</a:t>
                      </a:r>
                    </a:p>
                    <a:p>
                      <a:pPr defTabSz="457200">
                        <a:defRPr/>
                      </a:pPr>
                      <a:r>
                        <a:rPr lang="it-IT" sz="2000" dirty="0" smtClean="0"/>
                        <a:t>   </a:t>
                      </a:r>
                      <a:r>
                        <a:rPr lang="it-IT" sz="1400" dirty="0" smtClean="0"/>
                        <a:t>(</a:t>
                      </a:r>
                      <a:r>
                        <a:rPr lang="it-IT" sz="1400" dirty="0" err="1" smtClean="0"/>
                        <a:t>Pearce</a:t>
                      </a:r>
                      <a:r>
                        <a:rPr lang="it-IT" sz="1400" dirty="0" smtClean="0"/>
                        <a:t> </a:t>
                      </a:r>
                      <a:r>
                        <a:rPr lang="it-IT" sz="1400" dirty="0" err="1" smtClean="0"/>
                        <a:t>implementation</a:t>
                      </a:r>
                      <a:r>
                        <a:rPr lang="it-IT" sz="1400" dirty="0" smtClean="0"/>
                        <a:t>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838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63657" y="533400"/>
            <a:ext cx="7280343" cy="990600"/>
          </a:xfrm>
        </p:spPr>
        <p:txBody>
          <a:bodyPr>
            <a:normAutofit/>
          </a:bodyPr>
          <a:lstStyle/>
          <a:p>
            <a:r>
              <a:rPr lang="it-IT" dirty="0" err="1" smtClean="0"/>
              <a:t>Implementation</a:t>
            </a:r>
            <a:r>
              <a:rPr lang="it-IT" dirty="0" smtClean="0"/>
              <a:t> </a:t>
            </a:r>
            <a:r>
              <a:rPr lang="it-IT" dirty="0"/>
              <a:t>-</a:t>
            </a:r>
            <a:r>
              <a:rPr lang="it-IT" dirty="0" smtClean="0"/>
              <a:t> </a:t>
            </a:r>
            <a:r>
              <a:rPr lang="it-IT" dirty="0" err="1" smtClean="0"/>
              <a:t>Boost</a:t>
            </a:r>
            <a:r>
              <a:rPr lang="it-IT" dirty="0" smtClean="0"/>
              <a:t> / C++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240827"/>
              </p:ext>
            </p:extLst>
          </p:nvPr>
        </p:nvGraphicFramePr>
        <p:xfrm>
          <a:off x="96634" y="1524000"/>
          <a:ext cx="1767023" cy="26607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7023"/>
              </a:tblGrid>
              <a:tr h="699731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rgbClr val="292934"/>
                          </a:solidFill>
                        </a:rPr>
                        <a:t>1</a:t>
                      </a:r>
                      <a:r>
                        <a:rPr lang="it-IT" sz="1400" b="0" baseline="0" dirty="0" smtClean="0">
                          <a:solidFill>
                            <a:srgbClr val="292934"/>
                          </a:solidFill>
                        </a:rPr>
                        <a:t> - </a:t>
                      </a:r>
                      <a:r>
                        <a:rPr lang="it-IT" sz="1400" b="0" baseline="0" dirty="0" err="1" smtClean="0">
                          <a:solidFill>
                            <a:srgbClr val="292934"/>
                          </a:solidFill>
                        </a:rPr>
                        <a:t>Introduction</a:t>
                      </a:r>
                      <a:endParaRPr lang="it-IT" sz="1400" b="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1" dirty="0" smtClean="0">
                          <a:solidFill>
                            <a:srgbClr val="FD8108"/>
                          </a:solidFill>
                        </a:rPr>
                        <a:t>2</a:t>
                      </a:r>
                      <a:r>
                        <a:rPr lang="it-IT" sz="1400" b="1" baseline="0" dirty="0" smtClean="0">
                          <a:solidFill>
                            <a:srgbClr val="FD8108"/>
                          </a:solidFill>
                        </a:rPr>
                        <a:t> - </a:t>
                      </a:r>
                      <a:r>
                        <a:rPr lang="it-IT" sz="1400" b="1" baseline="0" dirty="0" err="1" smtClean="0">
                          <a:solidFill>
                            <a:srgbClr val="FD8108"/>
                          </a:solidFill>
                        </a:rPr>
                        <a:t>Implementation</a:t>
                      </a:r>
                      <a:endParaRPr lang="it-IT" sz="1400" b="1" dirty="0">
                        <a:solidFill>
                          <a:srgbClr val="FD8108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BFBFBF"/>
                          </a:solidFill>
                        </a:rPr>
                        <a:t>3 - </a:t>
                      </a:r>
                      <a:r>
                        <a:rPr lang="it-IT" sz="1400" dirty="0" err="1" smtClean="0">
                          <a:solidFill>
                            <a:srgbClr val="BFBFBF"/>
                          </a:solidFill>
                        </a:rPr>
                        <a:t>Testing</a:t>
                      </a:r>
                      <a:endParaRPr lang="it-IT" sz="1400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BFBFBF"/>
                          </a:solidFill>
                        </a:rPr>
                        <a:t>4 - Performance</a:t>
                      </a:r>
                      <a:endParaRPr lang="it-IT" sz="1400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ttangolo 6"/>
          <p:cNvSpPr/>
          <p:nvPr/>
        </p:nvSpPr>
        <p:spPr>
          <a:xfrm>
            <a:off x="8510067" y="6493512"/>
            <a:ext cx="63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3/17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949071" y="1563838"/>
            <a:ext cx="64832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000" dirty="0" err="1" smtClean="0"/>
              <a:t>Implemented</a:t>
            </a:r>
            <a:r>
              <a:rPr lang="it-IT" sz="2000" dirty="0" smtClean="0"/>
              <a:t> </a:t>
            </a:r>
            <a:r>
              <a:rPr lang="it-IT" sz="2000" dirty="0"/>
              <a:t>by </a:t>
            </a:r>
            <a:r>
              <a:rPr lang="it-IT" sz="2000" dirty="0" err="1"/>
              <a:t>using</a:t>
            </a:r>
            <a:r>
              <a:rPr lang="it-IT" sz="2000" dirty="0"/>
              <a:t> the </a:t>
            </a:r>
            <a:r>
              <a:rPr lang="it-IT" sz="2000" dirty="0" err="1"/>
              <a:t>Boost</a:t>
            </a:r>
            <a:r>
              <a:rPr lang="it-IT" sz="2000" dirty="0"/>
              <a:t> </a:t>
            </a:r>
            <a:r>
              <a:rPr lang="it-IT" sz="2000" dirty="0" err="1"/>
              <a:t>Graph</a:t>
            </a:r>
            <a:r>
              <a:rPr lang="it-IT" sz="2000" dirty="0"/>
              <a:t> Library (BGL</a:t>
            </a:r>
            <a:r>
              <a:rPr lang="it-IT" sz="2000" dirty="0" smtClean="0"/>
              <a:t>)</a:t>
            </a:r>
          </a:p>
        </p:txBody>
      </p:sp>
      <p:sp>
        <p:nvSpPr>
          <p:cNvPr id="8" name="Rettangolo 7"/>
          <p:cNvSpPr/>
          <p:nvPr/>
        </p:nvSpPr>
        <p:spPr>
          <a:xfrm>
            <a:off x="1949071" y="2526245"/>
            <a:ext cx="64832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000" dirty="0" err="1" smtClean="0"/>
              <a:t>Same</a:t>
            </a:r>
            <a:r>
              <a:rPr lang="it-IT" sz="2000" dirty="0" smtClean="0"/>
              <a:t> </a:t>
            </a:r>
            <a:r>
              <a:rPr lang="it-IT" sz="2000" dirty="0" err="1" smtClean="0"/>
              <a:t>interface</a:t>
            </a:r>
            <a:r>
              <a:rPr lang="it-IT" sz="2000" dirty="0" smtClean="0"/>
              <a:t> </a:t>
            </a:r>
            <a:r>
              <a:rPr lang="it-IT" sz="2000" dirty="0" err="1" smtClean="0"/>
              <a:t>as</a:t>
            </a:r>
            <a:r>
              <a:rPr lang="it-IT" sz="2000" dirty="0" smtClean="0"/>
              <a:t> the BGL for </a:t>
            </a:r>
            <a:r>
              <a:rPr lang="it-IT" sz="2000" dirty="0" err="1"/>
              <a:t>P</a:t>
            </a:r>
            <a:r>
              <a:rPr lang="it-IT" sz="2000" dirty="0" err="1" smtClean="0"/>
              <a:t>ython</a:t>
            </a:r>
            <a:endParaRPr lang="it-IT" sz="2000" dirty="0" smtClean="0"/>
          </a:p>
        </p:txBody>
      </p:sp>
      <p:sp>
        <p:nvSpPr>
          <p:cNvPr id="4" name="Rettangolo 3"/>
          <p:cNvSpPr/>
          <p:nvPr/>
        </p:nvSpPr>
        <p:spPr>
          <a:xfrm>
            <a:off x="2174696" y="3095111"/>
            <a:ext cx="6257616" cy="1286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r>
              <a:rPr lang="it-IT" sz="2000" dirty="0" err="1">
                <a:latin typeface="Calibri"/>
                <a:cs typeface="Calibri"/>
              </a:rPr>
              <a:t>template</a:t>
            </a:r>
            <a:r>
              <a:rPr lang="it-IT" sz="2000" dirty="0">
                <a:latin typeface="Calibri"/>
                <a:cs typeface="Calibri"/>
              </a:rPr>
              <a:t> &lt;</a:t>
            </a:r>
            <a:r>
              <a:rPr lang="it-IT" sz="2000" dirty="0" err="1">
                <a:latin typeface="Calibri"/>
                <a:cs typeface="Calibri"/>
              </a:rPr>
              <a:t>class</a:t>
            </a:r>
            <a:r>
              <a:rPr lang="it-IT" sz="2000" dirty="0">
                <a:latin typeface="Calibri"/>
                <a:cs typeface="Calibri"/>
              </a:rPr>
              <a:t> </a:t>
            </a:r>
            <a:r>
              <a:rPr lang="it-IT" sz="2000" dirty="0" err="1">
                <a:latin typeface="Calibri"/>
                <a:cs typeface="Calibri"/>
              </a:rPr>
              <a:t>Graph</a:t>
            </a:r>
            <a:r>
              <a:rPr lang="it-IT" sz="2000" dirty="0">
                <a:latin typeface="Calibri"/>
                <a:cs typeface="Calibri"/>
              </a:rPr>
              <a:t>, </a:t>
            </a:r>
            <a:r>
              <a:rPr lang="it-IT" sz="2000" dirty="0" err="1">
                <a:latin typeface="Calibri"/>
                <a:cs typeface="Calibri"/>
              </a:rPr>
              <a:t>class</a:t>
            </a:r>
            <a:r>
              <a:rPr lang="it-IT" sz="2000" dirty="0">
                <a:latin typeface="Calibri"/>
                <a:cs typeface="Calibri"/>
              </a:rPr>
              <a:t> </a:t>
            </a:r>
            <a:r>
              <a:rPr lang="it-IT" sz="2000" dirty="0" err="1" smtClean="0">
                <a:latin typeface="Calibri"/>
                <a:cs typeface="Calibri"/>
              </a:rPr>
              <a:t>ComponentMap</a:t>
            </a:r>
            <a:r>
              <a:rPr lang="it-IT" sz="2000" dirty="0" smtClean="0">
                <a:latin typeface="Calibri"/>
                <a:cs typeface="Calibri"/>
              </a:rPr>
              <a:t>&gt;</a:t>
            </a:r>
            <a:endParaRPr lang="it-IT" sz="2000" dirty="0">
              <a:latin typeface="Calibri"/>
              <a:cs typeface="Calibri"/>
            </a:endParaRPr>
          </a:p>
          <a:p>
            <a:r>
              <a:rPr lang="it-IT" sz="2000" dirty="0" err="1">
                <a:latin typeface="Calibri"/>
                <a:cs typeface="Calibri"/>
              </a:rPr>
              <a:t>typename</a:t>
            </a:r>
            <a:r>
              <a:rPr lang="it-IT" sz="2000" dirty="0">
                <a:latin typeface="Calibri"/>
                <a:cs typeface="Calibri"/>
              </a:rPr>
              <a:t> </a:t>
            </a:r>
            <a:r>
              <a:rPr lang="it-IT" sz="2000" dirty="0" err="1">
                <a:latin typeface="Calibri"/>
                <a:cs typeface="Calibri"/>
              </a:rPr>
              <a:t>property_traits</a:t>
            </a:r>
            <a:r>
              <a:rPr lang="it-IT" sz="2000" dirty="0">
                <a:latin typeface="Calibri"/>
                <a:cs typeface="Calibri"/>
              </a:rPr>
              <a:t>&lt;</a:t>
            </a:r>
            <a:r>
              <a:rPr lang="it-IT" sz="2000" dirty="0" err="1">
                <a:latin typeface="Calibri"/>
                <a:cs typeface="Calibri"/>
              </a:rPr>
              <a:t>ComponentMap</a:t>
            </a:r>
            <a:r>
              <a:rPr lang="it-IT" sz="2000" dirty="0">
                <a:latin typeface="Calibri"/>
                <a:cs typeface="Calibri"/>
              </a:rPr>
              <a:t>&gt;::</a:t>
            </a:r>
            <a:r>
              <a:rPr lang="it-IT" sz="2000" dirty="0" err="1">
                <a:latin typeface="Calibri"/>
                <a:cs typeface="Calibri"/>
              </a:rPr>
              <a:t>value_type</a:t>
            </a:r>
            <a:endParaRPr lang="it-IT" sz="2000" dirty="0">
              <a:latin typeface="Calibri"/>
              <a:cs typeface="Calibri"/>
            </a:endParaRPr>
          </a:p>
          <a:p>
            <a:r>
              <a:rPr lang="it-IT" sz="2000" dirty="0" err="1">
                <a:latin typeface="Calibri"/>
                <a:cs typeface="Calibri"/>
              </a:rPr>
              <a:t>strong_components</a:t>
            </a:r>
            <a:r>
              <a:rPr lang="it-IT" sz="2000" dirty="0">
                <a:latin typeface="Calibri"/>
                <a:cs typeface="Calibri"/>
              </a:rPr>
              <a:t>(</a:t>
            </a:r>
            <a:r>
              <a:rPr lang="it-IT" sz="2000" dirty="0" err="1">
                <a:latin typeface="Calibri"/>
                <a:cs typeface="Calibri"/>
              </a:rPr>
              <a:t>Graph</a:t>
            </a:r>
            <a:r>
              <a:rPr lang="it-IT" sz="2000" dirty="0">
                <a:latin typeface="Calibri"/>
                <a:cs typeface="Calibri"/>
              </a:rPr>
              <a:t>&amp; g, </a:t>
            </a:r>
            <a:r>
              <a:rPr lang="it-IT" sz="2000" dirty="0" err="1">
                <a:latin typeface="Calibri"/>
                <a:cs typeface="Calibri"/>
              </a:rPr>
              <a:t>ComponentMap</a:t>
            </a:r>
            <a:r>
              <a:rPr lang="it-IT" sz="2000" dirty="0">
                <a:latin typeface="Calibri"/>
                <a:cs typeface="Calibri"/>
              </a:rPr>
              <a:t> </a:t>
            </a:r>
            <a:r>
              <a:rPr lang="it-IT" sz="2000" dirty="0" err="1" smtClean="0">
                <a:latin typeface="Calibri"/>
                <a:cs typeface="Calibri"/>
              </a:rPr>
              <a:t>comp</a:t>
            </a:r>
            <a:r>
              <a:rPr lang="it-IT" sz="2000" dirty="0" smtClean="0">
                <a:latin typeface="Calibri"/>
                <a:cs typeface="Calibri"/>
              </a:rPr>
              <a:t>)</a:t>
            </a:r>
            <a:endParaRPr lang="it-IT" sz="2000" dirty="0">
              <a:latin typeface="Calibri"/>
              <a:cs typeface="Calibri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1949071" y="5028872"/>
            <a:ext cx="64832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000" dirty="0" err="1" smtClean="0"/>
              <a:t>Implemented</a:t>
            </a:r>
            <a:r>
              <a:rPr lang="it-IT" sz="2000" dirty="0" smtClean="0"/>
              <a:t> with </a:t>
            </a:r>
            <a:r>
              <a:rPr lang="it-IT" sz="2000" dirty="0"/>
              <a:t>C</a:t>
            </a:r>
            <a:r>
              <a:rPr lang="it-IT" sz="2000" dirty="0" smtClean="0"/>
              <a:t>++ 11</a:t>
            </a:r>
          </a:p>
        </p:txBody>
      </p:sp>
    </p:spTree>
    <p:extLst>
      <p:ext uri="{BB962C8B-B14F-4D97-AF65-F5344CB8AC3E}">
        <p14:creationId xmlns:p14="http://schemas.microsoft.com/office/powerpoint/2010/main" val="108801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63657" y="533400"/>
            <a:ext cx="7280343" cy="990600"/>
          </a:xfrm>
        </p:spPr>
        <p:txBody>
          <a:bodyPr>
            <a:normAutofit/>
          </a:bodyPr>
          <a:lstStyle/>
          <a:p>
            <a:r>
              <a:rPr lang="it-IT" dirty="0" err="1" smtClean="0"/>
              <a:t>Implementation</a:t>
            </a:r>
            <a:r>
              <a:rPr lang="it-IT" dirty="0" smtClean="0"/>
              <a:t> </a:t>
            </a:r>
            <a:r>
              <a:rPr lang="it-IT" dirty="0"/>
              <a:t>-</a:t>
            </a:r>
            <a:r>
              <a:rPr lang="it-IT" dirty="0" smtClean="0"/>
              <a:t> Iterative </a:t>
            </a:r>
            <a:r>
              <a:rPr lang="it-IT" dirty="0" err="1" smtClean="0"/>
              <a:t>Impl</a:t>
            </a:r>
            <a:r>
              <a:rPr lang="it-IT" dirty="0" smtClean="0"/>
              <a:t>.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799948"/>
              </p:ext>
            </p:extLst>
          </p:nvPr>
        </p:nvGraphicFramePr>
        <p:xfrm>
          <a:off x="96634" y="1524000"/>
          <a:ext cx="1767023" cy="26607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7023"/>
              </a:tblGrid>
              <a:tr h="699731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rgbClr val="292934"/>
                          </a:solidFill>
                        </a:rPr>
                        <a:t>1</a:t>
                      </a:r>
                      <a:r>
                        <a:rPr lang="it-IT" sz="1400" b="0" baseline="0" dirty="0" smtClean="0">
                          <a:solidFill>
                            <a:srgbClr val="292934"/>
                          </a:solidFill>
                        </a:rPr>
                        <a:t> - </a:t>
                      </a:r>
                      <a:r>
                        <a:rPr lang="it-IT" sz="1400" b="0" baseline="0" dirty="0" err="1" smtClean="0">
                          <a:solidFill>
                            <a:srgbClr val="292934"/>
                          </a:solidFill>
                        </a:rPr>
                        <a:t>Introduction</a:t>
                      </a:r>
                      <a:endParaRPr lang="it-IT" sz="1400" b="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1" dirty="0" smtClean="0">
                          <a:solidFill>
                            <a:srgbClr val="FD8108"/>
                          </a:solidFill>
                        </a:rPr>
                        <a:t>2</a:t>
                      </a:r>
                      <a:r>
                        <a:rPr lang="it-IT" sz="1400" b="1" baseline="0" dirty="0" smtClean="0">
                          <a:solidFill>
                            <a:srgbClr val="FD8108"/>
                          </a:solidFill>
                        </a:rPr>
                        <a:t> - </a:t>
                      </a:r>
                      <a:r>
                        <a:rPr lang="it-IT" sz="1400" b="1" baseline="0" dirty="0" err="1" smtClean="0">
                          <a:solidFill>
                            <a:srgbClr val="FD8108"/>
                          </a:solidFill>
                        </a:rPr>
                        <a:t>Implementation</a:t>
                      </a:r>
                      <a:endParaRPr lang="it-IT" sz="1400" b="1" dirty="0">
                        <a:solidFill>
                          <a:srgbClr val="FD8108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BFBFBF"/>
                          </a:solidFill>
                        </a:rPr>
                        <a:t>3 - </a:t>
                      </a:r>
                      <a:r>
                        <a:rPr lang="it-IT" sz="1400" dirty="0" err="1" smtClean="0">
                          <a:solidFill>
                            <a:srgbClr val="BFBFBF"/>
                          </a:solidFill>
                        </a:rPr>
                        <a:t>Testing</a:t>
                      </a:r>
                      <a:endParaRPr lang="it-IT" sz="1400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BFBFBF"/>
                          </a:solidFill>
                        </a:rPr>
                        <a:t>4 - Performance</a:t>
                      </a:r>
                      <a:endParaRPr lang="it-IT" sz="1400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ttangolo 6"/>
          <p:cNvSpPr/>
          <p:nvPr/>
        </p:nvSpPr>
        <p:spPr>
          <a:xfrm>
            <a:off x="8510067" y="6493512"/>
            <a:ext cx="63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4</a:t>
            </a:r>
            <a:r>
              <a:rPr lang="it-IT" dirty="0" smtClean="0"/>
              <a:t>/17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949071" y="1563838"/>
            <a:ext cx="64832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000" dirty="0" smtClean="0"/>
              <a:t>Iterative </a:t>
            </a:r>
            <a:r>
              <a:rPr lang="it-IT" sz="2000" dirty="0" err="1" smtClean="0"/>
              <a:t>implementation</a:t>
            </a:r>
            <a:r>
              <a:rPr lang="it-IT" sz="2000" dirty="0" smtClean="0"/>
              <a:t> </a:t>
            </a:r>
            <a:r>
              <a:rPr lang="it-IT" sz="2000" dirty="0" err="1" smtClean="0"/>
              <a:t>as</a:t>
            </a:r>
            <a:r>
              <a:rPr lang="it-IT" sz="2000" dirty="0" smtClean="0"/>
              <a:t> in the </a:t>
            </a:r>
            <a:r>
              <a:rPr lang="it-IT" sz="2000" dirty="0" err="1" smtClean="0"/>
              <a:t>Pearce</a:t>
            </a:r>
            <a:r>
              <a:rPr lang="it-IT" sz="2000" dirty="0"/>
              <a:t> </a:t>
            </a:r>
            <a:r>
              <a:rPr lang="it-IT" sz="2000" dirty="0" err="1" smtClean="0"/>
              <a:t>paper</a:t>
            </a:r>
            <a:r>
              <a:rPr lang="it-IT" sz="2000" dirty="0" smtClean="0"/>
              <a:t> plus some </a:t>
            </a:r>
            <a:r>
              <a:rPr lang="it-IT" sz="2000" dirty="0" err="1" smtClean="0"/>
              <a:t>changes</a:t>
            </a:r>
            <a:r>
              <a:rPr lang="it-IT" sz="2000" dirty="0" smtClean="0"/>
              <a:t> to work with the BGL:</a:t>
            </a:r>
          </a:p>
        </p:txBody>
      </p:sp>
      <p:sp>
        <p:nvSpPr>
          <p:cNvPr id="8" name="Rettangolo 7"/>
          <p:cNvSpPr/>
          <p:nvPr/>
        </p:nvSpPr>
        <p:spPr>
          <a:xfrm>
            <a:off x="2267777" y="4288837"/>
            <a:ext cx="61645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t-IT" sz="2000" dirty="0" err="1" smtClean="0"/>
              <a:t>Changed</a:t>
            </a:r>
            <a:r>
              <a:rPr lang="it-IT" sz="2000" dirty="0" smtClean="0"/>
              <a:t> the </a:t>
            </a:r>
            <a:r>
              <a:rPr lang="it-IT" sz="2000" dirty="0" err="1" smtClean="0"/>
              <a:t>behaviour</a:t>
            </a:r>
            <a:r>
              <a:rPr lang="it-IT" sz="2000" dirty="0" smtClean="0"/>
              <a:t> of the </a:t>
            </a:r>
            <a:r>
              <a:rPr lang="it-IT" sz="2000" dirty="0" err="1" smtClean="0"/>
              <a:t>visit</a:t>
            </a:r>
            <a:r>
              <a:rPr lang="it-IT" sz="2000" dirty="0" err="1"/>
              <a:t>L</a:t>
            </a:r>
            <a:r>
              <a:rPr lang="it-IT" sz="2000" dirty="0" err="1" smtClean="0"/>
              <a:t>oop</a:t>
            </a:r>
            <a:r>
              <a:rPr lang="it-IT" sz="2000" dirty="0" smtClean="0"/>
              <a:t> and </a:t>
            </a:r>
            <a:r>
              <a:rPr lang="it-IT" sz="2000" dirty="0" err="1" smtClean="0"/>
              <a:t>begin</a:t>
            </a:r>
            <a:r>
              <a:rPr lang="it-IT" sz="2000" dirty="0" err="1"/>
              <a:t>V</a:t>
            </a:r>
            <a:r>
              <a:rPr lang="it-IT" sz="2000" dirty="0" err="1" smtClean="0"/>
              <a:t>isiting</a:t>
            </a:r>
            <a:r>
              <a:rPr lang="it-IT" sz="2000" dirty="0" smtClean="0"/>
              <a:t> to work with the iterator.</a:t>
            </a:r>
          </a:p>
        </p:txBody>
      </p:sp>
      <p:sp>
        <p:nvSpPr>
          <p:cNvPr id="10" name="Rettangolo 9"/>
          <p:cNvSpPr/>
          <p:nvPr/>
        </p:nvSpPr>
        <p:spPr>
          <a:xfrm>
            <a:off x="2267777" y="2791182"/>
            <a:ext cx="61645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t-IT" sz="2000" dirty="0" err="1" smtClean="0"/>
              <a:t>Stack</a:t>
            </a:r>
            <a:r>
              <a:rPr lang="it-IT" sz="2000" dirty="0" smtClean="0"/>
              <a:t> </a:t>
            </a:r>
            <a:r>
              <a:rPr lang="it-IT" sz="2000" dirty="0" err="1" smtClean="0"/>
              <a:t>containing</a:t>
            </a:r>
            <a:r>
              <a:rPr lang="it-IT" sz="2000" dirty="0" smtClean="0"/>
              <a:t> the </a:t>
            </a:r>
            <a:r>
              <a:rPr lang="it-IT" sz="2000" dirty="0" err="1" smtClean="0"/>
              <a:t>index</a:t>
            </a:r>
            <a:r>
              <a:rPr lang="it-IT" sz="2000" dirty="0" smtClean="0"/>
              <a:t> of the last </a:t>
            </a:r>
            <a:r>
              <a:rPr lang="it-IT" sz="2000" dirty="0" err="1" smtClean="0"/>
              <a:t>explored</a:t>
            </a:r>
            <a:r>
              <a:rPr lang="it-IT" sz="2000" dirty="0" smtClean="0"/>
              <a:t> </a:t>
            </a:r>
            <a:r>
              <a:rPr lang="it-IT" sz="2000" dirty="0" err="1" smtClean="0"/>
              <a:t>edge</a:t>
            </a:r>
            <a:r>
              <a:rPr lang="it-IT" sz="2000" dirty="0" smtClean="0"/>
              <a:t> </a:t>
            </a:r>
            <a:r>
              <a:rPr lang="it-IT" sz="2000" dirty="0" err="1" smtClean="0"/>
              <a:t>substituted</a:t>
            </a:r>
            <a:r>
              <a:rPr lang="it-IT" sz="2000" dirty="0" smtClean="0"/>
              <a:t> with </a:t>
            </a:r>
            <a:r>
              <a:rPr lang="it-IT" sz="2000" dirty="0" err="1" smtClean="0"/>
              <a:t>stack</a:t>
            </a:r>
            <a:r>
              <a:rPr lang="it-IT" sz="2000" dirty="0" smtClean="0"/>
              <a:t> of the iterator over the </a:t>
            </a:r>
            <a:r>
              <a:rPr lang="it-IT" sz="2000" dirty="0" err="1" smtClean="0"/>
              <a:t>edge</a:t>
            </a:r>
            <a:r>
              <a:rPr lang="it-IT" sz="2000" dirty="0" smtClean="0"/>
              <a:t> set.</a:t>
            </a:r>
          </a:p>
        </p:txBody>
      </p:sp>
    </p:spTree>
    <p:extLst>
      <p:ext uri="{BB962C8B-B14F-4D97-AF65-F5344CB8AC3E}">
        <p14:creationId xmlns:p14="http://schemas.microsoft.com/office/powerpoint/2010/main" val="104506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63657" y="533400"/>
            <a:ext cx="7280343" cy="990600"/>
          </a:xfrm>
        </p:spPr>
        <p:txBody>
          <a:bodyPr>
            <a:normAutofit/>
          </a:bodyPr>
          <a:lstStyle/>
          <a:p>
            <a:r>
              <a:rPr lang="it-IT" dirty="0" err="1" smtClean="0"/>
              <a:t>Testing</a:t>
            </a:r>
            <a:r>
              <a:rPr lang="it-IT" dirty="0" smtClean="0"/>
              <a:t> </a:t>
            </a:r>
            <a:r>
              <a:rPr lang="mr-IN" dirty="0" smtClean="0"/>
              <a:t>–</a:t>
            </a:r>
            <a:r>
              <a:rPr lang="it-IT" dirty="0" smtClean="0"/>
              <a:t> </a:t>
            </a:r>
            <a:r>
              <a:rPr lang="it-IT" dirty="0" err="1" smtClean="0"/>
              <a:t>Boost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645849"/>
              </p:ext>
            </p:extLst>
          </p:nvPr>
        </p:nvGraphicFramePr>
        <p:xfrm>
          <a:off x="96634" y="1524000"/>
          <a:ext cx="1767023" cy="26607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7023"/>
              </a:tblGrid>
              <a:tr h="699731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rgbClr val="292934"/>
                          </a:solidFill>
                        </a:rPr>
                        <a:t>1</a:t>
                      </a:r>
                      <a:r>
                        <a:rPr lang="it-IT" sz="1400" b="0" baseline="0" dirty="0" smtClean="0">
                          <a:solidFill>
                            <a:srgbClr val="292934"/>
                          </a:solidFill>
                        </a:rPr>
                        <a:t> - </a:t>
                      </a:r>
                      <a:r>
                        <a:rPr lang="it-IT" sz="1400" b="0" baseline="0" dirty="0" err="1" smtClean="0">
                          <a:solidFill>
                            <a:srgbClr val="292934"/>
                          </a:solidFill>
                        </a:rPr>
                        <a:t>Introduction</a:t>
                      </a:r>
                      <a:endParaRPr lang="it-IT" sz="1400" b="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it-IT" sz="14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it-IT" sz="1400" b="0" baseline="0" dirty="0" err="1" smtClean="0">
                          <a:solidFill>
                            <a:schemeClr val="tx1"/>
                          </a:solidFill>
                        </a:rPr>
                        <a:t>Implementation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1" dirty="0" smtClean="0">
                          <a:solidFill>
                            <a:srgbClr val="FD8108"/>
                          </a:solidFill>
                        </a:rPr>
                        <a:t>3 - </a:t>
                      </a:r>
                      <a:r>
                        <a:rPr lang="it-IT" sz="1400" b="1" dirty="0" err="1" smtClean="0">
                          <a:solidFill>
                            <a:srgbClr val="FD8108"/>
                          </a:solidFill>
                        </a:rPr>
                        <a:t>Testing</a:t>
                      </a:r>
                      <a:endParaRPr lang="it-IT" sz="1400" b="1" dirty="0">
                        <a:solidFill>
                          <a:srgbClr val="FD8108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BFBFBF"/>
                          </a:solidFill>
                        </a:rPr>
                        <a:t>4 - Performance</a:t>
                      </a:r>
                      <a:endParaRPr lang="it-IT" sz="1400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ttangolo 6"/>
          <p:cNvSpPr/>
          <p:nvPr/>
        </p:nvSpPr>
        <p:spPr>
          <a:xfrm>
            <a:off x="8510067" y="6493512"/>
            <a:ext cx="63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5</a:t>
            </a:r>
            <a:r>
              <a:rPr lang="it-IT" dirty="0" smtClean="0"/>
              <a:t>/17</a:t>
            </a:r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1949071" y="1963948"/>
            <a:ext cx="64832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000" dirty="0" err="1" smtClean="0"/>
              <a:t>Boost</a:t>
            </a:r>
            <a:r>
              <a:rPr lang="it-IT" sz="2000" dirty="0" smtClean="0"/>
              <a:t> test </a:t>
            </a:r>
            <a:r>
              <a:rPr lang="it-IT" sz="2000" dirty="0" err="1" smtClean="0"/>
              <a:t>library</a:t>
            </a:r>
            <a:r>
              <a:rPr lang="it-IT" sz="2000" dirty="0" smtClean="0"/>
              <a:t> to </a:t>
            </a:r>
            <a:r>
              <a:rPr lang="it-IT" sz="2000" dirty="0" err="1" smtClean="0"/>
              <a:t>run</a:t>
            </a:r>
            <a:r>
              <a:rPr lang="it-IT" sz="2000" dirty="0" smtClean="0"/>
              <a:t> </a:t>
            </a:r>
            <a:r>
              <a:rPr lang="it-IT" sz="2000" dirty="0" err="1" smtClean="0"/>
              <a:t>unit</a:t>
            </a:r>
            <a:r>
              <a:rPr lang="it-IT" sz="2000" dirty="0" smtClean="0"/>
              <a:t> </a:t>
            </a:r>
            <a:r>
              <a:rPr lang="it-IT" sz="2000" dirty="0" err="1" smtClean="0"/>
              <a:t>tests</a:t>
            </a:r>
            <a:endParaRPr lang="it-IT" sz="2000" dirty="0" smtClean="0"/>
          </a:p>
        </p:txBody>
      </p:sp>
      <p:sp>
        <p:nvSpPr>
          <p:cNvPr id="11" name="CasellaDiTesto 10"/>
          <p:cNvSpPr txBox="1"/>
          <p:nvPr/>
        </p:nvSpPr>
        <p:spPr>
          <a:xfrm>
            <a:off x="1949071" y="3151500"/>
            <a:ext cx="6744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000" dirty="0" smtClean="0"/>
              <a:t>10 test </a:t>
            </a:r>
            <a:r>
              <a:rPr lang="it-IT" sz="2000" dirty="0" err="1" smtClean="0"/>
              <a:t>cases</a:t>
            </a:r>
            <a:r>
              <a:rPr lang="it-IT" sz="2000" dirty="0"/>
              <a:t> </a:t>
            </a:r>
            <a:r>
              <a:rPr lang="it-IT" sz="2000" dirty="0" err="1" smtClean="0"/>
              <a:t>where</a:t>
            </a:r>
            <a:r>
              <a:rPr lang="it-IT" sz="2000" dirty="0" smtClean="0"/>
              <a:t> the last </a:t>
            </a:r>
            <a:r>
              <a:rPr lang="it-IT" sz="2000" dirty="0" err="1" smtClean="0"/>
              <a:t>one</a:t>
            </a:r>
            <a:r>
              <a:rPr lang="it-IT" sz="2000" dirty="0" smtClean="0"/>
              <a:t> </a:t>
            </a:r>
            <a:r>
              <a:rPr lang="it-IT" sz="2000" dirty="0" err="1" smtClean="0"/>
              <a:t>has</a:t>
            </a:r>
            <a:r>
              <a:rPr lang="it-IT" sz="2000" dirty="0" smtClean="0"/>
              <a:t> </a:t>
            </a:r>
            <a:r>
              <a:rPr lang="it-IT" sz="2000" dirty="0" err="1" smtClean="0"/>
              <a:t>been</a:t>
            </a:r>
            <a:r>
              <a:rPr lang="it-IT" sz="2000" dirty="0" smtClean="0"/>
              <a:t> </a:t>
            </a:r>
            <a:r>
              <a:rPr lang="it-IT" sz="2000" dirty="0" err="1" smtClean="0"/>
              <a:t>replicated</a:t>
            </a:r>
            <a:r>
              <a:rPr lang="it-IT" sz="2000" dirty="0" smtClean="0"/>
              <a:t> for </a:t>
            </a:r>
            <a:r>
              <a:rPr lang="it-IT" sz="2000" dirty="0" err="1" smtClean="0"/>
              <a:t>all</a:t>
            </a:r>
            <a:r>
              <a:rPr lang="it-IT" sz="2000" dirty="0" smtClean="0"/>
              <a:t> the </a:t>
            </a:r>
            <a:r>
              <a:rPr lang="it-IT" sz="2000" dirty="0" err="1" smtClean="0"/>
              <a:t>possible</a:t>
            </a:r>
            <a:r>
              <a:rPr lang="it-IT" sz="2000" dirty="0" smtClean="0"/>
              <a:t> </a:t>
            </a:r>
            <a:r>
              <a:rPr lang="it-IT" sz="2000" dirty="0" err="1" smtClean="0"/>
              <a:t>combinations</a:t>
            </a:r>
            <a:r>
              <a:rPr lang="it-IT" sz="2000" dirty="0" smtClean="0"/>
              <a:t> of containers for </a:t>
            </a:r>
            <a:r>
              <a:rPr lang="it-IT" sz="2000" dirty="0"/>
              <a:t>a </a:t>
            </a:r>
            <a:r>
              <a:rPr lang="it-IT" sz="2000" dirty="0" err="1" smtClean="0"/>
              <a:t>adjacency_list</a:t>
            </a:r>
            <a:r>
              <a:rPr lang="it-IT" sz="2000" dirty="0" smtClean="0"/>
              <a:t> </a:t>
            </a:r>
            <a:r>
              <a:rPr lang="it-IT" sz="2000" dirty="0"/>
              <a:t>and </a:t>
            </a:r>
            <a:r>
              <a:rPr lang="it-IT" sz="2000" dirty="0" err="1" smtClean="0"/>
              <a:t>adjacency_matrix</a:t>
            </a:r>
            <a:r>
              <a:rPr lang="it-IT" sz="2000" dirty="0" smtClean="0"/>
              <a:t>.</a:t>
            </a:r>
            <a:endParaRPr lang="it-IT" sz="2000" dirty="0"/>
          </a:p>
        </p:txBody>
      </p:sp>
      <p:pic>
        <p:nvPicPr>
          <p:cNvPr id="3" name="Immagine 2" descr="Schermata 2018-07-08 alle 16.13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827" y="5246101"/>
            <a:ext cx="5346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63657" y="533400"/>
            <a:ext cx="7280343" cy="990600"/>
          </a:xfrm>
        </p:spPr>
        <p:txBody>
          <a:bodyPr>
            <a:normAutofit/>
          </a:bodyPr>
          <a:lstStyle/>
          <a:p>
            <a:r>
              <a:rPr lang="it-IT" dirty="0" err="1" smtClean="0"/>
              <a:t>Testing</a:t>
            </a:r>
            <a:r>
              <a:rPr lang="it-IT" dirty="0" smtClean="0"/>
              <a:t> </a:t>
            </a:r>
            <a:r>
              <a:rPr lang="mr-IN" dirty="0" smtClean="0"/>
              <a:t>–</a:t>
            </a:r>
            <a:r>
              <a:rPr lang="it-IT" dirty="0" smtClean="0"/>
              <a:t> Test </a:t>
            </a:r>
            <a:r>
              <a:rPr lang="it-IT" dirty="0" err="1" smtClean="0"/>
              <a:t>cases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45716"/>
              </p:ext>
            </p:extLst>
          </p:nvPr>
        </p:nvGraphicFramePr>
        <p:xfrm>
          <a:off x="96634" y="1524000"/>
          <a:ext cx="1767023" cy="26607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7023"/>
              </a:tblGrid>
              <a:tr h="699731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rgbClr val="292934"/>
                          </a:solidFill>
                        </a:rPr>
                        <a:t>1</a:t>
                      </a:r>
                      <a:r>
                        <a:rPr lang="it-IT" sz="1400" b="0" baseline="0" dirty="0" smtClean="0">
                          <a:solidFill>
                            <a:srgbClr val="292934"/>
                          </a:solidFill>
                        </a:rPr>
                        <a:t> - </a:t>
                      </a:r>
                      <a:r>
                        <a:rPr lang="it-IT" sz="1400" b="0" baseline="0" dirty="0" err="1" smtClean="0">
                          <a:solidFill>
                            <a:srgbClr val="292934"/>
                          </a:solidFill>
                        </a:rPr>
                        <a:t>Introduction</a:t>
                      </a:r>
                      <a:endParaRPr lang="it-IT" sz="1400" b="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it-IT" sz="14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it-IT" sz="1400" b="0" baseline="0" dirty="0" err="1" smtClean="0">
                          <a:solidFill>
                            <a:schemeClr val="tx1"/>
                          </a:solidFill>
                        </a:rPr>
                        <a:t>Implementation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1" dirty="0" smtClean="0">
                          <a:solidFill>
                            <a:srgbClr val="FD8108"/>
                          </a:solidFill>
                        </a:rPr>
                        <a:t>3 - </a:t>
                      </a:r>
                      <a:r>
                        <a:rPr lang="it-IT" sz="1400" b="1" dirty="0" err="1" smtClean="0">
                          <a:solidFill>
                            <a:srgbClr val="FD8108"/>
                          </a:solidFill>
                        </a:rPr>
                        <a:t>Testing</a:t>
                      </a:r>
                      <a:endParaRPr lang="it-IT" sz="1400" b="1" dirty="0">
                        <a:solidFill>
                          <a:srgbClr val="FD8108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BFBFBF"/>
                          </a:solidFill>
                        </a:rPr>
                        <a:t>4 - Performance</a:t>
                      </a:r>
                      <a:endParaRPr lang="it-IT" sz="1400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ttangolo 6"/>
          <p:cNvSpPr/>
          <p:nvPr/>
        </p:nvSpPr>
        <p:spPr>
          <a:xfrm>
            <a:off x="8510067" y="6493512"/>
            <a:ext cx="63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6</a:t>
            </a:r>
            <a:r>
              <a:rPr lang="it-IT" dirty="0" smtClean="0"/>
              <a:t>/17</a:t>
            </a:r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1949071" y="1563838"/>
            <a:ext cx="6560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Chain:</a:t>
            </a:r>
          </a:p>
        </p:txBody>
      </p:sp>
      <p:pic>
        <p:nvPicPr>
          <p:cNvPr id="4" name="Immagine 3" descr="Schermata 2018-07-08 alle 13.46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071" y="2507361"/>
            <a:ext cx="2112316" cy="3354855"/>
          </a:xfrm>
          <a:prstGeom prst="rect">
            <a:avLst/>
          </a:prstGeom>
        </p:spPr>
      </p:pic>
      <p:pic>
        <p:nvPicPr>
          <p:cNvPr id="8" name="Immagine 7" descr="Schermata 2018-07-08 alle 14.41.4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828" y="1963948"/>
            <a:ext cx="4209352" cy="425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77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63657" y="533400"/>
            <a:ext cx="7280343" cy="990600"/>
          </a:xfrm>
        </p:spPr>
        <p:txBody>
          <a:bodyPr>
            <a:normAutofit/>
          </a:bodyPr>
          <a:lstStyle/>
          <a:p>
            <a:r>
              <a:rPr lang="it-IT" dirty="0" err="1" smtClean="0"/>
              <a:t>Testing</a:t>
            </a:r>
            <a:r>
              <a:rPr lang="it-IT" dirty="0" smtClean="0"/>
              <a:t> </a:t>
            </a:r>
            <a:r>
              <a:rPr lang="mr-IN" dirty="0" smtClean="0"/>
              <a:t>–</a:t>
            </a:r>
            <a:r>
              <a:rPr lang="it-IT" dirty="0" smtClean="0"/>
              <a:t> Test </a:t>
            </a:r>
            <a:r>
              <a:rPr lang="it-IT" dirty="0" err="1" smtClean="0"/>
              <a:t>cases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43029"/>
              </p:ext>
            </p:extLst>
          </p:nvPr>
        </p:nvGraphicFramePr>
        <p:xfrm>
          <a:off x="96634" y="1524000"/>
          <a:ext cx="1767023" cy="26607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7023"/>
              </a:tblGrid>
              <a:tr h="699731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rgbClr val="292934"/>
                          </a:solidFill>
                        </a:rPr>
                        <a:t>1</a:t>
                      </a:r>
                      <a:r>
                        <a:rPr lang="it-IT" sz="1400" b="0" baseline="0" dirty="0" smtClean="0">
                          <a:solidFill>
                            <a:srgbClr val="292934"/>
                          </a:solidFill>
                        </a:rPr>
                        <a:t> - </a:t>
                      </a:r>
                      <a:r>
                        <a:rPr lang="it-IT" sz="1400" b="0" baseline="0" dirty="0" err="1" smtClean="0">
                          <a:solidFill>
                            <a:srgbClr val="292934"/>
                          </a:solidFill>
                        </a:rPr>
                        <a:t>Introduction</a:t>
                      </a:r>
                      <a:endParaRPr lang="it-IT" sz="1400" b="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it-IT" sz="14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it-IT" sz="1400" b="0" baseline="0" dirty="0" err="1" smtClean="0">
                          <a:solidFill>
                            <a:schemeClr val="tx1"/>
                          </a:solidFill>
                        </a:rPr>
                        <a:t>Implementation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1" dirty="0" smtClean="0">
                          <a:solidFill>
                            <a:srgbClr val="FD8108"/>
                          </a:solidFill>
                        </a:rPr>
                        <a:t>3 - </a:t>
                      </a:r>
                      <a:r>
                        <a:rPr lang="it-IT" sz="1400" b="1" dirty="0" err="1" smtClean="0">
                          <a:solidFill>
                            <a:srgbClr val="FD8108"/>
                          </a:solidFill>
                        </a:rPr>
                        <a:t>Testing</a:t>
                      </a:r>
                      <a:endParaRPr lang="it-IT" sz="1400" b="1" dirty="0">
                        <a:solidFill>
                          <a:srgbClr val="FD8108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BFBFBF"/>
                          </a:solidFill>
                        </a:rPr>
                        <a:t>4 - Performance</a:t>
                      </a:r>
                      <a:endParaRPr lang="it-IT" sz="1400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ttangolo 6"/>
          <p:cNvSpPr/>
          <p:nvPr/>
        </p:nvSpPr>
        <p:spPr>
          <a:xfrm>
            <a:off x="8510067" y="6493512"/>
            <a:ext cx="63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7</a:t>
            </a:r>
            <a:r>
              <a:rPr lang="it-IT" dirty="0" smtClean="0"/>
              <a:t>/17</a:t>
            </a:r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1949071" y="1563838"/>
            <a:ext cx="6560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err="1" smtClean="0"/>
              <a:t>Half</a:t>
            </a:r>
            <a:r>
              <a:rPr lang="it-IT" sz="2000" dirty="0" smtClean="0"/>
              <a:t> </a:t>
            </a:r>
            <a:r>
              <a:rPr lang="it-IT" sz="2000" dirty="0" err="1" smtClean="0"/>
              <a:t>circle</a:t>
            </a:r>
            <a:r>
              <a:rPr lang="it-IT" sz="2000" dirty="0" smtClean="0"/>
              <a:t>:</a:t>
            </a:r>
          </a:p>
        </p:txBody>
      </p:sp>
      <p:pic>
        <p:nvPicPr>
          <p:cNvPr id="3" name="Immagine 2" descr="Schermata 2018-07-08 alle 13.52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33" y="2484302"/>
            <a:ext cx="2535200" cy="3310208"/>
          </a:xfrm>
          <a:prstGeom prst="rect">
            <a:avLst/>
          </a:prstGeom>
        </p:spPr>
      </p:pic>
      <p:pic>
        <p:nvPicPr>
          <p:cNvPr id="10" name="Immagine 9" descr="Schermata 2018-07-08 alle 14.41.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98" y="1963948"/>
            <a:ext cx="3977212" cy="402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4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63657" y="533400"/>
            <a:ext cx="7280343" cy="990600"/>
          </a:xfrm>
        </p:spPr>
        <p:txBody>
          <a:bodyPr>
            <a:normAutofit/>
          </a:bodyPr>
          <a:lstStyle/>
          <a:p>
            <a:r>
              <a:rPr lang="it-IT" dirty="0" err="1" smtClean="0"/>
              <a:t>Testing</a:t>
            </a:r>
            <a:r>
              <a:rPr lang="it-IT" dirty="0" smtClean="0"/>
              <a:t> </a:t>
            </a:r>
            <a:r>
              <a:rPr lang="mr-IN" dirty="0" smtClean="0"/>
              <a:t>–</a:t>
            </a:r>
            <a:r>
              <a:rPr lang="it-IT" dirty="0" smtClean="0"/>
              <a:t> Test </a:t>
            </a:r>
            <a:r>
              <a:rPr lang="it-IT" dirty="0" err="1" smtClean="0"/>
              <a:t>cases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977468"/>
              </p:ext>
            </p:extLst>
          </p:nvPr>
        </p:nvGraphicFramePr>
        <p:xfrm>
          <a:off x="96634" y="1524000"/>
          <a:ext cx="1767023" cy="26607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7023"/>
              </a:tblGrid>
              <a:tr h="699731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rgbClr val="292934"/>
                          </a:solidFill>
                        </a:rPr>
                        <a:t>1</a:t>
                      </a:r>
                      <a:r>
                        <a:rPr lang="it-IT" sz="1400" b="0" baseline="0" dirty="0" smtClean="0">
                          <a:solidFill>
                            <a:srgbClr val="292934"/>
                          </a:solidFill>
                        </a:rPr>
                        <a:t> - </a:t>
                      </a:r>
                      <a:r>
                        <a:rPr lang="it-IT" sz="1400" b="0" baseline="0" dirty="0" err="1" smtClean="0">
                          <a:solidFill>
                            <a:srgbClr val="292934"/>
                          </a:solidFill>
                        </a:rPr>
                        <a:t>Introduction</a:t>
                      </a:r>
                      <a:endParaRPr lang="it-IT" sz="1400" b="0" dirty="0">
                        <a:solidFill>
                          <a:srgbClr val="292934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it-IT" sz="14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it-IT" sz="1400" b="0" baseline="0" dirty="0" err="1" smtClean="0">
                          <a:solidFill>
                            <a:schemeClr val="tx1"/>
                          </a:solidFill>
                        </a:rPr>
                        <a:t>Implementation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b="1" dirty="0" smtClean="0">
                          <a:solidFill>
                            <a:srgbClr val="FD8108"/>
                          </a:solidFill>
                        </a:rPr>
                        <a:t>3 - </a:t>
                      </a:r>
                      <a:r>
                        <a:rPr lang="it-IT" sz="1400" b="1" dirty="0" err="1" smtClean="0">
                          <a:solidFill>
                            <a:srgbClr val="FD8108"/>
                          </a:solidFill>
                        </a:rPr>
                        <a:t>Testing</a:t>
                      </a:r>
                      <a:endParaRPr lang="it-IT" sz="1400" b="1" dirty="0">
                        <a:solidFill>
                          <a:srgbClr val="FD8108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53686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BFBFBF"/>
                          </a:solidFill>
                        </a:rPr>
                        <a:t>4 - Performance</a:t>
                      </a:r>
                      <a:endParaRPr lang="it-IT" sz="1400" dirty="0">
                        <a:solidFill>
                          <a:srgbClr val="BFBFB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ttangolo 6"/>
          <p:cNvSpPr/>
          <p:nvPr/>
        </p:nvSpPr>
        <p:spPr>
          <a:xfrm>
            <a:off x="8510067" y="6493512"/>
            <a:ext cx="63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8</a:t>
            </a:r>
            <a:r>
              <a:rPr lang="it-IT" dirty="0" smtClean="0"/>
              <a:t>/17</a:t>
            </a:r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1949071" y="1563838"/>
            <a:ext cx="6560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err="1"/>
              <a:t>C</a:t>
            </a:r>
            <a:r>
              <a:rPr lang="it-IT" sz="2000" dirty="0" err="1" smtClean="0"/>
              <a:t>ircle</a:t>
            </a:r>
            <a:r>
              <a:rPr lang="it-IT" sz="2000" dirty="0" smtClean="0"/>
              <a:t>:</a:t>
            </a:r>
          </a:p>
        </p:txBody>
      </p:sp>
      <p:pic>
        <p:nvPicPr>
          <p:cNvPr id="4" name="Immagine 3" descr="Schermata 2018-07-08 alle 13.56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66" y="2447359"/>
            <a:ext cx="2558387" cy="3166321"/>
          </a:xfrm>
          <a:prstGeom prst="rect">
            <a:avLst/>
          </a:prstGeom>
        </p:spPr>
      </p:pic>
      <p:pic>
        <p:nvPicPr>
          <p:cNvPr id="10" name="Immagine 9" descr="Schermata 2018-07-08 alle 14.40.2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13" y="1963948"/>
            <a:ext cx="4166231" cy="419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4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arezza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Chiarezza.thmx</Template>
  <TotalTime>1375</TotalTime>
  <Words>827</Words>
  <Application>Microsoft Macintosh PowerPoint</Application>
  <PresentationFormat>Presentazione su schermo (4:3)</PresentationFormat>
  <Paragraphs>176</Paragraphs>
  <Slides>18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Chiarezza</vt:lpstr>
      <vt:lpstr>Strongly connected components algorithm</vt:lpstr>
      <vt:lpstr>Introduction - Problem</vt:lpstr>
      <vt:lpstr>Introduction - Tarjan Algorithm</vt:lpstr>
      <vt:lpstr>Implementation - Boost / C++</vt:lpstr>
      <vt:lpstr>Implementation - Iterative Impl.</vt:lpstr>
      <vt:lpstr>Testing – Boost tests</vt:lpstr>
      <vt:lpstr>Testing – Test cases</vt:lpstr>
      <vt:lpstr>Testing – Test cases</vt:lpstr>
      <vt:lpstr>Testing – Test cases</vt:lpstr>
      <vt:lpstr>Testing – Test cases</vt:lpstr>
      <vt:lpstr>Testing – Test cases</vt:lpstr>
      <vt:lpstr>Performance – Compiler</vt:lpstr>
      <vt:lpstr>Performance – BGL comparison</vt:lpstr>
      <vt:lpstr>Performance – BGL comparison</vt:lpstr>
      <vt:lpstr>Performance – BGL comparison</vt:lpstr>
      <vt:lpstr>Performance – BGL comparison</vt:lpstr>
      <vt:lpstr>Performance – Profiling</vt:lpstr>
      <vt:lpstr>Performance – Conclusion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 connected components algorithm</dc:title>
  <dc:creator>Marco Ghitti</dc:creator>
  <cp:lastModifiedBy>Marco Ghitti</cp:lastModifiedBy>
  <cp:revision>40</cp:revision>
  <dcterms:created xsi:type="dcterms:W3CDTF">2018-07-07T14:38:23Z</dcterms:created>
  <dcterms:modified xsi:type="dcterms:W3CDTF">2018-07-25T12:31:09Z</dcterms:modified>
</cp:coreProperties>
</file>