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3/17/2021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3/17/2021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3/17/2021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3/17/2021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smtClean="0"/>
              <a:t>Algoritmos para grafos</a:t>
            </a:r>
            <a:endParaRPr lang="es-EC" b="1" dirty="0"/>
          </a:p>
        </p:txBody>
      </p:sp>
      <p:sp>
        <p:nvSpPr>
          <p:cNvPr id="3" name="Subtítulo 2"/>
          <p:cNvSpPr>
            <a:spLocks noGrp="1"/>
          </p:cNvSpPr>
          <p:nvPr>
            <p:ph type="subTitle" idx="1"/>
          </p:nvPr>
        </p:nvSpPr>
        <p:spPr>
          <a:xfrm>
            <a:off x="1371600" y="3632200"/>
            <a:ext cx="9448800" cy="1296059"/>
          </a:xfrm>
        </p:spPr>
        <p:txBody>
          <a:bodyPr>
            <a:noAutofit/>
          </a:bodyPr>
          <a:lstStyle/>
          <a:p>
            <a:r>
              <a:rPr lang="es-ES" sz="2400" dirty="0" smtClean="0"/>
              <a:t>Estructura de Datos</a:t>
            </a:r>
          </a:p>
          <a:p>
            <a:r>
              <a:rPr lang="es-ES" sz="2400" dirty="0" smtClean="0"/>
              <a:t>NRC: 3251</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444" y="449569"/>
            <a:ext cx="3905860" cy="1008757"/>
          </a:xfrm>
          <a:prstGeom prst="rect">
            <a:avLst/>
          </a:prstGeom>
        </p:spPr>
      </p:pic>
    </p:spTree>
    <p:extLst>
      <p:ext uri="{BB962C8B-B14F-4D97-AF65-F5344CB8AC3E}">
        <p14:creationId xmlns:p14="http://schemas.microsoft.com/office/powerpoint/2010/main" val="244364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primero en amplitud</a:t>
            </a:r>
            <a:endParaRPr lang="es-EC" dirty="0"/>
          </a:p>
        </p:txBody>
      </p:sp>
      <p:sp>
        <p:nvSpPr>
          <p:cNvPr id="3" name="Marcador de contenido 2"/>
          <p:cNvSpPr>
            <a:spLocks noGrp="1"/>
          </p:cNvSpPr>
          <p:nvPr>
            <p:ph idx="1"/>
          </p:nvPr>
        </p:nvSpPr>
        <p:spPr>
          <a:xfrm>
            <a:off x="685800" y="2194561"/>
            <a:ext cx="4646221" cy="4051860"/>
          </a:xfrm>
        </p:spPr>
        <p:txBody>
          <a:bodyPr>
            <a:normAutofit lnSpcReduction="10000"/>
          </a:bodyPr>
          <a:lstStyle/>
          <a:p>
            <a:r>
              <a:rPr lang="es-ES" dirty="0" smtClean="0"/>
              <a:t>Desde </a:t>
            </a:r>
            <a:r>
              <a:rPr lang="es-ES" dirty="0"/>
              <a:t>la raíz se visitan todos los nodos por niveles partiendo de la izquierda </a:t>
            </a:r>
            <a:r>
              <a:rPr lang="es-ES" dirty="0" smtClean="0"/>
              <a:t>y luego </a:t>
            </a:r>
            <a:r>
              <a:rPr lang="es-ES" dirty="0"/>
              <a:t>derecha, una vez que se termina con el segundo nivel se pasa al tercero y así sucesivamente hasta recorrer todo el </a:t>
            </a:r>
            <a:r>
              <a:rPr lang="es-ES" dirty="0" smtClean="0"/>
              <a:t>grafo.</a:t>
            </a:r>
          </a:p>
          <a:p>
            <a:r>
              <a:rPr lang="es-ES" dirty="0" smtClean="0"/>
              <a:t>La </a:t>
            </a:r>
            <a:r>
              <a:rPr lang="es-ES" dirty="0"/>
              <a:t>búsqueda en anchura se recomienda cuando lo que se necesita es buscar el camino más corto en grafos no ponderados.</a:t>
            </a:r>
          </a:p>
          <a:p>
            <a:endParaRPr lang="es-EC" dirty="0"/>
          </a:p>
        </p:txBody>
      </p:sp>
      <p:pic>
        <p:nvPicPr>
          <p:cNvPr id="1026" name="Picture 2" descr="https://carlosgonzalezc.files.wordpress.com/2013/06/arbol-anchu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299" y="2843446"/>
            <a:ext cx="2209800" cy="3276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6555962" y="5600090"/>
            <a:ext cx="3499676" cy="646331"/>
          </a:xfrm>
          <a:prstGeom prst="rect">
            <a:avLst/>
          </a:prstGeom>
        </p:spPr>
        <p:txBody>
          <a:bodyPr wrap="none">
            <a:spAutoFit/>
          </a:bodyPr>
          <a:lstStyle/>
          <a:p>
            <a:r>
              <a:rPr lang="pt-BR" dirty="0" smtClean="0">
                <a:solidFill>
                  <a:srgbClr val="333333"/>
                </a:solidFill>
                <a:latin typeface="Georgia" panose="02040502050405020303" pitchFamily="18" charset="0"/>
              </a:rPr>
              <a:t>&gt;Recorrido</a:t>
            </a:r>
          </a:p>
          <a:p>
            <a:r>
              <a:rPr lang="pt-BR" dirty="0">
                <a:solidFill>
                  <a:srgbClr val="333333"/>
                </a:solidFill>
                <a:latin typeface="Georgia" panose="02040502050405020303" pitchFamily="18" charset="0"/>
              </a:rPr>
              <a:t>R</a:t>
            </a:r>
            <a:r>
              <a:rPr lang="pt-BR" dirty="0" smtClean="0">
                <a:solidFill>
                  <a:srgbClr val="333333"/>
                </a:solidFill>
                <a:latin typeface="Georgia" panose="02040502050405020303" pitchFamily="18" charset="0"/>
              </a:rPr>
              <a:t>: </a:t>
            </a:r>
            <a:r>
              <a:rPr lang="pt-BR" dirty="0">
                <a:solidFill>
                  <a:srgbClr val="333333"/>
                </a:solidFill>
                <a:latin typeface="Georgia" panose="02040502050405020303" pitchFamily="18" charset="0"/>
              </a:rPr>
              <a:t>{A, B, C, D, E, G, H, I, J, K, F}</a:t>
            </a:r>
            <a:endParaRPr lang="es-EC" dirty="0"/>
          </a:p>
        </p:txBody>
      </p:sp>
      <p:pic>
        <p:nvPicPr>
          <p:cNvPr id="1028" name="Picture 4" descr="https://carlosgonzalezc.files.wordpress.com/2013/06/grafo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688" y="1730667"/>
            <a:ext cx="3703649" cy="2023458"/>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derecha 4"/>
          <p:cNvSpPr/>
          <p:nvPr/>
        </p:nvSpPr>
        <p:spPr>
          <a:xfrm rot="2763928">
            <a:off x="8536765" y="3425415"/>
            <a:ext cx="653142" cy="44651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92145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en profundidad</a:t>
            </a:r>
            <a:endParaRPr lang="es-EC" dirty="0"/>
          </a:p>
        </p:txBody>
      </p:sp>
      <p:sp>
        <p:nvSpPr>
          <p:cNvPr id="3" name="Marcador de contenido 2"/>
          <p:cNvSpPr>
            <a:spLocks noGrp="1"/>
          </p:cNvSpPr>
          <p:nvPr>
            <p:ph idx="1"/>
          </p:nvPr>
        </p:nvSpPr>
        <p:spPr/>
        <p:txBody>
          <a:bodyPr/>
          <a:lstStyle/>
          <a:p>
            <a:r>
              <a:rPr lang="es-ES" dirty="0" smtClean="0"/>
              <a:t>Es </a:t>
            </a:r>
            <a:r>
              <a:rPr lang="es-ES" dirty="0"/>
              <a:t>un algoritmo que permite recorrer todos los nodos de un grafo o árbol (teoría de grafos) de manera ordenada, pero no </a:t>
            </a:r>
            <a:r>
              <a:rPr lang="es-ES" dirty="0" smtClean="0"/>
              <a:t>uniforme.</a:t>
            </a:r>
          </a:p>
          <a:p>
            <a:r>
              <a:rPr lang="es-ES" dirty="0"/>
              <a:t>Su funcionamiento consiste en ir expandiendo todos y cada uno de los nodos que va localizando, de forma recurrente, en un camino concreto. Cuando ya no quedan más nodos que visitar en dicho camino, regresa (</a:t>
            </a:r>
            <a:r>
              <a:rPr lang="es-ES" dirty="0" err="1"/>
              <a:t>Backtracking</a:t>
            </a:r>
            <a:r>
              <a:rPr lang="es-ES" dirty="0"/>
              <a:t>), de modo que repite el mismo proceso con cada uno de los hermanos del nodo ya procesado.</a:t>
            </a:r>
            <a:endParaRPr lang="es-ES" dirty="0" smtClean="0"/>
          </a:p>
          <a:p>
            <a:r>
              <a:rPr lang="es-ES" dirty="0" smtClean="0"/>
              <a:t>La </a:t>
            </a:r>
            <a:r>
              <a:rPr lang="es-ES" dirty="0"/>
              <a:t>búsqueda en profundidad se puede utilizar para detectar ciclos en un grafo, determinar si un grafo es conexo o no y cuántas componentes conexas tiene, determinar puntos de articulación y </a:t>
            </a:r>
            <a:r>
              <a:rPr lang="es-ES" dirty="0" err="1"/>
              <a:t>biconexión</a:t>
            </a:r>
            <a:r>
              <a:rPr lang="es-ES" dirty="0"/>
              <a:t> de grafos, entre otras cosas.</a:t>
            </a:r>
          </a:p>
        </p:txBody>
      </p:sp>
    </p:spTree>
    <p:extLst>
      <p:ext uri="{BB962C8B-B14F-4D97-AF65-F5344CB8AC3E}">
        <p14:creationId xmlns:p14="http://schemas.microsoft.com/office/powerpoint/2010/main" val="234623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en profundidad</a:t>
            </a:r>
            <a:endParaRPr lang="es-EC" dirty="0"/>
          </a:p>
        </p:txBody>
      </p:sp>
      <p:pic>
        <p:nvPicPr>
          <p:cNvPr id="2052" name="Picture 4" descr="Screen Shot 2020-05-15 at 6.52.37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139" y="2057401"/>
            <a:ext cx="6825628" cy="3785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73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en profundidad</a:t>
            </a:r>
            <a:endParaRPr lang="es-EC" dirty="0"/>
          </a:p>
        </p:txBody>
      </p:sp>
      <p:sp>
        <p:nvSpPr>
          <p:cNvPr id="4" name="Marcador de contenido 2"/>
          <p:cNvSpPr>
            <a:spLocks noGrp="1"/>
          </p:cNvSpPr>
          <p:nvPr>
            <p:ph idx="1"/>
          </p:nvPr>
        </p:nvSpPr>
        <p:spPr>
          <a:xfrm>
            <a:off x="685800" y="2194560"/>
            <a:ext cx="10820400" cy="4024125"/>
          </a:xfrm>
        </p:spPr>
        <p:txBody>
          <a:bodyPr>
            <a:normAutofit lnSpcReduction="10000"/>
          </a:bodyPr>
          <a:lstStyle/>
          <a:p>
            <a:pPr marL="0" indent="0">
              <a:buNone/>
            </a:pPr>
            <a:r>
              <a:rPr lang="es-ES" dirty="0" smtClean="0"/>
              <a:t>Para el recorrido en profundidad con la matriz de adyacencia se siguen los siguientes pasos:</a:t>
            </a:r>
            <a:endParaRPr lang="es-ES" dirty="0" smtClean="0"/>
          </a:p>
          <a:p>
            <a:r>
              <a:rPr lang="es-ES" dirty="0" smtClean="0"/>
              <a:t>Para realizar el recorrido se visitará el primer nodo con el que tenga relación el nodo inicial, en caso de que el nodo ya haya sido visitado anteriormente se dirigirá al siguiente nodo con el que guarde relación el mismo nodo inicial, es decir se recorrerá la fila de la matriz buscando una columna en la que exista una arista.</a:t>
            </a:r>
          </a:p>
          <a:p>
            <a:r>
              <a:rPr lang="es-ES" dirty="0" smtClean="0"/>
              <a:t>En caso de que todos los nodos relacionados con el nodo inicial ya hayan sido visitados se regresará a realizar el mismo procedimiento con el nodo anterior o sucesor.</a:t>
            </a:r>
          </a:p>
          <a:p>
            <a:r>
              <a:rPr lang="es-ES" dirty="0" smtClean="0"/>
              <a:t>Se realizará el mismo proceso hasta haber visitado todos los nodos representados en la matriz</a:t>
            </a:r>
            <a:endParaRPr lang="es-ES" dirty="0" smtClean="0"/>
          </a:p>
        </p:txBody>
      </p:sp>
    </p:spTree>
    <p:extLst>
      <p:ext uri="{BB962C8B-B14F-4D97-AF65-F5344CB8AC3E}">
        <p14:creationId xmlns:p14="http://schemas.microsoft.com/office/powerpoint/2010/main" val="100202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Búsqueda en profundidad</a:t>
            </a:r>
            <a:endParaRPr lang="es-EC" dirty="0"/>
          </a:p>
        </p:txBody>
      </p:sp>
      <p:pic>
        <p:nvPicPr>
          <p:cNvPr id="5" name="Imagen 4"/>
          <p:cNvPicPr>
            <a:picLocks noChangeAspect="1"/>
          </p:cNvPicPr>
          <p:nvPr/>
        </p:nvPicPr>
        <p:blipFill>
          <a:blip r:embed="rId2"/>
          <a:stretch>
            <a:fillRect/>
          </a:stretch>
        </p:blipFill>
        <p:spPr>
          <a:xfrm>
            <a:off x="3335171" y="2199905"/>
            <a:ext cx="4051280" cy="3991921"/>
          </a:xfrm>
          <a:prstGeom prst="rect">
            <a:avLst/>
          </a:prstGeom>
        </p:spPr>
      </p:pic>
      <p:sp>
        <p:nvSpPr>
          <p:cNvPr id="6" name="Elipse 5"/>
          <p:cNvSpPr/>
          <p:nvPr/>
        </p:nvSpPr>
        <p:spPr>
          <a:xfrm>
            <a:off x="3216419" y="4195865"/>
            <a:ext cx="548060" cy="56614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4112856659"/>
      </p:ext>
    </p:extLst>
  </p:cSld>
  <p:clrMapOvr>
    <a:masterClrMapping/>
  </p:clrMapOvr>
</p:sld>
</file>

<file path=ppt/theme/theme1.xml><?xml version="1.0" encoding="utf-8"?>
<a:theme xmlns:a="http://schemas.openxmlformats.org/drawingml/2006/main" name="Estela de condensación">
  <a:themeElements>
    <a:clrScheme name="Personalizado 2">
      <a:dk1>
        <a:srgbClr val="FFFFFF"/>
      </a:dk1>
      <a:lt1>
        <a:srgbClr val="243748"/>
      </a:lt1>
      <a:dk2>
        <a:srgbClr val="FFFFFF"/>
      </a:dk2>
      <a:lt2>
        <a:srgbClr val="0E161C"/>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169</TotalTime>
  <Words>240</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Georgia</vt:lpstr>
      <vt:lpstr>Estela de condensación</vt:lpstr>
      <vt:lpstr>Algoritmos para grafos</vt:lpstr>
      <vt:lpstr>Búsqueda primero en amplitud</vt:lpstr>
      <vt:lpstr>Búsqueda en profundidad</vt:lpstr>
      <vt:lpstr>Búsqueda en profundidad</vt:lpstr>
      <vt:lpstr>Búsqueda en profundidad</vt:lpstr>
      <vt:lpstr>Búsqueda en profundidad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para grafos</dc:title>
  <dc:creator>Usuario</dc:creator>
  <cp:lastModifiedBy>Usuario</cp:lastModifiedBy>
  <cp:revision>7</cp:revision>
  <dcterms:created xsi:type="dcterms:W3CDTF">2021-03-18T00:20:48Z</dcterms:created>
  <dcterms:modified xsi:type="dcterms:W3CDTF">2021-03-18T03:14:53Z</dcterms:modified>
</cp:coreProperties>
</file>