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474" y="-4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CE5B-6E3C-46A7-B73D-6570DDE6CB2E}" type="datetimeFigureOut">
              <a:rPr lang="de-CH" smtClean="0"/>
              <a:t>12.07.2012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D7CA-6454-4C7E-B49D-F5602468E8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0784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CE5B-6E3C-46A7-B73D-6570DDE6CB2E}" type="datetimeFigureOut">
              <a:rPr lang="de-CH" smtClean="0"/>
              <a:t>12.07.2012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D7CA-6454-4C7E-B49D-F5602468E8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1379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CE5B-6E3C-46A7-B73D-6570DDE6CB2E}" type="datetimeFigureOut">
              <a:rPr lang="de-CH" smtClean="0"/>
              <a:t>12.07.2012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D7CA-6454-4C7E-B49D-F5602468E8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51523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CE5B-6E3C-46A7-B73D-6570DDE6CB2E}" type="datetimeFigureOut">
              <a:rPr lang="de-CH" smtClean="0"/>
              <a:t>12.07.2012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D7CA-6454-4C7E-B49D-F5602468E8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856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CE5B-6E3C-46A7-B73D-6570DDE6CB2E}" type="datetimeFigureOut">
              <a:rPr lang="de-CH" smtClean="0"/>
              <a:t>12.07.2012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D7CA-6454-4C7E-B49D-F5602468E8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8099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CE5B-6E3C-46A7-B73D-6570DDE6CB2E}" type="datetimeFigureOut">
              <a:rPr lang="de-CH" smtClean="0"/>
              <a:t>12.07.2012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D7CA-6454-4C7E-B49D-F5602468E8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944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CE5B-6E3C-46A7-B73D-6570DDE6CB2E}" type="datetimeFigureOut">
              <a:rPr lang="de-CH" smtClean="0"/>
              <a:t>12.07.2012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D7CA-6454-4C7E-B49D-F5602468E8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8664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CE5B-6E3C-46A7-B73D-6570DDE6CB2E}" type="datetimeFigureOut">
              <a:rPr lang="de-CH" smtClean="0"/>
              <a:t>12.07.2012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D7CA-6454-4C7E-B49D-F5602468E8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2873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CE5B-6E3C-46A7-B73D-6570DDE6CB2E}" type="datetimeFigureOut">
              <a:rPr lang="de-CH" smtClean="0"/>
              <a:t>12.07.2012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D7CA-6454-4C7E-B49D-F5602468E8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820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CE5B-6E3C-46A7-B73D-6570DDE6CB2E}" type="datetimeFigureOut">
              <a:rPr lang="de-CH" smtClean="0"/>
              <a:t>12.07.2012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D7CA-6454-4C7E-B49D-F5602468E8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43802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CE5B-6E3C-46A7-B73D-6570DDE6CB2E}" type="datetimeFigureOut">
              <a:rPr lang="de-CH" smtClean="0"/>
              <a:t>12.07.2012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D7CA-6454-4C7E-B49D-F5602468E8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494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CE5B-6E3C-46A7-B73D-6570DDE6CB2E}" type="datetimeFigureOut">
              <a:rPr lang="de-CH" smtClean="0"/>
              <a:t>12.07.2012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9D7CA-6454-4C7E-B49D-F5602468E8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80531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pieren 39"/>
          <p:cNvGrpSpPr/>
          <p:nvPr/>
        </p:nvGrpSpPr>
        <p:grpSpPr>
          <a:xfrm>
            <a:off x="1146582" y="1351279"/>
            <a:ext cx="5214620" cy="3183255"/>
            <a:chOff x="1146582" y="1351279"/>
            <a:chExt cx="5214620" cy="3183255"/>
          </a:xfrm>
        </p:grpSpPr>
        <p:sp>
          <p:nvSpPr>
            <p:cNvPr id="2" name="Abgerundetes Rechteck 1"/>
            <p:cNvSpPr/>
            <p:nvPr/>
          </p:nvSpPr>
          <p:spPr>
            <a:xfrm>
              <a:off x="3150121" y="1351279"/>
              <a:ext cx="1209040" cy="391160"/>
            </a:xfrm>
            <a:prstGeom prst="roundRect">
              <a:avLst>
                <a:gd name="adj" fmla="val 4523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de-CH" sz="11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Start</a:t>
              </a:r>
              <a:endParaRPr lang="de-CH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" name="Gerade Verbindung mit Pfeil 2"/>
            <p:cNvCxnSpPr>
              <a:stCxn id="2" idx="2"/>
              <a:endCxn id="4" idx="0"/>
            </p:cNvCxnSpPr>
            <p:nvPr/>
          </p:nvCxnSpPr>
          <p:spPr>
            <a:xfrm flipH="1">
              <a:off x="3753892" y="1742439"/>
              <a:ext cx="749" cy="3683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Flussdiagramm: Verzweigung 3"/>
            <p:cNvSpPr/>
            <p:nvPr/>
          </p:nvSpPr>
          <p:spPr>
            <a:xfrm>
              <a:off x="2687092" y="2110739"/>
              <a:ext cx="2133600" cy="654050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de-CH" sz="1100" kern="1200" dirty="0" err="1">
                  <a:solidFill>
                    <a:srgbClr val="FF0000"/>
                  </a:solidFill>
                  <a:effectLst/>
                  <a:ea typeface="Times New Roman"/>
                  <a:cs typeface="Times New Roman"/>
                </a:rPr>
                <a:t>treeFront</a:t>
              </a:r>
              <a:r>
                <a:rPr lang="de-CH" sz="1100" kern="1200" dirty="0">
                  <a:solidFill>
                    <a:srgbClr val="FF0000"/>
                  </a:solidFill>
                  <a:effectLst/>
                  <a:ea typeface="Times New Roman"/>
                  <a:cs typeface="Times New Roman"/>
                </a:rPr>
                <a:t>()</a:t>
              </a:r>
              <a:endParaRPr lang="de-CH" sz="1200" dirty="0">
                <a:solidFill>
                  <a:srgbClr val="FF0000"/>
                </a:solidFill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" name="Textfeld 365"/>
            <p:cNvSpPr txBox="1"/>
            <p:nvPr/>
          </p:nvSpPr>
          <p:spPr>
            <a:xfrm>
              <a:off x="4791596" y="2175944"/>
              <a:ext cx="477520" cy="27686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de-CH" sz="1100" kern="1200" dirty="0" err="1" smtClean="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Times New Roman"/>
                </a:rPr>
                <a:t>no</a:t>
              </a:r>
              <a:endParaRPr lang="de-CH" sz="12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7" name="Gewinkelte Verbindung 6"/>
            <p:cNvCxnSpPr>
              <a:stCxn id="4" idx="1"/>
              <a:endCxn id="5" idx="0"/>
            </p:cNvCxnSpPr>
            <p:nvPr/>
          </p:nvCxnSpPr>
          <p:spPr>
            <a:xfrm rot="10800000" flipV="1">
              <a:off x="2321332" y="2437763"/>
              <a:ext cx="365760" cy="648335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Rechteck 4"/>
            <p:cNvSpPr/>
            <p:nvPr/>
          </p:nvSpPr>
          <p:spPr>
            <a:xfrm>
              <a:off x="1146582" y="3086099"/>
              <a:ext cx="2349500" cy="538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de-CH" sz="1100" kern="1200" dirty="0" err="1" smtClean="0">
                  <a:solidFill>
                    <a:srgbClr val="FF0000"/>
                  </a:solidFill>
                  <a:effectLst/>
                  <a:ea typeface="Times New Roman"/>
                  <a:cs typeface="Times New Roman"/>
                </a:rPr>
                <a:t>goAroundTree</a:t>
              </a:r>
              <a:r>
                <a:rPr lang="de-CH" sz="1100" kern="1200" dirty="0" smtClean="0">
                  <a:solidFill>
                    <a:srgbClr val="FF0000"/>
                  </a:solidFill>
                  <a:effectLst/>
                  <a:ea typeface="Times New Roman"/>
                  <a:cs typeface="Times New Roman"/>
                </a:rPr>
                <a:t>()</a:t>
              </a:r>
              <a:endParaRPr lang="de-CH" sz="1200" dirty="0">
                <a:solidFill>
                  <a:srgbClr val="FF0000"/>
                </a:solidFill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4011702" y="3086099"/>
              <a:ext cx="2349500" cy="538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  <a:spcAft>
                  <a:spcPts val="0"/>
                </a:spcAft>
              </a:pPr>
              <a:r>
                <a:rPr lang="de-CH" sz="1100" dirty="0" err="1">
                  <a:solidFill>
                    <a:srgbClr val="FF0000"/>
                  </a:solidFill>
                  <a:ea typeface="Times New Roman"/>
                  <a:cs typeface="Times New Roman"/>
                </a:rPr>
                <a:t>move</a:t>
              </a:r>
              <a:r>
                <a:rPr lang="de-CH" sz="1100" dirty="0">
                  <a:solidFill>
                    <a:srgbClr val="FF0000"/>
                  </a:solidFill>
                  <a:ea typeface="Times New Roman"/>
                  <a:cs typeface="Times New Roman"/>
                </a:rPr>
                <a:t>()</a:t>
              </a:r>
            </a:p>
          </p:txBody>
        </p:sp>
        <p:cxnSp>
          <p:nvCxnSpPr>
            <p:cNvPr id="9" name="Gewinkelte Verbindung 8"/>
            <p:cNvCxnSpPr>
              <a:stCxn id="4" idx="3"/>
              <a:endCxn id="8" idx="0"/>
            </p:cNvCxnSpPr>
            <p:nvPr/>
          </p:nvCxnSpPr>
          <p:spPr>
            <a:xfrm>
              <a:off x="4820692" y="2437764"/>
              <a:ext cx="365760" cy="648335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feld 365"/>
            <p:cNvSpPr txBox="1"/>
            <p:nvPr/>
          </p:nvSpPr>
          <p:spPr>
            <a:xfrm>
              <a:off x="2334781" y="2180389"/>
              <a:ext cx="477520" cy="27686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20000"/>
                </a:lnSpc>
                <a:spcAft>
                  <a:spcPts val="0"/>
                </a:spcAft>
              </a:pPr>
              <a:r>
                <a:rPr lang="de-CH" sz="1100" kern="1200" dirty="0" err="1" smtClean="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Times New Roman"/>
                </a:rPr>
                <a:t>yes</a:t>
              </a:r>
              <a:endParaRPr lang="de-CH" sz="1100" dirty="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1" name="Abgerundetes Rechteck 10"/>
            <p:cNvSpPr/>
            <p:nvPr/>
          </p:nvSpPr>
          <p:spPr>
            <a:xfrm>
              <a:off x="3150121" y="4143374"/>
              <a:ext cx="1209040" cy="391160"/>
            </a:xfrm>
            <a:prstGeom prst="roundRect">
              <a:avLst>
                <a:gd name="adj" fmla="val 4523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  <a:spcAft>
                  <a:spcPts val="0"/>
                </a:spcAft>
              </a:pPr>
              <a:r>
                <a:rPr lang="de-CH" sz="1100" kern="1200" dirty="0" err="1" smtClean="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Stop</a:t>
              </a:r>
              <a:endParaRPr lang="de-CH" sz="1100" dirty="0">
                <a:effectLst/>
                <a:ea typeface="Times New Roman"/>
                <a:cs typeface="Times New Roman"/>
              </a:endParaRPr>
            </a:p>
          </p:txBody>
        </p:sp>
        <p:cxnSp>
          <p:nvCxnSpPr>
            <p:cNvPr id="27" name="Gewinkelte Verbindung 26"/>
            <p:cNvCxnSpPr>
              <a:stCxn id="8" idx="2"/>
              <a:endCxn id="11" idx="0"/>
            </p:cNvCxnSpPr>
            <p:nvPr/>
          </p:nvCxnSpPr>
          <p:spPr>
            <a:xfrm rot="5400000">
              <a:off x="4211150" y="3168071"/>
              <a:ext cx="518795" cy="1431811"/>
            </a:xfrm>
            <a:prstGeom prst="bentConnector3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winkelte Verbindung 27"/>
            <p:cNvCxnSpPr>
              <a:stCxn id="5" idx="2"/>
              <a:endCxn id="11" idx="0"/>
            </p:cNvCxnSpPr>
            <p:nvPr/>
          </p:nvCxnSpPr>
          <p:spPr>
            <a:xfrm rot="16200000" flipH="1">
              <a:off x="2778589" y="3167321"/>
              <a:ext cx="518795" cy="1433309"/>
            </a:xfrm>
            <a:prstGeom prst="bent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2554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pieren 30"/>
          <p:cNvGrpSpPr/>
          <p:nvPr/>
        </p:nvGrpSpPr>
        <p:grpSpPr>
          <a:xfrm>
            <a:off x="1146582" y="1027111"/>
            <a:ext cx="5214620" cy="5215890"/>
            <a:chOff x="1146582" y="1027111"/>
            <a:chExt cx="5214620" cy="5215890"/>
          </a:xfrm>
        </p:grpSpPr>
        <p:sp>
          <p:nvSpPr>
            <p:cNvPr id="2" name="Abgerundetes Rechteck 1"/>
            <p:cNvSpPr/>
            <p:nvPr/>
          </p:nvSpPr>
          <p:spPr>
            <a:xfrm>
              <a:off x="3150121" y="1027111"/>
              <a:ext cx="1209040" cy="391160"/>
            </a:xfrm>
            <a:prstGeom prst="roundRect">
              <a:avLst>
                <a:gd name="adj" fmla="val 4523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de-CH" sz="1100" kern="1200">
                  <a:solidFill>
                    <a:srgbClr val="FF0000"/>
                  </a:solidFill>
                  <a:effectLst/>
                  <a:ea typeface="Times New Roman"/>
                  <a:cs typeface="Times New Roman"/>
                </a:rPr>
                <a:t>Start</a:t>
              </a:r>
              <a:endParaRPr lang="de-CH" sz="1200">
                <a:solidFill>
                  <a:srgbClr val="FF0000"/>
                </a:solidFill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" name="Gerade Verbindung mit Pfeil 2"/>
            <p:cNvCxnSpPr>
              <a:stCxn id="2" idx="2"/>
              <a:endCxn id="4" idx="0"/>
            </p:cNvCxnSpPr>
            <p:nvPr/>
          </p:nvCxnSpPr>
          <p:spPr>
            <a:xfrm flipH="1">
              <a:off x="3753892" y="1418271"/>
              <a:ext cx="749" cy="3683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Flussdiagramm: Verzweigung 3"/>
            <p:cNvSpPr/>
            <p:nvPr/>
          </p:nvSpPr>
          <p:spPr>
            <a:xfrm>
              <a:off x="2687092" y="1786571"/>
              <a:ext cx="2133600" cy="654050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de-CH" sz="1100" kern="1200" dirty="0" err="1">
                  <a:solidFill>
                    <a:srgbClr val="FF0000"/>
                  </a:solidFill>
                  <a:effectLst/>
                  <a:ea typeface="Times New Roman"/>
                  <a:cs typeface="Times New Roman"/>
                </a:rPr>
                <a:t>treeFront</a:t>
              </a:r>
              <a:r>
                <a:rPr lang="de-CH" sz="1100" kern="1200" dirty="0">
                  <a:solidFill>
                    <a:srgbClr val="FF0000"/>
                  </a:solidFill>
                  <a:effectLst/>
                  <a:ea typeface="Times New Roman"/>
                  <a:cs typeface="Times New Roman"/>
                </a:rPr>
                <a:t>()</a:t>
              </a:r>
              <a:endParaRPr lang="de-CH" sz="1200" dirty="0">
                <a:solidFill>
                  <a:srgbClr val="FF0000"/>
                </a:solidFill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" name="Textfeld 365"/>
            <p:cNvSpPr txBox="1"/>
            <p:nvPr/>
          </p:nvSpPr>
          <p:spPr>
            <a:xfrm>
              <a:off x="4791596" y="1851776"/>
              <a:ext cx="477520" cy="27686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de-CH" sz="1100" kern="1200" dirty="0" err="1" smtClean="0">
                  <a:solidFill>
                    <a:srgbClr val="FF0000"/>
                  </a:solidFill>
                  <a:effectLst/>
                  <a:latin typeface="Calibri"/>
                  <a:ea typeface="Times New Roman"/>
                  <a:cs typeface="Times New Roman"/>
                </a:rPr>
                <a:t>no</a:t>
              </a:r>
              <a:endParaRPr lang="de-CH" sz="1200" dirty="0">
                <a:solidFill>
                  <a:srgbClr val="FF0000"/>
                </a:solidFill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7" name="Gewinkelte Verbindung 6"/>
            <p:cNvCxnSpPr>
              <a:stCxn id="4" idx="1"/>
              <a:endCxn id="5" idx="0"/>
            </p:cNvCxnSpPr>
            <p:nvPr/>
          </p:nvCxnSpPr>
          <p:spPr>
            <a:xfrm rot="10800000" flipV="1">
              <a:off x="2321332" y="2113595"/>
              <a:ext cx="365760" cy="648335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Rechteck 4"/>
            <p:cNvSpPr/>
            <p:nvPr/>
          </p:nvSpPr>
          <p:spPr>
            <a:xfrm>
              <a:off x="1146582" y="2761931"/>
              <a:ext cx="2349500" cy="538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de-CH" sz="1100" kern="1200" dirty="0" err="1" smtClean="0">
                  <a:solidFill>
                    <a:srgbClr val="FF0000"/>
                  </a:solidFill>
                  <a:effectLst/>
                  <a:ea typeface="Times New Roman"/>
                  <a:cs typeface="Times New Roman"/>
                </a:rPr>
                <a:t>goAroundTree</a:t>
              </a:r>
              <a:r>
                <a:rPr lang="de-CH" sz="1100" kern="1200" dirty="0" smtClean="0">
                  <a:solidFill>
                    <a:srgbClr val="FF0000"/>
                  </a:solidFill>
                  <a:effectLst/>
                  <a:ea typeface="Times New Roman"/>
                  <a:cs typeface="Times New Roman"/>
                </a:rPr>
                <a:t>()</a:t>
              </a:r>
              <a:endParaRPr lang="de-CH" sz="1200" dirty="0">
                <a:solidFill>
                  <a:srgbClr val="FF0000"/>
                </a:solidFill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4011702" y="2761931"/>
              <a:ext cx="2349500" cy="538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  <a:spcAft>
                  <a:spcPts val="0"/>
                </a:spcAft>
              </a:pPr>
              <a:r>
                <a:rPr lang="de-CH" sz="1100" dirty="0" err="1">
                  <a:solidFill>
                    <a:srgbClr val="FF0000"/>
                  </a:solidFill>
                  <a:ea typeface="Times New Roman"/>
                  <a:cs typeface="Times New Roman"/>
                </a:rPr>
                <a:t>move</a:t>
              </a:r>
              <a:r>
                <a:rPr lang="de-CH" sz="1100" dirty="0">
                  <a:solidFill>
                    <a:srgbClr val="FF0000"/>
                  </a:solidFill>
                  <a:ea typeface="Times New Roman"/>
                  <a:cs typeface="Times New Roman"/>
                </a:rPr>
                <a:t>()</a:t>
              </a:r>
            </a:p>
          </p:txBody>
        </p:sp>
        <p:cxnSp>
          <p:nvCxnSpPr>
            <p:cNvPr id="9" name="Gewinkelte Verbindung 8"/>
            <p:cNvCxnSpPr>
              <a:stCxn id="4" idx="3"/>
              <a:endCxn id="8" idx="0"/>
            </p:cNvCxnSpPr>
            <p:nvPr/>
          </p:nvCxnSpPr>
          <p:spPr>
            <a:xfrm>
              <a:off x="4820692" y="2113596"/>
              <a:ext cx="365760" cy="648335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feld 365"/>
            <p:cNvSpPr txBox="1"/>
            <p:nvPr/>
          </p:nvSpPr>
          <p:spPr>
            <a:xfrm>
              <a:off x="2334781" y="1856221"/>
              <a:ext cx="477520" cy="27686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20000"/>
                </a:lnSpc>
                <a:spcAft>
                  <a:spcPts val="0"/>
                </a:spcAft>
              </a:pPr>
              <a:r>
                <a:rPr lang="de-CH" sz="1100" kern="1200" dirty="0" err="1" smtClean="0">
                  <a:solidFill>
                    <a:srgbClr val="FF0000"/>
                  </a:solidFill>
                  <a:effectLst/>
                  <a:latin typeface="Calibri"/>
                  <a:ea typeface="Times New Roman"/>
                  <a:cs typeface="Times New Roman"/>
                </a:rPr>
                <a:t>yes</a:t>
              </a:r>
              <a:endParaRPr lang="de-CH" sz="1100" dirty="0">
                <a:solidFill>
                  <a:srgbClr val="FF0000"/>
                </a:solidFill>
                <a:effectLst/>
                <a:latin typeface="Calibri"/>
                <a:ea typeface="Times New Roman"/>
                <a:cs typeface="Times New Roman"/>
              </a:endParaRPr>
            </a:p>
          </p:txBody>
        </p:sp>
        <p:cxnSp>
          <p:nvCxnSpPr>
            <p:cNvPr id="27" name="Gewinkelte Verbindung 26"/>
            <p:cNvCxnSpPr>
              <a:stCxn id="8" idx="2"/>
              <a:endCxn id="17" idx="0"/>
            </p:cNvCxnSpPr>
            <p:nvPr/>
          </p:nvCxnSpPr>
          <p:spPr>
            <a:xfrm rot="5400000">
              <a:off x="4210775" y="2843528"/>
              <a:ext cx="518795" cy="1432560"/>
            </a:xfrm>
            <a:prstGeom prst="bentConnector3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winkelte Verbindung 27"/>
            <p:cNvCxnSpPr>
              <a:stCxn id="5" idx="2"/>
              <a:endCxn id="17" idx="0"/>
            </p:cNvCxnSpPr>
            <p:nvPr/>
          </p:nvCxnSpPr>
          <p:spPr>
            <a:xfrm rot="16200000" flipH="1">
              <a:off x="2778215" y="2843528"/>
              <a:ext cx="518795" cy="1432560"/>
            </a:xfrm>
            <a:prstGeom prst="bent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Flussdiagramm: Verzweigung 16"/>
            <p:cNvSpPr/>
            <p:nvPr/>
          </p:nvSpPr>
          <p:spPr>
            <a:xfrm>
              <a:off x="2687092" y="3819206"/>
              <a:ext cx="2133600" cy="654050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de-CH" sz="1100" kern="1200" dirty="0" err="1" smtClean="0">
                  <a:solidFill>
                    <a:srgbClr val="FF0000"/>
                  </a:solidFill>
                  <a:effectLst/>
                  <a:ea typeface="Times New Roman"/>
                  <a:cs typeface="Times New Roman"/>
                </a:rPr>
                <a:t>onLeaf</a:t>
              </a:r>
              <a:r>
                <a:rPr lang="de-CH" sz="1100" kern="1200" dirty="0" smtClean="0">
                  <a:solidFill>
                    <a:srgbClr val="FF0000"/>
                  </a:solidFill>
                  <a:effectLst/>
                  <a:ea typeface="Times New Roman"/>
                  <a:cs typeface="Times New Roman"/>
                </a:rPr>
                <a:t>()</a:t>
              </a:r>
              <a:endParaRPr lang="de-CH" sz="1200" dirty="0">
                <a:solidFill>
                  <a:srgbClr val="FF0000"/>
                </a:solidFill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8" name="Textfeld 365"/>
            <p:cNvSpPr txBox="1"/>
            <p:nvPr/>
          </p:nvSpPr>
          <p:spPr>
            <a:xfrm>
              <a:off x="4791596" y="3884411"/>
              <a:ext cx="477520" cy="27686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de-CH" sz="1100" kern="1200" dirty="0" err="1" smtClean="0">
                  <a:solidFill>
                    <a:srgbClr val="FF0000"/>
                  </a:solidFill>
                  <a:effectLst/>
                  <a:latin typeface="Calibri"/>
                  <a:ea typeface="Times New Roman"/>
                  <a:cs typeface="Times New Roman"/>
                </a:rPr>
                <a:t>no</a:t>
              </a:r>
              <a:endParaRPr lang="de-CH" sz="1200" dirty="0">
                <a:solidFill>
                  <a:srgbClr val="FF0000"/>
                </a:solidFill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9" name="Gewinkelte Verbindung 18"/>
            <p:cNvCxnSpPr>
              <a:stCxn id="17" idx="1"/>
              <a:endCxn id="20" idx="0"/>
            </p:cNvCxnSpPr>
            <p:nvPr/>
          </p:nvCxnSpPr>
          <p:spPr>
            <a:xfrm rot="10800000" flipV="1">
              <a:off x="2321332" y="4146230"/>
              <a:ext cx="365760" cy="648335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hteck 19"/>
            <p:cNvSpPr/>
            <p:nvPr/>
          </p:nvSpPr>
          <p:spPr>
            <a:xfrm>
              <a:off x="1146582" y="4794566"/>
              <a:ext cx="2349500" cy="538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de-CH" sz="1100" kern="1200" dirty="0" err="1" smtClean="0">
                  <a:solidFill>
                    <a:srgbClr val="FF0000"/>
                  </a:solidFill>
                  <a:effectLst/>
                  <a:ea typeface="Times New Roman"/>
                  <a:cs typeface="Times New Roman"/>
                </a:rPr>
                <a:t>removeLeaf</a:t>
              </a:r>
              <a:r>
                <a:rPr lang="de-CH" sz="1100" kern="1200" dirty="0" smtClean="0">
                  <a:solidFill>
                    <a:srgbClr val="FF0000"/>
                  </a:solidFill>
                  <a:effectLst/>
                  <a:ea typeface="Times New Roman"/>
                  <a:cs typeface="Times New Roman"/>
                </a:rPr>
                <a:t>()</a:t>
              </a:r>
              <a:endParaRPr lang="de-CH" sz="1200" dirty="0">
                <a:solidFill>
                  <a:srgbClr val="FF0000"/>
                </a:solidFill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2" name="Gewinkelte Verbindung 21"/>
            <p:cNvCxnSpPr>
              <a:stCxn id="17" idx="3"/>
              <a:endCxn id="24" idx="0"/>
            </p:cNvCxnSpPr>
            <p:nvPr/>
          </p:nvCxnSpPr>
          <p:spPr>
            <a:xfrm flipH="1">
              <a:off x="3754641" y="4146231"/>
              <a:ext cx="1066051" cy="1705610"/>
            </a:xfrm>
            <a:prstGeom prst="bentConnector4">
              <a:avLst>
                <a:gd name="adj1" fmla="val -33953"/>
                <a:gd name="adj2" fmla="val 84717"/>
              </a:avLst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feld 365"/>
            <p:cNvSpPr txBox="1"/>
            <p:nvPr/>
          </p:nvSpPr>
          <p:spPr>
            <a:xfrm>
              <a:off x="2334781" y="3888856"/>
              <a:ext cx="477520" cy="27686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20000"/>
                </a:lnSpc>
                <a:spcAft>
                  <a:spcPts val="0"/>
                </a:spcAft>
              </a:pPr>
              <a:r>
                <a:rPr lang="de-CH" sz="1100" kern="1200" dirty="0" err="1" smtClean="0">
                  <a:solidFill>
                    <a:srgbClr val="FF0000"/>
                  </a:solidFill>
                  <a:effectLst/>
                  <a:latin typeface="Calibri"/>
                  <a:ea typeface="Times New Roman"/>
                  <a:cs typeface="Times New Roman"/>
                </a:rPr>
                <a:t>yes</a:t>
              </a:r>
              <a:endParaRPr lang="de-CH" sz="1100" dirty="0">
                <a:solidFill>
                  <a:srgbClr val="FF0000"/>
                </a:solidFill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3150121" y="5851841"/>
              <a:ext cx="1209040" cy="391160"/>
            </a:xfrm>
            <a:prstGeom prst="roundRect">
              <a:avLst>
                <a:gd name="adj" fmla="val 4523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  <a:spcAft>
                  <a:spcPts val="0"/>
                </a:spcAft>
              </a:pPr>
              <a:r>
                <a:rPr lang="de-CH" sz="1100" kern="1200" dirty="0" err="1" smtClean="0">
                  <a:solidFill>
                    <a:srgbClr val="FF0000"/>
                  </a:solidFill>
                  <a:effectLst/>
                  <a:ea typeface="Times New Roman"/>
                  <a:cs typeface="Times New Roman"/>
                </a:rPr>
                <a:t>Stop</a:t>
              </a:r>
              <a:endParaRPr lang="de-CH" sz="1100" dirty="0">
                <a:solidFill>
                  <a:srgbClr val="FF0000"/>
                </a:solidFill>
                <a:effectLst/>
                <a:ea typeface="Times New Roman"/>
                <a:cs typeface="Times New Roman"/>
              </a:endParaRPr>
            </a:p>
          </p:txBody>
        </p:sp>
        <p:cxnSp>
          <p:nvCxnSpPr>
            <p:cNvPr id="26" name="Gewinkelte Verbindung 25"/>
            <p:cNvCxnSpPr>
              <a:stCxn id="20" idx="2"/>
              <a:endCxn id="24" idx="0"/>
            </p:cNvCxnSpPr>
            <p:nvPr/>
          </p:nvCxnSpPr>
          <p:spPr>
            <a:xfrm rot="16200000" flipH="1">
              <a:off x="2778589" y="4875788"/>
              <a:ext cx="518795" cy="1433309"/>
            </a:xfrm>
            <a:prstGeom prst="bent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4315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ieren 33"/>
          <p:cNvGrpSpPr/>
          <p:nvPr/>
        </p:nvGrpSpPr>
        <p:grpSpPr>
          <a:xfrm>
            <a:off x="1146582" y="1124744"/>
            <a:ext cx="5214620" cy="3946529"/>
            <a:chOff x="1146582" y="1124744"/>
            <a:chExt cx="5214620" cy="3946529"/>
          </a:xfrm>
        </p:grpSpPr>
        <p:sp>
          <p:nvSpPr>
            <p:cNvPr id="2" name="Abgerundetes Rechteck 1"/>
            <p:cNvSpPr/>
            <p:nvPr/>
          </p:nvSpPr>
          <p:spPr>
            <a:xfrm>
              <a:off x="3150121" y="1124744"/>
              <a:ext cx="1209040" cy="391160"/>
            </a:xfrm>
            <a:prstGeom prst="roundRect">
              <a:avLst>
                <a:gd name="adj" fmla="val 4523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de-CH" sz="1100" kern="1200">
                  <a:solidFill>
                    <a:srgbClr val="FF0000"/>
                  </a:solidFill>
                  <a:effectLst/>
                  <a:ea typeface="Times New Roman"/>
                  <a:cs typeface="Times New Roman"/>
                </a:rPr>
                <a:t>Start</a:t>
              </a:r>
              <a:endParaRPr lang="de-CH" sz="1200">
                <a:solidFill>
                  <a:srgbClr val="FF0000"/>
                </a:solidFill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" name="Gerade Verbindung mit Pfeil 2"/>
            <p:cNvCxnSpPr>
              <a:stCxn id="2" idx="2"/>
              <a:endCxn id="4" idx="0"/>
            </p:cNvCxnSpPr>
            <p:nvPr/>
          </p:nvCxnSpPr>
          <p:spPr>
            <a:xfrm flipH="1">
              <a:off x="3753892" y="1515904"/>
              <a:ext cx="749" cy="2706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Flussdiagramm: Verzweigung 3"/>
            <p:cNvSpPr/>
            <p:nvPr/>
          </p:nvSpPr>
          <p:spPr>
            <a:xfrm>
              <a:off x="2687092" y="1786571"/>
              <a:ext cx="2133600" cy="654050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de-CH" sz="1100" kern="1200" dirty="0" err="1" smtClean="0">
                  <a:solidFill>
                    <a:srgbClr val="FF0000"/>
                  </a:solidFill>
                  <a:effectLst/>
                  <a:ea typeface="Times New Roman"/>
                  <a:cs typeface="Times New Roman"/>
                </a:rPr>
                <a:t>onLeaf</a:t>
              </a:r>
              <a:r>
                <a:rPr lang="de-CH" sz="1100" kern="1200" dirty="0" smtClean="0">
                  <a:solidFill>
                    <a:srgbClr val="FF0000"/>
                  </a:solidFill>
                  <a:effectLst/>
                  <a:ea typeface="Times New Roman"/>
                  <a:cs typeface="Times New Roman"/>
                </a:rPr>
                <a:t>()</a:t>
              </a:r>
              <a:endParaRPr lang="de-CH" sz="1200" dirty="0">
                <a:solidFill>
                  <a:srgbClr val="FF0000"/>
                </a:solidFill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" name="Textfeld 365"/>
            <p:cNvSpPr txBox="1"/>
            <p:nvPr/>
          </p:nvSpPr>
          <p:spPr>
            <a:xfrm>
              <a:off x="4791596" y="1851776"/>
              <a:ext cx="477520" cy="27686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de-CH" sz="1100" kern="1200" dirty="0" err="1" smtClean="0">
                  <a:solidFill>
                    <a:srgbClr val="FF0000"/>
                  </a:solidFill>
                  <a:effectLst/>
                  <a:latin typeface="Calibri"/>
                  <a:ea typeface="Times New Roman"/>
                  <a:cs typeface="Times New Roman"/>
                </a:rPr>
                <a:t>no</a:t>
              </a:r>
              <a:endParaRPr lang="de-CH" sz="1200" dirty="0">
                <a:solidFill>
                  <a:srgbClr val="FF0000"/>
                </a:solidFill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7" name="Gewinkelte Verbindung 6"/>
            <p:cNvCxnSpPr>
              <a:stCxn id="4" idx="1"/>
              <a:endCxn id="5" idx="0"/>
            </p:cNvCxnSpPr>
            <p:nvPr/>
          </p:nvCxnSpPr>
          <p:spPr>
            <a:xfrm rot="10800000" flipV="1">
              <a:off x="2321332" y="2113595"/>
              <a:ext cx="365760" cy="648335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Rechteck 4"/>
            <p:cNvSpPr/>
            <p:nvPr/>
          </p:nvSpPr>
          <p:spPr>
            <a:xfrm>
              <a:off x="1146582" y="2761931"/>
              <a:ext cx="2349500" cy="538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de-CH" sz="1100" kern="1200" dirty="0" err="1" smtClean="0">
                  <a:solidFill>
                    <a:srgbClr val="FF0000"/>
                  </a:solidFill>
                  <a:effectLst/>
                  <a:ea typeface="Times New Roman"/>
                  <a:cs typeface="Times New Roman"/>
                </a:rPr>
                <a:t>removeLeaf</a:t>
              </a:r>
              <a:r>
                <a:rPr lang="de-CH" sz="1100" kern="1200" dirty="0" smtClean="0">
                  <a:solidFill>
                    <a:srgbClr val="FF0000"/>
                  </a:solidFill>
                  <a:effectLst/>
                  <a:ea typeface="Times New Roman"/>
                  <a:cs typeface="Times New Roman"/>
                </a:rPr>
                <a:t>()</a:t>
              </a:r>
              <a:endParaRPr lang="de-CH" sz="1200" dirty="0">
                <a:solidFill>
                  <a:srgbClr val="FF0000"/>
                </a:solidFill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4011702" y="2761931"/>
              <a:ext cx="2349500" cy="538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  <a:spcAft>
                  <a:spcPts val="0"/>
                </a:spcAft>
              </a:pPr>
              <a:r>
                <a:rPr lang="de-CH" sz="1100" dirty="0" err="1" smtClean="0">
                  <a:solidFill>
                    <a:srgbClr val="FF0000"/>
                  </a:solidFill>
                  <a:ea typeface="Times New Roman"/>
                  <a:cs typeface="Times New Roman"/>
                </a:rPr>
                <a:t>putLeaf</a:t>
              </a:r>
              <a:r>
                <a:rPr lang="de-CH" sz="1100" dirty="0" smtClean="0">
                  <a:solidFill>
                    <a:srgbClr val="FF0000"/>
                  </a:solidFill>
                  <a:ea typeface="Times New Roman"/>
                  <a:cs typeface="Times New Roman"/>
                </a:rPr>
                <a:t>()</a:t>
              </a:r>
              <a:endParaRPr lang="de-CH" sz="1100" dirty="0">
                <a:solidFill>
                  <a:srgbClr val="FF0000"/>
                </a:solidFill>
                <a:ea typeface="Times New Roman"/>
                <a:cs typeface="Times New Roman"/>
              </a:endParaRPr>
            </a:p>
          </p:txBody>
        </p:sp>
        <p:cxnSp>
          <p:nvCxnSpPr>
            <p:cNvPr id="9" name="Gewinkelte Verbindung 8"/>
            <p:cNvCxnSpPr>
              <a:stCxn id="4" idx="3"/>
              <a:endCxn id="8" idx="0"/>
            </p:cNvCxnSpPr>
            <p:nvPr/>
          </p:nvCxnSpPr>
          <p:spPr>
            <a:xfrm>
              <a:off x="4820692" y="2113596"/>
              <a:ext cx="365760" cy="648335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feld 365"/>
            <p:cNvSpPr txBox="1"/>
            <p:nvPr/>
          </p:nvSpPr>
          <p:spPr>
            <a:xfrm>
              <a:off x="2334781" y="1856221"/>
              <a:ext cx="477520" cy="27686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20000"/>
                </a:lnSpc>
                <a:spcAft>
                  <a:spcPts val="0"/>
                </a:spcAft>
              </a:pPr>
              <a:r>
                <a:rPr lang="de-CH" sz="1100" kern="1200" dirty="0" err="1" smtClean="0">
                  <a:solidFill>
                    <a:srgbClr val="FF0000"/>
                  </a:solidFill>
                  <a:effectLst/>
                  <a:latin typeface="Calibri"/>
                  <a:ea typeface="Times New Roman"/>
                  <a:cs typeface="Times New Roman"/>
                </a:rPr>
                <a:t>yes</a:t>
              </a:r>
              <a:endParaRPr lang="de-CH" sz="1100" dirty="0">
                <a:solidFill>
                  <a:srgbClr val="FF0000"/>
                </a:solidFill>
                <a:effectLst/>
                <a:latin typeface="Calibri"/>
                <a:ea typeface="Times New Roman"/>
                <a:cs typeface="Times New Roman"/>
              </a:endParaRPr>
            </a:p>
          </p:txBody>
        </p:sp>
        <p:cxnSp>
          <p:nvCxnSpPr>
            <p:cNvPr id="27" name="Gewinkelte Verbindung 26"/>
            <p:cNvCxnSpPr>
              <a:stCxn id="8" idx="2"/>
              <a:endCxn id="20" idx="0"/>
            </p:cNvCxnSpPr>
            <p:nvPr/>
          </p:nvCxnSpPr>
          <p:spPr>
            <a:xfrm rot="5400000">
              <a:off x="4195117" y="2859936"/>
              <a:ext cx="550861" cy="1431811"/>
            </a:xfrm>
            <a:prstGeom prst="bentConnector3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winkelte Verbindung 27"/>
            <p:cNvCxnSpPr>
              <a:stCxn id="5" idx="2"/>
              <a:endCxn id="20" idx="0"/>
            </p:cNvCxnSpPr>
            <p:nvPr/>
          </p:nvCxnSpPr>
          <p:spPr>
            <a:xfrm rot="16200000" flipH="1">
              <a:off x="2762556" y="2859186"/>
              <a:ext cx="550861" cy="1433309"/>
            </a:xfrm>
            <a:prstGeom prst="bent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hteck 19"/>
            <p:cNvSpPr/>
            <p:nvPr/>
          </p:nvSpPr>
          <p:spPr>
            <a:xfrm>
              <a:off x="2579891" y="3851272"/>
              <a:ext cx="2349500" cy="538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de-CH" sz="1100" kern="1200" dirty="0" err="1" smtClean="0">
                  <a:solidFill>
                    <a:srgbClr val="FF0000"/>
                  </a:solidFill>
                  <a:effectLst/>
                  <a:ea typeface="Times New Roman"/>
                  <a:cs typeface="Times New Roman"/>
                </a:rPr>
                <a:t>move</a:t>
              </a:r>
              <a:r>
                <a:rPr lang="de-CH" sz="1100" kern="1200" dirty="0" smtClean="0">
                  <a:solidFill>
                    <a:srgbClr val="FF0000"/>
                  </a:solidFill>
                  <a:effectLst/>
                  <a:ea typeface="Times New Roman"/>
                  <a:cs typeface="Times New Roman"/>
                </a:rPr>
                <a:t>()</a:t>
              </a:r>
              <a:endParaRPr lang="de-CH" sz="1200" dirty="0">
                <a:solidFill>
                  <a:srgbClr val="FF0000"/>
                </a:solidFill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3149372" y="4680113"/>
              <a:ext cx="1209040" cy="391160"/>
            </a:xfrm>
            <a:prstGeom prst="roundRect">
              <a:avLst>
                <a:gd name="adj" fmla="val 4523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  <a:spcAft>
                  <a:spcPts val="0"/>
                </a:spcAft>
              </a:pPr>
              <a:r>
                <a:rPr lang="de-CH" sz="1100" kern="1200" dirty="0" err="1" smtClean="0">
                  <a:solidFill>
                    <a:srgbClr val="FF0000"/>
                  </a:solidFill>
                  <a:effectLst/>
                  <a:ea typeface="Times New Roman"/>
                  <a:cs typeface="Times New Roman"/>
                </a:rPr>
                <a:t>Stop</a:t>
              </a:r>
              <a:endParaRPr lang="de-CH" sz="1100" dirty="0">
                <a:solidFill>
                  <a:srgbClr val="FF0000"/>
                </a:solidFill>
                <a:effectLst/>
                <a:ea typeface="Times New Roman"/>
                <a:cs typeface="Times New Roman"/>
              </a:endParaRPr>
            </a:p>
          </p:txBody>
        </p:sp>
        <p:cxnSp>
          <p:nvCxnSpPr>
            <p:cNvPr id="26" name="Gewinkelte Verbindung 25"/>
            <p:cNvCxnSpPr>
              <a:stCxn id="20" idx="2"/>
              <a:endCxn id="24" idx="0"/>
            </p:cNvCxnSpPr>
            <p:nvPr/>
          </p:nvCxnSpPr>
          <p:spPr>
            <a:xfrm rot="5400000">
              <a:off x="3609087" y="4534558"/>
              <a:ext cx="290361" cy="749"/>
            </a:xfrm>
            <a:prstGeom prst="bent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0499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uppieren 54"/>
          <p:cNvGrpSpPr/>
          <p:nvPr/>
        </p:nvGrpSpPr>
        <p:grpSpPr>
          <a:xfrm>
            <a:off x="1146582" y="1124744"/>
            <a:ext cx="5214620" cy="5071680"/>
            <a:chOff x="1146582" y="1124744"/>
            <a:chExt cx="5214620" cy="5071680"/>
          </a:xfrm>
        </p:grpSpPr>
        <p:sp>
          <p:nvSpPr>
            <p:cNvPr id="2" name="Abgerundetes Rechteck 1"/>
            <p:cNvSpPr/>
            <p:nvPr/>
          </p:nvSpPr>
          <p:spPr>
            <a:xfrm>
              <a:off x="3150121" y="1124744"/>
              <a:ext cx="1209040" cy="391160"/>
            </a:xfrm>
            <a:prstGeom prst="roundRect">
              <a:avLst>
                <a:gd name="adj" fmla="val 4523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de-CH" sz="1100" kern="1200">
                  <a:solidFill>
                    <a:srgbClr val="FF0000"/>
                  </a:solidFill>
                  <a:effectLst/>
                  <a:ea typeface="Times New Roman"/>
                  <a:cs typeface="Times New Roman"/>
                </a:rPr>
                <a:t>Start</a:t>
              </a:r>
              <a:endParaRPr lang="de-CH" sz="1200">
                <a:solidFill>
                  <a:srgbClr val="FF0000"/>
                </a:solidFill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" name="Gerade Verbindung mit Pfeil 2"/>
            <p:cNvCxnSpPr>
              <a:stCxn id="2" idx="2"/>
              <a:endCxn id="4" idx="0"/>
            </p:cNvCxnSpPr>
            <p:nvPr/>
          </p:nvCxnSpPr>
          <p:spPr>
            <a:xfrm flipH="1">
              <a:off x="3753892" y="1515904"/>
              <a:ext cx="749" cy="2706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Flussdiagramm: Verzweigung 3"/>
            <p:cNvSpPr/>
            <p:nvPr/>
          </p:nvSpPr>
          <p:spPr>
            <a:xfrm>
              <a:off x="2687092" y="1786571"/>
              <a:ext cx="2133600" cy="654050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de-CH" sz="1100" kern="1200" dirty="0" err="1" smtClean="0">
                  <a:solidFill>
                    <a:srgbClr val="FF0000"/>
                  </a:solidFill>
                  <a:effectLst/>
                  <a:ea typeface="Times New Roman"/>
                  <a:cs typeface="Times New Roman"/>
                </a:rPr>
                <a:t>treeRight</a:t>
              </a:r>
              <a:r>
                <a:rPr lang="de-CH" sz="1100" kern="1200" dirty="0" smtClean="0">
                  <a:solidFill>
                    <a:srgbClr val="FF0000"/>
                  </a:solidFill>
                  <a:effectLst/>
                  <a:ea typeface="Times New Roman"/>
                  <a:cs typeface="Times New Roman"/>
                </a:rPr>
                <a:t>()</a:t>
              </a:r>
              <a:endParaRPr lang="de-CH" sz="1200" dirty="0">
                <a:solidFill>
                  <a:srgbClr val="FF0000"/>
                </a:solidFill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" name="Textfeld 365"/>
            <p:cNvSpPr txBox="1"/>
            <p:nvPr/>
          </p:nvSpPr>
          <p:spPr>
            <a:xfrm>
              <a:off x="4791596" y="1851776"/>
              <a:ext cx="477520" cy="27686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de-CH" sz="1100" kern="1200" dirty="0" err="1" smtClean="0">
                  <a:solidFill>
                    <a:srgbClr val="FF0000"/>
                  </a:solidFill>
                  <a:effectLst/>
                  <a:latin typeface="Calibri"/>
                  <a:ea typeface="Times New Roman"/>
                  <a:cs typeface="Times New Roman"/>
                </a:rPr>
                <a:t>no</a:t>
              </a:r>
              <a:endParaRPr lang="de-CH" sz="1200" dirty="0">
                <a:solidFill>
                  <a:srgbClr val="FF0000"/>
                </a:solidFill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7" name="Gewinkelte Verbindung 6"/>
            <p:cNvCxnSpPr>
              <a:stCxn id="4" idx="1"/>
              <a:endCxn id="5" idx="0"/>
            </p:cNvCxnSpPr>
            <p:nvPr/>
          </p:nvCxnSpPr>
          <p:spPr>
            <a:xfrm rot="10800000" flipV="1">
              <a:off x="2321332" y="2113595"/>
              <a:ext cx="365760" cy="648335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Rechteck 4"/>
            <p:cNvSpPr/>
            <p:nvPr/>
          </p:nvSpPr>
          <p:spPr>
            <a:xfrm>
              <a:off x="1146582" y="2761931"/>
              <a:ext cx="2349500" cy="2692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de-CH" sz="1100" kern="1200" dirty="0" err="1" smtClean="0">
                  <a:solidFill>
                    <a:srgbClr val="FF0000"/>
                  </a:solidFill>
                  <a:effectLst/>
                  <a:ea typeface="Times New Roman"/>
                  <a:cs typeface="Times New Roman"/>
                </a:rPr>
                <a:t>move</a:t>
              </a:r>
              <a:r>
                <a:rPr lang="de-CH" sz="1100" kern="1200" dirty="0" smtClean="0">
                  <a:solidFill>
                    <a:srgbClr val="FF0000"/>
                  </a:solidFill>
                  <a:effectLst/>
                  <a:ea typeface="Times New Roman"/>
                  <a:cs typeface="Times New Roman"/>
                </a:rPr>
                <a:t>()</a:t>
              </a:r>
              <a:endParaRPr lang="de-CH" sz="1200" dirty="0">
                <a:solidFill>
                  <a:srgbClr val="FF0000"/>
                </a:solidFill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4011702" y="2761931"/>
              <a:ext cx="2349500" cy="538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  <a:spcAft>
                  <a:spcPts val="0"/>
                </a:spcAft>
              </a:pPr>
              <a:r>
                <a:rPr lang="de-CH" sz="1100" dirty="0" err="1" smtClean="0">
                  <a:solidFill>
                    <a:srgbClr val="FF0000"/>
                  </a:solidFill>
                  <a:ea typeface="Times New Roman"/>
                  <a:cs typeface="Times New Roman"/>
                </a:rPr>
                <a:t>putLeaf</a:t>
              </a:r>
              <a:r>
                <a:rPr lang="de-CH" sz="1100" dirty="0" smtClean="0">
                  <a:solidFill>
                    <a:srgbClr val="FF0000"/>
                  </a:solidFill>
                  <a:ea typeface="Times New Roman"/>
                  <a:cs typeface="Times New Roman"/>
                </a:rPr>
                <a:t>()</a:t>
              </a:r>
              <a:endParaRPr lang="de-CH" sz="1100" dirty="0">
                <a:solidFill>
                  <a:srgbClr val="FF0000"/>
                </a:solidFill>
                <a:ea typeface="Times New Roman"/>
                <a:cs typeface="Times New Roman"/>
              </a:endParaRPr>
            </a:p>
          </p:txBody>
        </p:sp>
        <p:cxnSp>
          <p:nvCxnSpPr>
            <p:cNvPr id="9" name="Gewinkelte Verbindung 8"/>
            <p:cNvCxnSpPr>
              <a:stCxn id="4" idx="3"/>
              <a:endCxn id="8" idx="0"/>
            </p:cNvCxnSpPr>
            <p:nvPr/>
          </p:nvCxnSpPr>
          <p:spPr>
            <a:xfrm>
              <a:off x="4820692" y="2113596"/>
              <a:ext cx="365760" cy="648335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feld 365"/>
            <p:cNvSpPr txBox="1"/>
            <p:nvPr/>
          </p:nvSpPr>
          <p:spPr>
            <a:xfrm>
              <a:off x="2334781" y="1856221"/>
              <a:ext cx="477520" cy="27686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20000"/>
                </a:lnSpc>
                <a:spcAft>
                  <a:spcPts val="0"/>
                </a:spcAft>
              </a:pPr>
              <a:r>
                <a:rPr lang="de-CH" sz="1100" kern="1200" dirty="0" err="1" smtClean="0">
                  <a:solidFill>
                    <a:srgbClr val="FF0000"/>
                  </a:solidFill>
                  <a:effectLst/>
                  <a:latin typeface="Calibri"/>
                  <a:ea typeface="Times New Roman"/>
                  <a:cs typeface="Times New Roman"/>
                </a:rPr>
                <a:t>yes</a:t>
              </a:r>
              <a:endParaRPr lang="de-CH" sz="1100" dirty="0">
                <a:solidFill>
                  <a:srgbClr val="FF0000"/>
                </a:solidFill>
                <a:effectLst/>
                <a:latin typeface="Calibri"/>
                <a:ea typeface="Times New Roman"/>
                <a:cs typeface="Times New Roman"/>
              </a:endParaRPr>
            </a:p>
          </p:txBody>
        </p:sp>
        <p:cxnSp>
          <p:nvCxnSpPr>
            <p:cNvPr id="27" name="Gewinkelte Verbindung 26"/>
            <p:cNvCxnSpPr>
              <a:stCxn id="8" idx="2"/>
              <a:endCxn id="24" idx="0"/>
            </p:cNvCxnSpPr>
            <p:nvPr/>
          </p:nvCxnSpPr>
          <p:spPr>
            <a:xfrm rot="5400000">
              <a:off x="3217746" y="3836557"/>
              <a:ext cx="2504853" cy="1432560"/>
            </a:xfrm>
            <a:prstGeom prst="bentConnector3">
              <a:avLst>
                <a:gd name="adj1" fmla="val 89547"/>
              </a:avLst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Abgerundetes Rechteck 23"/>
            <p:cNvSpPr/>
            <p:nvPr/>
          </p:nvSpPr>
          <p:spPr>
            <a:xfrm>
              <a:off x="3149372" y="5805264"/>
              <a:ext cx="1209040" cy="391160"/>
            </a:xfrm>
            <a:prstGeom prst="roundRect">
              <a:avLst>
                <a:gd name="adj" fmla="val 4523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  <a:spcAft>
                  <a:spcPts val="0"/>
                </a:spcAft>
              </a:pPr>
              <a:r>
                <a:rPr lang="de-CH" sz="1100" kern="1200" dirty="0" err="1" smtClean="0">
                  <a:solidFill>
                    <a:srgbClr val="FF0000"/>
                  </a:solidFill>
                  <a:effectLst/>
                  <a:ea typeface="Times New Roman"/>
                  <a:cs typeface="Times New Roman"/>
                </a:rPr>
                <a:t>Stop</a:t>
              </a:r>
              <a:endParaRPr lang="de-CH" sz="1100" dirty="0">
                <a:solidFill>
                  <a:srgbClr val="FF0000"/>
                </a:solidFill>
                <a:effectLst/>
                <a:ea typeface="Times New Roman"/>
                <a:cs typeface="Times New Roman"/>
              </a:endParaRPr>
            </a:p>
          </p:txBody>
        </p:sp>
        <p:cxnSp>
          <p:nvCxnSpPr>
            <p:cNvPr id="22" name="Gerade Verbindung mit Pfeil 21"/>
            <p:cNvCxnSpPr>
              <a:stCxn id="5" idx="2"/>
              <a:endCxn id="29" idx="0"/>
            </p:cNvCxnSpPr>
            <p:nvPr/>
          </p:nvCxnSpPr>
          <p:spPr>
            <a:xfrm>
              <a:off x="2321332" y="3031171"/>
              <a:ext cx="13449" cy="18325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Rechteck 28"/>
            <p:cNvSpPr/>
            <p:nvPr/>
          </p:nvSpPr>
          <p:spPr>
            <a:xfrm>
              <a:off x="1160031" y="3214422"/>
              <a:ext cx="2349500" cy="2692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de-CH" sz="1100" dirty="0" err="1">
                  <a:solidFill>
                    <a:srgbClr val="FF0000"/>
                  </a:solidFill>
                  <a:ea typeface="Times New Roman"/>
                  <a:cs typeface="Times New Roman"/>
                </a:rPr>
                <a:t>turnRight</a:t>
              </a:r>
              <a:r>
                <a:rPr lang="de-CH" sz="1100" dirty="0">
                  <a:solidFill>
                    <a:srgbClr val="FF0000"/>
                  </a:solidFill>
                  <a:ea typeface="Times New Roman"/>
                  <a:cs typeface="Times New Roman"/>
                </a:rPr>
                <a:t>()</a:t>
              </a:r>
              <a:endParaRPr lang="de-CH" sz="1100" dirty="0">
                <a:solidFill>
                  <a:srgbClr val="FF0000"/>
                </a:solidFill>
                <a:ea typeface="Times New Roman"/>
                <a:cs typeface="Times New Roman"/>
              </a:endParaRPr>
            </a:p>
          </p:txBody>
        </p:sp>
        <p:cxnSp>
          <p:nvCxnSpPr>
            <p:cNvPr id="31" name="Gerade Verbindung mit Pfeil 30"/>
            <p:cNvCxnSpPr>
              <a:stCxn id="29" idx="2"/>
              <a:endCxn id="32" idx="0"/>
            </p:cNvCxnSpPr>
            <p:nvPr/>
          </p:nvCxnSpPr>
          <p:spPr>
            <a:xfrm>
              <a:off x="2334781" y="3483662"/>
              <a:ext cx="0" cy="17187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hteck 31"/>
            <p:cNvSpPr/>
            <p:nvPr/>
          </p:nvSpPr>
          <p:spPr>
            <a:xfrm>
              <a:off x="1160031" y="3655535"/>
              <a:ext cx="2349500" cy="2692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de-CH" sz="1100" dirty="0" err="1">
                  <a:solidFill>
                    <a:srgbClr val="FF0000"/>
                  </a:solidFill>
                  <a:ea typeface="Times New Roman"/>
                  <a:cs typeface="Times New Roman"/>
                </a:rPr>
                <a:t>move</a:t>
              </a:r>
              <a:r>
                <a:rPr lang="de-CH" sz="1100" dirty="0">
                  <a:solidFill>
                    <a:srgbClr val="FF0000"/>
                  </a:solidFill>
                  <a:ea typeface="Times New Roman"/>
                  <a:cs typeface="Times New Roman"/>
                </a:rPr>
                <a:t>()</a:t>
              </a:r>
              <a:endParaRPr lang="de-CH" sz="1100" dirty="0">
                <a:solidFill>
                  <a:srgbClr val="FF0000"/>
                </a:solidFill>
                <a:ea typeface="Times New Roman"/>
                <a:cs typeface="Times New Roman"/>
              </a:endParaRPr>
            </a:p>
          </p:txBody>
        </p:sp>
        <p:cxnSp>
          <p:nvCxnSpPr>
            <p:cNvPr id="33" name="Gerade Verbindung mit Pfeil 32"/>
            <p:cNvCxnSpPr>
              <a:stCxn id="32" idx="2"/>
              <a:endCxn id="34" idx="0"/>
            </p:cNvCxnSpPr>
            <p:nvPr/>
          </p:nvCxnSpPr>
          <p:spPr>
            <a:xfrm>
              <a:off x="2334781" y="3924775"/>
              <a:ext cx="0" cy="18118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Rechteck 33"/>
            <p:cNvSpPr/>
            <p:nvPr/>
          </p:nvSpPr>
          <p:spPr>
            <a:xfrm>
              <a:off x="1160031" y="4105961"/>
              <a:ext cx="2349500" cy="2692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de-CH" sz="1100" dirty="0" err="1">
                  <a:solidFill>
                    <a:srgbClr val="FF0000"/>
                  </a:solidFill>
                  <a:ea typeface="Times New Roman"/>
                  <a:cs typeface="Times New Roman"/>
                </a:rPr>
                <a:t>move</a:t>
              </a:r>
              <a:r>
                <a:rPr lang="de-CH" sz="1100" dirty="0">
                  <a:solidFill>
                    <a:srgbClr val="FF0000"/>
                  </a:solidFill>
                  <a:ea typeface="Times New Roman"/>
                  <a:cs typeface="Times New Roman"/>
                </a:rPr>
                <a:t>()</a:t>
              </a:r>
              <a:endParaRPr lang="de-CH" sz="1100" dirty="0">
                <a:solidFill>
                  <a:srgbClr val="FF0000"/>
                </a:solidFill>
                <a:ea typeface="Times New Roman"/>
                <a:cs typeface="Times New Roman"/>
              </a:endParaRPr>
            </a:p>
          </p:txBody>
        </p:sp>
        <p:cxnSp>
          <p:nvCxnSpPr>
            <p:cNvPr id="35" name="Gerade Verbindung mit Pfeil 34"/>
            <p:cNvCxnSpPr>
              <a:stCxn id="34" idx="2"/>
              <a:endCxn id="36" idx="0"/>
            </p:cNvCxnSpPr>
            <p:nvPr/>
          </p:nvCxnSpPr>
          <p:spPr>
            <a:xfrm>
              <a:off x="2334781" y="4375201"/>
              <a:ext cx="0" cy="1776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hteck 35"/>
            <p:cNvSpPr/>
            <p:nvPr/>
          </p:nvSpPr>
          <p:spPr>
            <a:xfrm>
              <a:off x="1160031" y="4552837"/>
              <a:ext cx="2349500" cy="2692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de-CH" sz="1100" dirty="0" err="1">
                  <a:solidFill>
                    <a:srgbClr val="FF0000"/>
                  </a:solidFill>
                  <a:ea typeface="Times New Roman"/>
                  <a:cs typeface="Times New Roman"/>
                </a:rPr>
                <a:t>turnRight</a:t>
              </a:r>
              <a:r>
                <a:rPr lang="de-CH" sz="1100" dirty="0">
                  <a:solidFill>
                    <a:srgbClr val="FF0000"/>
                  </a:solidFill>
                  <a:ea typeface="Times New Roman"/>
                  <a:cs typeface="Times New Roman"/>
                </a:rPr>
                <a:t>()</a:t>
              </a:r>
              <a:endParaRPr lang="de-CH" sz="1100" dirty="0">
                <a:solidFill>
                  <a:srgbClr val="FF0000"/>
                </a:solidFill>
                <a:ea typeface="Times New Roman"/>
                <a:cs typeface="Times New Roman"/>
              </a:endParaRPr>
            </a:p>
          </p:txBody>
        </p:sp>
        <p:cxnSp>
          <p:nvCxnSpPr>
            <p:cNvPr id="37" name="Gerade Verbindung mit Pfeil 36"/>
            <p:cNvCxnSpPr>
              <a:stCxn id="36" idx="2"/>
              <a:endCxn id="38" idx="0"/>
            </p:cNvCxnSpPr>
            <p:nvPr/>
          </p:nvCxnSpPr>
          <p:spPr>
            <a:xfrm>
              <a:off x="2334781" y="4822077"/>
              <a:ext cx="0" cy="19202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Rechteck 37"/>
            <p:cNvSpPr/>
            <p:nvPr/>
          </p:nvSpPr>
          <p:spPr>
            <a:xfrm>
              <a:off x="1160031" y="5014105"/>
              <a:ext cx="2349500" cy="2692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de-CH" sz="1200" dirty="0" smtClean="0">
                  <a:solidFill>
                    <a:srgbClr val="FF0000"/>
                  </a:solidFill>
                  <a:latin typeface="Times New Roman"/>
                  <a:ea typeface="Times New Roman"/>
                </a:rPr>
                <a:t>etc.</a:t>
              </a:r>
              <a:endParaRPr lang="de-CH" sz="1200" dirty="0">
                <a:solidFill>
                  <a:srgbClr val="FF0000"/>
                </a:solidFill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9" name="Gewinkelte Verbindung 38"/>
            <p:cNvCxnSpPr>
              <a:stCxn id="38" idx="2"/>
              <a:endCxn id="24" idx="0"/>
            </p:cNvCxnSpPr>
            <p:nvPr/>
          </p:nvCxnSpPr>
          <p:spPr>
            <a:xfrm rot="16200000" flipH="1">
              <a:off x="2783377" y="4834748"/>
              <a:ext cx="521919" cy="1419111"/>
            </a:xfrm>
            <a:prstGeom prst="bentConnector3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4913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/>
          <p:cNvGrpSpPr/>
          <p:nvPr/>
        </p:nvGrpSpPr>
        <p:grpSpPr>
          <a:xfrm>
            <a:off x="1146582" y="1124744"/>
            <a:ext cx="4122534" cy="3117687"/>
            <a:chOff x="1146582" y="1124744"/>
            <a:chExt cx="4122534" cy="3117687"/>
          </a:xfrm>
        </p:grpSpPr>
        <p:sp>
          <p:nvSpPr>
            <p:cNvPr id="2" name="Abgerundetes Rechteck 1"/>
            <p:cNvSpPr/>
            <p:nvPr/>
          </p:nvSpPr>
          <p:spPr>
            <a:xfrm>
              <a:off x="3150121" y="1124744"/>
              <a:ext cx="1209040" cy="391160"/>
            </a:xfrm>
            <a:prstGeom prst="roundRect">
              <a:avLst>
                <a:gd name="adj" fmla="val 4523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de-CH" sz="1100" kern="1200">
                  <a:solidFill>
                    <a:srgbClr val="FF0000"/>
                  </a:solidFill>
                  <a:effectLst/>
                  <a:ea typeface="Times New Roman"/>
                  <a:cs typeface="Times New Roman"/>
                </a:rPr>
                <a:t>Start</a:t>
              </a:r>
              <a:endParaRPr lang="de-CH" sz="1200">
                <a:solidFill>
                  <a:srgbClr val="FF0000"/>
                </a:solidFill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" name="Gerade Verbindung mit Pfeil 2"/>
            <p:cNvCxnSpPr>
              <a:stCxn id="2" idx="2"/>
              <a:endCxn id="4" idx="0"/>
            </p:cNvCxnSpPr>
            <p:nvPr/>
          </p:nvCxnSpPr>
          <p:spPr>
            <a:xfrm flipH="1">
              <a:off x="3753892" y="1515904"/>
              <a:ext cx="749" cy="2706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Flussdiagramm: Verzweigung 3"/>
            <p:cNvSpPr/>
            <p:nvPr/>
          </p:nvSpPr>
          <p:spPr>
            <a:xfrm>
              <a:off x="2687092" y="1786571"/>
              <a:ext cx="2133600" cy="654050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de-CH" sz="1100" kern="1200" dirty="0" err="1" smtClean="0">
                  <a:solidFill>
                    <a:srgbClr val="FF0000"/>
                  </a:solidFill>
                  <a:effectLst/>
                  <a:ea typeface="Times New Roman"/>
                  <a:cs typeface="Times New Roman"/>
                </a:rPr>
                <a:t>onLeaf</a:t>
              </a:r>
              <a:r>
                <a:rPr lang="de-CH" sz="1100" kern="1200" dirty="0" smtClean="0">
                  <a:solidFill>
                    <a:srgbClr val="FF0000"/>
                  </a:solidFill>
                  <a:effectLst/>
                  <a:ea typeface="Times New Roman"/>
                  <a:cs typeface="Times New Roman"/>
                </a:rPr>
                <a:t>()</a:t>
              </a:r>
              <a:endParaRPr lang="de-CH" sz="1200" dirty="0">
                <a:solidFill>
                  <a:srgbClr val="FF0000"/>
                </a:solidFill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" name="Textfeld 365"/>
            <p:cNvSpPr txBox="1"/>
            <p:nvPr/>
          </p:nvSpPr>
          <p:spPr>
            <a:xfrm>
              <a:off x="4791596" y="1851776"/>
              <a:ext cx="477520" cy="27686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de-CH" sz="1100" kern="1200" dirty="0" err="1" smtClean="0">
                  <a:solidFill>
                    <a:srgbClr val="FF0000"/>
                  </a:solidFill>
                  <a:effectLst/>
                  <a:latin typeface="Calibri"/>
                  <a:ea typeface="Times New Roman"/>
                  <a:cs typeface="Times New Roman"/>
                </a:rPr>
                <a:t>no</a:t>
              </a:r>
              <a:endParaRPr lang="de-CH" sz="1200" dirty="0">
                <a:solidFill>
                  <a:srgbClr val="FF0000"/>
                </a:solidFill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7" name="Gewinkelte Verbindung 6"/>
            <p:cNvCxnSpPr>
              <a:stCxn id="4" idx="1"/>
              <a:endCxn id="5" idx="0"/>
            </p:cNvCxnSpPr>
            <p:nvPr/>
          </p:nvCxnSpPr>
          <p:spPr>
            <a:xfrm rot="10800000" flipV="1">
              <a:off x="2321332" y="2113595"/>
              <a:ext cx="365760" cy="648335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Rechteck 4"/>
            <p:cNvSpPr/>
            <p:nvPr/>
          </p:nvSpPr>
          <p:spPr>
            <a:xfrm>
              <a:off x="1146582" y="2761931"/>
              <a:ext cx="2349500" cy="538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de-CH" sz="1100" kern="1200" dirty="0" err="1" smtClean="0">
                  <a:solidFill>
                    <a:srgbClr val="FF0000"/>
                  </a:solidFill>
                  <a:effectLst/>
                  <a:ea typeface="Times New Roman"/>
                  <a:cs typeface="Times New Roman"/>
                </a:rPr>
                <a:t>move</a:t>
              </a:r>
              <a:r>
                <a:rPr lang="de-CH" sz="1100" kern="1200" dirty="0" smtClean="0">
                  <a:solidFill>
                    <a:srgbClr val="FF0000"/>
                  </a:solidFill>
                  <a:effectLst/>
                  <a:ea typeface="Times New Roman"/>
                  <a:cs typeface="Times New Roman"/>
                </a:rPr>
                <a:t>()</a:t>
              </a:r>
              <a:endParaRPr lang="de-CH" sz="1200" dirty="0">
                <a:solidFill>
                  <a:srgbClr val="FF0000"/>
                </a:solidFill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9" name="Gewinkelte Verbindung 8"/>
            <p:cNvCxnSpPr>
              <a:stCxn id="4" idx="3"/>
              <a:endCxn id="24" idx="0"/>
            </p:cNvCxnSpPr>
            <p:nvPr/>
          </p:nvCxnSpPr>
          <p:spPr>
            <a:xfrm flipH="1">
              <a:off x="3753892" y="2113596"/>
              <a:ext cx="1066800" cy="1737675"/>
            </a:xfrm>
            <a:prstGeom prst="bentConnector4">
              <a:avLst>
                <a:gd name="adj1" fmla="val -21429"/>
                <a:gd name="adj2" fmla="val 84259"/>
              </a:avLst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feld 365"/>
            <p:cNvSpPr txBox="1"/>
            <p:nvPr/>
          </p:nvSpPr>
          <p:spPr>
            <a:xfrm>
              <a:off x="2334781" y="1856221"/>
              <a:ext cx="477520" cy="27686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20000"/>
                </a:lnSpc>
                <a:spcAft>
                  <a:spcPts val="0"/>
                </a:spcAft>
              </a:pPr>
              <a:r>
                <a:rPr lang="de-CH" sz="1100" kern="1200" dirty="0" err="1" smtClean="0">
                  <a:solidFill>
                    <a:srgbClr val="FF0000"/>
                  </a:solidFill>
                  <a:effectLst/>
                  <a:latin typeface="Calibri"/>
                  <a:ea typeface="Times New Roman"/>
                  <a:cs typeface="Times New Roman"/>
                </a:rPr>
                <a:t>yes</a:t>
              </a:r>
              <a:endParaRPr lang="de-CH" sz="1100" dirty="0">
                <a:solidFill>
                  <a:srgbClr val="FF0000"/>
                </a:solidFill>
                <a:effectLst/>
                <a:latin typeface="Calibri"/>
                <a:ea typeface="Times New Roman"/>
                <a:cs typeface="Times New Roman"/>
              </a:endParaRPr>
            </a:p>
          </p:txBody>
        </p:sp>
        <p:cxnSp>
          <p:nvCxnSpPr>
            <p:cNvPr id="28" name="Gewinkelte Verbindung 27"/>
            <p:cNvCxnSpPr>
              <a:stCxn id="5" idx="2"/>
              <a:endCxn id="24" idx="0"/>
            </p:cNvCxnSpPr>
            <p:nvPr/>
          </p:nvCxnSpPr>
          <p:spPr>
            <a:xfrm rot="16200000" flipH="1">
              <a:off x="2762182" y="2859561"/>
              <a:ext cx="550860" cy="1432560"/>
            </a:xfrm>
            <a:prstGeom prst="bent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Abgerundetes Rechteck 23"/>
            <p:cNvSpPr/>
            <p:nvPr/>
          </p:nvSpPr>
          <p:spPr>
            <a:xfrm>
              <a:off x="3149372" y="3851271"/>
              <a:ext cx="1209040" cy="391160"/>
            </a:xfrm>
            <a:prstGeom prst="roundRect">
              <a:avLst>
                <a:gd name="adj" fmla="val 4523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  <a:spcAft>
                  <a:spcPts val="0"/>
                </a:spcAft>
              </a:pPr>
              <a:r>
                <a:rPr lang="de-CH" sz="1100" kern="1200" dirty="0" err="1" smtClean="0">
                  <a:solidFill>
                    <a:srgbClr val="FF0000"/>
                  </a:solidFill>
                  <a:effectLst/>
                  <a:ea typeface="Times New Roman"/>
                  <a:cs typeface="Times New Roman"/>
                </a:rPr>
                <a:t>Stop</a:t>
              </a:r>
              <a:endParaRPr lang="de-CH" sz="1100" dirty="0">
                <a:solidFill>
                  <a:srgbClr val="FF0000"/>
                </a:solidFill>
                <a:effectLst/>
                <a:ea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0765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uppieren 59"/>
          <p:cNvGrpSpPr/>
          <p:nvPr/>
        </p:nvGrpSpPr>
        <p:grpSpPr>
          <a:xfrm>
            <a:off x="535711" y="1106488"/>
            <a:ext cx="6652782" cy="4387760"/>
            <a:chOff x="535711" y="1106488"/>
            <a:chExt cx="6652782" cy="4387760"/>
          </a:xfrm>
        </p:grpSpPr>
        <p:sp>
          <p:nvSpPr>
            <p:cNvPr id="2" name="Abgerundetes Rechteck 1"/>
            <p:cNvSpPr/>
            <p:nvPr/>
          </p:nvSpPr>
          <p:spPr>
            <a:xfrm>
              <a:off x="3977412" y="1106488"/>
              <a:ext cx="1209040" cy="391160"/>
            </a:xfrm>
            <a:prstGeom prst="roundRect">
              <a:avLst>
                <a:gd name="adj" fmla="val 4523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de-CH" sz="1100" kern="1200">
                  <a:solidFill>
                    <a:srgbClr val="FF0000"/>
                  </a:solidFill>
                  <a:effectLst/>
                  <a:ea typeface="Times New Roman"/>
                  <a:cs typeface="Times New Roman"/>
                </a:rPr>
                <a:t>Start</a:t>
              </a:r>
              <a:endParaRPr lang="de-CH" sz="1200">
                <a:solidFill>
                  <a:srgbClr val="FF0000"/>
                </a:solidFill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" name="Gerade Verbindung mit Pfeil 2"/>
            <p:cNvCxnSpPr>
              <a:stCxn id="2" idx="2"/>
              <a:endCxn id="4" idx="0"/>
            </p:cNvCxnSpPr>
            <p:nvPr/>
          </p:nvCxnSpPr>
          <p:spPr>
            <a:xfrm flipH="1">
              <a:off x="4581183" y="1497648"/>
              <a:ext cx="749" cy="2706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Flussdiagramm: Verzweigung 3"/>
            <p:cNvSpPr/>
            <p:nvPr/>
          </p:nvSpPr>
          <p:spPr>
            <a:xfrm>
              <a:off x="3514383" y="1768315"/>
              <a:ext cx="2133600" cy="654050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de-CH" sz="1100" kern="1200" dirty="0" err="1" smtClean="0">
                  <a:solidFill>
                    <a:srgbClr val="FF0000"/>
                  </a:solidFill>
                  <a:effectLst/>
                  <a:ea typeface="Times New Roman"/>
                  <a:cs typeface="Times New Roman"/>
                </a:rPr>
                <a:t>treeLeft</a:t>
              </a:r>
              <a:r>
                <a:rPr lang="de-CH" sz="1100" kern="1200" dirty="0" smtClean="0">
                  <a:solidFill>
                    <a:srgbClr val="FF0000"/>
                  </a:solidFill>
                  <a:effectLst/>
                  <a:ea typeface="Times New Roman"/>
                  <a:cs typeface="Times New Roman"/>
                </a:rPr>
                <a:t>()</a:t>
              </a:r>
              <a:endParaRPr lang="de-CH" sz="1200" dirty="0">
                <a:solidFill>
                  <a:srgbClr val="FF0000"/>
                </a:solidFill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" name="Textfeld 365"/>
            <p:cNvSpPr txBox="1"/>
            <p:nvPr/>
          </p:nvSpPr>
          <p:spPr>
            <a:xfrm>
              <a:off x="5618887" y="1833520"/>
              <a:ext cx="477520" cy="27686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de-CH" sz="1100" kern="1200" dirty="0" err="1" smtClean="0">
                  <a:solidFill>
                    <a:srgbClr val="FF0000"/>
                  </a:solidFill>
                  <a:effectLst/>
                  <a:latin typeface="Calibri"/>
                  <a:ea typeface="Times New Roman"/>
                  <a:cs typeface="Times New Roman"/>
                </a:rPr>
                <a:t>no</a:t>
              </a:r>
              <a:endParaRPr lang="de-CH" sz="1200" dirty="0">
                <a:solidFill>
                  <a:srgbClr val="FF0000"/>
                </a:solidFill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7" name="Gewinkelte Verbindung 6"/>
            <p:cNvCxnSpPr>
              <a:stCxn id="4" idx="1"/>
              <a:endCxn id="19" idx="0"/>
            </p:cNvCxnSpPr>
            <p:nvPr/>
          </p:nvCxnSpPr>
          <p:spPr>
            <a:xfrm rot="10800000" flipV="1">
              <a:off x="3143023" y="2095340"/>
              <a:ext cx="371361" cy="598362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hteck 7"/>
            <p:cNvSpPr/>
            <p:nvPr/>
          </p:nvSpPr>
          <p:spPr>
            <a:xfrm>
              <a:off x="4838993" y="2743675"/>
              <a:ext cx="2349500" cy="538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  <a:spcAft>
                  <a:spcPts val="0"/>
                </a:spcAft>
              </a:pPr>
              <a:r>
                <a:rPr lang="de-CH" sz="1100" dirty="0" err="1" smtClean="0">
                  <a:solidFill>
                    <a:srgbClr val="FF0000"/>
                  </a:solidFill>
                  <a:ea typeface="Times New Roman"/>
                  <a:cs typeface="Times New Roman"/>
                </a:rPr>
                <a:t>move</a:t>
              </a:r>
              <a:r>
                <a:rPr lang="de-CH" sz="1100" dirty="0" smtClean="0">
                  <a:solidFill>
                    <a:srgbClr val="FF0000"/>
                  </a:solidFill>
                  <a:ea typeface="Times New Roman"/>
                  <a:cs typeface="Times New Roman"/>
                </a:rPr>
                <a:t>()</a:t>
              </a:r>
              <a:endParaRPr lang="de-CH" sz="1100" dirty="0">
                <a:solidFill>
                  <a:srgbClr val="FF0000"/>
                </a:solidFill>
                <a:ea typeface="Times New Roman"/>
                <a:cs typeface="Times New Roman"/>
              </a:endParaRPr>
            </a:p>
          </p:txBody>
        </p:sp>
        <p:cxnSp>
          <p:nvCxnSpPr>
            <p:cNvPr id="9" name="Gewinkelte Verbindung 8"/>
            <p:cNvCxnSpPr>
              <a:stCxn id="4" idx="3"/>
              <a:endCxn id="8" idx="0"/>
            </p:cNvCxnSpPr>
            <p:nvPr/>
          </p:nvCxnSpPr>
          <p:spPr>
            <a:xfrm>
              <a:off x="5647983" y="2095340"/>
              <a:ext cx="365760" cy="648335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feld 365"/>
            <p:cNvSpPr txBox="1"/>
            <p:nvPr/>
          </p:nvSpPr>
          <p:spPr>
            <a:xfrm>
              <a:off x="3162072" y="1837965"/>
              <a:ext cx="477520" cy="27686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20000"/>
                </a:lnSpc>
                <a:spcAft>
                  <a:spcPts val="0"/>
                </a:spcAft>
              </a:pPr>
              <a:r>
                <a:rPr lang="de-CH" sz="1100" kern="1200" dirty="0" err="1" smtClean="0">
                  <a:solidFill>
                    <a:srgbClr val="FF0000"/>
                  </a:solidFill>
                  <a:effectLst/>
                  <a:latin typeface="Calibri"/>
                  <a:ea typeface="Times New Roman"/>
                  <a:cs typeface="Times New Roman"/>
                </a:rPr>
                <a:t>yes</a:t>
              </a:r>
              <a:endParaRPr lang="de-CH" sz="1100" dirty="0">
                <a:solidFill>
                  <a:srgbClr val="FF0000"/>
                </a:solidFill>
                <a:effectLst/>
                <a:latin typeface="Calibri"/>
                <a:ea typeface="Times New Roman"/>
                <a:cs typeface="Times New Roman"/>
              </a:endParaRPr>
            </a:p>
          </p:txBody>
        </p:sp>
        <p:cxnSp>
          <p:nvCxnSpPr>
            <p:cNvPr id="27" name="Gewinkelte Verbindung 26"/>
            <p:cNvCxnSpPr>
              <a:stCxn id="8" idx="2"/>
              <a:endCxn id="24" idx="0"/>
            </p:cNvCxnSpPr>
            <p:nvPr/>
          </p:nvCxnSpPr>
          <p:spPr>
            <a:xfrm rot="5400000">
              <a:off x="4387372" y="3476716"/>
              <a:ext cx="1820933" cy="1431810"/>
            </a:xfrm>
            <a:prstGeom prst="bentConnector3">
              <a:avLst>
                <a:gd name="adj1" fmla="val 84872"/>
              </a:avLst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Abgerundetes Rechteck 23"/>
            <p:cNvSpPr/>
            <p:nvPr/>
          </p:nvSpPr>
          <p:spPr>
            <a:xfrm>
              <a:off x="3977413" y="5103088"/>
              <a:ext cx="1209040" cy="391160"/>
            </a:xfrm>
            <a:prstGeom prst="roundRect">
              <a:avLst>
                <a:gd name="adj" fmla="val 4523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  <a:spcAft>
                  <a:spcPts val="0"/>
                </a:spcAft>
              </a:pPr>
              <a:r>
                <a:rPr lang="de-CH" sz="1100" kern="1200" dirty="0" err="1" smtClean="0">
                  <a:solidFill>
                    <a:srgbClr val="FF0000"/>
                  </a:solidFill>
                  <a:effectLst/>
                  <a:ea typeface="Times New Roman"/>
                  <a:cs typeface="Times New Roman"/>
                </a:rPr>
                <a:t>Stop</a:t>
              </a:r>
              <a:endParaRPr lang="de-CH" sz="1100" dirty="0">
                <a:solidFill>
                  <a:srgbClr val="FF0000"/>
                </a:solidFill>
                <a:effectLst/>
                <a:ea typeface="Times New Roman"/>
                <a:cs typeface="Times New Roman"/>
              </a:endParaRPr>
            </a:p>
          </p:txBody>
        </p:sp>
        <p:sp>
          <p:nvSpPr>
            <p:cNvPr id="19" name="Flussdiagramm: Verzweigung 18"/>
            <p:cNvSpPr/>
            <p:nvPr/>
          </p:nvSpPr>
          <p:spPr>
            <a:xfrm>
              <a:off x="2076222" y="2693702"/>
              <a:ext cx="2133600" cy="654050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de-CH" sz="1100" kern="1200" dirty="0" err="1" smtClean="0">
                  <a:solidFill>
                    <a:srgbClr val="FF0000"/>
                  </a:solidFill>
                  <a:effectLst/>
                  <a:ea typeface="Times New Roman"/>
                  <a:cs typeface="Times New Roman"/>
                </a:rPr>
                <a:t>onLeaf</a:t>
              </a:r>
              <a:r>
                <a:rPr lang="de-CH" sz="1100" kern="1200" dirty="0" smtClean="0">
                  <a:solidFill>
                    <a:srgbClr val="FF0000"/>
                  </a:solidFill>
                  <a:effectLst/>
                  <a:ea typeface="Times New Roman"/>
                  <a:cs typeface="Times New Roman"/>
                </a:rPr>
                <a:t>()</a:t>
              </a:r>
              <a:endParaRPr lang="de-CH" sz="1200" dirty="0">
                <a:solidFill>
                  <a:srgbClr val="FF0000"/>
                </a:solidFill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1" name="Textfeld 365"/>
            <p:cNvSpPr txBox="1"/>
            <p:nvPr/>
          </p:nvSpPr>
          <p:spPr>
            <a:xfrm>
              <a:off x="4180726" y="2758907"/>
              <a:ext cx="477520" cy="27686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de-CH" sz="1100" kern="1200" dirty="0" err="1" smtClean="0">
                  <a:solidFill>
                    <a:srgbClr val="FF0000"/>
                  </a:solidFill>
                  <a:effectLst/>
                  <a:latin typeface="Calibri"/>
                  <a:ea typeface="Times New Roman"/>
                  <a:cs typeface="Times New Roman"/>
                </a:rPr>
                <a:t>no</a:t>
              </a:r>
              <a:endParaRPr lang="de-CH" sz="1200" dirty="0">
                <a:solidFill>
                  <a:srgbClr val="FF0000"/>
                </a:solidFill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2" name="Gewinkelte Verbindung 21"/>
            <p:cNvCxnSpPr>
              <a:stCxn id="19" idx="1"/>
              <a:endCxn id="23" idx="0"/>
            </p:cNvCxnSpPr>
            <p:nvPr/>
          </p:nvCxnSpPr>
          <p:spPr>
            <a:xfrm rot="10800000" flipV="1">
              <a:off x="1710462" y="3020726"/>
              <a:ext cx="365760" cy="648335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Rechteck 22"/>
            <p:cNvSpPr/>
            <p:nvPr/>
          </p:nvSpPr>
          <p:spPr>
            <a:xfrm>
              <a:off x="535712" y="3669062"/>
              <a:ext cx="2349500" cy="3177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de-CH" sz="1100" kern="1200" dirty="0" err="1" smtClean="0">
                  <a:solidFill>
                    <a:srgbClr val="FF0000"/>
                  </a:solidFill>
                  <a:effectLst/>
                  <a:ea typeface="Times New Roman"/>
                  <a:cs typeface="Times New Roman"/>
                </a:rPr>
                <a:t>removeLeaf</a:t>
              </a:r>
              <a:r>
                <a:rPr lang="de-CH" sz="1100" kern="1200" dirty="0" smtClean="0">
                  <a:solidFill>
                    <a:srgbClr val="FF0000"/>
                  </a:solidFill>
                  <a:effectLst/>
                  <a:ea typeface="Times New Roman"/>
                  <a:cs typeface="Times New Roman"/>
                </a:rPr>
                <a:t>()</a:t>
              </a:r>
              <a:endParaRPr lang="de-CH" sz="1200" dirty="0">
                <a:solidFill>
                  <a:srgbClr val="FF0000"/>
                </a:solidFill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3407182" y="3650155"/>
              <a:ext cx="2349500" cy="538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  <a:spcAft>
                  <a:spcPts val="0"/>
                </a:spcAft>
              </a:pPr>
              <a:r>
                <a:rPr lang="de-CH" sz="1100" dirty="0" err="1" smtClean="0">
                  <a:solidFill>
                    <a:srgbClr val="FF0000"/>
                  </a:solidFill>
                  <a:ea typeface="Times New Roman"/>
                  <a:cs typeface="Times New Roman"/>
                </a:rPr>
                <a:t>move</a:t>
              </a:r>
              <a:r>
                <a:rPr lang="de-CH" sz="1100" dirty="0" smtClean="0">
                  <a:solidFill>
                    <a:srgbClr val="FF0000"/>
                  </a:solidFill>
                  <a:ea typeface="Times New Roman"/>
                  <a:cs typeface="Times New Roman"/>
                </a:rPr>
                <a:t>()</a:t>
              </a:r>
              <a:endParaRPr lang="de-CH" sz="1100" dirty="0">
                <a:solidFill>
                  <a:srgbClr val="FF0000"/>
                </a:solidFill>
                <a:ea typeface="Times New Roman"/>
                <a:cs typeface="Times New Roman"/>
              </a:endParaRPr>
            </a:p>
          </p:txBody>
        </p:sp>
        <p:cxnSp>
          <p:nvCxnSpPr>
            <p:cNvPr id="29" name="Gewinkelte Verbindung 28"/>
            <p:cNvCxnSpPr>
              <a:stCxn id="19" idx="3"/>
              <a:endCxn id="25" idx="0"/>
            </p:cNvCxnSpPr>
            <p:nvPr/>
          </p:nvCxnSpPr>
          <p:spPr>
            <a:xfrm>
              <a:off x="4209822" y="3020727"/>
              <a:ext cx="372110" cy="629428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feld 365"/>
            <p:cNvSpPr txBox="1"/>
            <p:nvPr/>
          </p:nvSpPr>
          <p:spPr>
            <a:xfrm>
              <a:off x="1723911" y="2763352"/>
              <a:ext cx="477520" cy="27686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20000"/>
                </a:lnSpc>
                <a:spcAft>
                  <a:spcPts val="0"/>
                </a:spcAft>
              </a:pPr>
              <a:r>
                <a:rPr lang="de-CH" sz="1100" kern="1200" dirty="0" err="1" smtClean="0">
                  <a:solidFill>
                    <a:srgbClr val="FF0000"/>
                  </a:solidFill>
                  <a:effectLst/>
                  <a:latin typeface="Calibri"/>
                  <a:ea typeface="Times New Roman"/>
                  <a:cs typeface="Times New Roman"/>
                </a:rPr>
                <a:t>yes</a:t>
              </a:r>
              <a:endParaRPr lang="de-CH" sz="1100" dirty="0">
                <a:solidFill>
                  <a:srgbClr val="FF0000"/>
                </a:solidFill>
                <a:effectLst/>
                <a:latin typeface="Calibri"/>
                <a:ea typeface="Times New Roman"/>
                <a:cs typeface="Times New Roman"/>
              </a:endParaRPr>
            </a:p>
          </p:txBody>
        </p:sp>
        <p:cxnSp>
          <p:nvCxnSpPr>
            <p:cNvPr id="31" name="Gewinkelte Verbindung 30"/>
            <p:cNvCxnSpPr>
              <a:stCxn id="25" idx="2"/>
              <a:endCxn id="24" idx="0"/>
            </p:cNvCxnSpPr>
            <p:nvPr/>
          </p:nvCxnSpPr>
          <p:spPr>
            <a:xfrm rot="16200000" flipH="1">
              <a:off x="4124706" y="4645860"/>
              <a:ext cx="914453" cy="1"/>
            </a:xfrm>
            <a:prstGeom prst="bent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Gewinkelte Verbindung 31"/>
            <p:cNvCxnSpPr>
              <a:stCxn id="35" idx="2"/>
              <a:endCxn id="24" idx="0"/>
            </p:cNvCxnSpPr>
            <p:nvPr/>
          </p:nvCxnSpPr>
          <p:spPr>
            <a:xfrm rot="16200000" flipH="1">
              <a:off x="2863074" y="3384228"/>
              <a:ext cx="566247" cy="2871472"/>
            </a:xfrm>
            <a:prstGeom prst="bent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hteck 34"/>
            <p:cNvSpPr/>
            <p:nvPr/>
          </p:nvSpPr>
          <p:spPr>
            <a:xfrm>
              <a:off x="535711" y="4219095"/>
              <a:ext cx="2349500" cy="3177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de-CH" sz="1100" kern="1200" dirty="0" err="1" smtClean="0">
                  <a:solidFill>
                    <a:srgbClr val="FF0000"/>
                  </a:solidFill>
                  <a:effectLst/>
                  <a:ea typeface="Times New Roman"/>
                  <a:cs typeface="Times New Roman"/>
                </a:rPr>
                <a:t>move</a:t>
              </a:r>
              <a:r>
                <a:rPr lang="de-CH" sz="1100" kern="1200" dirty="0" smtClean="0">
                  <a:solidFill>
                    <a:srgbClr val="FF0000"/>
                  </a:solidFill>
                  <a:effectLst/>
                  <a:ea typeface="Times New Roman"/>
                  <a:cs typeface="Times New Roman"/>
                </a:rPr>
                <a:t>()</a:t>
              </a:r>
              <a:endParaRPr lang="de-CH" sz="1200" dirty="0">
                <a:solidFill>
                  <a:srgbClr val="FF0000"/>
                </a:solidFill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6" name="Gerade Verbindung mit Pfeil 35"/>
            <p:cNvCxnSpPr>
              <a:stCxn id="23" idx="2"/>
              <a:endCxn id="35" idx="0"/>
            </p:cNvCxnSpPr>
            <p:nvPr/>
          </p:nvCxnSpPr>
          <p:spPr>
            <a:xfrm flipH="1">
              <a:off x="1710461" y="3986808"/>
              <a:ext cx="1" cy="23228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3200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pieren 22"/>
          <p:cNvGrpSpPr/>
          <p:nvPr/>
        </p:nvGrpSpPr>
        <p:grpSpPr>
          <a:xfrm>
            <a:off x="2687092" y="1351279"/>
            <a:ext cx="2582024" cy="3183255"/>
            <a:chOff x="2687092" y="1351279"/>
            <a:chExt cx="2582024" cy="3183255"/>
          </a:xfrm>
        </p:grpSpPr>
        <p:sp>
          <p:nvSpPr>
            <p:cNvPr id="2" name="Abgerundetes Rechteck 1"/>
            <p:cNvSpPr/>
            <p:nvPr/>
          </p:nvSpPr>
          <p:spPr>
            <a:xfrm>
              <a:off x="3150121" y="1351279"/>
              <a:ext cx="1209040" cy="391160"/>
            </a:xfrm>
            <a:prstGeom prst="roundRect">
              <a:avLst>
                <a:gd name="adj" fmla="val 4523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de-CH" sz="1100" kern="1200">
                  <a:solidFill>
                    <a:schemeClr val="tx1"/>
                  </a:solidFill>
                  <a:effectLst/>
                  <a:ea typeface="Times New Roman"/>
                  <a:cs typeface="Times New Roman"/>
                </a:rPr>
                <a:t>Start</a:t>
              </a:r>
              <a:endParaRPr lang="de-CH" sz="1200">
                <a:solidFill>
                  <a:schemeClr val="tx1"/>
                </a:solidFill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" name="Gerade Verbindung mit Pfeil 2"/>
            <p:cNvCxnSpPr>
              <a:stCxn id="2" idx="2"/>
              <a:endCxn id="4" idx="0"/>
            </p:cNvCxnSpPr>
            <p:nvPr/>
          </p:nvCxnSpPr>
          <p:spPr>
            <a:xfrm flipH="1">
              <a:off x="3753892" y="1742439"/>
              <a:ext cx="749" cy="3683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Flussdiagramm: Verzweigung 3"/>
            <p:cNvSpPr/>
            <p:nvPr/>
          </p:nvSpPr>
          <p:spPr>
            <a:xfrm>
              <a:off x="2687092" y="2110739"/>
              <a:ext cx="2133600" cy="654050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de-CH" sz="1100" dirty="0">
                  <a:solidFill>
                    <a:schemeClr val="tx1"/>
                  </a:solidFill>
                  <a:ea typeface="Times New Roman"/>
                  <a:cs typeface="Times New Roman"/>
                </a:rPr>
                <a:t>!</a:t>
              </a:r>
              <a:r>
                <a:rPr lang="de-CH" sz="1100" dirty="0" smtClean="0">
                  <a:solidFill>
                    <a:schemeClr val="tx1"/>
                  </a:solidFill>
                  <a:ea typeface="Times New Roman"/>
                  <a:cs typeface="Times New Roman"/>
                </a:rPr>
                <a:t> </a:t>
              </a:r>
              <a:r>
                <a:rPr lang="de-CH" sz="1100" dirty="0" err="1" smtClean="0">
                  <a:solidFill>
                    <a:schemeClr val="tx1"/>
                  </a:solidFill>
                  <a:ea typeface="Times New Roman"/>
                  <a:cs typeface="Times New Roman"/>
                </a:rPr>
                <a:t>treeFront</a:t>
              </a:r>
              <a:r>
                <a:rPr lang="de-CH" sz="1100" dirty="0" smtClean="0">
                  <a:solidFill>
                    <a:schemeClr val="tx1"/>
                  </a:solidFill>
                  <a:ea typeface="Times New Roman"/>
                  <a:cs typeface="Times New Roman"/>
                </a:rPr>
                <a:t>()</a:t>
              </a:r>
              <a:endParaRPr lang="de-CH" sz="1200" dirty="0">
                <a:solidFill>
                  <a:schemeClr val="tx1"/>
                </a:solidFill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" name="Textfeld 365"/>
            <p:cNvSpPr txBox="1"/>
            <p:nvPr/>
          </p:nvSpPr>
          <p:spPr>
            <a:xfrm>
              <a:off x="4791596" y="2175944"/>
              <a:ext cx="477520" cy="27686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de-CH" sz="1100" kern="1200" dirty="0" err="1" smtClean="0">
                  <a:effectLst/>
                  <a:latin typeface="Calibri"/>
                  <a:ea typeface="Times New Roman"/>
                  <a:cs typeface="Times New Roman"/>
                </a:rPr>
                <a:t>no</a:t>
              </a:r>
              <a:endParaRPr lang="de-CH" sz="12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7" name="Gewinkelte Verbindung 6"/>
            <p:cNvCxnSpPr>
              <a:stCxn id="4" idx="2"/>
              <a:endCxn id="5" idx="0"/>
            </p:cNvCxnSpPr>
            <p:nvPr/>
          </p:nvCxnSpPr>
          <p:spPr>
            <a:xfrm rot="16200000" flipH="1">
              <a:off x="3593612" y="2925068"/>
              <a:ext cx="321309" cy="749"/>
            </a:xfrm>
            <a:prstGeom prst="bent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Rechteck 4"/>
            <p:cNvSpPr/>
            <p:nvPr/>
          </p:nvSpPr>
          <p:spPr>
            <a:xfrm>
              <a:off x="2919356" y="3086098"/>
              <a:ext cx="1670570" cy="538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de-CH" sz="1100" kern="1200" dirty="0" err="1" smtClean="0">
                  <a:solidFill>
                    <a:schemeClr val="tx1"/>
                  </a:solidFill>
                  <a:effectLst/>
                  <a:ea typeface="Times New Roman"/>
                  <a:cs typeface="Times New Roman"/>
                </a:rPr>
                <a:t>move</a:t>
              </a:r>
              <a:r>
                <a:rPr lang="de-CH" sz="1100" kern="1200" dirty="0" smtClean="0">
                  <a:solidFill>
                    <a:schemeClr val="tx1"/>
                  </a:solidFill>
                  <a:effectLst/>
                  <a:ea typeface="Times New Roman"/>
                  <a:cs typeface="Times New Roman"/>
                </a:rPr>
                <a:t>()</a:t>
              </a:r>
              <a:endParaRPr lang="de-CH" sz="1200" dirty="0">
                <a:solidFill>
                  <a:schemeClr val="tx1"/>
                </a:solidFill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9" name="Gewinkelte Verbindung 8"/>
            <p:cNvCxnSpPr>
              <a:stCxn id="4" idx="3"/>
              <a:endCxn id="11" idx="3"/>
            </p:cNvCxnSpPr>
            <p:nvPr/>
          </p:nvCxnSpPr>
          <p:spPr>
            <a:xfrm flipH="1">
              <a:off x="4359161" y="2437764"/>
              <a:ext cx="461531" cy="1901190"/>
            </a:xfrm>
            <a:prstGeom prst="bentConnector3">
              <a:avLst>
                <a:gd name="adj1" fmla="val -49531"/>
              </a:avLst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feld 365"/>
            <p:cNvSpPr txBox="1"/>
            <p:nvPr/>
          </p:nvSpPr>
          <p:spPr>
            <a:xfrm>
              <a:off x="3758337" y="2758192"/>
              <a:ext cx="477520" cy="27686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20000"/>
                </a:lnSpc>
                <a:spcAft>
                  <a:spcPts val="0"/>
                </a:spcAft>
              </a:pPr>
              <a:r>
                <a:rPr lang="de-CH" sz="1100" kern="1200" dirty="0" err="1" smtClean="0">
                  <a:effectLst/>
                  <a:latin typeface="Calibri"/>
                  <a:ea typeface="Times New Roman"/>
                  <a:cs typeface="Times New Roman"/>
                </a:rPr>
                <a:t>yes</a:t>
              </a:r>
              <a:endParaRPr lang="de-CH" sz="1100" dirty="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1" name="Abgerundetes Rechteck 10"/>
            <p:cNvSpPr/>
            <p:nvPr/>
          </p:nvSpPr>
          <p:spPr>
            <a:xfrm>
              <a:off x="3150121" y="4143374"/>
              <a:ext cx="1209040" cy="391160"/>
            </a:xfrm>
            <a:prstGeom prst="roundRect">
              <a:avLst>
                <a:gd name="adj" fmla="val 4523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  <a:spcAft>
                  <a:spcPts val="0"/>
                </a:spcAft>
              </a:pPr>
              <a:r>
                <a:rPr lang="de-CH" sz="1100" kern="1200" dirty="0" err="1" smtClean="0">
                  <a:solidFill>
                    <a:schemeClr val="tx1"/>
                  </a:solidFill>
                  <a:effectLst/>
                  <a:ea typeface="Times New Roman"/>
                  <a:cs typeface="Times New Roman"/>
                </a:rPr>
                <a:t>Stop</a:t>
              </a:r>
              <a:endParaRPr lang="de-CH" sz="1100" dirty="0">
                <a:solidFill>
                  <a:schemeClr val="tx1"/>
                </a:solidFill>
                <a:effectLst/>
                <a:ea typeface="Times New Roman"/>
                <a:cs typeface="Times New Roman"/>
              </a:endParaRPr>
            </a:p>
          </p:txBody>
        </p:sp>
        <p:cxnSp>
          <p:nvCxnSpPr>
            <p:cNvPr id="28" name="Gewinkelte Verbindung 27"/>
            <p:cNvCxnSpPr>
              <a:stCxn id="5" idx="2"/>
              <a:endCxn id="4" idx="1"/>
            </p:cNvCxnSpPr>
            <p:nvPr/>
          </p:nvCxnSpPr>
          <p:spPr>
            <a:xfrm rot="5400000" flipH="1">
              <a:off x="2627460" y="2497397"/>
              <a:ext cx="1186814" cy="1067549"/>
            </a:xfrm>
            <a:prstGeom prst="bentConnector4">
              <a:avLst>
                <a:gd name="adj1" fmla="val -19262"/>
                <a:gd name="adj2" fmla="val 121414"/>
              </a:avLst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849396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Office PowerPoint</Application>
  <PresentationFormat>Bildschirmpräsentation (4:3)</PresentationFormat>
  <Paragraphs>62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Marco Jakob</dc:creator>
  <cp:lastModifiedBy>Marco Jakob</cp:lastModifiedBy>
  <cp:revision>21</cp:revision>
  <dcterms:created xsi:type="dcterms:W3CDTF">2011-02-24T21:42:23Z</dcterms:created>
  <dcterms:modified xsi:type="dcterms:W3CDTF">2012-07-12T10:46:47Z</dcterms:modified>
</cp:coreProperties>
</file>