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sldIdLst>
    <p:sldId id="256" r:id="rId2"/>
    <p:sldId id="327" r:id="rId3"/>
    <p:sldId id="325" r:id="rId4"/>
    <p:sldId id="328" r:id="rId5"/>
    <p:sldId id="329" r:id="rId6"/>
    <p:sldId id="330" r:id="rId7"/>
    <p:sldId id="331" r:id="rId8"/>
    <p:sldId id="332" r:id="rId9"/>
    <p:sldId id="326" r:id="rId10"/>
    <p:sldId id="333" r:id="rId11"/>
    <p:sldId id="334" r:id="rId12"/>
    <p:sldId id="33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4" autoAdjust="0"/>
  </p:normalViewPr>
  <p:slideViewPr>
    <p:cSldViewPr>
      <p:cViewPr>
        <p:scale>
          <a:sx n="75" d="100"/>
          <a:sy n="75" d="100"/>
        </p:scale>
        <p:origin x="-324" y="-4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279C90-4B83-44D1-A60F-44A75D7A4CD8}" type="datetimeFigureOut">
              <a:rPr lang="de-DE" smtClean="0"/>
              <a:pPr/>
              <a:t>29.10.2012</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124997-103B-42A1-B5B4-BE8CA364ED3A}" type="slidenum">
              <a:rPr lang="de-DE" smtClean="0"/>
              <a:pPr/>
              <a:t>‹Nr.›</a:t>
            </a:fld>
            <a:endParaRPr lang="de-DE"/>
          </a:p>
        </p:txBody>
      </p:sp>
    </p:spTree>
    <p:extLst>
      <p:ext uri="{BB962C8B-B14F-4D97-AF65-F5344CB8AC3E}">
        <p14:creationId xmlns:p14="http://schemas.microsoft.com/office/powerpoint/2010/main" val="3080281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hteck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hteck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hteck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el 7"/>
          <p:cNvSpPr>
            <a:spLocks noGrp="1"/>
          </p:cNvSpPr>
          <p:nvPr>
            <p:ph type="ctrTitle"/>
          </p:nvPr>
        </p:nvSpPr>
        <p:spPr>
          <a:xfrm>
            <a:off x="2362200" y="4038600"/>
            <a:ext cx="6477000" cy="1828800"/>
          </a:xfrm>
        </p:spPr>
        <p:txBody>
          <a:bodyPr anchor="b"/>
          <a:lstStyle>
            <a:lvl1pPr>
              <a:defRPr cap="all" baseline="0"/>
            </a:lvl1pPr>
          </a:lstStyle>
          <a:p>
            <a:r>
              <a:rPr kumimoji="0" lang="de-DE" smtClean="0"/>
              <a:t>Titelmasterformat durch Klicken bearbeiten</a:t>
            </a:r>
            <a:endParaRPr kumimoji="0" lang="en-US"/>
          </a:p>
        </p:txBody>
      </p:sp>
      <p:sp>
        <p:nvSpPr>
          <p:cNvPr id="9" name="Untertitel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smtClean="0"/>
              <a:t>Formatvorlage des Untertitelmasters durch Klicken bearbeiten</a:t>
            </a:r>
            <a:endParaRPr kumimoji="0" lang="en-US"/>
          </a:p>
        </p:txBody>
      </p:sp>
      <p:sp>
        <p:nvSpPr>
          <p:cNvPr id="28" name="Datumsplatzhalt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r>
              <a:rPr lang="de-DE" smtClean="0"/>
              <a:t>v2.0</a:t>
            </a:r>
            <a:endParaRPr lang="en-US" sz="2000" dirty="0">
              <a:solidFill>
                <a:srgbClr val="FFFFFF"/>
              </a:solidFill>
            </a:endParaRPr>
          </a:p>
        </p:txBody>
      </p:sp>
      <p:sp>
        <p:nvSpPr>
          <p:cNvPr id="17" name="Fußzeilenplatzhalt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r>
              <a:rPr kumimoji="0" lang="de-CH" smtClean="0">
                <a:solidFill>
                  <a:schemeClr val="tx2"/>
                </a:solidFill>
              </a:rPr>
              <a:t>Programmieren / Kapitel 1 - Erste Schritte</a:t>
            </a:r>
            <a:endParaRPr kumimoji="0" lang="en-US" dirty="0">
              <a:solidFill>
                <a:schemeClr val="tx2"/>
              </a:solidFill>
            </a:endParaRPr>
          </a:p>
        </p:txBody>
      </p:sp>
      <p:sp>
        <p:nvSpPr>
          <p:cNvPr id="29" name="Foliennummernplatzhalt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a:t>‹Nr.›</a:t>
            </a:fld>
            <a:endParaRPr kumimoji="0" lang="en-US" dirty="0">
              <a:solidFill>
                <a:schemeClr val="tx2"/>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r>
              <a:rPr lang="de-DE" smtClean="0"/>
              <a:t>v2.0</a:t>
            </a:r>
            <a:endParaRPr lang="en-US"/>
          </a:p>
        </p:txBody>
      </p:sp>
      <p:sp>
        <p:nvSpPr>
          <p:cNvPr id="5" name="Fußzeilenplatzhalter 4"/>
          <p:cNvSpPr>
            <a:spLocks noGrp="1"/>
          </p:cNvSpPr>
          <p:nvPr>
            <p:ph type="ftr" sz="quarter" idx="11"/>
          </p:nvPr>
        </p:nvSpPr>
        <p:spPr/>
        <p:txBody>
          <a:bodyPr/>
          <a:lstStyle/>
          <a:p>
            <a:r>
              <a:rPr kumimoji="0" lang="de-CH" smtClean="0"/>
              <a:t>Programmieren / Kapitel 1 - Erste Schritte</a:t>
            </a:r>
            <a:endParaRPr kumimoji="0" lang="en-US"/>
          </a:p>
        </p:txBody>
      </p:sp>
      <p:sp>
        <p:nvSpPr>
          <p:cNvPr id="6" name="Foliennummernplatzhalter 5"/>
          <p:cNvSpPr>
            <a:spLocks noGrp="1"/>
          </p:cNvSpPr>
          <p:nvPr>
            <p:ph type="sldNum" sz="quarter" idx="12"/>
          </p:nvPr>
        </p:nvSpPr>
        <p:spPr/>
        <p:txBody>
          <a:bodyPr/>
          <a:lstStyle/>
          <a:p>
            <a:fld id="{F0C94032-CD4C-4C25-B0C2-CEC720522D92}" type="slidenum">
              <a:rPr kumimoji="0" lang="en-US" smtClean="0"/>
              <a:pPr/>
              <a:t>‹Nr.›</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53200" y="609600"/>
            <a:ext cx="2057400" cy="5516563"/>
          </a:xfrm>
        </p:spPr>
        <p:txBody>
          <a:bodyPr vert="eaVer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609600"/>
            <a:ext cx="5562600" cy="5516564"/>
          </a:xfrm>
        </p:spPr>
        <p:txBody>
          <a:bodyPr vert="eaVer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a:xfrm>
            <a:off x="6553200" y="6248402"/>
            <a:ext cx="2209800" cy="365125"/>
          </a:xfrm>
        </p:spPr>
        <p:txBody>
          <a:bodyPr/>
          <a:lstStyle/>
          <a:p>
            <a:r>
              <a:rPr lang="de-DE" smtClean="0"/>
              <a:t>v2.0</a:t>
            </a:r>
            <a:endParaRPr lang="en-US" dirty="0"/>
          </a:p>
        </p:txBody>
      </p:sp>
      <p:sp>
        <p:nvSpPr>
          <p:cNvPr id="5" name="Fußzeilenplatzhalter 4"/>
          <p:cNvSpPr>
            <a:spLocks noGrp="1"/>
          </p:cNvSpPr>
          <p:nvPr>
            <p:ph type="ftr" sz="quarter" idx="11"/>
          </p:nvPr>
        </p:nvSpPr>
        <p:spPr>
          <a:xfrm>
            <a:off x="457201" y="6248207"/>
            <a:ext cx="5573483" cy="365125"/>
          </a:xfrm>
        </p:spPr>
        <p:txBody>
          <a:bodyPr/>
          <a:lstStyle/>
          <a:p>
            <a:r>
              <a:rPr kumimoji="0" lang="de-CH" smtClean="0"/>
              <a:t>Programmieren / Kapitel 1 - Erste Schritte</a:t>
            </a:r>
            <a:endParaRPr kumimoji="0" lang="en-US" dirty="0"/>
          </a:p>
        </p:txBody>
      </p:sp>
      <p:sp>
        <p:nvSpPr>
          <p:cNvPr id="7" name="Rechteck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hteck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hteck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liennummernplatzhalt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a:t>‹Nr.›</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12648" y="228600"/>
            <a:ext cx="8153400" cy="990600"/>
          </a:xfrm>
        </p:spPr>
        <p:txBody>
          <a:bodyPr/>
          <a:lstStyle/>
          <a:p>
            <a:r>
              <a:rPr kumimoji="0" lang="de-DE" smtClean="0"/>
              <a:t>Titelmasterformat durch Klicken bearbeiten</a:t>
            </a:r>
            <a:endParaRPr kumimoji="0" lang="en-US"/>
          </a:p>
        </p:txBody>
      </p:sp>
      <p:sp>
        <p:nvSpPr>
          <p:cNvPr id="4" name="Datumsplatzhalter 3"/>
          <p:cNvSpPr>
            <a:spLocks noGrp="1"/>
          </p:cNvSpPr>
          <p:nvPr>
            <p:ph type="dt" sz="half" idx="10"/>
          </p:nvPr>
        </p:nvSpPr>
        <p:spPr/>
        <p:txBody>
          <a:bodyPr/>
          <a:lstStyle/>
          <a:p>
            <a:r>
              <a:rPr lang="de-DE" smtClean="0"/>
              <a:t>v2.0</a:t>
            </a:r>
            <a:endParaRPr lang="en-US" dirty="0"/>
          </a:p>
        </p:txBody>
      </p:sp>
      <p:sp>
        <p:nvSpPr>
          <p:cNvPr id="5" name="Fußzeilenplatzhalter 4"/>
          <p:cNvSpPr>
            <a:spLocks noGrp="1"/>
          </p:cNvSpPr>
          <p:nvPr>
            <p:ph type="ftr" sz="quarter" idx="11"/>
          </p:nvPr>
        </p:nvSpPr>
        <p:spPr/>
        <p:txBody>
          <a:bodyPr/>
          <a:lstStyle/>
          <a:p>
            <a:r>
              <a:rPr kumimoji="0" lang="de-CH" smtClean="0"/>
              <a:t>Programmieren / Kapitel 1 - Erste Schritte</a:t>
            </a:r>
            <a:endParaRPr kumimoji="0" lang="en-US"/>
          </a:p>
        </p:txBody>
      </p:sp>
      <p:sp>
        <p:nvSpPr>
          <p:cNvPr id="6" name="Foliennummernplatzhalter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‹Nr.›</a:t>
            </a:fld>
            <a:endParaRPr kumimoji="0" lang="en-US" dirty="0">
              <a:solidFill>
                <a:srgbClr val="FFFFFF"/>
              </a:solidFill>
            </a:endParaRPr>
          </a:p>
        </p:txBody>
      </p:sp>
      <p:sp>
        <p:nvSpPr>
          <p:cNvPr id="8" name="Inhaltsplatzhalter 7"/>
          <p:cNvSpPr>
            <a:spLocks noGrp="1"/>
          </p:cNvSpPr>
          <p:nvPr>
            <p:ph sz="quarter" idx="1"/>
          </p:nvPr>
        </p:nvSpPr>
        <p:spPr>
          <a:xfrm>
            <a:off x="612648" y="1600200"/>
            <a:ext cx="8153400" cy="4495800"/>
          </a:xfrm>
        </p:spPr>
        <p:txBody>
          <a:body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DE" smtClean="0"/>
              <a:t>Textmasterformate durch Klicken bearbeiten</a:t>
            </a:r>
          </a:p>
        </p:txBody>
      </p:sp>
      <p:sp>
        <p:nvSpPr>
          <p:cNvPr id="7" name="Rechteck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hteck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hteck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el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de-DE" smtClean="0"/>
              <a:t>Titelmasterformat durch Klicken bearbeiten</a:t>
            </a:r>
            <a:endParaRPr kumimoji="0" lang="en-US"/>
          </a:p>
        </p:txBody>
      </p:sp>
      <p:sp>
        <p:nvSpPr>
          <p:cNvPr id="12" name="Datumsplatzhalter 11"/>
          <p:cNvSpPr>
            <a:spLocks noGrp="1"/>
          </p:cNvSpPr>
          <p:nvPr>
            <p:ph type="dt" sz="half" idx="10"/>
          </p:nvPr>
        </p:nvSpPr>
        <p:spPr/>
        <p:txBody>
          <a:bodyPr/>
          <a:lstStyle/>
          <a:p>
            <a:r>
              <a:rPr lang="de-DE" smtClean="0"/>
              <a:t>v2.0</a:t>
            </a:r>
            <a:endParaRPr lang="en-US"/>
          </a:p>
        </p:txBody>
      </p:sp>
      <p:sp>
        <p:nvSpPr>
          <p:cNvPr id="13" name="Foliennummernplatzhalt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‹Nr.›</a:t>
            </a:fld>
            <a:endParaRPr kumimoji="0" lang="en-US" sz="2400" dirty="0">
              <a:solidFill>
                <a:srgbClr val="FFFFFF"/>
              </a:solidFill>
            </a:endParaRPr>
          </a:p>
        </p:txBody>
      </p:sp>
      <p:sp>
        <p:nvSpPr>
          <p:cNvPr id="14" name="Fußzeilenplatzhalter 13"/>
          <p:cNvSpPr>
            <a:spLocks noGrp="1"/>
          </p:cNvSpPr>
          <p:nvPr>
            <p:ph type="ftr" sz="quarter" idx="12"/>
          </p:nvPr>
        </p:nvSpPr>
        <p:spPr/>
        <p:txBody>
          <a:bodyPr/>
          <a:lstStyle/>
          <a:p>
            <a:r>
              <a:rPr kumimoji="0" lang="de-CH" smtClean="0"/>
              <a:t>Programmieren / Kapitel 1 - Erste Schritte</a:t>
            </a:r>
            <a:endParaRPr kumimoji="0"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9" name="Inhaltsplatzhalter 8"/>
          <p:cNvSpPr>
            <a:spLocks noGrp="1"/>
          </p:cNvSpPr>
          <p:nvPr>
            <p:ph sz="quarter" idx="1"/>
          </p:nvPr>
        </p:nvSpPr>
        <p:spPr>
          <a:xfrm>
            <a:off x="609600" y="1589567"/>
            <a:ext cx="3886200" cy="4572000"/>
          </a:xfrm>
        </p:spPr>
        <p:txBody>
          <a:body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11" name="Inhaltsplatzhalter 10"/>
          <p:cNvSpPr>
            <a:spLocks noGrp="1"/>
          </p:cNvSpPr>
          <p:nvPr>
            <p:ph sz="quarter" idx="2"/>
          </p:nvPr>
        </p:nvSpPr>
        <p:spPr>
          <a:xfrm>
            <a:off x="4844901" y="1589567"/>
            <a:ext cx="3886200" cy="4572000"/>
          </a:xfrm>
        </p:spPr>
        <p:txBody>
          <a:body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8" name="Datumsplatzhalter 7"/>
          <p:cNvSpPr>
            <a:spLocks noGrp="1"/>
          </p:cNvSpPr>
          <p:nvPr>
            <p:ph type="dt" sz="half" idx="15"/>
          </p:nvPr>
        </p:nvSpPr>
        <p:spPr/>
        <p:txBody>
          <a:bodyPr rtlCol="0"/>
          <a:lstStyle/>
          <a:p>
            <a:r>
              <a:rPr lang="de-DE" smtClean="0"/>
              <a:t>v2.0</a:t>
            </a:r>
            <a:endParaRPr lang="en-US"/>
          </a:p>
        </p:txBody>
      </p:sp>
      <p:sp>
        <p:nvSpPr>
          <p:cNvPr id="10" name="Foliennummernplatzhalt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‹Nr.›</a:t>
            </a:fld>
            <a:endParaRPr kumimoji="0" lang="en-US"/>
          </a:p>
        </p:txBody>
      </p:sp>
      <p:sp>
        <p:nvSpPr>
          <p:cNvPr id="12" name="Fußzeilenplatzhalter 11"/>
          <p:cNvSpPr>
            <a:spLocks noGrp="1"/>
          </p:cNvSpPr>
          <p:nvPr>
            <p:ph type="ftr" sz="quarter" idx="17"/>
          </p:nvPr>
        </p:nvSpPr>
        <p:spPr/>
        <p:txBody>
          <a:bodyPr rtlCol="0"/>
          <a:lstStyle/>
          <a:p>
            <a:r>
              <a:rPr kumimoji="0" lang="de-CH" smtClean="0"/>
              <a:t>Programmieren / Kapitel 1 - Erste Schritte</a:t>
            </a:r>
            <a:endParaRPr kumimoji="0"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533400" y="273050"/>
            <a:ext cx="8153400" cy="869950"/>
          </a:xfrm>
        </p:spPr>
        <p:txBody>
          <a:bodyPr anchor="ctr"/>
          <a:lstStyle>
            <a:lvl1pPr>
              <a:defRPr/>
            </a:lvl1pPr>
          </a:lstStyle>
          <a:p>
            <a:r>
              <a:rPr kumimoji="0" lang="de-DE" smtClean="0"/>
              <a:t>Titelmasterformat durch Klicken bearbeiten</a:t>
            </a:r>
            <a:endParaRPr kumimoji="0" lang="en-US"/>
          </a:p>
        </p:txBody>
      </p:sp>
      <p:sp>
        <p:nvSpPr>
          <p:cNvPr id="11" name="Inhaltsplatzhalter 10"/>
          <p:cNvSpPr>
            <a:spLocks noGrp="1"/>
          </p:cNvSpPr>
          <p:nvPr>
            <p:ph sz="quarter" idx="2"/>
          </p:nvPr>
        </p:nvSpPr>
        <p:spPr>
          <a:xfrm>
            <a:off x="609600" y="2438400"/>
            <a:ext cx="3886200" cy="3581400"/>
          </a:xfrm>
        </p:spPr>
        <p:txBody>
          <a:body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13" name="Inhaltsplatzhalter 12"/>
          <p:cNvSpPr>
            <a:spLocks noGrp="1"/>
          </p:cNvSpPr>
          <p:nvPr>
            <p:ph sz="quarter" idx="4"/>
          </p:nvPr>
        </p:nvSpPr>
        <p:spPr>
          <a:xfrm>
            <a:off x="4800600" y="2438400"/>
            <a:ext cx="3886200" cy="3581400"/>
          </a:xfrm>
        </p:spPr>
        <p:txBody>
          <a:body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10" name="Datumsplatzhalter 9"/>
          <p:cNvSpPr>
            <a:spLocks noGrp="1"/>
          </p:cNvSpPr>
          <p:nvPr>
            <p:ph type="dt" sz="half" idx="15"/>
          </p:nvPr>
        </p:nvSpPr>
        <p:spPr/>
        <p:txBody>
          <a:bodyPr rtlCol="0"/>
          <a:lstStyle/>
          <a:p>
            <a:r>
              <a:rPr lang="de-DE" smtClean="0"/>
              <a:t>v2.0</a:t>
            </a:r>
            <a:endParaRPr lang="en-US"/>
          </a:p>
        </p:txBody>
      </p:sp>
      <p:sp>
        <p:nvSpPr>
          <p:cNvPr id="12" name="Foliennummernplatzhalt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‹Nr.›</a:t>
            </a:fld>
            <a:endParaRPr kumimoji="0" lang="en-US"/>
          </a:p>
        </p:txBody>
      </p:sp>
      <p:sp>
        <p:nvSpPr>
          <p:cNvPr id="14" name="Fußzeilenplatzhalter 13"/>
          <p:cNvSpPr>
            <a:spLocks noGrp="1"/>
          </p:cNvSpPr>
          <p:nvPr>
            <p:ph type="ftr" sz="quarter" idx="17"/>
          </p:nvPr>
        </p:nvSpPr>
        <p:spPr/>
        <p:txBody>
          <a:bodyPr rtlCol="0"/>
          <a:lstStyle/>
          <a:p>
            <a:r>
              <a:rPr kumimoji="0" lang="de-CH" smtClean="0"/>
              <a:t>Programmieren / Kapitel 1 - Erste Schritte</a:t>
            </a:r>
            <a:endParaRPr kumimoji="0" lang="en-US"/>
          </a:p>
        </p:txBody>
      </p:sp>
      <p:sp>
        <p:nvSpPr>
          <p:cNvPr id="16" name="Textplatzhalt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de-DE" smtClean="0"/>
              <a:t>Textmasterformate durch Klicken bearbeiten</a:t>
            </a:r>
          </a:p>
        </p:txBody>
      </p:sp>
      <p:sp>
        <p:nvSpPr>
          <p:cNvPr id="15" name="Textplatzhalt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de-DE" smtClean="0"/>
              <a:t>Textmasterformate durch Klicken bearbeiten</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Datumsplatzhalter 2"/>
          <p:cNvSpPr>
            <a:spLocks noGrp="1"/>
          </p:cNvSpPr>
          <p:nvPr>
            <p:ph type="dt" sz="half" idx="10"/>
          </p:nvPr>
        </p:nvSpPr>
        <p:spPr/>
        <p:txBody>
          <a:bodyPr/>
          <a:lstStyle/>
          <a:p>
            <a:r>
              <a:rPr lang="de-DE" smtClean="0"/>
              <a:t>v2.0</a:t>
            </a:r>
            <a:endParaRPr lang="en-US"/>
          </a:p>
        </p:txBody>
      </p:sp>
      <p:sp>
        <p:nvSpPr>
          <p:cNvPr id="4" name="Fußzeilenplatzhalter 3"/>
          <p:cNvSpPr>
            <a:spLocks noGrp="1"/>
          </p:cNvSpPr>
          <p:nvPr>
            <p:ph type="ftr" sz="quarter" idx="11"/>
          </p:nvPr>
        </p:nvSpPr>
        <p:spPr/>
        <p:txBody>
          <a:bodyPr/>
          <a:lstStyle/>
          <a:p>
            <a:r>
              <a:rPr kumimoji="0" lang="de-CH" smtClean="0"/>
              <a:t>Programmieren / Kapitel 1 - Erste Schritte</a:t>
            </a:r>
            <a:endParaRPr kumimoji="0" lang="en-US"/>
          </a:p>
        </p:txBody>
      </p:sp>
      <p:sp>
        <p:nvSpPr>
          <p:cNvPr id="5" name="Foliennummernplatzhalt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‹Nr.›</a:t>
            </a:fld>
            <a:endParaRPr kumimoji="0" lang="en-US" dirty="0">
              <a:solidFill>
                <a:srgbClr val="FFFFFF"/>
              </a:solidFill>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de-DE" smtClean="0"/>
              <a:t>v2.0</a:t>
            </a:r>
            <a:endParaRPr lang="en-US"/>
          </a:p>
        </p:txBody>
      </p:sp>
      <p:sp>
        <p:nvSpPr>
          <p:cNvPr id="3" name="Fußzeilenplatzhalter 2"/>
          <p:cNvSpPr>
            <a:spLocks noGrp="1"/>
          </p:cNvSpPr>
          <p:nvPr>
            <p:ph type="ftr" sz="quarter" idx="11"/>
          </p:nvPr>
        </p:nvSpPr>
        <p:spPr/>
        <p:txBody>
          <a:bodyPr/>
          <a:lstStyle/>
          <a:p>
            <a:r>
              <a:rPr kumimoji="0" lang="de-CH" smtClean="0"/>
              <a:t>Programmieren / Kapitel 1 - Erste Schritte</a:t>
            </a:r>
            <a:endParaRPr kumimoji="0" lang="en-US" dirty="0"/>
          </a:p>
        </p:txBody>
      </p:sp>
      <p:sp>
        <p:nvSpPr>
          <p:cNvPr id="4" name="Foliennummernplatzhalt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a:t>‹Nr.›</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0" y="273050"/>
            <a:ext cx="8077200" cy="869950"/>
          </a:xfrm>
        </p:spPr>
        <p:txBody>
          <a:bodyPr anchor="ctr"/>
          <a:lstStyle>
            <a:lvl1pPr algn="l">
              <a:buNone/>
              <a:defRPr sz="4400" b="0"/>
            </a:lvl1pPr>
          </a:lstStyle>
          <a:p>
            <a:r>
              <a:rPr kumimoji="0" lang="de-DE" smtClean="0"/>
              <a:t>Titelmasterformat durch Klicken bearbeiten</a:t>
            </a:r>
            <a:endParaRPr kumimoji="0" lang="en-US"/>
          </a:p>
        </p:txBody>
      </p:sp>
      <p:sp>
        <p:nvSpPr>
          <p:cNvPr id="5" name="Datumsplatzhalter 4"/>
          <p:cNvSpPr>
            <a:spLocks noGrp="1"/>
          </p:cNvSpPr>
          <p:nvPr>
            <p:ph type="dt" sz="half" idx="10"/>
          </p:nvPr>
        </p:nvSpPr>
        <p:spPr/>
        <p:txBody>
          <a:bodyPr/>
          <a:lstStyle/>
          <a:p>
            <a:r>
              <a:rPr lang="de-DE" smtClean="0"/>
              <a:t>v2.0</a:t>
            </a:r>
            <a:endParaRPr lang="en-US"/>
          </a:p>
        </p:txBody>
      </p:sp>
      <p:sp>
        <p:nvSpPr>
          <p:cNvPr id="6" name="Fußzeilenplatzhalter 5"/>
          <p:cNvSpPr>
            <a:spLocks noGrp="1"/>
          </p:cNvSpPr>
          <p:nvPr>
            <p:ph type="ftr" sz="quarter" idx="11"/>
          </p:nvPr>
        </p:nvSpPr>
        <p:spPr/>
        <p:txBody>
          <a:bodyPr/>
          <a:lstStyle/>
          <a:p>
            <a:r>
              <a:rPr kumimoji="0" lang="de-CH" smtClean="0"/>
              <a:t>Programmieren / Kapitel 1 - Erste Schritte</a:t>
            </a:r>
            <a:endParaRPr kumimoji="0" lang="en-US"/>
          </a:p>
        </p:txBody>
      </p:sp>
      <p:sp>
        <p:nvSpPr>
          <p:cNvPr id="7" name="Foliennummernplatzhalt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‹Nr.›</a:t>
            </a:fld>
            <a:endParaRPr kumimoji="0" lang="en-US" dirty="0">
              <a:solidFill>
                <a:srgbClr val="FFFFFF"/>
              </a:solidFill>
            </a:endParaRPr>
          </a:p>
        </p:txBody>
      </p:sp>
      <p:sp>
        <p:nvSpPr>
          <p:cNvPr id="3" name="Textplatzhalt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de-DE" smtClean="0"/>
              <a:t>Textmasterformate durch Klicken bearbeiten</a:t>
            </a:r>
          </a:p>
        </p:txBody>
      </p:sp>
      <p:sp>
        <p:nvSpPr>
          <p:cNvPr id="9" name="Inhaltsplatzhalter 8"/>
          <p:cNvSpPr>
            <a:spLocks noGrp="1"/>
          </p:cNvSpPr>
          <p:nvPr>
            <p:ph sz="quarter" idx="1"/>
          </p:nvPr>
        </p:nvSpPr>
        <p:spPr>
          <a:xfrm>
            <a:off x="2362200" y="1752600"/>
            <a:ext cx="6400800" cy="4419600"/>
          </a:xfrm>
        </p:spPr>
        <p:txBody>
          <a:body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4" name="Textplatzhalt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de-DE" smtClean="0"/>
              <a:t>Textmasterformate durch Klicken bearbeiten</a:t>
            </a:r>
          </a:p>
        </p:txBody>
      </p:sp>
      <p:sp>
        <p:nvSpPr>
          <p:cNvPr id="8" name="Rechteck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hteck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hteck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el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de-DE" smtClean="0"/>
              <a:t>Titelmasterformat durch Klicken bearbeiten</a:t>
            </a:r>
            <a:endParaRPr kumimoji="0" lang="en-US"/>
          </a:p>
        </p:txBody>
      </p:sp>
      <p:sp>
        <p:nvSpPr>
          <p:cNvPr id="11" name="Rechteck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umsplatzhalter 11"/>
          <p:cNvSpPr>
            <a:spLocks noGrp="1"/>
          </p:cNvSpPr>
          <p:nvPr>
            <p:ph type="dt" sz="half" idx="10"/>
          </p:nvPr>
        </p:nvSpPr>
        <p:spPr>
          <a:xfrm>
            <a:off x="6248400" y="6248400"/>
            <a:ext cx="2667000" cy="365125"/>
          </a:xfrm>
        </p:spPr>
        <p:txBody>
          <a:bodyPr rtlCol="0"/>
          <a:lstStyle/>
          <a:p>
            <a:r>
              <a:rPr lang="de-DE" smtClean="0"/>
              <a:t>v2.0</a:t>
            </a:r>
            <a:endParaRPr lang="en-US"/>
          </a:p>
        </p:txBody>
      </p:sp>
      <p:sp>
        <p:nvSpPr>
          <p:cNvPr id="13" name="Foliennummernplatzhalt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‹Nr.›</a:t>
            </a:fld>
            <a:endParaRPr kumimoji="0" lang="en-US" sz="2800" dirty="0"/>
          </a:p>
        </p:txBody>
      </p:sp>
      <p:sp>
        <p:nvSpPr>
          <p:cNvPr id="14" name="Fußzeilenplatzhalter 13"/>
          <p:cNvSpPr>
            <a:spLocks noGrp="1"/>
          </p:cNvSpPr>
          <p:nvPr>
            <p:ph type="ftr" sz="quarter" idx="12"/>
          </p:nvPr>
        </p:nvSpPr>
        <p:spPr>
          <a:xfrm>
            <a:off x="1600200" y="6248206"/>
            <a:ext cx="4572000" cy="365125"/>
          </a:xfrm>
        </p:spPr>
        <p:txBody>
          <a:bodyPr rtlCol="0"/>
          <a:lstStyle/>
          <a:p>
            <a:r>
              <a:rPr kumimoji="0" lang="de-CH" smtClean="0"/>
              <a:t>Programmieren / Kapitel 1 - Erste Schritte</a:t>
            </a:r>
            <a:endParaRPr kumimoji="0" lang="en-US" dirty="0"/>
          </a:p>
        </p:txBody>
      </p:sp>
      <p:sp>
        <p:nvSpPr>
          <p:cNvPr id="3" name="Bildplatzhalt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de-DE" smtClean="0"/>
              <a:t>Bild durch Klicken auf Symbol hinzufügen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Titelplatzhalter 21"/>
          <p:cNvSpPr>
            <a:spLocks noGrp="1"/>
          </p:cNvSpPr>
          <p:nvPr>
            <p:ph type="title"/>
          </p:nvPr>
        </p:nvSpPr>
        <p:spPr>
          <a:xfrm>
            <a:off x="609600" y="228600"/>
            <a:ext cx="8153400" cy="990600"/>
          </a:xfrm>
          <a:prstGeom prst="rect">
            <a:avLst/>
          </a:prstGeom>
        </p:spPr>
        <p:txBody>
          <a:bodyPr vert="horz" anchor="ctr">
            <a:normAutofit/>
          </a:bodyPr>
          <a:lstStyle/>
          <a:p>
            <a:r>
              <a:rPr kumimoji="0" lang="de-DE" dirty="0" smtClean="0"/>
              <a:t>Titelmasterformat durch Klicken bearbeiten</a:t>
            </a:r>
            <a:endParaRPr kumimoji="0" lang="en-US" dirty="0"/>
          </a:p>
        </p:txBody>
      </p:sp>
      <p:sp>
        <p:nvSpPr>
          <p:cNvPr id="13" name="Textplatzhalt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de-DE" dirty="0" smtClean="0"/>
              <a:t>Textmasterformate durch Klicken bearbeiten</a:t>
            </a:r>
          </a:p>
          <a:p>
            <a:pPr lvl="1" eaLnBrk="1" latinLnBrk="0" hangingPunct="1"/>
            <a:r>
              <a:rPr kumimoji="0" lang="de-DE" dirty="0" smtClean="0"/>
              <a:t>Zweite Ebene</a:t>
            </a:r>
          </a:p>
          <a:p>
            <a:pPr lvl="2" eaLnBrk="1" latinLnBrk="0" hangingPunct="1"/>
            <a:r>
              <a:rPr kumimoji="0" lang="de-DE" dirty="0" smtClean="0"/>
              <a:t>Dritte Ebene</a:t>
            </a:r>
          </a:p>
          <a:p>
            <a:pPr lvl="3" eaLnBrk="1" latinLnBrk="0" hangingPunct="1"/>
            <a:r>
              <a:rPr kumimoji="0" lang="de-DE" dirty="0" smtClean="0"/>
              <a:t>Vierte Ebene</a:t>
            </a:r>
          </a:p>
          <a:p>
            <a:pPr lvl="4" eaLnBrk="1" latinLnBrk="0" hangingPunct="1"/>
            <a:r>
              <a:rPr kumimoji="0" lang="de-DE" dirty="0" smtClean="0"/>
              <a:t>Fünfte Ebene</a:t>
            </a:r>
            <a:endParaRPr kumimoji="0" lang="en-US" dirty="0"/>
          </a:p>
        </p:txBody>
      </p:sp>
      <p:sp>
        <p:nvSpPr>
          <p:cNvPr id="14" name="Datumsplatzhalter 13"/>
          <p:cNvSpPr>
            <a:spLocks noGrp="1"/>
          </p:cNvSpPr>
          <p:nvPr>
            <p:ph type="dt" sz="half" idx="2"/>
          </p:nvPr>
        </p:nvSpPr>
        <p:spPr>
          <a:xfrm>
            <a:off x="7326048" y="6248400"/>
            <a:ext cx="1440000" cy="365125"/>
          </a:xfrm>
          <a:prstGeom prst="rect">
            <a:avLst/>
          </a:prstGeom>
        </p:spPr>
        <p:txBody>
          <a:bodyPr vert="horz" anchor="ctr" anchorCtr="0"/>
          <a:lstStyle>
            <a:lvl1pPr algn="r" eaLnBrk="1" latinLnBrk="0" hangingPunct="1">
              <a:defRPr kumimoji="0" sz="1400">
                <a:solidFill>
                  <a:schemeClr val="tx2"/>
                </a:solidFill>
              </a:defRPr>
            </a:lvl1pPr>
          </a:lstStyle>
          <a:p>
            <a:r>
              <a:rPr lang="de-DE" smtClean="0"/>
              <a:t>v2.0</a:t>
            </a:r>
            <a:endParaRPr lang="en-US" dirty="0"/>
          </a:p>
        </p:txBody>
      </p:sp>
      <p:sp>
        <p:nvSpPr>
          <p:cNvPr id="3" name="Fußzeilenplatzhalter 2"/>
          <p:cNvSpPr>
            <a:spLocks noGrp="1"/>
          </p:cNvSpPr>
          <p:nvPr>
            <p:ph type="ftr" sz="quarter" idx="3"/>
          </p:nvPr>
        </p:nvSpPr>
        <p:spPr>
          <a:xfrm>
            <a:off x="2123728" y="6248206"/>
            <a:ext cx="5112568" cy="365125"/>
          </a:xfrm>
          <a:prstGeom prst="rect">
            <a:avLst/>
          </a:prstGeom>
        </p:spPr>
        <p:txBody>
          <a:bodyPr vert="horz" anchor="ctr"/>
          <a:lstStyle>
            <a:lvl1pPr algn="ctr" eaLnBrk="1" latinLnBrk="0" hangingPunct="1">
              <a:defRPr kumimoji="0" sz="1400">
                <a:solidFill>
                  <a:schemeClr val="tx2"/>
                </a:solidFill>
              </a:defRPr>
            </a:lvl1pPr>
          </a:lstStyle>
          <a:p>
            <a:r>
              <a:rPr lang="de-CH" smtClean="0"/>
              <a:t>Programmieren / Kapitel 1 - Erste Schritte</a:t>
            </a:r>
            <a:endParaRPr lang="en-US" dirty="0"/>
          </a:p>
        </p:txBody>
      </p:sp>
      <p:sp>
        <p:nvSpPr>
          <p:cNvPr id="7" name="Rechteck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hteck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hteck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Foliennummernplatzhalter 22"/>
          <p:cNvSpPr>
            <a:spLocks noGrp="1"/>
          </p:cNvSpPr>
          <p:nvPr>
            <p:ph type="sldNum" sz="quarter" idx="4"/>
          </p:nvPr>
        </p:nvSpPr>
        <p:spPr>
          <a:xfrm>
            <a:off x="0" y="1196752"/>
            <a:ext cx="533400" cy="39541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‹Nr.›</a:t>
            </a:fld>
            <a:endParaRPr kumimoji="0" lang="en-US" sz="1400" b="1" dirty="0">
              <a:solidFill>
                <a:srgbClr val="FFFFFF"/>
              </a:solidFill>
            </a:endParaRPr>
          </a:p>
        </p:txBody>
      </p:sp>
      <p:sp>
        <p:nvSpPr>
          <p:cNvPr id="11" name="Textfeld 10"/>
          <p:cNvSpPr txBox="1"/>
          <p:nvPr/>
        </p:nvSpPr>
        <p:spPr>
          <a:xfrm>
            <a:off x="611560" y="6282000"/>
            <a:ext cx="1440000" cy="307777"/>
          </a:xfrm>
          <a:prstGeom prst="rect">
            <a:avLst/>
          </a:prstGeom>
          <a:noFill/>
        </p:spPr>
        <p:txBody>
          <a:bodyPr wrap="square" rtlCol="0">
            <a:spAutoFit/>
          </a:bodyPr>
          <a:lstStyle/>
          <a:p>
            <a:r>
              <a:rPr kumimoji="0" lang="de-CH" sz="1400" kern="1200" dirty="0" smtClean="0">
                <a:solidFill>
                  <a:schemeClr val="tx2"/>
                </a:solidFill>
                <a:latin typeface="+mn-lt"/>
                <a:ea typeface="+mn-ea"/>
                <a:cs typeface="+mn-cs"/>
              </a:rPr>
              <a:t>Marco Jakob</a:t>
            </a:r>
            <a:endParaRPr kumimoji="0" lang="de-DE" sz="1400" kern="1200" dirty="0">
              <a:solidFill>
                <a:schemeClr val="tx2"/>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png"/><Relationship Id="rId5" Type="http://schemas.microsoft.com/office/2007/relationships/hdphoto" Target="../media/hdphoto1.wdp"/><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Programmieren</a:t>
            </a:r>
            <a:endParaRPr lang="de-DE" dirty="0"/>
          </a:p>
        </p:txBody>
      </p:sp>
      <p:sp>
        <p:nvSpPr>
          <p:cNvPr id="3" name="Untertitel 2"/>
          <p:cNvSpPr>
            <a:spLocks noGrp="1"/>
          </p:cNvSpPr>
          <p:nvPr>
            <p:ph type="subTitle" idx="1"/>
          </p:nvPr>
        </p:nvSpPr>
        <p:spPr/>
        <p:txBody>
          <a:bodyPr/>
          <a:lstStyle/>
          <a:p>
            <a:r>
              <a:rPr lang="de-DE" dirty="0" smtClean="0"/>
              <a:t>Kapitel 1 – </a:t>
            </a:r>
            <a:r>
              <a:rPr lang="de-DE" smtClean="0"/>
              <a:t>Erste Schritte</a:t>
            </a:r>
            <a:endParaRPr lang="de-D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Aufgabe 6 – Kleeblätter legen</a:t>
            </a:r>
            <a:endParaRPr lang="de-CH" dirty="0"/>
          </a:p>
        </p:txBody>
      </p:sp>
      <p:sp>
        <p:nvSpPr>
          <p:cNvPr id="3" name="Datumsplatzhalter 2"/>
          <p:cNvSpPr>
            <a:spLocks noGrp="1"/>
          </p:cNvSpPr>
          <p:nvPr>
            <p:ph type="dt" sz="half" idx="10"/>
          </p:nvPr>
        </p:nvSpPr>
        <p:spPr/>
        <p:txBody>
          <a:bodyPr/>
          <a:lstStyle/>
          <a:p>
            <a:r>
              <a:rPr lang="de-DE" smtClean="0"/>
              <a:t>v2.0</a:t>
            </a:r>
            <a:endParaRPr lang="en-US" dirty="0"/>
          </a:p>
        </p:txBody>
      </p:sp>
      <p:sp>
        <p:nvSpPr>
          <p:cNvPr id="4" name="Fußzeilenplatzhalter 3"/>
          <p:cNvSpPr>
            <a:spLocks noGrp="1"/>
          </p:cNvSpPr>
          <p:nvPr>
            <p:ph type="ftr" sz="quarter" idx="11"/>
          </p:nvPr>
        </p:nvSpPr>
        <p:spPr/>
        <p:txBody>
          <a:bodyPr/>
          <a:lstStyle/>
          <a:p>
            <a:r>
              <a:rPr kumimoji="0" lang="de-CH" smtClean="0"/>
              <a:t>Programmieren / Kapitel 1 - Erste Schritte</a:t>
            </a:r>
            <a:endParaRPr kumimoji="0" lang="en-US" dirty="0"/>
          </a:p>
        </p:txBody>
      </p:sp>
      <p:sp>
        <p:nvSpPr>
          <p:cNvPr id="5" name="Foliennummernplatzhalter 4"/>
          <p:cNvSpPr>
            <a:spLocks noGrp="1"/>
          </p:cNvSpPr>
          <p:nvPr>
            <p:ph type="sldNum" sz="quarter" idx="12"/>
          </p:nvPr>
        </p:nvSpPr>
        <p:spPr/>
        <p:txBody>
          <a:bodyPr/>
          <a:lstStyle/>
          <a:p>
            <a:fld id="{F0C94032-CD4C-4C25-B0C2-CEC720522D92}" type="slidenum">
              <a:rPr kumimoji="0" lang="en-US" smtClean="0"/>
              <a:pPr/>
              <a:t>10</a:t>
            </a:fld>
            <a:endParaRPr kumimoji="0" lang="en-US" dirty="0">
              <a:solidFill>
                <a:srgbClr val="FFFFFF"/>
              </a:solidFill>
            </a:endParaRPr>
          </a:p>
        </p:txBody>
      </p:sp>
      <p:sp>
        <p:nvSpPr>
          <p:cNvPr id="6" name="Inhaltsplatzhalter 5"/>
          <p:cNvSpPr>
            <a:spLocks noGrp="1"/>
          </p:cNvSpPr>
          <p:nvPr>
            <p:ph sz="quarter" idx="1"/>
          </p:nvPr>
        </p:nvSpPr>
        <p:spPr/>
        <p:txBody>
          <a:bodyPr>
            <a:normAutofit/>
          </a:bodyPr>
          <a:lstStyle/>
          <a:p>
            <a:pPr marL="0" lvl="0" indent="0">
              <a:lnSpc>
                <a:spcPct val="120000"/>
              </a:lnSpc>
              <a:spcAft>
                <a:spcPts val="1000"/>
              </a:spcAft>
              <a:buNone/>
            </a:pPr>
            <a:r>
              <a:rPr lang="de-CH" sz="2000" dirty="0"/>
              <a:t>Ändern Sie den Inhalt der </a:t>
            </a:r>
            <a:r>
              <a:rPr lang="de-CH" sz="2000" dirty="0" err="1"/>
              <a:t>act</a:t>
            </a:r>
            <a:r>
              <a:rPr lang="de-CH" sz="2000" dirty="0"/>
              <a:t>()-Methode so, dass Kara zuerst einen Schritt macht, dann ein Kleeblatt legt und wieder einen Schritt macht. (Am Anfang der Klasse finden Sie als Kommentar alle Aktionen, die Kara durchführen kann.)</a:t>
            </a:r>
            <a:endParaRPr lang="de-CH" sz="2000" b="1" dirty="0">
              <a:effectLst/>
              <a:latin typeface="Calibri"/>
              <a:ea typeface="Times New Roman"/>
              <a:cs typeface="Times New Roman"/>
            </a:endParaRPr>
          </a:p>
        </p:txBody>
      </p:sp>
      <p:sp>
        <p:nvSpPr>
          <p:cNvPr id="13" name="Abgerundetes Rechteck 12"/>
          <p:cNvSpPr/>
          <p:nvPr/>
        </p:nvSpPr>
        <p:spPr>
          <a:xfrm>
            <a:off x="6300192" y="4878660"/>
            <a:ext cx="1656184"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de-CH" dirty="0" smtClean="0"/>
              <a:t>Demo Kara 06 </a:t>
            </a:r>
            <a:endParaRPr lang="de-CH" dirty="0"/>
          </a:p>
        </p:txBody>
      </p:sp>
    </p:spTree>
    <p:extLst>
      <p:ext uri="{BB962C8B-B14F-4D97-AF65-F5344CB8AC3E}">
        <p14:creationId xmlns:p14="http://schemas.microsoft.com/office/powerpoint/2010/main" val="1823725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Aufgabe 7 – Um Baum herum</a:t>
            </a:r>
            <a:endParaRPr lang="de-CH" dirty="0"/>
          </a:p>
        </p:txBody>
      </p:sp>
      <p:sp>
        <p:nvSpPr>
          <p:cNvPr id="3" name="Datumsplatzhalter 2"/>
          <p:cNvSpPr>
            <a:spLocks noGrp="1"/>
          </p:cNvSpPr>
          <p:nvPr>
            <p:ph type="dt" sz="half" idx="10"/>
          </p:nvPr>
        </p:nvSpPr>
        <p:spPr/>
        <p:txBody>
          <a:bodyPr/>
          <a:lstStyle/>
          <a:p>
            <a:r>
              <a:rPr lang="de-DE" smtClean="0"/>
              <a:t>v2.0</a:t>
            </a:r>
            <a:endParaRPr lang="en-US" dirty="0"/>
          </a:p>
        </p:txBody>
      </p:sp>
      <p:sp>
        <p:nvSpPr>
          <p:cNvPr id="4" name="Fußzeilenplatzhalter 3"/>
          <p:cNvSpPr>
            <a:spLocks noGrp="1"/>
          </p:cNvSpPr>
          <p:nvPr>
            <p:ph type="ftr" sz="quarter" idx="11"/>
          </p:nvPr>
        </p:nvSpPr>
        <p:spPr/>
        <p:txBody>
          <a:bodyPr/>
          <a:lstStyle/>
          <a:p>
            <a:r>
              <a:rPr kumimoji="0" lang="de-CH" smtClean="0"/>
              <a:t>Programmieren / Kapitel 1 - Erste Schritte</a:t>
            </a:r>
            <a:endParaRPr kumimoji="0" lang="en-US" dirty="0"/>
          </a:p>
        </p:txBody>
      </p:sp>
      <p:sp>
        <p:nvSpPr>
          <p:cNvPr id="5" name="Foliennummernplatzhalter 4"/>
          <p:cNvSpPr>
            <a:spLocks noGrp="1"/>
          </p:cNvSpPr>
          <p:nvPr>
            <p:ph type="sldNum" sz="quarter" idx="12"/>
          </p:nvPr>
        </p:nvSpPr>
        <p:spPr/>
        <p:txBody>
          <a:bodyPr/>
          <a:lstStyle/>
          <a:p>
            <a:fld id="{F0C94032-CD4C-4C25-B0C2-CEC720522D92}" type="slidenum">
              <a:rPr kumimoji="0" lang="en-US" smtClean="0"/>
              <a:pPr/>
              <a:t>11</a:t>
            </a:fld>
            <a:endParaRPr kumimoji="0" lang="en-US" dirty="0">
              <a:solidFill>
                <a:srgbClr val="FFFFFF"/>
              </a:solidFill>
            </a:endParaRPr>
          </a:p>
        </p:txBody>
      </p:sp>
      <p:sp>
        <p:nvSpPr>
          <p:cNvPr id="6" name="Inhaltsplatzhalter 5"/>
          <p:cNvSpPr>
            <a:spLocks noGrp="1"/>
          </p:cNvSpPr>
          <p:nvPr>
            <p:ph sz="quarter" idx="1"/>
          </p:nvPr>
        </p:nvSpPr>
        <p:spPr/>
        <p:txBody>
          <a:bodyPr>
            <a:normAutofit/>
          </a:bodyPr>
          <a:lstStyle/>
          <a:p>
            <a:pPr marL="0" lvl="0" indent="0">
              <a:lnSpc>
                <a:spcPct val="120000"/>
              </a:lnSpc>
              <a:spcAft>
                <a:spcPts val="1000"/>
              </a:spcAft>
              <a:buNone/>
            </a:pPr>
            <a:r>
              <a:rPr lang="de-CH" sz="2000" dirty="0"/>
              <a:t>Schreiben Sie ein Programm, welches Kara auf dem angegebenen Weg zum Kleeblatt führt. Er muss dabei um die Bäume herumlaufen. Beim Kleeblatt angekommen soll </a:t>
            </a:r>
            <a:r>
              <a:rPr lang="de-CH" sz="2000" dirty="0" smtClean="0"/>
              <a:t>er </a:t>
            </a:r>
            <a:r>
              <a:rPr lang="de-CH" sz="2000" dirty="0"/>
              <a:t>es aufheben.</a:t>
            </a:r>
            <a:endParaRPr lang="de-CH" sz="2000" b="1" dirty="0">
              <a:effectLst/>
              <a:latin typeface="Calibri"/>
              <a:ea typeface="Times New Roman"/>
              <a:cs typeface="Times New Roman"/>
            </a:endParaRPr>
          </a:p>
        </p:txBody>
      </p:sp>
      <p:sp>
        <p:nvSpPr>
          <p:cNvPr id="13" name="Abgerundetes Rechteck 12"/>
          <p:cNvSpPr/>
          <p:nvPr/>
        </p:nvSpPr>
        <p:spPr>
          <a:xfrm>
            <a:off x="6804248" y="4880520"/>
            <a:ext cx="1656184"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de-CH" dirty="0" smtClean="0"/>
              <a:t>Demo Kara 07 </a:t>
            </a:r>
            <a:endParaRPr lang="de-CH" dirty="0"/>
          </a:p>
        </p:txBody>
      </p:sp>
      <p:pic>
        <p:nvPicPr>
          <p:cNvPr id="9" name="Grafik 8" descr="C:\Users\Marco Jakob\AppData\Local\Microsoft\Windows\Temporary Internet Files\Content.Word\findleaf1-world.gif"/>
          <p:cNvPicPr/>
          <p:nvPr/>
        </p:nvPicPr>
        <p:blipFill>
          <a:blip r:embed="rId2">
            <a:extLst>
              <a:ext uri="{28A0092B-C50C-407E-A947-70E740481C1C}">
                <a14:useLocalDpi xmlns:a14="http://schemas.microsoft.com/office/drawing/2010/main" val="0"/>
              </a:ext>
            </a:extLst>
          </a:blip>
          <a:srcRect/>
          <a:stretch>
            <a:fillRect/>
          </a:stretch>
        </p:blipFill>
        <p:spPr bwMode="auto">
          <a:xfrm>
            <a:off x="4409640" y="2923448"/>
            <a:ext cx="4050791" cy="1506810"/>
          </a:xfrm>
          <a:prstGeom prst="rect">
            <a:avLst/>
          </a:prstGeom>
          <a:noFill/>
          <a:ln>
            <a:noFill/>
          </a:ln>
        </p:spPr>
      </p:pic>
      <p:sp>
        <p:nvSpPr>
          <p:cNvPr id="7" name="Textfeld 6"/>
          <p:cNvSpPr txBox="1"/>
          <p:nvPr/>
        </p:nvSpPr>
        <p:spPr>
          <a:xfrm>
            <a:off x="683568" y="2836540"/>
            <a:ext cx="2304256" cy="3323987"/>
          </a:xfrm>
          <a:prstGeom prst="rect">
            <a:avLst/>
          </a:prstGeom>
          <a:noFill/>
        </p:spPr>
        <p:txBody>
          <a:bodyPr wrap="square" rtlCol="0">
            <a:spAutoFit/>
          </a:bodyPr>
          <a:lstStyle/>
          <a:p>
            <a:r>
              <a:rPr lang="en-US" sz="1400" dirty="0">
                <a:latin typeface="Times New Roman" pitchFamily="18" charset="0"/>
                <a:cs typeface="Times New Roman" pitchFamily="18" charset="0"/>
              </a:rPr>
              <a:t>public void act() </a:t>
            </a:r>
          </a:p>
          <a:p>
            <a:r>
              <a:rPr lang="en-US" sz="1400" dirty="0">
                <a:latin typeface="Times New Roman" pitchFamily="18" charset="0"/>
                <a:cs typeface="Times New Roman" pitchFamily="18" charset="0"/>
              </a:rPr>
              <a:t>    {</a:t>
            </a:r>
          </a:p>
          <a:p>
            <a:r>
              <a:rPr lang="en-US" sz="1400" dirty="0">
                <a:latin typeface="Times New Roman" pitchFamily="18" charset="0"/>
                <a:cs typeface="Times New Roman" pitchFamily="18" charset="0"/>
              </a:rPr>
              <a:t>        move();</a:t>
            </a:r>
          </a:p>
          <a:p>
            <a:r>
              <a:rPr lang="en-US" sz="1400" dirty="0">
                <a:latin typeface="Times New Roman" pitchFamily="18" charset="0"/>
                <a:cs typeface="Times New Roman" pitchFamily="18" charset="0"/>
              </a:rPr>
              <a:t>        </a:t>
            </a:r>
          </a:p>
          <a:p>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turnLeft</a:t>
            </a:r>
            <a:r>
              <a:rPr lang="en-US" sz="1400" dirty="0">
                <a:latin typeface="Times New Roman" pitchFamily="18" charset="0"/>
                <a:cs typeface="Times New Roman" pitchFamily="18" charset="0"/>
              </a:rPr>
              <a:t>(); </a:t>
            </a:r>
          </a:p>
          <a:p>
            <a:r>
              <a:rPr lang="en-US" sz="1400" dirty="0">
                <a:latin typeface="Times New Roman" pitchFamily="18" charset="0"/>
                <a:cs typeface="Times New Roman" pitchFamily="18" charset="0"/>
              </a:rPr>
              <a:t>        move();</a:t>
            </a:r>
          </a:p>
          <a:p>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turnRight</a:t>
            </a:r>
            <a:r>
              <a:rPr lang="en-US" sz="1400" dirty="0">
                <a:latin typeface="Times New Roman" pitchFamily="18" charset="0"/>
                <a:cs typeface="Times New Roman" pitchFamily="18" charset="0"/>
              </a:rPr>
              <a:t>();</a:t>
            </a:r>
          </a:p>
          <a:p>
            <a:r>
              <a:rPr lang="en-US" sz="1400" dirty="0">
                <a:latin typeface="Times New Roman" pitchFamily="18" charset="0"/>
                <a:cs typeface="Times New Roman" pitchFamily="18" charset="0"/>
              </a:rPr>
              <a:t>        move();</a:t>
            </a:r>
          </a:p>
          <a:p>
            <a:r>
              <a:rPr lang="en-US" sz="1400" dirty="0">
                <a:latin typeface="Times New Roman" pitchFamily="18" charset="0"/>
                <a:cs typeface="Times New Roman" pitchFamily="18" charset="0"/>
              </a:rPr>
              <a:t>        move();</a:t>
            </a:r>
          </a:p>
          <a:p>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turnRight</a:t>
            </a:r>
            <a:r>
              <a:rPr lang="en-US" sz="1400" dirty="0">
                <a:latin typeface="Times New Roman" pitchFamily="18" charset="0"/>
                <a:cs typeface="Times New Roman" pitchFamily="18" charset="0"/>
              </a:rPr>
              <a:t>();</a:t>
            </a:r>
          </a:p>
          <a:p>
            <a:r>
              <a:rPr lang="en-US" sz="1400" dirty="0">
                <a:latin typeface="Times New Roman" pitchFamily="18" charset="0"/>
                <a:cs typeface="Times New Roman" pitchFamily="18" charset="0"/>
              </a:rPr>
              <a:t>        move();</a:t>
            </a:r>
          </a:p>
          <a:p>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turnLeft</a:t>
            </a:r>
            <a:r>
              <a:rPr lang="en-US" sz="1400" dirty="0">
                <a:latin typeface="Times New Roman" pitchFamily="18" charset="0"/>
                <a:cs typeface="Times New Roman" pitchFamily="18" charset="0"/>
              </a:rPr>
              <a:t>();</a:t>
            </a:r>
          </a:p>
          <a:p>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    }</a:t>
            </a:r>
            <a:endParaRPr lang="de-CH" sz="1400" dirty="0">
              <a:latin typeface="Times New Roman" pitchFamily="18" charset="0"/>
              <a:cs typeface="Times New Roman" pitchFamily="18" charset="0"/>
            </a:endParaRPr>
          </a:p>
        </p:txBody>
      </p:sp>
    </p:spTree>
    <p:extLst>
      <p:ext uri="{BB962C8B-B14F-4D97-AF65-F5344CB8AC3E}">
        <p14:creationId xmlns:p14="http://schemas.microsoft.com/office/powerpoint/2010/main" val="2125972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CH" dirty="0" smtClean="0"/>
              <a:t>Aufgabe 8 – Um Baum Methode</a:t>
            </a:r>
            <a:endParaRPr lang="de-CH" dirty="0"/>
          </a:p>
        </p:txBody>
      </p:sp>
      <p:sp>
        <p:nvSpPr>
          <p:cNvPr id="3" name="Datumsplatzhalter 2"/>
          <p:cNvSpPr>
            <a:spLocks noGrp="1"/>
          </p:cNvSpPr>
          <p:nvPr>
            <p:ph type="dt" sz="half" idx="10"/>
          </p:nvPr>
        </p:nvSpPr>
        <p:spPr/>
        <p:txBody>
          <a:bodyPr/>
          <a:lstStyle/>
          <a:p>
            <a:r>
              <a:rPr lang="de-DE" smtClean="0"/>
              <a:t>v2.0</a:t>
            </a:r>
            <a:endParaRPr lang="en-US" dirty="0"/>
          </a:p>
        </p:txBody>
      </p:sp>
      <p:sp>
        <p:nvSpPr>
          <p:cNvPr id="4" name="Fußzeilenplatzhalter 3"/>
          <p:cNvSpPr>
            <a:spLocks noGrp="1"/>
          </p:cNvSpPr>
          <p:nvPr>
            <p:ph type="ftr" sz="quarter" idx="11"/>
          </p:nvPr>
        </p:nvSpPr>
        <p:spPr/>
        <p:txBody>
          <a:bodyPr/>
          <a:lstStyle/>
          <a:p>
            <a:r>
              <a:rPr kumimoji="0" lang="de-CH" smtClean="0"/>
              <a:t>Programmieren / Kapitel 1 - Erste Schritte</a:t>
            </a:r>
            <a:endParaRPr kumimoji="0" lang="en-US" dirty="0"/>
          </a:p>
        </p:txBody>
      </p:sp>
      <p:sp>
        <p:nvSpPr>
          <p:cNvPr id="5" name="Foliennummernplatzhalter 4"/>
          <p:cNvSpPr>
            <a:spLocks noGrp="1"/>
          </p:cNvSpPr>
          <p:nvPr>
            <p:ph type="sldNum" sz="quarter" idx="12"/>
          </p:nvPr>
        </p:nvSpPr>
        <p:spPr/>
        <p:txBody>
          <a:bodyPr/>
          <a:lstStyle/>
          <a:p>
            <a:fld id="{F0C94032-CD4C-4C25-B0C2-CEC720522D92}" type="slidenum">
              <a:rPr kumimoji="0" lang="en-US" smtClean="0"/>
              <a:pPr/>
              <a:t>12</a:t>
            </a:fld>
            <a:endParaRPr kumimoji="0" lang="en-US" dirty="0">
              <a:solidFill>
                <a:srgbClr val="FFFFFF"/>
              </a:solidFill>
            </a:endParaRPr>
          </a:p>
        </p:txBody>
      </p:sp>
      <p:sp>
        <p:nvSpPr>
          <p:cNvPr id="6" name="Inhaltsplatzhalter 5"/>
          <p:cNvSpPr>
            <a:spLocks noGrp="1"/>
          </p:cNvSpPr>
          <p:nvPr>
            <p:ph sz="quarter" idx="1"/>
          </p:nvPr>
        </p:nvSpPr>
        <p:spPr/>
        <p:txBody>
          <a:bodyPr>
            <a:normAutofit/>
          </a:bodyPr>
          <a:lstStyle/>
          <a:p>
            <a:pPr marL="0" indent="0">
              <a:lnSpc>
                <a:spcPct val="120000"/>
              </a:lnSpc>
              <a:spcAft>
                <a:spcPts val="1000"/>
              </a:spcAft>
              <a:buNone/>
            </a:pPr>
            <a:r>
              <a:rPr lang="de-CH" sz="2000" dirty="0"/>
              <a:t>Schreiben Sie zwischen die geschweiften Klammern der Methode </a:t>
            </a:r>
            <a:r>
              <a:rPr lang="de-CH" sz="2000" i="1" dirty="0" err="1" smtClean="0"/>
              <a:t>goAroundTree</a:t>
            </a:r>
            <a:r>
              <a:rPr lang="de-CH" sz="2000" i="1" dirty="0" smtClean="0"/>
              <a:t>() </a:t>
            </a:r>
            <a:r>
              <a:rPr lang="de-CH" sz="2000" dirty="0" smtClean="0"/>
              <a:t>die </a:t>
            </a:r>
            <a:r>
              <a:rPr lang="de-CH" sz="2000" dirty="0"/>
              <a:t>Befehle, die es braucht, um </a:t>
            </a:r>
            <a:r>
              <a:rPr lang="de-CH" sz="2000" dirty="0" err="1"/>
              <a:t>um</a:t>
            </a:r>
            <a:r>
              <a:rPr lang="de-CH" sz="2000" dirty="0"/>
              <a:t> den Baum zu kommen</a:t>
            </a:r>
            <a:r>
              <a:rPr lang="de-CH" sz="2000" dirty="0" smtClean="0"/>
              <a:t>.</a:t>
            </a:r>
            <a:endParaRPr lang="de-CH" sz="2000" dirty="0"/>
          </a:p>
        </p:txBody>
      </p:sp>
      <p:sp>
        <p:nvSpPr>
          <p:cNvPr id="13" name="Abgerundetes Rechteck 12"/>
          <p:cNvSpPr/>
          <p:nvPr/>
        </p:nvSpPr>
        <p:spPr>
          <a:xfrm>
            <a:off x="6804248" y="4880520"/>
            <a:ext cx="1656184"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de-CH" dirty="0" smtClean="0"/>
              <a:t>Demo Kara 08 </a:t>
            </a:r>
            <a:endParaRPr lang="de-CH" dirty="0"/>
          </a:p>
        </p:txBody>
      </p:sp>
      <p:pic>
        <p:nvPicPr>
          <p:cNvPr id="9" name="Grafik 8" descr="C:\Users\Marco Jakob\AppData\Local\Microsoft\Windows\Temporary Internet Files\Content.Word\findleaf1-world.gif"/>
          <p:cNvPicPr/>
          <p:nvPr/>
        </p:nvPicPr>
        <p:blipFill>
          <a:blip r:embed="rId2">
            <a:extLst>
              <a:ext uri="{28A0092B-C50C-407E-A947-70E740481C1C}">
                <a14:useLocalDpi xmlns:a14="http://schemas.microsoft.com/office/drawing/2010/main" val="0"/>
              </a:ext>
            </a:extLst>
          </a:blip>
          <a:srcRect/>
          <a:stretch>
            <a:fillRect/>
          </a:stretch>
        </p:blipFill>
        <p:spPr bwMode="auto">
          <a:xfrm>
            <a:off x="4422961" y="2780928"/>
            <a:ext cx="4050791" cy="1506810"/>
          </a:xfrm>
          <a:prstGeom prst="rect">
            <a:avLst/>
          </a:prstGeom>
          <a:noFill/>
          <a:ln>
            <a:noFill/>
          </a:ln>
        </p:spPr>
      </p:pic>
      <p:sp>
        <p:nvSpPr>
          <p:cNvPr id="10" name="Textfeld 9"/>
          <p:cNvSpPr txBox="1"/>
          <p:nvPr/>
        </p:nvSpPr>
        <p:spPr>
          <a:xfrm>
            <a:off x="467544" y="2996952"/>
            <a:ext cx="3672408" cy="3139321"/>
          </a:xfrm>
          <a:prstGeom prst="rect">
            <a:avLst/>
          </a:prstGeom>
          <a:noFill/>
        </p:spPr>
        <p:txBody>
          <a:bodyPr wrap="square" rtlCol="0">
            <a:spAutoFit/>
          </a:bodyPr>
          <a:lstStyle/>
          <a:p>
            <a:r>
              <a:rPr lang="en-US" dirty="0">
                <a:latin typeface="Times New Roman" pitchFamily="18" charset="0"/>
                <a:cs typeface="Times New Roman" pitchFamily="18" charset="0"/>
              </a:rPr>
              <a:t> public void </a:t>
            </a:r>
            <a:r>
              <a:rPr lang="en-US" dirty="0" err="1" smtClean="0">
                <a:latin typeface="Times New Roman" pitchFamily="18" charset="0"/>
                <a:cs typeface="Times New Roman" pitchFamily="18" charset="0"/>
              </a:rPr>
              <a:t>goAroundTree</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turnLeft</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move();</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turnRight</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move();</a:t>
            </a:r>
          </a:p>
          <a:p>
            <a:r>
              <a:rPr lang="en-US" dirty="0">
                <a:latin typeface="Times New Roman" pitchFamily="18" charset="0"/>
                <a:cs typeface="Times New Roman" pitchFamily="18" charset="0"/>
              </a:rPr>
              <a:t>        move();</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turnRight</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move();</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turnLeft</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t>
            </a:r>
            <a:endParaRPr lang="de-CH" dirty="0">
              <a:latin typeface="Times New Roman" pitchFamily="18" charset="0"/>
              <a:cs typeface="Times New Roman" pitchFamily="18" charset="0"/>
            </a:endParaRPr>
          </a:p>
        </p:txBody>
      </p:sp>
    </p:spTree>
    <p:extLst>
      <p:ext uri="{BB962C8B-B14F-4D97-AF65-F5344CB8AC3E}">
        <p14:creationId xmlns:p14="http://schemas.microsoft.com/office/powerpoint/2010/main" val="37681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Ziele von Heute</a:t>
            </a:r>
            <a:endParaRPr lang="de-CH" dirty="0"/>
          </a:p>
        </p:txBody>
      </p:sp>
      <p:sp>
        <p:nvSpPr>
          <p:cNvPr id="3" name="Datumsplatzhalter 2"/>
          <p:cNvSpPr>
            <a:spLocks noGrp="1"/>
          </p:cNvSpPr>
          <p:nvPr>
            <p:ph type="dt" sz="half" idx="10"/>
          </p:nvPr>
        </p:nvSpPr>
        <p:spPr/>
        <p:txBody>
          <a:bodyPr/>
          <a:lstStyle/>
          <a:p>
            <a:r>
              <a:rPr lang="de-DE" smtClean="0"/>
              <a:t>v2.0</a:t>
            </a:r>
            <a:endParaRPr lang="en-US" dirty="0"/>
          </a:p>
        </p:txBody>
      </p:sp>
      <p:sp>
        <p:nvSpPr>
          <p:cNvPr id="4" name="Fußzeilenplatzhalter 3"/>
          <p:cNvSpPr>
            <a:spLocks noGrp="1"/>
          </p:cNvSpPr>
          <p:nvPr>
            <p:ph type="ftr" sz="quarter" idx="11"/>
          </p:nvPr>
        </p:nvSpPr>
        <p:spPr/>
        <p:txBody>
          <a:bodyPr/>
          <a:lstStyle/>
          <a:p>
            <a:r>
              <a:rPr kumimoji="0" lang="de-CH" smtClean="0"/>
              <a:t>Programmieren / Kapitel 1 - Erste Schritte</a:t>
            </a:r>
            <a:endParaRPr kumimoji="0" lang="en-US"/>
          </a:p>
        </p:txBody>
      </p:sp>
      <p:sp>
        <p:nvSpPr>
          <p:cNvPr id="5" name="Foliennummernplatzhalter 4"/>
          <p:cNvSpPr>
            <a:spLocks noGrp="1"/>
          </p:cNvSpPr>
          <p:nvPr>
            <p:ph type="sldNum" sz="quarter" idx="12"/>
          </p:nvPr>
        </p:nvSpPr>
        <p:spPr/>
        <p:txBody>
          <a:bodyPr/>
          <a:lstStyle/>
          <a:p>
            <a:fld id="{F0C94032-CD4C-4C25-B0C2-CEC720522D92}" type="slidenum">
              <a:rPr kumimoji="0" lang="en-US" smtClean="0"/>
              <a:pPr/>
              <a:t>2</a:t>
            </a:fld>
            <a:endParaRPr kumimoji="0" lang="en-US" dirty="0">
              <a:solidFill>
                <a:srgbClr val="FFFFFF"/>
              </a:solidFill>
            </a:endParaRPr>
          </a:p>
        </p:txBody>
      </p:sp>
      <p:sp>
        <p:nvSpPr>
          <p:cNvPr id="6" name="Inhaltsplatzhalter 5"/>
          <p:cNvSpPr>
            <a:spLocks noGrp="1"/>
          </p:cNvSpPr>
          <p:nvPr>
            <p:ph sz="quarter" idx="1"/>
          </p:nvPr>
        </p:nvSpPr>
        <p:spPr/>
        <p:txBody>
          <a:bodyPr/>
          <a:lstStyle/>
          <a:p>
            <a:r>
              <a:rPr lang="de-CH" dirty="0" err="1" smtClean="0"/>
              <a:t>Greenfoot</a:t>
            </a:r>
            <a:r>
              <a:rPr lang="de-CH" dirty="0" smtClean="0"/>
              <a:t> kennen lernen</a:t>
            </a:r>
          </a:p>
          <a:p>
            <a:r>
              <a:rPr lang="de-CH" dirty="0" smtClean="0"/>
              <a:t>Kara Szenario verstehen</a:t>
            </a:r>
          </a:p>
          <a:p>
            <a:r>
              <a:rPr lang="de-CH" dirty="0" smtClean="0"/>
              <a:t>Ausführen und schreiben von Programmen</a:t>
            </a:r>
            <a:endParaRPr lang="de-CH" dirty="0"/>
          </a:p>
        </p:txBody>
      </p:sp>
    </p:spTree>
    <p:extLst>
      <p:ext uri="{BB962C8B-B14F-4D97-AF65-F5344CB8AC3E}">
        <p14:creationId xmlns:p14="http://schemas.microsoft.com/office/powerpoint/2010/main" val="29263802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p:cNvPicPr/>
          <p:nvPr/>
        </p:nvPicPr>
        <p:blipFill>
          <a:blip r:embed="rId2"/>
          <a:stretch>
            <a:fillRect/>
          </a:stretch>
        </p:blipFill>
        <p:spPr>
          <a:xfrm>
            <a:off x="827583" y="1196751"/>
            <a:ext cx="7265161" cy="4700805"/>
          </a:xfrm>
          <a:prstGeom prst="rect">
            <a:avLst/>
          </a:prstGeom>
        </p:spPr>
      </p:pic>
      <p:sp>
        <p:nvSpPr>
          <p:cNvPr id="3" name="Datumsplatzhalter 2"/>
          <p:cNvSpPr>
            <a:spLocks noGrp="1"/>
          </p:cNvSpPr>
          <p:nvPr>
            <p:ph type="dt" sz="half" idx="10"/>
          </p:nvPr>
        </p:nvSpPr>
        <p:spPr/>
        <p:txBody>
          <a:bodyPr/>
          <a:lstStyle/>
          <a:p>
            <a:r>
              <a:rPr lang="de-DE" smtClean="0"/>
              <a:t>v2.0</a:t>
            </a:r>
            <a:endParaRPr lang="en-US" dirty="0"/>
          </a:p>
        </p:txBody>
      </p:sp>
      <p:sp>
        <p:nvSpPr>
          <p:cNvPr id="4" name="Fußzeilenplatzhalter 3"/>
          <p:cNvSpPr>
            <a:spLocks noGrp="1"/>
          </p:cNvSpPr>
          <p:nvPr>
            <p:ph type="ftr" sz="quarter" idx="11"/>
          </p:nvPr>
        </p:nvSpPr>
        <p:spPr/>
        <p:txBody>
          <a:bodyPr/>
          <a:lstStyle/>
          <a:p>
            <a:r>
              <a:rPr kumimoji="0" lang="de-CH" smtClean="0"/>
              <a:t>Programmieren / Kapitel 1 - Erste Schritte</a:t>
            </a:r>
            <a:endParaRPr kumimoji="0" lang="en-US" dirty="0"/>
          </a:p>
        </p:txBody>
      </p:sp>
      <p:sp>
        <p:nvSpPr>
          <p:cNvPr id="5" name="Foliennummernplatzhalter 4"/>
          <p:cNvSpPr>
            <a:spLocks noGrp="1"/>
          </p:cNvSpPr>
          <p:nvPr>
            <p:ph type="sldNum" sz="quarter" idx="12"/>
          </p:nvPr>
        </p:nvSpPr>
        <p:spPr/>
        <p:txBody>
          <a:bodyPr/>
          <a:lstStyle/>
          <a:p>
            <a:fld id="{F0C94032-CD4C-4C25-B0C2-CEC720522D92}" type="slidenum">
              <a:rPr kumimoji="0" lang="en-US" smtClean="0"/>
              <a:pPr/>
              <a:t>3</a:t>
            </a:fld>
            <a:endParaRPr kumimoji="0" lang="en-US" dirty="0">
              <a:solidFill>
                <a:srgbClr val="FFFFFF"/>
              </a:solidFill>
            </a:endParaRPr>
          </a:p>
        </p:txBody>
      </p:sp>
      <p:sp>
        <p:nvSpPr>
          <p:cNvPr id="2" name="Titel 1"/>
          <p:cNvSpPr>
            <a:spLocks noGrp="1"/>
          </p:cNvSpPr>
          <p:nvPr>
            <p:ph type="title" idx="4294967295"/>
          </p:nvPr>
        </p:nvSpPr>
        <p:spPr>
          <a:xfrm>
            <a:off x="990600" y="228600"/>
            <a:ext cx="8153400" cy="990600"/>
          </a:xfrm>
        </p:spPr>
        <p:txBody>
          <a:bodyPr/>
          <a:lstStyle/>
          <a:p>
            <a:r>
              <a:rPr lang="de-CH" dirty="0" err="1" smtClean="0"/>
              <a:t>Greenfoot</a:t>
            </a:r>
            <a:r>
              <a:rPr lang="de-CH" dirty="0" smtClean="0"/>
              <a:t> Oberfläche</a:t>
            </a:r>
            <a:endParaRPr lang="de-CH" dirty="0"/>
          </a:p>
        </p:txBody>
      </p:sp>
      <p:sp>
        <p:nvSpPr>
          <p:cNvPr id="10" name="Legende mit Linie 1 (ohne Rahmen) 9"/>
          <p:cNvSpPr/>
          <p:nvPr/>
        </p:nvSpPr>
        <p:spPr>
          <a:xfrm>
            <a:off x="8028384" y="2925967"/>
            <a:ext cx="1008112" cy="518160"/>
          </a:xfrm>
          <a:prstGeom prst="callout1">
            <a:avLst>
              <a:gd name="adj1" fmla="val 51165"/>
              <a:gd name="adj2" fmla="val 11764"/>
              <a:gd name="adj3" fmla="val 112500"/>
              <a:gd name="adj4" fmla="val -38333"/>
            </a:avLst>
          </a:prstGeom>
          <a:no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20000"/>
              </a:lnSpc>
              <a:spcAft>
                <a:spcPts val="1000"/>
              </a:spcAft>
            </a:pPr>
            <a:r>
              <a:rPr lang="de-CH" sz="1600" dirty="0">
                <a:effectLst/>
                <a:ea typeface="Times New Roman"/>
                <a:cs typeface="Times New Roman"/>
              </a:rPr>
              <a:t>Klassen-diagramm</a:t>
            </a:r>
            <a:endParaRPr lang="de-CH" sz="1100" dirty="0">
              <a:effectLst/>
              <a:ea typeface="Times New Roman"/>
              <a:cs typeface="Times New Roman"/>
            </a:endParaRPr>
          </a:p>
        </p:txBody>
      </p:sp>
      <p:sp>
        <p:nvSpPr>
          <p:cNvPr id="11" name="Legende mit Linie 1 (ohne Rahmen) 10"/>
          <p:cNvSpPr/>
          <p:nvPr/>
        </p:nvSpPr>
        <p:spPr>
          <a:xfrm>
            <a:off x="1658986" y="5897557"/>
            <a:ext cx="2264942" cy="314960"/>
          </a:xfrm>
          <a:prstGeom prst="callout1">
            <a:avLst>
              <a:gd name="adj1" fmla="val 16956"/>
              <a:gd name="adj2" fmla="val 8324"/>
              <a:gd name="adj3" fmla="val -67823"/>
              <a:gd name="adj4" fmla="val 2666"/>
            </a:avLst>
          </a:prstGeom>
          <a:no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20000"/>
              </a:lnSpc>
              <a:spcAft>
                <a:spcPts val="1000"/>
              </a:spcAft>
            </a:pPr>
            <a:r>
              <a:rPr lang="de-CH" sz="1600" dirty="0" err="1">
                <a:effectLst/>
                <a:ea typeface="Times New Roman"/>
                <a:cs typeface="Times New Roman"/>
              </a:rPr>
              <a:t>Greenfoot</a:t>
            </a:r>
            <a:r>
              <a:rPr lang="de-CH" sz="1600" dirty="0">
                <a:effectLst/>
                <a:ea typeface="Times New Roman"/>
                <a:cs typeface="Times New Roman"/>
              </a:rPr>
              <a:t>-Steuerung</a:t>
            </a:r>
            <a:endParaRPr lang="de-CH" sz="1100" dirty="0">
              <a:effectLst/>
              <a:ea typeface="Times New Roman"/>
              <a:cs typeface="Times New Roman"/>
            </a:endParaRPr>
          </a:p>
        </p:txBody>
      </p:sp>
      <p:sp>
        <p:nvSpPr>
          <p:cNvPr id="12" name="Legende mit Linie 1 (ohne Rahmen) 11"/>
          <p:cNvSpPr/>
          <p:nvPr/>
        </p:nvSpPr>
        <p:spPr>
          <a:xfrm>
            <a:off x="1475656" y="2553170"/>
            <a:ext cx="711200" cy="314960"/>
          </a:xfrm>
          <a:prstGeom prst="callout1">
            <a:avLst>
              <a:gd name="adj1" fmla="val 81472"/>
              <a:gd name="adj2" fmla="val 91864"/>
              <a:gd name="adj3" fmla="val 173094"/>
              <a:gd name="adj4" fmla="val 128886"/>
            </a:avLst>
          </a:prstGeom>
          <a:no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20000"/>
              </a:lnSpc>
              <a:spcAft>
                <a:spcPts val="1000"/>
              </a:spcAft>
            </a:pPr>
            <a:r>
              <a:rPr lang="de-CH" sz="1600" dirty="0">
                <a:effectLst/>
                <a:ea typeface="Times New Roman"/>
                <a:cs typeface="Times New Roman"/>
              </a:rPr>
              <a:t>Welt</a:t>
            </a:r>
            <a:endParaRPr lang="de-CH" sz="1100" dirty="0">
              <a:effectLst/>
              <a:ea typeface="Times New Roman"/>
              <a:cs typeface="Times New Roman"/>
            </a:endParaRPr>
          </a:p>
        </p:txBody>
      </p:sp>
    </p:spTree>
    <p:extLst>
      <p:ext uri="{BB962C8B-B14F-4D97-AF65-F5344CB8AC3E}">
        <p14:creationId xmlns:p14="http://schemas.microsoft.com/office/powerpoint/2010/main" val="261336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Aufgabe 2 – Interagieren</a:t>
            </a:r>
            <a:endParaRPr lang="de-CH" dirty="0"/>
          </a:p>
        </p:txBody>
      </p:sp>
      <p:sp>
        <p:nvSpPr>
          <p:cNvPr id="3" name="Datumsplatzhalter 2"/>
          <p:cNvSpPr>
            <a:spLocks noGrp="1"/>
          </p:cNvSpPr>
          <p:nvPr>
            <p:ph type="dt" sz="half" idx="10"/>
          </p:nvPr>
        </p:nvSpPr>
        <p:spPr/>
        <p:txBody>
          <a:bodyPr/>
          <a:lstStyle/>
          <a:p>
            <a:r>
              <a:rPr lang="de-DE" smtClean="0"/>
              <a:t>v2.0</a:t>
            </a:r>
            <a:endParaRPr lang="en-US" dirty="0"/>
          </a:p>
        </p:txBody>
      </p:sp>
      <p:sp>
        <p:nvSpPr>
          <p:cNvPr id="4" name="Fußzeilenplatzhalter 3"/>
          <p:cNvSpPr>
            <a:spLocks noGrp="1"/>
          </p:cNvSpPr>
          <p:nvPr>
            <p:ph type="ftr" sz="quarter" idx="11"/>
          </p:nvPr>
        </p:nvSpPr>
        <p:spPr/>
        <p:txBody>
          <a:bodyPr/>
          <a:lstStyle/>
          <a:p>
            <a:r>
              <a:rPr kumimoji="0" lang="de-CH" smtClean="0"/>
              <a:t>Programmieren / Kapitel 1 - Erste Schritte</a:t>
            </a:r>
            <a:endParaRPr kumimoji="0" lang="en-US"/>
          </a:p>
        </p:txBody>
      </p:sp>
      <p:sp>
        <p:nvSpPr>
          <p:cNvPr id="5" name="Foliennummernplatzhalter 4"/>
          <p:cNvSpPr>
            <a:spLocks noGrp="1"/>
          </p:cNvSpPr>
          <p:nvPr>
            <p:ph type="sldNum" sz="quarter" idx="12"/>
          </p:nvPr>
        </p:nvSpPr>
        <p:spPr/>
        <p:txBody>
          <a:bodyPr/>
          <a:lstStyle/>
          <a:p>
            <a:fld id="{F0C94032-CD4C-4C25-B0C2-CEC720522D92}" type="slidenum">
              <a:rPr kumimoji="0" lang="en-US" smtClean="0"/>
              <a:pPr/>
              <a:t>4</a:t>
            </a:fld>
            <a:endParaRPr kumimoji="0" lang="en-US" dirty="0">
              <a:solidFill>
                <a:srgbClr val="FFFFFF"/>
              </a:solidFill>
            </a:endParaRPr>
          </a:p>
        </p:txBody>
      </p:sp>
      <p:sp>
        <p:nvSpPr>
          <p:cNvPr id="6" name="Inhaltsplatzhalter 5"/>
          <p:cNvSpPr>
            <a:spLocks noGrp="1"/>
          </p:cNvSpPr>
          <p:nvPr>
            <p:ph sz="quarter" idx="1"/>
          </p:nvPr>
        </p:nvSpPr>
        <p:spPr/>
        <p:txBody>
          <a:bodyPr>
            <a:normAutofit fontScale="92500" lnSpcReduction="10000"/>
          </a:bodyPr>
          <a:lstStyle/>
          <a:p>
            <a:pPr marL="514350" indent="-514350">
              <a:buFont typeface="+mj-lt"/>
              <a:buAutoNum type="alphaLcParenR"/>
            </a:pPr>
            <a:r>
              <a:rPr lang="de-CH" dirty="0"/>
              <a:t>Was bewirkt die Methode </a:t>
            </a:r>
            <a:r>
              <a:rPr lang="de-CH" dirty="0" err="1"/>
              <a:t>move</a:t>
            </a:r>
            <a:r>
              <a:rPr lang="de-CH" dirty="0"/>
              <a:t>()?</a:t>
            </a:r>
          </a:p>
          <a:p>
            <a:pPr lvl="1"/>
            <a:r>
              <a:rPr lang="de-CH" b="1" dirty="0"/>
              <a:t>Kara geht ein Feld nach vorne.</a:t>
            </a:r>
          </a:p>
          <a:p>
            <a:pPr marL="514350" lvl="0" indent="-514350">
              <a:buFont typeface="+mj-lt"/>
              <a:buAutoNum type="alphaLcParenR"/>
            </a:pPr>
            <a:r>
              <a:rPr lang="de-CH" dirty="0"/>
              <a:t>Platzieren Sie zwei Karas in Ihrer Welt und sorgen Sie dafür, dass sie sich anschauen. Welche Methode brauchen Sie dazu?</a:t>
            </a:r>
          </a:p>
          <a:p>
            <a:pPr lvl="1"/>
            <a:r>
              <a:rPr lang="de-CH" b="1" dirty="0" err="1"/>
              <a:t>turnLeft</a:t>
            </a:r>
            <a:r>
              <a:rPr lang="de-CH" b="1" dirty="0"/>
              <a:t>() oder </a:t>
            </a:r>
            <a:r>
              <a:rPr lang="de-CH" b="1" dirty="0" err="1"/>
              <a:t>turnRight</a:t>
            </a:r>
            <a:r>
              <a:rPr lang="de-CH" b="1" dirty="0"/>
              <a:t>()</a:t>
            </a:r>
          </a:p>
          <a:p>
            <a:pPr marL="514350" lvl="0" indent="-514350">
              <a:buFont typeface="+mj-lt"/>
              <a:buAutoNum type="alphaLcParenR"/>
            </a:pPr>
            <a:r>
              <a:rPr lang="de-CH" dirty="0"/>
              <a:t>Testen Sie die weiteren Methoden. In welche zwei Arten können die Methoden unterteilt werden?</a:t>
            </a:r>
          </a:p>
          <a:p>
            <a:pPr lvl="1"/>
            <a:r>
              <a:rPr lang="de-CH" b="1" dirty="0"/>
              <a:t>Methoden mit </a:t>
            </a:r>
            <a:r>
              <a:rPr lang="de-CH" b="1" dirty="0" err="1"/>
              <a:t>void</a:t>
            </a:r>
            <a:r>
              <a:rPr lang="de-CH" b="1" dirty="0"/>
              <a:t>: führen nur eine Aktion aus.</a:t>
            </a:r>
          </a:p>
          <a:p>
            <a:pPr lvl="1"/>
            <a:r>
              <a:rPr lang="de-CH" b="1" dirty="0"/>
              <a:t>Methoden mit </a:t>
            </a:r>
            <a:r>
              <a:rPr lang="de-CH" b="1" dirty="0" err="1"/>
              <a:t>boolean</a:t>
            </a:r>
            <a:r>
              <a:rPr lang="de-CH" b="1" dirty="0"/>
              <a:t>: Öffnen ein Fenster mit dem Methodenergebnis.</a:t>
            </a:r>
          </a:p>
        </p:txBody>
      </p:sp>
    </p:spTree>
    <p:extLst>
      <p:ext uri="{BB962C8B-B14F-4D97-AF65-F5344CB8AC3E}">
        <p14:creationId xmlns:p14="http://schemas.microsoft.com/office/powerpoint/2010/main" val="2944120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Aufgabe 3 - Rückgabetypen</a:t>
            </a:r>
            <a:endParaRPr lang="de-CH" dirty="0"/>
          </a:p>
        </p:txBody>
      </p:sp>
      <p:sp>
        <p:nvSpPr>
          <p:cNvPr id="3" name="Datumsplatzhalter 2"/>
          <p:cNvSpPr>
            <a:spLocks noGrp="1"/>
          </p:cNvSpPr>
          <p:nvPr>
            <p:ph type="dt" sz="half" idx="10"/>
          </p:nvPr>
        </p:nvSpPr>
        <p:spPr/>
        <p:txBody>
          <a:bodyPr/>
          <a:lstStyle/>
          <a:p>
            <a:r>
              <a:rPr lang="de-DE" smtClean="0"/>
              <a:t>v2.0</a:t>
            </a:r>
            <a:endParaRPr lang="en-US" dirty="0"/>
          </a:p>
        </p:txBody>
      </p:sp>
      <p:sp>
        <p:nvSpPr>
          <p:cNvPr id="4" name="Fußzeilenplatzhalter 3"/>
          <p:cNvSpPr>
            <a:spLocks noGrp="1"/>
          </p:cNvSpPr>
          <p:nvPr>
            <p:ph type="ftr" sz="quarter" idx="11"/>
          </p:nvPr>
        </p:nvSpPr>
        <p:spPr/>
        <p:txBody>
          <a:bodyPr/>
          <a:lstStyle/>
          <a:p>
            <a:r>
              <a:rPr kumimoji="0" lang="de-CH" smtClean="0"/>
              <a:t>Programmieren / Kapitel 1 - Erste Schritte</a:t>
            </a:r>
            <a:endParaRPr kumimoji="0" lang="en-US" dirty="0"/>
          </a:p>
        </p:txBody>
      </p:sp>
      <p:sp>
        <p:nvSpPr>
          <p:cNvPr id="5" name="Foliennummernplatzhalter 4"/>
          <p:cNvSpPr>
            <a:spLocks noGrp="1"/>
          </p:cNvSpPr>
          <p:nvPr>
            <p:ph type="sldNum" sz="quarter" idx="12"/>
          </p:nvPr>
        </p:nvSpPr>
        <p:spPr/>
        <p:txBody>
          <a:bodyPr/>
          <a:lstStyle/>
          <a:p>
            <a:fld id="{F0C94032-CD4C-4C25-B0C2-CEC720522D92}" type="slidenum">
              <a:rPr kumimoji="0" lang="en-US" smtClean="0"/>
              <a:pPr/>
              <a:t>5</a:t>
            </a:fld>
            <a:endParaRPr kumimoji="0" lang="en-US" dirty="0">
              <a:solidFill>
                <a:srgbClr val="FFFFFF"/>
              </a:solidFill>
            </a:endParaRPr>
          </a:p>
        </p:txBody>
      </p:sp>
      <p:sp>
        <p:nvSpPr>
          <p:cNvPr id="6" name="Inhaltsplatzhalter 5"/>
          <p:cNvSpPr>
            <a:spLocks noGrp="1"/>
          </p:cNvSpPr>
          <p:nvPr>
            <p:ph sz="quarter" idx="1"/>
          </p:nvPr>
        </p:nvSpPr>
        <p:spPr/>
        <p:txBody>
          <a:bodyPr>
            <a:normAutofit fontScale="70000" lnSpcReduction="20000"/>
          </a:bodyPr>
          <a:lstStyle/>
          <a:p>
            <a:pPr marL="342900" lvl="0" indent="-342900">
              <a:lnSpc>
                <a:spcPct val="120000"/>
              </a:lnSpc>
              <a:spcAft>
                <a:spcPts val="1000"/>
              </a:spcAft>
              <a:buFont typeface="+mj-lt"/>
              <a:buAutoNum type="alphaLcParenR"/>
            </a:pPr>
            <a:r>
              <a:rPr lang="de-CH" sz="3200" dirty="0">
                <a:latin typeface="Calibri"/>
                <a:ea typeface="Times New Roman"/>
                <a:cs typeface="Times New Roman"/>
              </a:rPr>
              <a:t>Rufen Sie die Methode </a:t>
            </a:r>
            <a:r>
              <a:rPr lang="de-CH" sz="3200" dirty="0" err="1">
                <a:latin typeface="Calibri"/>
                <a:ea typeface="Times New Roman"/>
                <a:cs typeface="Times New Roman"/>
              </a:rPr>
              <a:t>onLeaf</a:t>
            </a:r>
            <a:r>
              <a:rPr lang="de-CH" sz="3200" dirty="0">
                <a:latin typeface="Calibri"/>
                <a:ea typeface="Times New Roman"/>
                <a:cs typeface="Times New Roman"/>
              </a:rPr>
              <a:t>() für einen Kara auf. Liefert Sie immer </a:t>
            </a:r>
            <a:r>
              <a:rPr lang="de-CH" sz="3200" dirty="0" err="1">
                <a:latin typeface="Calibri"/>
                <a:ea typeface="Times New Roman"/>
                <a:cs typeface="Times New Roman"/>
              </a:rPr>
              <a:t>false</a:t>
            </a:r>
            <a:r>
              <a:rPr lang="de-CH" sz="3200" dirty="0">
                <a:latin typeface="Calibri"/>
                <a:ea typeface="Times New Roman"/>
                <a:cs typeface="Times New Roman"/>
              </a:rPr>
              <a:t> zurück? Oder gibt es auch Situationen, in denen sie </a:t>
            </a:r>
            <a:r>
              <a:rPr lang="de-CH" sz="3200" dirty="0" err="1">
                <a:latin typeface="Calibri"/>
                <a:ea typeface="Times New Roman"/>
                <a:cs typeface="Times New Roman"/>
              </a:rPr>
              <a:t>true</a:t>
            </a:r>
            <a:r>
              <a:rPr lang="de-CH" sz="3200" dirty="0">
                <a:latin typeface="Calibri"/>
                <a:ea typeface="Times New Roman"/>
                <a:cs typeface="Times New Roman"/>
              </a:rPr>
              <a:t> zurückliefert?</a:t>
            </a:r>
          </a:p>
          <a:p>
            <a:pPr lvl="1">
              <a:lnSpc>
                <a:spcPct val="120000"/>
              </a:lnSpc>
              <a:spcAft>
                <a:spcPts val="1000"/>
              </a:spcAft>
            </a:pPr>
            <a:r>
              <a:rPr lang="de-CH" b="1" dirty="0">
                <a:latin typeface="Calibri"/>
                <a:ea typeface="Times New Roman"/>
                <a:cs typeface="Times New Roman"/>
              </a:rPr>
              <a:t>Wenn Kara auf einem Blatt steht, liefert die Methode </a:t>
            </a:r>
            <a:r>
              <a:rPr lang="de-CH" b="1" dirty="0" err="1">
                <a:latin typeface="Calibri"/>
                <a:ea typeface="Times New Roman"/>
                <a:cs typeface="Times New Roman"/>
              </a:rPr>
              <a:t>true</a:t>
            </a:r>
            <a:r>
              <a:rPr lang="de-CH" b="1" dirty="0">
                <a:latin typeface="Calibri"/>
                <a:ea typeface="Times New Roman"/>
                <a:cs typeface="Times New Roman"/>
              </a:rPr>
              <a:t> zurück.</a:t>
            </a:r>
          </a:p>
          <a:p>
            <a:pPr marL="342900" lvl="0" indent="-342900">
              <a:lnSpc>
                <a:spcPct val="120000"/>
              </a:lnSpc>
              <a:spcAft>
                <a:spcPts val="1000"/>
              </a:spcAft>
              <a:buFont typeface="+mj-lt"/>
              <a:buAutoNum type="alphaLcParenR"/>
            </a:pPr>
            <a:r>
              <a:rPr lang="de-CH" sz="3200" dirty="0">
                <a:latin typeface="Calibri"/>
                <a:ea typeface="Times New Roman"/>
                <a:cs typeface="Times New Roman"/>
              </a:rPr>
              <a:t>Setzen Sie zusätzlich einen Baum (</a:t>
            </a:r>
            <a:r>
              <a:rPr lang="de-CH" sz="3200" dirty="0" err="1">
                <a:latin typeface="Calibri"/>
                <a:ea typeface="Times New Roman"/>
                <a:cs typeface="Times New Roman"/>
              </a:rPr>
              <a:t>Tree</a:t>
            </a:r>
            <a:r>
              <a:rPr lang="de-CH" sz="3200" dirty="0">
                <a:latin typeface="Calibri"/>
                <a:ea typeface="Times New Roman"/>
                <a:cs typeface="Times New Roman"/>
              </a:rPr>
              <a:t>) in die Welt. Mit welcher Methode können Sie überprüfen, ob Kara vor einem Baum steht?</a:t>
            </a:r>
          </a:p>
          <a:p>
            <a:pPr lvl="1">
              <a:lnSpc>
                <a:spcPct val="120000"/>
              </a:lnSpc>
              <a:spcAft>
                <a:spcPts val="1000"/>
              </a:spcAft>
            </a:pPr>
            <a:r>
              <a:rPr lang="de-CH" b="1" dirty="0" err="1">
                <a:latin typeface="Calibri"/>
                <a:ea typeface="Times New Roman"/>
                <a:cs typeface="Times New Roman"/>
              </a:rPr>
              <a:t>treeFront</a:t>
            </a:r>
            <a:r>
              <a:rPr lang="de-CH" b="1" dirty="0">
                <a:latin typeface="Calibri"/>
                <a:ea typeface="Times New Roman"/>
                <a:cs typeface="Times New Roman"/>
              </a:rPr>
              <a:t>()</a:t>
            </a:r>
          </a:p>
          <a:p>
            <a:pPr marL="342900" lvl="0" indent="-342900">
              <a:lnSpc>
                <a:spcPct val="120000"/>
              </a:lnSpc>
              <a:spcAft>
                <a:spcPts val="1000"/>
              </a:spcAft>
              <a:buFont typeface="+mj-lt"/>
              <a:buAutoNum type="alphaLcParenR"/>
            </a:pPr>
            <a:r>
              <a:rPr lang="de-CH" sz="3200" dirty="0">
                <a:latin typeface="Calibri"/>
                <a:ea typeface="Times New Roman"/>
                <a:cs typeface="Times New Roman"/>
              </a:rPr>
              <a:t>Was passiert, wenn Sie Kara mittels der Methode </a:t>
            </a:r>
            <a:r>
              <a:rPr lang="de-CH" sz="3200" dirty="0" err="1">
                <a:latin typeface="Calibri"/>
                <a:ea typeface="Times New Roman"/>
                <a:cs typeface="Times New Roman"/>
              </a:rPr>
              <a:t>move</a:t>
            </a:r>
            <a:r>
              <a:rPr lang="de-CH" sz="3200" dirty="0">
                <a:latin typeface="Calibri"/>
                <a:ea typeface="Times New Roman"/>
                <a:cs typeface="Times New Roman"/>
              </a:rPr>
              <a:t>() in einen Baum fahren lassen?</a:t>
            </a:r>
          </a:p>
          <a:p>
            <a:pPr lvl="1">
              <a:lnSpc>
                <a:spcPct val="120000"/>
              </a:lnSpc>
              <a:spcAft>
                <a:spcPts val="1000"/>
              </a:spcAft>
            </a:pPr>
            <a:r>
              <a:rPr lang="de-CH" b="1" dirty="0">
                <a:latin typeface="Calibri"/>
                <a:ea typeface="Times New Roman"/>
                <a:cs typeface="Times New Roman"/>
              </a:rPr>
              <a:t>Kara reklamiert: „Ich kann mich nicht bewegen!“</a:t>
            </a:r>
            <a:endParaRPr lang="de-CH" b="1" dirty="0">
              <a:effectLst/>
              <a:latin typeface="Calibri"/>
              <a:ea typeface="Times New Roman"/>
              <a:cs typeface="Times New Roman"/>
            </a:endParaRPr>
          </a:p>
        </p:txBody>
      </p:sp>
      <p:sp>
        <p:nvSpPr>
          <p:cNvPr id="13" name="Abgerundetes Rechteck 12"/>
          <p:cNvSpPr/>
          <p:nvPr/>
        </p:nvSpPr>
        <p:spPr>
          <a:xfrm>
            <a:off x="7380312" y="2420888"/>
            <a:ext cx="1656184"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de-CH" dirty="0" smtClean="0"/>
              <a:t>Demo Kara 01 </a:t>
            </a:r>
            <a:endParaRPr lang="de-CH" dirty="0"/>
          </a:p>
        </p:txBody>
      </p:sp>
      <p:sp>
        <p:nvSpPr>
          <p:cNvPr id="14" name="Abgerundetes Rechteck 13"/>
          <p:cNvSpPr/>
          <p:nvPr/>
        </p:nvSpPr>
        <p:spPr>
          <a:xfrm>
            <a:off x="7380312" y="5661248"/>
            <a:ext cx="1656184"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de-CH" dirty="0" smtClean="0"/>
              <a:t>Demo Kara 01 </a:t>
            </a:r>
            <a:endParaRPr lang="de-CH" dirty="0"/>
          </a:p>
        </p:txBody>
      </p:sp>
    </p:spTree>
    <p:extLst>
      <p:ext uri="{BB962C8B-B14F-4D97-AF65-F5344CB8AC3E}">
        <p14:creationId xmlns:p14="http://schemas.microsoft.com/office/powerpoint/2010/main" val="183017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Aufgabe 4 - Objektzustand</a:t>
            </a:r>
            <a:endParaRPr lang="de-CH" dirty="0"/>
          </a:p>
        </p:txBody>
      </p:sp>
      <p:sp>
        <p:nvSpPr>
          <p:cNvPr id="3" name="Datumsplatzhalter 2"/>
          <p:cNvSpPr>
            <a:spLocks noGrp="1"/>
          </p:cNvSpPr>
          <p:nvPr>
            <p:ph type="dt" sz="half" idx="10"/>
          </p:nvPr>
        </p:nvSpPr>
        <p:spPr/>
        <p:txBody>
          <a:bodyPr/>
          <a:lstStyle/>
          <a:p>
            <a:r>
              <a:rPr lang="de-DE" smtClean="0"/>
              <a:t>v2.0</a:t>
            </a:r>
            <a:endParaRPr lang="en-US" dirty="0"/>
          </a:p>
        </p:txBody>
      </p:sp>
      <p:sp>
        <p:nvSpPr>
          <p:cNvPr id="4" name="Fußzeilenplatzhalter 3"/>
          <p:cNvSpPr>
            <a:spLocks noGrp="1"/>
          </p:cNvSpPr>
          <p:nvPr>
            <p:ph type="ftr" sz="quarter" idx="11"/>
          </p:nvPr>
        </p:nvSpPr>
        <p:spPr/>
        <p:txBody>
          <a:bodyPr/>
          <a:lstStyle/>
          <a:p>
            <a:r>
              <a:rPr kumimoji="0" lang="de-CH" smtClean="0"/>
              <a:t>Programmieren / Kapitel 1 - Erste Schritte</a:t>
            </a:r>
            <a:endParaRPr kumimoji="0" lang="en-US"/>
          </a:p>
        </p:txBody>
      </p:sp>
      <p:sp>
        <p:nvSpPr>
          <p:cNvPr id="5" name="Foliennummernplatzhalter 4"/>
          <p:cNvSpPr>
            <a:spLocks noGrp="1"/>
          </p:cNvSpPr>
          <p:nvPr>
            <p:ph type="sldNum" sz="quarter" idx="12"/>
          </p:nvPr>
        </p:nvSpPr>
        <p:spPr/>
        <p:txBody>
          <a:bodyPr/>
          <a:lstStyle/>
          <a:p>
            <a:fld id="{F0C94032-CD4C-4C25-B0C2-CEC720522D92}" type="slidenum">
              <a:rPr kumimoji="0" lang="en-US" smtClean="0"/>
              <a:pPr/>
              <a:t>6</a:t>
            </a:fld>
            <a:endParaRPr kumimoji="0" lang="en-US" dirty="0">
              <a:solidFill>
                <a:srgbClr val="FFFFFF"/>
              </a:solidFill>
            </a:endParaRPr>
          </a:p>
        </p:txBody>
      </p:sp>
      <p:sp>
        <p:nvSpPr>
          <p:cNvPr id="6" name="Inhaltsplatzhalter 5"/>
          <p:cNvSpPr>
            <a:spLocks noGrp="1"/>
          </p:cNvSpPr>
          <p:nvPr>
            <p:ph sz="quarter" idx="1"/>
          </p:nvPr>
        </p:nvSpPr>
        <p:spPr/>
        <p:txBody>
          <a:bodyPr>
            <a:normAutofit/>
          </a:bodyPr>
          <a:lstStyle/>
          <a:p>
            <a:pPr marL="0" lvl="0" indent="0">
              <a:lnSpc>
                <a:spcPct val="120000"/>
              </a:lnSpc>
              <a:spcAft>
                <a:spcPts val="1000"/>
              </a:spcAft>
              <a:buNone/>
            </a:pPr>
            <a:r>
              <a:rPr lang="de-CH" sz="2400" dirty="0"/>
              <a:t>Welchen Zustandswerte hat Kara in den folgenden Situationen </a:t>
            </a:r>
            <a:r>
              <a:rPr lang="de-CH" sz="2400" dirty="0" smtClean="0"/>
              <a:t>:</a:t>
            </a:r>
          </a:p>
          <a:p>
            <a:pPr marL="0" lvl="0" indent="0">
              <a:lnSpc>
                <a:spcPct val="120000"/>
              </a:lnSpc>
              <a:spcAft>
                <a:spcPts val="1000"/>
              </a:spcAft>
              <a:buNone/>
            </a:pPr>
            <a:r>
              <a:rPr lang="de-CH" sz="2400" dirty="0" smtClean="0"/>
              <a:t>a)					b)</a:t>
            </a:r>
          </a:p>
          <a:p>
            <a:pPr marL="0" lvl="0" indent="0">
              <a:lnSpc>
                <a:spcPct val="120000"/>
              </a:lnSpc>
              <a:spcAft>
                <a:spcPts val="1000"/>
              </a:spcAft>
              <a:buNone/>
            </a:pPr>
            <a:endParaRPr lang="de-CH" sz="2400" dirty="0" smtClean="0"/>
          </a:p>
          <a:p>
            <a:pPr marL="0" lvl="0" indent="0">
              <a:lnSpc>
                <a:spcPct val="120000"/>
              </a:lnSpc>
              <a:spcAft>
                <a:spcPts val="1000"/>
              </a:spcAft>
              <a:buNone/>
            </a:pPr>
            <a:endParaRPr lang="de-CH" sz="2400" dirty="0"/>
          </a:p>
          <a:p>
            <a:pPr marL="0" lvl="0" indent="0">
              <a:lnSpc>
                <a:spcPct val="120000"/>
              </a:lnSpc>
              <a:spcAft>
                <a:spcPts val="1000"/>
              </a:spcAft>
              <a:buNone/>
            </a:pPr>
            <a:endParaRPr lang="de-CH" sz="2400" dirty="0" smtClean="0"/>
          </a:p>
        </p:txBody>
      </p:sp>
      <p:pic>
        <p:nvPicPr>
          <p:cNvPr id="1026" name="Grafik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276872"/>
            <a:ext cx="1669986" cy="1587177"/>
          </a:xfrm>
          <a:prstGeom prst="rect">
            <a:avLst/>
          </a:prstGeom>
          <a:noFill/>
          <a:extLst>
            <a:ext uri="{909E8E84-426E-40DD-AFC4-6F175D3DCCD1}">
              <a14:hiddenFill xmlns:a14="http://schemas.microsoft.com/office/drawing/2010/main">
                <a:solidFill>
                  <a:srgbClr val="FFFFFF"/>
                </a:solidFill>
              </a14:hiddenFill>
            </a:ext>
          </a:extLst>
        </p:spPr>
      </p:pic>
      <p:pic>
        <p:nvPicPr>
          <p:cNvPr id="1025" name="Grafik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2276872"/>
            <a:ext cx="1656184" cy="1642382"/>
          </a:xfrm>
          <a:prstGeom prst="rect">
            <a:avLst/>
          </a:prstGeom>
          <a:noFill/>
          <a:extLst>
            <a:ext uri="{909E8E84-426E-40DD-AFC4-6F175D3DCCD1}">
              <a14:hiddenFill xmlns:a14="http://schemas.microsoft.com/office/drawing/2010/main">
                <a:solidFill>
                  <a:srgbClr val="FFFFFF"/>
                </a:solidFill>
              </a14:hiddenFill>
            </a:ext>
          </a:extLst>
        </p:spPr>
      </p:pic>
      <p:sp>
        <p:nvSpPr>
          <p:cNvPr id="8" name="Textfeld 7"/>
          <p:cNvSpPr txBox="1"/>
          <p:nvPr/>
        </p:nvSpPr>
        <p:spPr>
          <a:xfrm>
            <a:off x="980094" y="4221088"/>
            <a:ext cx="2304256" cy="1317990"/>
          </a:xfrm>
          <a:prstGeom prst="rect">
            <a:avLst/>
          </a:prstGeom>
          <a:noFill/>
        </p:spPr>
        <p:txBody>
          <a:bodyPr wrap="square" rtlCol="0">
            <a:spAutoFit/>
          </a:bodyPr>
          <a:lstStyle/>
          <a:p>
            <a:pPr lvl="0">
              <a:lnSpc>
                <a:spcPct val="120000"/>
              </a:lnSpc>
              <a:spcAft>
                <a:spcPts val="1000"/>
              </a:spcAft>
            </a:pPr>
            <a:r>
              <a:rPr lang="de-CH" b="1" dirty="0"/>
              <a:t>x: 0</a:t>
            </a:r>
          </a:p>
          <a:p>
            <a:pPr lvl="0">
              <a:lnSpc>
                <a:spcPct val="120000"/>
              </a:lnSpc>
              <a:spcAft>
                <a:spcPts val="1000"/>
              </a:spcAft>
            </a:pPr>
            <a:r>
              <a:rPr lang="de-CH" b="1" dirty="0"/>
              <a:t>y: 0</a:t>
            </a:r>
          </a:p>
          <a:p>
            <a:pPr lvl="0">
              <a:lnSpc>
                <a:spcPct val="120000"/>
              </a:lnSpc>
              <a:spcAft>
                <a:spcPts val="1000"/>
              </a:spcAft>
            </a:pPr>
            <a:r>
              <a:rPr lang="de-CH" b="1" dirty="0" err="1"/>
              <a:t>rotation</a:t>
            </a:r>
            <a:r>
              <a:rPr lang="de-CH" b="1" dirty="0"/>
              <a:t>: </a:t>
            </a:r>
            <a:r>
              <a:rPr lang="de-CH" b="1" dirty="0" smtClean="0"/>
              <a:t>0</a:t>
            </a:r>
            <a:endParaRPr lang="de-CH" b="1" dirty="0"/>
          </a:p>
        </p:txBody>
      </p:sp>
      <p:sp>
        <p:nvSpPr>
          <p:cNvPr id="11" name="Textfeld 10"/>
          <p:cNvSpPr txBox="1"/>
          <p:nvPr/>
        </p:nvSpPr>
        <p:spPr>
          <a:xfrm>
            <a:off x="5724128" y="4149080"/>
            <a:ext cx="2304256" cy="1317990"/>
          </a:xfrm>
          <a:prstGeom prst="rect">
            <a:avLst/>
          </a:prstGeom>
          <a:noFill/>
        </p:spPr>
        <p:txBody>
          <a:bodyPr wrap="square" rtlCol="0">
            <a:spAutoFit/>
          </a:bodyPr>
          <a:lstStyle/>
          <a:p>
            <a:pPr lvl="0">
              <a:lnSpc>
                <a:spcPct val="120000"/>
              </a:lnSpc>
              <a:spcAft>
                <a:spcPts val="1000"/>
              </a:spcAft>
            </a:pPr>
            <a:r>
              <a:rPr lang="de-CH" b="1" dirty="0"/>
              <a:t>x: </a:t>
            </a:r>
            <a:r>
              <a:rPr lang="de-CH" b="1" dirty="0" smtClean="0"/>
              <a:t>1</a:t>
            </a:r>
            <a:endParaRPr lang="de-CH" b="1" dirty="0"/>
          </a:p>
          <a:p>
            <a:pPr lvl="0">
              <a:lnSpc>
                <a:spcPct val="120000"/>
              </a:lnSpc>
              <a:spcAft>
                <a:spcPts val="1000"/>
              </a:spcAft>
            </a:pPr>
            <a:r>
              <a:rPr lang="de-CH" b="1" dirty="0"/>
              <a:t>y: </a:t>
            </a:r>
            <a:r>
              <a:rPr lang="de-CH" b="1" dirty="0" smtClean="0"/>
              <a:t>2</a:t>
            </a:r>
            <a:endParaRPr lang="de-CH" b="1" dirty="0"/>
          </a:p>
          <a:p>
            <a:pPr lvl="0">
              <a:lnSpc>
                <a:spcPct val="120000"/>
              </a:lnSpc>
              <a:spcAft>
                <a:spcPts val="1000"/>
              </a:spcAft>
            </a:pPr>
            <a:r>
              <a:rPr lang="de-CH" b="1" dirty="0" err="1"/>
              <a:t>rotation</a:t>
            </a:r>
            <a:r>
              <a:rPr lang="de-CH" b="1" dirty="0"/>
              <a:t>: </a:t>
            </a:r>
            <a:r>
              <a:rPr lang="de-CH" b="1" dirty="0" smtClean="0"/>
              <a:t>180</a:t>
            </a:r>
            <a:endParaRPr lang="de-CH" b="1" dirty="0"/>
          </a:p>
        </p:txBody>
      </p:sp>
      <p:sp>
        <p:nvSpPr>
          <p:cNvPr id="12" name="Textfeld 11"/>
          <p:cNvSpPr txBox="1"/>
          <p:nvPr/>
        </p:nvSpPr>
        <p:spPr>
          <a:xfrm>
            <a:off x="1006015" y="5751444"/>
            <a:ext cx="6595899" cy="396712"/>
          </a:xfrm>
          <a:prstGeom prst="rect">
            <a:avLst/>
          </a:prstGeom>
          <a:noFill/>
        </p:spPr>
        <p:txBody>
          <a:bodyPr wrap="square" rtlCol="0">
            <a:spAutoFit/>
          </a:bodyPr>
          <a:lstStyle/>
          <a:p>
            <a:pPr lvl="0">
              <a:lnSpc>
                <a:spcPct val="120000"/>
              </a:lnSpc>
              <a:spcAft>
                <a:spcPts val="1000"/>
              </a:spcAft>
            </a:pPr>
            <a:r>
              <a:rPr lang="de-CH" b="1" dirty="0" smtClean="0">
                <a:solidFill>
                  <a:schemeClr val="accent2"/>
                </a:solidFill>
              </a:rPr>
              <a:t>Achtung: Das erste Feld oben links hat die Koordinate (0, 0)</a:t>
            </a:r>
            <a:endParaRPr lang="de-CH" b="1" dirty="0">
              <a:solidFill>
                <a:schemeClr val="accent2"/>
              </a:solidFill>
            </a:endParaRPr>
          </a:p>
        </p:txBody>
      </p:sp>
    </p:spTree>
    <p:extLst>
      <p:ext uri="{BB962C8B-B14F-4D97-AF65-F5344CB8AC3E}">
        <p14:creationId xmlns:p14="http://schemas.microsoft.com/office/powerpoint/2010/main" val="1502564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Ausführen von Programmen</a:t>
            </a:r>
            <a:endParaRPr lang="de-CH" dirty="0"/>
          </a:p>
        </p:txBody>
      </p:sp>
      <p:sp>
        <p:nvSpPr>
          <p:cNvPr id="3" name="Datumsplatzhalter 2"/>
          <p:cNvSpPr>
            <a:spLocks noGrp="1"/>
          </p:cNvSpPr>
          <p:nvPr>
            <p:ph type="dt" sz="half" idx="10"/>
          </p:nvPr>
        </p:nvSpPr>
        <p:spPr/>
        <p:txBody>
          <a:bodyPr/>
          <a:lstStyle/>
          <a:p>
            <a:r>
              <a:rPr lang="de-DE" smtClean="0"/>
              <a:t>v2.0</a:t>
            </a:r>
            <a:endParaRPr lang="en-US" dirty="0"/>
          </a:p>
        </p:txBody>
      </p:sp>
      <p:sp>
        <p:nvSpPr>
          <p:cNvPr id="4" name="Fußzeilenplatzhalter 3"/>
          <p:cNvSpPr>
            <a:spLocks noGrp="1"/>
          </p:cNvSpPr>
          <p:nvPr>
            <p:ph type="ftr" sz="quarter" idx="11"/>
          </p:nvPr>
        </p:nvSpPr>
        <p:spPr/>
        <p:txBody>
          <a:bodyPr/>
          <a:lstStyle/>
          <a:p>
            <a:r>
              <a:rPr kumimoji="0" lang="de-CH" smtClean="0"/>
              <a:t>Programmieren / Kapitel 1 - Erste Schritte</a:t>
            </a:r>
            <a:endParaRPr kumimoji="0" lang="en-US"/>
          </a:p>
        </p:txBody>
      </p:sp>
      <p:sp>
        <p:nvSpPr>
          <p:cNvPr id="5" name="Foliennummernplatzhalter 4"/>
          <p:cNvSpPr>
            <a:spLocks noGrp="1"/>
          </p:cNvSpPr>
          <p:nvPr>
            <p:ph type="sldNum" sz="quarter" idx="12"/>
          </p:nvPr>
        </p:nvSpPr>
        <p:spPr/>
        <p:txBody>
          <a:bodyPr/>
          <a:lstStyle/>
          <a:p>
            <a:fld id="{F0C94032-CD4C-4C25-B0C2-CEC720522D92}" type="slidenum">
              <a:rPr kumimoji="0" lang="en-US" smtClean="0"/>
              <a:pPr/>
              <a:t>7</a:t>
            </a:fld>
            <a:endParaRPr kumimoji="0" lang="en-US" dirty="0">
              <a:solidFill>
                <a:srgbClr val="FFFFFF"/>
              </a:solidFill>
            </a:endParaRPr>
          </a:p>
        </p:txBody>
      </p:sp>
      <p:sp>
        <p:nvSpPr>
          <p:cNvPr id="6" name="Inhaltsplatzhalter 5"/>
          <p:cNvSpPr>
            <a:spLocks noGrp="1"/>
          </p:cNvSpPr>
          <p:nvPr>
            <p:ph sz="quarter" idx="1"/>
          </p:nvPr>
        </p:nvSpPr>
        <p:spPr/>
        <p:txBody>
          <a:bodyPr/>
          <a:lstStyle/>
          <a:p>
            <a:r>
              <a:rPr lang="de-CH" dirty="0" smtClean="0"/>
              <a:t>Endlich echte Programme!</a:t>
            </a:r>
          </a:p>
          <a:p>
            <a:endParaRPr lang="de-CH" dirty="0" smtClean="0"/>
          </a:p>
          <a:p>
            <a:endParaRPr lang="de-CH" dirty="0" smtClean="0"/>
          </a:p>
          <a:p>
            <a:pPr marL="0" indent="0">
              <a:buNone/>
            </a:pPr>
            <a:endParaRPr lang="de-CH" dirty="0"/>
          </a:p>
          <a:p>
            <a:endParaRPr lang="de-CH"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4005064"/>
            <a:ext cx="1065938" cy="1122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Wolkenförmige Legende 7"/>
          <p:cNvSpPr/>
          <p:nvPr/>
        </p:nvSpPr>
        <p:spPr>
          <a:xfrm>
            <a:off x="2483768" y="2638239"/>
            <a:ext cx="3312368" cy="135310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Von nun an nur noch mit dem </a:t>
            </a:r>
            <a:r>
              <a:rPr lang="de-CH" b="1" dirty="0" smtClean="0">
                <a:solidFill>
                  <a:srgbClr val="FF0000"/>
                </a:solidFill>
              </a:rPr>
              <a:t>ROTEN</a:t>
            </a:r>
            <a:r>
              <a:rPr lang="de-CH" dirty="0" smtClean="0"/>
              <a:t> Kara (</a:t>
            </a:r>
            <a:r>
              <a:rPr lang="de-CH" dirty="0" err="1" smtClean="0"/>
              <a:t>MyKara</a:t>
            </a:r>
            <a:r>
              <a:rPr lang="de-CH" dirty="0" smtClean="0"/>
              <a:t>)</a:t>
            </a:r>
            <a:endParaRPr lang="de-CH" dirty="0"/>
          </a:p>
        </p:txBody>
      </p:sp>
    </p:spTree>
    <p:extLst>
      <p:ext uri="{BB962C8B-B14F-4D97-AF65-F5344CB8AC3E}">
        <p14:creationId xmlns:p14="http://schemas.microsoft.com/office/powerpoint/2010/main" val="1105999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par>
                                <p:cTn id="13" presetID="16" presetClass="entr" presetSubtype="21"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Aufgabe 5 – Programme ausführen</a:t>
            </a:r>
            <a:endParaRPr lang="de-CH" dirty="0"/>
          </a:p>
        </p:txBody>
      </p:sp>
      <p:sp>
        <p:nvSpPr>
          <p:cNvPr id="3" name="Datumsplatzhalter 2"/>
          <p:cNvSpPr>
            <a:spLocks noGrp="1"/>
          </p:cNvSpPr>
          <p:nvPr>
            <p:ph type="dt" sz="half" idx="10"/>
          </p:nvPr>
        </p:nvSpPr>
        <p:spPr/>
        <p:txBody>
          <a:bodyPr/>
          <a:lstStyle/>
          <a:p>
            <a:r>
              <a:rPr lang="de-DE" smtClean="0"/>
              <a:t>v2.0</a:t>
            </a:r>
            <a:endParaRPr lang="en-US" dirty="0"/>
          </a:p>
        </p:txBody>
      </p:sp>
      <p:sp>
        <p:nvSpPr>
          <p:cNvPr id="4" name="Fußzeilenplatzhalter 3"/>
          <p:cNvSpPr>
            <a:spLocks noGrp="1"/>
          </p:cNvSpPr>
          <p:nvPr>
            <p:ph type="ftr" sz="quarter" idx="11"/>
          </p:nvPr>
        </p:nvSpPr>
        <p:spPr/>
        <p:txBody>
          <a:bodyPr/>
          <a:lstStyle/>
          <a:p>
            <a:r>
              <a:rPr kumimoji="0" lang="de-CH" smtClean="0"/>
              <a:t>Programmieren / Kapitel 1 - Erste Schritte</a:t>
            </a:r>
            <a:endParaRPr kumimoji="0" lang="en-US" dirty="0"/>
          </a:p>
        </p:txBody>
      </p:sp>
      <p:sp>
        <p:nvSpPr>
          <p:cNvPr id="5" name="Foliennummernplatzhalter 4"/>
          <p:cNvSpPr>
            <a:spLocks noGrp="1"/>
          </p:cNvSpPr>
          <p:nvPr>
            <p:ph type="sldNum" sz="quarter" idx="12"/>
          </p:nvPr>
        </p:nvSpPr>
        <p:spPr/>
        <p:txBody>
          <a:bodyPr/>
          <a:lstStyle/>
          <a:p>
            <a:fld id="{F0C94032-CD4C-4C25-B0C2-CEC720522D92}" type="slidenum">
              <a:rPr kumimoji="0" lang="en-US" smtClean="0"/>
              <a:pPr/>
              <a:t>8</a:t>
            </a:fld>
            <a:endParaRPr kumimoji="0" lang="en-US" dirty="0">
              <a:solidFill>
                <a:srgbClr val="FFFFFF"/>
              </a:solidFill>
            </a:endParaRPr>
          </a:p>
        </p:txBody>
      </p:sp>
      <p:sp>
        <p:nvSpPr>
          <p:cNvPr id="6" name="Inhaltsplatzhalter 5"/>
          <p:cNvSpPr>
            <a:spLocks noGrp="1"/>
          </p:cNvSpPr>
          <p:nvPr>
            <p:ph sz="quarter" idx="1"/>
          </p:nvPr>
        </p:nvSpPr>
        <p:spPr>
          <a:xfrm>
            <a:off x="395536" y="1600200"/>
            <a:ext cx="8370512" cy="4637112"/>
          </a:xfrm>
        </p:spPr>
        <p:txBody>
          <a:bodyPr>
            <a:normAutofit fontScale="47500" lnSpcReduction="20000"/>
          </a:bodyPr>
          <a:lstStyle/>
          <a:p>
            <a:pPr marL="342900" lvl="0" indent="-342900">
              <a:lnSpc>
                <a:spcPct val="120000"/>
              </a:lnSpc>
              <a:spcAft>
                <a:spcPts val="1000"/>
              </a:spcAft>
              <a:buFont typeface="+mj-lt"/>
              <a:buAutoNum type="alphaLcParenR"/>
            </a:pPr>
            <a:r>
              <a:rPr lang="de-CH" sz="3200" dirty="0">
                <a:latin typeface="Calibri"/>
                <a:ea typeface="Times New Roman"/>
                <a:cs typeface="Times New Roman"/>
              </a:rPr>
              <a:t>Platzieren Sie ein Objekt von </a:t>
            </a:r>
            <a:r>
              <a:rPr lang="de-CH" sz="3200" b="1" dirty="0" err="1">
                <a:latin typeface="Calibri"/>
                <a:ea typeface="Times New Roman"/>
                <a:cs typeface="Times New Roman"/>
              </a:rPr>
              <a:t>MyKara</a:t>
            </a:r>
            <a:r>
              <a:rPr lang="de-CH" sz="3200" b="1" dirty="0">
                <a:latin typeface="Calibri"/>
                <a:ea typeface="Times New Roman"/>
                <a:cs typeface="Times New Roman"/>
              </a:rPr>
              <a:t> </a:t>
            </a:r>
            <a:r>
              <a:rPr lang="de-CH" sz="3200" dirty="0">
                <a:latin typeface="Calibri"/>
                <a:ea typeface="Times New Roman"/>
                <a:cs typeface="Times New Roman"/>
              </a:rPr>
              <a:t>in Ihre Welt. Welche Methode haben Sie nun neu zur Verfügung?</a:t>
            </a:r>
          </a:p>
          <a:p>
            <a:pPr lvl="1">
              <a:lnSpc>
                <a:spcPct val="120000"/>
              </a:lnSpc>
              <a:spcAft>
                <a:spcPts val="1000"/>
              </a:spcAft>
            </a:pPr>
            <a:r>
              <a:rPr lang="de-CH" b="1" dirty="0" err="1">
                <a:latin typeface="Calibri"/>
                <a:ea typeface="Times New Roman"/>
                <a:cs typeface="Times New Roman"/>
              </a:rPr>
              <a:t>act</a:t>
            </a:r>
            <a:r>
              <a:rPr lang="de-CH" b="1" dirty="0">
                <a:latin typeface="Calibri"/>
                <a:ea typeface="Times New Roman"/>
                <a:cs typeface="Times New Roman"/>
              </a:rPr>
              <a:t>()</a:t>
            </a:r>
          </a:p>
          <a:p>
            <a:pPr marL="342900" lvl="0" indent="-342900">
              <a:lnSpc>
                <a:spcPct val="120000"/>
              </a:lnSpc>
              <a:spcAft>
                <a:spcPts val="1000"/>
              </a:spcAft>
              <a:buFont typeface="+mj-lt"/>
              <a:buAutoNum type="alphaLcParenR"/>
            </a:pPr>
            <a:r>
              <a:rPr lang="de-CH" sz="3200" dirty="0">
                <a:latin typeface="Calibri"/>
                <a:ea typeface="Times New Roman"/>
                <a:cs typeface="Times New Roman"/>
              </a:rPr>
              <a:t>Was macht diese Methode?</a:t>
            </a:r>
          </a:p>
          <a:p>
            <a:pPr lvl="1">
              <a:lnSpc>
                <a:spcPct val="120000"/>
              </a:lnSpc>
              <a:spcAft>
                <a:spcPts val="1000"/>
              </a:spcAft>
            </a:pPr>
            <a:r>
              <a:rPr lang="de-CH" b="1" dirty="0">
                <a:latin typeface="Calibri"/>
                <a:ea typeface="Times New Roman"/>
                <a:cs typeface="Times New Roman"/>
              </a:rPr>
              <a:t>Schritt vorwärts, Drehung nach rechts, Schritt vorwärts</a:t>
            </a:r>
          </a:p>
          <a:p>
            <a:pPr marL="342900" lvl="0" indent="-342900">
              <a:lnSpc>
                <a:spcPct val="120000"/>
              </a:lnSpc>
              <a:spcAft>
                <a:spcPts val="1000"/>
              </a:spcAft>
              <a:buFont typeface="+mj-lt"/>
              <a:buAutoNum type="alphaLcParenR"/>
            </a:pPr>
            <a:r>
              <a:rPr lang="de-CH" sz="3200" dirty="0">
                <a:latin typeface="Calibri"/>
                <a:ea typeface="Times New Roman"/>
                <a:cs typeface="Times New Roman"/>
              </a:rPr>
              <a:t>Was passiert, wenn Sie in der </a:t>
            </a:r>
            <a:r>
              <a:rPr lang="de-CH" sz="3200" dirty="0" err="1">
                <a:latin typeface="Calibri"/>
                <a:ea typeface="Times New Roman"/>
                <a:cs typeface="Times New Roman"/>
              </a:rPr>
              <a:t>Greenfoot</a:t>
            </a:r>
            <a:r>
              <a:rPr lang="de-CH" sz="3200" dirty="0">
                <a:latin typeface="Calibri"/>
                <a:ea typeface="Times New Roman"/>
                <a:cs typeface="Times New Roman"/>
              </a:rPr>
              <a:t>-Steuerung (unten links) auf den „</a:t>
            </a:r>
            <a:r>
              <a:rPr lang="de-CH" sz="3200" b="1" dirty="0" err="1">
                <a:latin typeface="Calibri"/>
                <a:ea typeface="Times New Roman"/>
                <a:cs typeface="Times New Roman"/>
              </a:rPr>
              <a:t>Act</a:t>
            </a:r>
            <a:r>
              <a:rPr lang="de-CH" sz="3200" b="1" dirty="0">
                <a:latin typeface="Calibri"/>
                <a:ea typeface="Times New Roman"/>
                <a:cs typeface="Times New Roman"/>
              </a:rPr>
              <a:t>-Button</a:t>
            </a:r>
            <a:r>
              <a:rPr lang="de-CH" sz="3200" dirty="0">
                <a:latin typeface="Calibri"/>
                <a:ea typeface="Times New Roman"/>
                <a:cs typeface="Times New Roman"/>
              </a:rPr>
              <a:t>“ drücken?</a:t>
            </a:r>
          </a:p>
          <a:p>
            <a:pPr lvl="1">
              <a:lnSpc>
                <a:spcPct val="120000"/>
              </a:lnSpc>
              <a:spcAft>
                <a:spcPts val="1000"/>
              </a:spcAft>
            </a:pPr>
            <a:r>
              <a:rPr lang="de-CH" b="1" dirty="0">
                <a:latin typeface="Calibri"/>
                <a:ea typeface="Times New Roman"/>
                <a:cs typeface="Times New Roman"/>
              </a:rPr>
              <a:t>Das Gleiche wie vorher. Die </a:t>
            </a:r>
            <a:r>
              <a:rPr lang="de-CH" b="1" dirty="0" err="1">
                <a:latin typeface="Calibri"/>
                <a:ea typeface="Times New Roman"/>
                <a:cs typeface="Times New Roman"/>
              </a:rPr>
              <a:t>act</a:t>
            </a:r>
            <a:r>
              <a:rPr lang="de-CH" b="1" dirty="0">
                <a:latin typeface="Calibri"/>
                <a:ea typeface="Times New Roman"/>
                <a:cs typeface="Times New Roman"/>
              </a:rPr>
              <a:t>()-Methode wird aufgerufen.</a:t>
            </a:r>
          </a:p>
          <a:p>
            <a:pPr marL="342900" lvl="0" indent="-342900">
              <a:lnSpc>
                <a:spcPct val="120000"/>
              </a:lnSpc>
              <a:spcAft>
                <a:spcPts val="1000"/>
              </a:spcAft>
              <a:buFont typeface="+mj-lt"/>
              <a:buAutoNum type="alphaLcParenR"/>
            </a:pPr>
            <a:r>
              <a:rPr lang="de-CH" sz="3200" dirty="0">
                <a:latin typeface="Calibri"/>
                <a:ea typeface="Times New Roman"/>
                <a:cs typeface="Times New Roman"/>
              </a:rPr>
              <a:t>Klicken Sie auf den „</a:t>
            </a:r>
            <a:r>
              <a:rPr lang="de-CH" sz="3200" b="1" dirty="0">
                <a:latin typeface="Calibri"/>
                <a:ea typeface="Times New Roman"/>
                <a:cs typeface="Times New Roman"/>
              </a:rPr>
              <a:t>Run-Button</a:t>
            </a:r>
            <a:r>
              <a:rPr lang="de-CH" sz="3200" dirty="0">
                <a:latin typeface="Calibri"/>
                <a:ea typeface="Times New Roman"/>
                <a:cs typeface="Times New Roman"/>
              </a:rPr>
              <a:t>“. Was geschieht? (Versuchen Sie mal die Geschwindigkeit zu verstellen)</a:t>
            </a:r>
          </a:p>
          <a:p>
            <a:pPr lvl="1">
              <a:lnSpc>
                <a:spcPct val="120000"/>
              </a:lnSpc>
              <a:spcAft>
                <a:spcPts val="1000"/>
              </a:spcAft>
            </a:pPr>
            <a:r>
              <a:rPr lang="de-CH" b="1" dirty="0" err="1">
                <a:latin typeface="Calibri"/>
                <a:ea typeface="Times New Roman"/>
                <a:cs typeface="Times New Roman"/>
              </a:rPr>
              <a:t>act</a:t>
            </a:r>
            <a:r>
              <a:rPr lang="de-CH" b="1" dirty="0">
                <a:latin typeface="Calibri"/>
                <a:ea typeface="Times New Roman"/>
                <a:cs typeface="Times New Roman"/>
              </a:rPr>
              <a:t>() wird immer wieder aufgerufen, bis man auf „Pause“ drückt.</a:t>
            </a:r>
          </a:p>
          <a:p>
            <a:pPr marL="342900" lvl="0" indent="-342900">
              <a:lnSpc>
                <a:spcPct val="120000"/>
              </a:lnSpc>
              <a:spcAft>
                <a:spcPts val="1000"/>
              </a:spcAft>
              <a:buFont typeface="+mj-lt"/>
              <a:buAutoNum type="alphaLcParenR"/>
            </a:pPr>
            <a:r>
              <a:rPr lang="de-CH" sz="3200" dirty="0">
                <a:latin typeface="Calibri"/>
                <a:ea typeface="Times New Roman"/>
                <a:cs typeface="Times New Roman"/>
              </a:rPr>
              <a:t>Welche Methoden finden Sie unter </a:t>
            </a:r>
            <a:r>
              <a:rPr lang="de-CH" sz="3200" i="1" dirty="0">
                <a:latin typeface="Calibri"/>
                <a:ea typeface="Times New Roman"/>
                <a:cs typeface="Times New Roman"/>
              </a:rPr>
              <a:t>Rechtsklick | geerbt von Kara</a:t>
            </a:r>
            <a:r>
              <a:rPr lang="de-CH" sz="3200" dirty="0">
                <a:latin typeface="Calibri"/>
                <a:ea typeface="Times New Roman"/>
                <a:cs typeface="Times New Roman"/>
              </a:rPr>
              <a:t>? Können Sie die auch benutzen?</a:t>
            </a:r>
          </a:p>
          <a:p>
            <a:pPr lvl="1">
              <a:lnSpc>
                <a:spcPct val="120000"/>
              </a:lnSpc>
              <a:spcAft>
                <a:spcPts val="1000"/>
              </a:spcAft>
            </a:pPr>
            <a:r>
              <a:rPr lang="de-CH" b="1" dirty="0">
                <a:latin typeface="Calibri"/>
                <a:ea typeface="Times New Roman"/>
                <a:cs typeface="Times New Roman"/>
              </a:rPr>
              <a:t>Alle Methoden von Kara. Die können auch von </a:t>
            </a:r>
            <a:r>
              <a:rPr lang="de-CH" b="1" dirty="0" err="1">
                <a:latin typeface="Calibri"/>
                <a:ea typeface="Times New Roman"/>
                <a:cs typeface="Times New Roman"/>
              </a:rPr>
              <a:t>MyKara</a:t>
            </a:r>
            <a:r>
              <a:rPr lang="de-CH" b="1" dirty="0">
                <a:latin typeface="Calibri"/>
                <a:ea typeface="Times New Roman"/>
                <a:cs typeface="Times New Roman"/>
              </a:rPr>
              <a:t> benutzt werden.</a:t>
            </a:r>
          </a:p>
          <a:p>
            <a:pPr lvl="1">
              <a:lnSpc>
                <a:spcPct val="120000"/>
              </a:lnSpc>
              <a:spcAft>
                <a:spcPts val="1000"/>
              </a:spcAft>
            </a:pPr>
            <a:endParaRPr lang="de-CH" b="1" dirty="0">
              <a:effectLst/>
              <a:latin typeface="Calibri"/>
              <a:ea typeface="Times New Roman"/>
              <a:cs typeface="Times New Roman"/>
            </a:endParaRPr>
          </a:p>
        </p:txBody>
      </p:sp>
      <p:sp>
        <p:nvSpPr>
          <p:cNvPr id="14" name="Abgerundetes Rechteck 13"/>
          <p:cNvSpPr/>
          <p:nvPr/>
        </p:nvSpPr>
        <p:spPr>
          <a:xfrm>
            <a:off x="7380312" y="5733256"/>
            <a:ext cx="1656184"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de-CH" dirty="0" smtClean="0"/>
              <a:t>Demo Kara 01 </a:t>
            </a:r>
            <a:endParaRPr lang="de-CH" dirty="0"/>
          </a:p>
        </p:txBody>
      </p:sp>
    </p:spTree>
    <p:extLst>
      <p:ext uri="{BB962C8B-B14F-4D97-AF65-F5344CB8AC3E}">
        <p14:creationId xmlns:p14="http://schemas.microsoft.com/office/powerpoint/2010/main" val="1547769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fade">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fade">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Übersetzen (Kompilieren)</a:t>
            </a:r>
            <a:endParaRPr lang="de-CH" dirty="0"/>
          </a:p>
        </p:txBody>
      </p:sp>
      <p:sp>
        <p:nvSpPr>
          <p:cNvPr id="3" name="Datumsplatzhalter 2"/>
          <p:cNvSpPr>
            <a:spLocks noGrp="1"/>
          </p:cNvSpPr>
          <p:nvPr>
            <p:ph type="dt" sz="half" idx="10"/>
          </p:nvPr>
        </p:nvSpPr>
        <p:spPr/>
        <p:txBody>
          <a:bodyPr/>
          <a:lstStyle/>
          <a:p>
            <a:r>
              <a:rPr lang="de-DE" smtClean="0"/>
              <a:t>v2.0</a:t>
            </a:r>
            <a:endParaRPr lang="en-US" dirty="0"/>
          </a:p>
        </p:txBody>
      </p:sp>
      <p:sp>
        <p:nvSpPr>
          <p:cNvPr id="4" name="Fußzeilenplatzhalter 3"/>
          <p:cNvSpPr>
            <a:spLocks noGrp="1"/>
          </p:cNvSpPr>
          <p:nvPr>
            <p:ph type="ftr" sz="quarter" idx="11"/>
          </p:nvPr>
        </p:nvSpPr>
        <p:spPr/>
        <p:txBody>
          <a:bodyPr/>
          <a:lstStyle/>
          <a:p>
            <a:r>
              <a:rPr kumimoji="0" lang="de-CH" smtClean="0"/>
              <a:t>Programmieren / Kapitel 1 - Erste Schritte</a:t>
            </a:r>
            <a:endParaRPr kumimoji="0" lang="en-US"/>
          </a:p>
        </p:txBody>
      </p:sp>
      <p:sp>
        <p:nvSpPr>
          <p:cNvPr id="5" name="Foliennummernplatzhalter 4"/>
          <p:cNvSpPr>
            <a:spLocks noGrp="1"/>
          </p:cNvSpPr>
          <p:nvPr>
            <p:ph type="sldNum" sz="quarter" idx="12"/>
          </p:nvPr>
        </p:nvSpPr>
        <p:spPr/>
        <p:txBody>
          <a:bodyPr/>
          <a:lstStyle/>
          <a:p>
            <a:fld id="{F0C94032-CD4C-4C25-B0C2-CEC720522D92}" type="slidenum">
              <a:rPr kumimoji="0" lang="en-US" smtClean="0"/>
              <a:pPr/>
              <a:t>9</a:t>
            </a:fld>
            <a:endParaRPr kumimoji="0" lang="en-US" dirty="0">
              <a:solidFill>
                <a:srgbClr val="FFFFFF"/>
              </a:solidFill>
            </a:endParaRPr>
          </a:p>
        </p:txBody>
      </p:sp>
      <p:grpSp>
        <p:nvGrpSpPr>
          <p:cNvPr id="6" name="Gruppieren 5"/>
          <p:cNvGrpSpPr/>
          <p:nvPr/>
        </p:nvGrpSpPr>
        <p:grpSpPr>
          <a:xfrm>
            <a:off x="335261" y="1628800"/>
            <a:ext cx="8454627" cy="4401716"/>
            <a:chOff x="335261" y="1628800"/>
            <a:chExt cx="8454627" cy="4401716"/>
          </a:xfrm>
        </p:grpSpPr>
        <p:pic>
          <p:nvPicPr>
            <p:cNvPr id="1029" name="Picture 5" descr="C:\Users\Marco Jakob\Desktop\Monit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288" y="4294423"/>
              <a:ext cx="1625600" cy="1625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Marco Jakob\Desktop\Us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61" y="1628800"/>
              <a:ext cx="1625600" cy="1625600"/>
            </a:xfrm>
            <a:prstGeom prst="rect">
              <a:avLst/>
            </a:prstGeom>
            <a:noFill/>
            <a:extLst>
              <a:ext uri="{909E8E84-426E-40DD-AFC4-6F175D3DCCD1}">
                <a14:hiddenFill xmlns:a14="http://schemas.microsoft.com/office/drawing/2010/main">
                  <a:solidFill>
                    <a:srgbClr val="FFFFFF"/>
                  </a:solidFill>
                </a14:hiddenFill>
              </a:ext>
            </a:extLst>
          </p:spPr>
        </p:pic>
        <p:sp>
          <p:nvSpPr>
            <p:cNvPr id="9" name="Flussdiagramm: Lochstreifen 8"/>
            <p:cNvSpPr/>
            <p:nvPr/>
          </p:nvSpPr>
          <p:spPr>
            <a:xfrm>
              <a:off x="971600" y="2564904"/>
              <a:ext cx="2459510" cy="1224136"/>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Quelltext</a:t>
              </a:r>
            </a:p>
            <a:p>
              <a:pPr algn="ctr"/>
              <a:r>
                <a:rPr lang="de-CH" dirty="0" smtClean="0"/>
                <a:t>(für Menschen lesbar)</a:t>
              </a:r>
              <a:endParaRPr lang="de-CH" dirty="0"/>
            </a:p>
          </p:txBody>
        </p:sp>
        <p:sp>
          <p:nvSpPr>
            <p:cNvPr id="11" name="Flussdiagramm: Lochstreifen 10"/>
            <p:cNvSpPr/>
            <p:nvPr/>
          </p:nvSpPr>
          <p:spPr>
            <a:xfrm>
              <a:off x="5513733" y="3682355"/>
              <a:ext cx="2459510" cy="1224136"/>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Maschinencode</a:t>
              </a:r>
            </a:p>
            <a:p>
              <a:pPr algn="ctr"/>
              <a:r>
                <a:rPr lang="de-CH" dirty="0" smtClean="0"/>
                <a:t>(für Maschinen lesbar)</a:t>
              </a:r>
              <a:endParaRPr lang="de-CH" dirty="0"/>
            </a:p>
          </p:txBody>
        </p:sp>
        <p:sp>
          <p:nvSpPr>
            <p:cNvPr id="12" name="Gebogener Pfeil 11"/>
            <p:cNvSpPr/>
            <p:nvPr/>
          </p:nvSpPr>
          <p:spPr>
            <a:xfrm>
              <a:off x="3059832" y="3053519"/>
              <a:ext cx="936104" cy="1080120"/>
            </a:xfrm>
            <a:prstGeom prst="circularArrow">
              <a:avLst>
                <a:gd name="adj1" fmla="val 12500"/>
                <a:gd name="adj2" fmla="val 1142319"/>
                <a:gd name="adj3" fmla="val 20457681"/>
                <a:gd name="adj4" fmla="val 16155692"/>
                <a:gd name="adj5" fmla="val 125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CH">
                <a:solidFill>
                  <a:schemeClr val="tx1"/>
                </a:solidFill>
              </a:endParaRPr>
            </a:p>
          </p:txBody>
        </p:sp>
        <p:sp>
          <p:nvSpPr>
            <p:cNvPr id="13" name="Pfeil nach rechts 12"/>
            <p:cNvSpPr/>
            <p:nvPr/>
          </p:nvSpPr>
          <p:spPr>
            <a:xfrm>
              <a:off x="4882508" y="4219364"/>
              <a:ext cx="504056" cy="216024"/>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CH"/>
            </a:p>
          </p:txBody>
        </p:sp>
        <p:grpSp>
          <p:nvGrpSpPr>
            <p:cNvPr id="15" name="Gruppieren 14"/>
            <p:cNvGrpSpPr/>
            <p:nvPr/>
          </p:nvGrpSpPr>
          <p:grpSpPr>
            <a:xfrm>
              <a:off x="2332139" y="3593579"/>
              <a:ext cx="2550369" cy="2436937"/>
              <a:chOff x="2332139" y="3593579"/>
              <a:chExt cx="2550369" cy="2436937"/>
            </a:xfrm>
          </p:grpSpPr>
          <p:pic>
            <p:nvPicPr>
              <p:cNvPr id="1026" name="Picture 2"/>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2786" b="97864" l="3108" r="96559">
                            <a14:backgroundMark x1="25083" y1="29062" x2="25083" y2="29062"/>
                            <a14:backgroundMark x1="65039" y1="92758" x2="65039" y2="92758"/>
                          </a14:backgroundRemoval>
                        </a14:imgEffect>
                      </a14:imgLayer>
                    </a14:imgProps>
                  </a:ext>
                  <a:ext uri="{28A0092B-C50C-407E-A947-70E740481C1C}">
                    <a14:useLocalDpi xmlns:a14="http://schemas.microsoft.com/office/drawing/2010/main" val="0"/>
                  </a:ext>
                </a:extLst>
              </a:blip>
              <a:srcRect/>
              <a:stretch>
                <a:fillRect/>
              </a:stretch>
            </p:blipFill>
            <p:spPr bwMode="auto">
              <a:xfrm>
                <a:off x="2843808" y="3593579"/>
                <a:ext cx="2038700" cy="243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feld 13"/>
              <p:cNvSpPr txBox="1"/>
              <p:nvPr/>
            </p:nvSpPr>
            <p:spPr>
              <a:xfrm>
                <a:off x="2332139" y="4546287"/>
                <a:ext cx="1098971" cy="369332"/>
              </a:xfrm>
              <a:prstGeom prst="rect">
                <a:avLst/>
              </a:prstGeom>
              <a:noFill/>
            </p:spPr>
            <p:txBody>
              <a:bodyPr wrap="square" rtlCol="0">
                <a:spAutoFit/>
              </a:bodyPr>
              <a:lstStyle/>
              <a:p>
                <a:r>
                  <a:rPr lang="de-CH" dirty="0" smtClean="0"/>
                  <a:t>Compiler</a:t>
                </a:r>
                <a:endParaRPr lang="de-CH" dirty="0"/>
              </a:p>
            </p:txBody>
          </p:sp>
        </p:grpSp>
        <p:pic>
          <p:nvPicPr>
            <p:cNvPr id="2050" name="Picture 2"/>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r="18983"/>
            <a:stretch/>
          </p:blipFill>
          <p:spPr bwMode="auto">
            <a:xfrm>
              <a:off x="2402806" y="1713022"/>
              <a:ext cx="2385218" cy="1055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8768993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Iapetus">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Nya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0</TotalTime>
  <Words>731</Words>
  <Application>Microsoft Office PowerPoint</Application>
  <PresentationFormat>Bildschirmpräsentation (4:3)</PresentationFormat>
  <Paragraphs>129</Paragraphs>
  <Slides>12</Slides>
  <Notes>0</Notes>
  <HiddenSlides>0</HiddenSlides>
  <MMClips>0</MMClips>
  <ScaleCrop>false</ScaleCrop>
  <HeadingPairs>
    <vt:vector size="4" baseType="variant">
      <vt:variant>
        <vt:lpstr>Design</vt:lpstr>
      </vt:variant>
      <vt:variant>
        <vt:i4>1</vt:i4>
      </vt:variant>
      <vt:variant>
        <vt:lpstr>Folientitel</vt:lpstr>
      </vt:variant>
      <vt:variant>
        <vt:i4>12</vt:i4>
      </vt:variant>
    </vt:vector>
  </HeadingPairs>
  <TitlesOfParts>
    <vt:vector size="13" baseType="lpstr">
      <vt:lpstr>Median</vt:lpstr>
      <vt:lpstr>Programmieren</vt:lpstr>
      <vt:lpstr>Ziele von Heute</vt:lpstr>
      <vt:lpstr>Greenfoot Oberfläche</vt:lpstr>
      <vt:lpstr>Aufgabe 2 – Interagieren</vt:lpstr>
      <vt:lpstr>Aufgabe 3 - Rückgabetypen</vt:lpstr>
      <vt:lpstr>Aufgabe 4 - Objektzustand</vt:lpstr>
      <vt:lpstr>Ausführen von Programmen</vt:lpstr>
      <vt:lpstr>Aufgabe 5 – Programme ausführen</vt:lpstr>
      <vt:lpstr>Übersetzen (Kompilieren)</vt:lpstr>
      <vt:lpstr>Aufgabe 6 – Kleeblätter legen</vt:lpstr>
      <vt:lpstr>Aufgabe 7 – Um Baum herum</vt:lpstr>
      <vt:lpstr>Aufgabe 8 – Um Baum Methode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Marco Jakob</dc:creator>
  <cp:lastModifiedBy>Marco Jakob</cp:lastModifiedBy>
  <cp:revision>257</cp:revision>
  <dcterms:created xsi:type="dcterms:W3CDTF">2010-08-16T20:41:23Z</dcterms:created>
  <dcterms:modified xsi:type="dcterms:W3CDTF">2012-10-29T12:37:45Z</dcterms:modified>
</cp:coreProperties>
</file>